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tiff" ContentType="image/tiff"/>
  <Default Extension="emf" ContentType="image/x-emf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0" r:id="rId1"/>
  </p:sldMasterIdLst>
  <p:sldIdLst>
    <p:sldId id="256" r:id="rId2"/>
    <p:sldId id="263" r:id="rId3"/>
    <p:sldId id="258" r:id="rId4"/>
    <p:sldId id="259" r:id="rId5"/>
    <p:sldId id="257" r:id="rId6"/>
    <p:sldId id="265" r:id="rId7"/>
    <p:sldId id="266" r:id="rId8"/>
    <p:sldId id="267" r:id="rId9"/>
    <p:sldId id="268" r:id="rId10"/>
    <p:sldId id="269" r:id="rId11"/>
    <p:sldId id="271" r:id="rId12"/>
    <p:sldId id="260" r:id="rId13"/>
    <p:sldId id="261" r:id="rId14"/>
    <p:sldId id="262" r:id="rId15"/>
    <p:sldId id="264" r:id="rId16"/>
    <p:sldId id="270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FF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725"/>
    <p:restoredTop sz="94631"/>
  </p:normalViewPr>
  <p:slideViewPr>
    <p:cSldViewPr snapToGrid="0" snapToObjects="1">
      <p:cViewPr varScale="1">
        <p:scale>
          <a:sx n="102" d="100"/>
          <a:sy n="102" d="100"/>
        </p:scale>
        <p:origin x="-9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2398D-FDD1-114A-8509-66EEBD17B15C}" type="datetimeFigureOut">
              <a:rPr lang="en-US" smtClean="0"/>
              <a:t>4/25/17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96771-0C67-EB4E-937F-2352303B0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135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2398D-FDD1-114A-8509-66EEBD17B15C}" type="datetimeFigureOut">
              <a:rPr lang="en-US" smtClean="0"/>
              <a:t>4/25/17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96771-0C67-EB4E-937F-2352303B0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22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2398D-FDD1-114A-8509-66EEBD17B15C}" type="datetimeFigureOut">
              <a:rPr lang="en-US" smtClean="0"/>
              <a:t>4/25/17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96771-0C67-EB4E-937F-2352303B0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787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2398D-FDD1-114A-8509-66EEBD17B15C}" type="datetimeFigureOut">
              <a:rPr lang="en-US" smtClean="0"/>
              <a:t>4/25/17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96771-0C67-EB4E-937F-2352303B0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98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2398D-FDD1-114A-8509-66EEBD17B15C}" type="datetimeFigureOut">
              <a:rPr lang="en-US" smtClean="0"/>
              <a:t>4/25/17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96771-0C67-EB4E-937F-2352303B0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953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2398D-FDD1-114A-8509-66EEBD17B15C}" type="datetimeFigureOut">
              <a:rPr lang="en-US" smtClean="0"/>
              <a:t>4/25/17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96771-0C67-EB4E-937F-2352303B0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343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2398D-FDD1-114A-8509-66EEBD17B15C}" type="datetimeFigureOut">
              <a:rPr lang="en-US" smtClean="0"/>
              <a:t>4/25/17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96771-0C67-EB4E-937F-2352303B0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40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2398D-FDD1-114A-8509-66EEBD17B15C}" type="datetimeFigureOut">
              <a:rPr lang="en-US" smtClean="0"/>
              <a:t>4/25/17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96771-0C67-EB4E-937F-2352303B0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633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2398D-FDD1-114A-8509-66EEBD17B15C}" type="datetimeFigureOut">
              <a:rPr lang="en-US" smtClean="0"/>
              <a:t>4/25/17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96771-0C67-EB4E-937F-2352303B0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421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2398D-FDD1-114A-8509-66EEBD17B15C}" type="datetimeFigureOut">
              <a:rPr lang="en-US" smtClean="0"/>
              <a:t>4/25/17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96771-0C67-EB4E-937F-2352303B0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825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2398D-FDD1-114A-8509-66EEBD17B15C}" type="datetimeFigureOut">
              <a:rPr lang="en-US" smtClean="0"/>
              <a:t>4/25/17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96771-0C67-EB4E-937F-2352303B0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010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72398D-FDD1-114A-8509-66EEBD17B15C}" type="datetimeFigureOut">
              <a:rPr lang="en-US" smtClean="0"/>
              <a:t>4/25/17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A96771-0C67-EB4E-937F-2352303B0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707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RNA-</a:t>
            </a:r>
            <a:r>
              <a:rPr lang="en-US" dirty="0" err="1" smtClean="0"/>
              <a:t>seq</a:t>
            </a:r>
            <a:r>
              <a:rPr lang="en-US" dirty="0" smtClean="0"/>
              <a:t> analysis II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131377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+mj-lt"/>
              </a:rPr>
              <a:t>Quantification</a:t>
            </a:r>
          </a:p>
          <a:p>
            <a:r>
              <a:rPr lang="en-US" sz="2800" dirty="0" smtClean="0">
                <a:latin typeface="+mj-lt"/>
              </a:rPr>
              <a:t>Differential expression</a:t>
            </a:r>
          </a:p>
          <a:p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1143000" y="5657671"/>
            <a:ext cx="617288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alibri Light"/>
                <a:cs typeface="Calibri Light"/>
              </a:rPr>
              <a:t>Yue Jiang</a:t>
            </a:r>
          </a:p>
          <a:p>
            <a:r>
              <a:rPr lang="en-US" sz="1600" dirty="0">
                <a:latin typeface="Calibri Light"/>
                <a:cs typeface="Calibri Light"/>
              </a:rPr>
              <a:t>Data Scientist, Juno Therapeutics</a:t>
            </a:r>
          </a:p>
          <a:p>
            <a:r>
              <a:rPr lang="en-US" sz="1600" dirty="0">
                <a:latin typeface="Calibri Light"/>
                <a:cs typeface="Calibri Light"/>
              </a:rPr>
              <a:t>Former grad student in Prof. Hiroaki </a:t>
            </a:r>
            <a:r>
              <a:rPr lang="en-US" sz="1600" dirty="0" err="1">
                <a:latin typeface="Calibri Light"/>
                <a:cs typeface="Calibri Light"/>
              </a:rPr>
              <a:t>Matsunami’s</a:t>
            </a:r>
            <a:r>
              <a:rPr lang="en-US" sz="1600" dirty="0">
                <a:latin typeface="Calibri Light"/>
                <a:cs typeface="Calibri Light"/>
              </a:rPr>
              <a:t> </a:t>
            </a:r>
            <a:r>
              <a:rPr lang="en-US" sz="1600" dirty="0" err="1">
                <a:latin typeface="Calibri Light"/>
                <a:cs typeface="Calibri Light"/>
              </a:rPr>
              <a:t>lab@Duke</a:t>
            </a:r>
            <a:r>
              <a:rPr lang="en-US" sz="1600" dirty="0">
                <a:latin typeface="Calibri Light"/>
                <a:cs typeface="Calibri Light"/>
              </a:rPr>
              <a:t> </a:t>
            </a:r>
            <a:r>
              <a:rPr lang="en-US" sz="1600" dirty="0" smtClean="0">
                <a:latin typeface="Calibri Light"/>
                <a:cs typeface="Calibri Light"/>
              </a:rPr>
              <a:t>(2010</a:t>
            </a:r>
            <a:r>
              <a:rPr lang="en-US" sz="1600" dirty="0">
                <a:latin typeface="Calibri Light"/>
                <a:cs typeface="Calibri Light"/>
              </a:rPr>
              <a:t>-</a:t>
            </a:r>
            <a:r>
              <a:rPr lang="en-US" sz="1600" dirty="0" smtClean="0">
                <a:latin typeface="Calibri Light"/>
                <a:cs typeface="Calibri Light"/>
              </a:rPr>
              <a:t>2015) </a:t>
            </a:r>
            <a:endParaRPr lang="en-US" sz="1600" dirty="0">
              <a:latin typeface="Calibri Light"/>
              <a:cs typeface="Calibri Light"/>
            </a:endParaRPr>
          </a:p>
          <a:p>
            <a:endParaRPr lang="en-US" sz="1600" dirty="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7241519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alibri Light"/>
                <a:cs typeface="Calibri Light"/>
              </a:rPr>
              <a:t>Well, until we converge (Improvement in log likelihood is sufficiently small).</a:t>
            </a:r>
          </a:p>
          <a:p>
            <a:r>
              <a:rPr lang="en-US" dirty="0" smtClean="0">
                <a:latin typeface="Calibri Light"/>
                <a:cs typeface="Calibri Light"/>
              </a:rPr>
              <a:t>This way, we are </a:t>
            </a:r>
            <a:r>
              <a:rPr lang="en-US" u="sng" dirty="0" smtClean="0">
                <a:latin typeface="Calibri Light"/>
                <a:cs typeface="Calibri Light"/>
              </a:rPr>
              <a:t>trying</a:t>
            </a:r>
            <a:r>
              <a:rPr lang="en-US" dirty="0" smtClean="0">
                <a:latin typeface="Calibri Light"/>
                <a:cs typeface="Calibri Light"/>
              </a:rPr>
              <a:t> to </a:t>
            </a:r>
            <a:r>
              <a:rPr lang="en-US" u="sng" dirty="0" smtClean="0">
                <a:latin typeface="Calibri Light"/>
                <a:cs typeface="Calibri Light"/>
              </a:rPr>
              <a:t>jointly</a:t>
            </a:r>
            <a:r>
              <a:rPr lang="en-US" dirty="0" smtClean="0">
                <a:latin typeface="Calibri Light"/>
                <a:cs typeface="Calibri Light"/>
              </a:rPr>
              <a:t> solve for the </a:t>
            </a:r>
            <a:r>
              <a:rPr lang="en-US" u="sng" dirty="0" smtClean="0">
                <a:latin typeface="Calibri Light"/>
                <a:cs typeface="Calibri Light"/>
              </a:rPr>
              <a:t>most likely</a:t>
            </a:r>
            <a:r>
              <a:rPr lang="en-US" dirty="0" smtClean="0">
                <a:latin typeface="Calibri Light"/>
                <a:cs typeface="Calibri Light"/>
              </a:rPr>
              <a:t> transcript abundance and read assignment</a:t>
            </a:r>
            <a:endParaRPr lang="en-US" dirty="0">
              <a:latin typeface="Calibri Light"/>
              <a:cs typeface="Calibri Light"/>
            </a:endParaRP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When to stop?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500" y="3255963"/>
            <a:ext cx="4445000" cy="292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0938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RPM, RPKM, FPKM, TPM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alibri Light" charset="0"/>
                <a:ea typeface="Calibri Light" charset="0"/>
                <a:cs typeface="Calibri Light" charset="0"/>
              </a:rPr>
              <a:t>RPM (reads per million reads)</a:t>
            </a:r>
          </a:p>
          <a:p>
            <a:pPr lvl="1"/>
            <a:r>
              <a:rPr lang="en-US" dirty="0" smtClean="0">
                <a:latin typeface="Calibri Light" charset="0"/>
                <a:ea typeface="Calibri Light" charset="0"/>
                <a:cs typeface="Calibri Light" charset="0"/>
              </a:rPr>
              <a:t>T = Total reads in sample</a:t>
            </a:r>
          </a:p>
          <a:p>
            <a:pPr lvl="1"/>
            <a:r>
              <a:rPr lang="en-US" dirty="0" err="1" smtClean="0">
                <a:latin typeface="Calibri Light" charset="0"/>
                <a:ea typeface="Calibri Light" charset="0"/>
                <a:cs typeface="Calibri Light" charset="0"/>
              </a:rPr>
              <a:t>RPM</a:t>
            </a:r>
            <a:r>
              <a:rPr lang="en-US" baseline="-25000" dirty="0" err="1" smtClean="0">
                <a:latin typeface="Calibri Light" charset="0"/>
                <a:ea typeface="Calibri Light" charset="0"/>
                <a:cs typeface="Calibri Light" charset="0"/>
              </a:rPr>
              <a:t>i</a:t>
            </a:r>
            <a:r>
              <a:rPr lang="en-US" dirty="0" smtClean="0">
                <a:latin typeface="Calibri Light" charset="0"/>
                <a:ea typeface="Calibri Light" charset="0"/>
                <a:cs typeface="Calibri Light" charset="0"/>
              </a:rPr>
              <a:t>: # reads for </a:t>
            </a:r>
            <a:r>
              <a:rPr lang="en-US" dirty="0" err="1" smtClean="0">
                <a:latin typeface="Calibri Light" charset="0"/>
                <a:ea typeface="Calibri Light" charset="0"/>
                <a:cs typeface="Calibri Light" charset="0"/>
              </a:rPr>
              <a:t>Transcript</a:t>
            </a:r>
            <a:r>
              <a:rPr lang="en-US" baseline="-25000" dirty="0" err="1" smtClean="0">
                <a:latin typeface="Calibri Light" charset="0"/>
                <a:ea typeface="Calibri Light" charset="0"/>
                <a:cs typeface="Calibri Light" charset="0"/>
              </a:rPr>
              <a:t>i</a:t>
            </a:r>
            <a:r>
              <a:rPr lang="en-US" dirty="0" smtClean="0">
                <a:latin typeface="Calibri Light" charset="0"/>
                <a:ea typeface="Calibri Light" charset="0"/>
                <a:cs typeface="Calibri Light" charset="0"/>
              </a:rPr>
              <a:t> / T * 1000,000</a:t>
            </a:r>
          </a:p>
          <a:p>
            <a:r>
              <a:rPr lang="en-US" dirty="0" smtClean="0">
                <a:latin typeface="Calibri Light" charset="0"/>
                <a:ea typeface="Calibri Light" charset="0"/>
                <a:cs typeface="Calibri Light" charset="0"/>
              </a:rPr>
              <a:t>RPKM (reads </a:t>
            </a:r>
            <a:r>
              <a:rPr lang="en-US" dirty="0">
                <a:latin typeface="Calibri Light" charset="0"/>
                <a:ea typeface="Calibri Light" charset="0"/>
                <a:cs typeface="Calibri Light" charset="0"/>
              </a:rPr>
              <a:t>per </a:t>
            </a:r>
            <a:r>
              <a:rPr lang="en-US" dirty="0" err="1">
                <a:latin typeface="Calibri Light" charset="0"/>
                <a:ea typeface="Calibri Light" charset="0"/>
                <a:cs typeface="Calibri Light" charset="0"/>
              </a:rPr>
              <a:t>kilobase</a:t>
            </a:r>
            <a:r>
              <a:rPr lang="en-US" dirty="0">
                <a:latin typeface="Calibri Light" charset="0"/>
                <a:ea typeface="Calibri Light" charset="0"/>
                <a:cs typeface="Calibri Light" charset="0"/>
              </a:rPr>
              <a:t> per </a:t>
            </a:r>
            <a:r>
              <a:rPr lang="en-US" dirty="0" smtClean="0">
                <a:latin typeface="Calibri Light" charset="0"/>
                <a:ea typeface="Calibri Light" charset="0"/>
                <a:cs typeface="Calibri Light" charset="0"/>
              </a:rPr>
              <a:t>million reads)</a:t>
            </a:r>
          </a:p>
          <a:p>
            <a:pPr lvl="1"/>
            <a:r>
              <a:rPr lang="en-US" dirty="0" smtClean="0">
                <a:latin typeface="Calibri Light" charset="0"/>
                <a:ea typeface="Calibri Light" charset="0"/>
                <a:cs typeface="Calibri Light" charset="0"/>
              </a:rPr>
              <a:t>normalizes </a:t>
            </a:r>
            <a:r>
              <a:rPr lang="en-US" dirty="0">
                <a:latin typeface="Calibri Light" charset="0"/>
                <a:ea typeface="Calibri Light" charset="0"/>
                <a:cs typeface="Calibri Light" charset="0"/>
              </a:rPr>
              <a:t>the raw count by transcript length and sequencing </a:t>
            </a:r>
            <a:r>
              <a:rPr lang="en-US" dirty="0" smtClean="0">
                <a:latin typeface="Calibri Light" charset="0"/>
                <a:ea typeface="Calibri Light" charset="0"/>
                <a:cs typeface="Calibri Light" charset="0"/>
              </a:rPr>
              <a:t>depth</a:t>
            </a:r>
          </a:p>
          <a:p>
            <a:pPr lvl="1"/>
            <a:r>
              <a:rPr lang="en-US" dirty="0" err="1" smtClean="0">
                <a:latin typeface="Calibri Light" charset="0"/>
                <a:ea typeface="Calibri Light" charset="0"/>
                <a:cs typeface="Calibri Light" charset="0"/>
              </a:rPr>
              <a:t>RPKM</a:t>
            </a:r>
            <a:r>
              <a:rPr lang="en-US" baseline="-25000" dirty="0" err="1" smtClean="0">
                <a:latin typeface="Calibri Light" charset="0"/>
                <a:ea typeface="Calibri Light" charset="0"/>
                <a:cs typeface="Calibri Light" charset="0"/>
              </a:rPr>
              <a:t>i</a:t>
            </a:r>
            <a:r>
              <a:rPr lang="en-US" dirty="0" smtClean="0">
                <a:latin typeface="Calibri Light" charset="0"/>
                <a:ea typeface="Calibri Light" charset="0"/>
                <a:cs typeface="Calibri Light" charset="0"/>
              </a:rPr>
              <a:t> = </a:t>
            </a:r>
            <a:r>
              <a:rPr lang="en-US" dirty="0" err="1" smtClean="0">
                <a:latin typeface="Calibri Light" charset="0"/>
                <a:ea typeface="Calibri Light" charset="0"/>
                <a:cs typeface="Calibri Light" charset="0"/>
              </a:rPr>
              <a:t>RPM</a:t>
            </a:r>
            <a:r>
              <a:rPr lang="en-US" baseline="-25000" dirty="0" err="1" smtClean="0">
                <a:latin typeface="Calibri Light" charset="0"/>
                <a:ea typeface="Calibri Light" charset="0"/>
                <a:cs typeface="Calibri Light" charset="0"/>
              </a:rPr>
              <a:t>i</a:t>
            </a:r>
            <a:r>
              <a:rPr lang="en-US" dirty="0" smtClean="0">
                <a:latin typeface="Calibri Light" charset="0"/>
                <a:ea typeface="Calibri Light" charset="0"/>
                <a:cs typeface="Calibri Light" charset="0"/>
              </a:rPr>
              <a:t> / effective length of </a:t>
            </a:r>
            <a:r>
              <a:rPr lang="en-US" dirty="0" err="1" smtClean="0">
                <a:latin typeface="Calibri Light" charset="0"/>
                <a:ea typeface="Calibri Light" charset="0"/>
                <a:cs typeface="Calibri Light" charset="0"/>
              </a:rPr>
              <a:t>Transcript</a:t>
            </a:r>
            <a:r>
              <a:rPr lang="en-US" baseline="-25000" dirty="0" err="1" smtClean="0">
                <a:latin typeface="Calibri Light" charset="0"/>
                <a:ea typeface="Calibri Light" charset="0"/>
                <a:cs typeface="Calibri Light" charset="0"/>
              </a:rPr>
              <a:t>i</a:t>
            </a:r>
            <a:endParaRPr lang="en-US" dirty="0" smtClean="0">
              <a:latin typeface="Calibri Light" charset="0"/>
              <a:ea typeface="Calibri Light" charset="0"/>
              <a:cs typeface="Calibri Light" charset="0"/>
            </a:endParaRPr>
          </a:p>
          <a:p>
            <a:r>
              <a:rPr lang="en-US" dirty="0" smtClean="0">
                <a:latin typeface="Calibri Light" charset="0"/>
                <a:ea typeface="Calibri Light" charset="0"/>
                <a:cs typeface="Calibri Light" charset="0"/>
              </a:rPr>
              <a:t>FPKM (fragments per </a:t>
            </a:r>
            <a:r>
              <a:rPr lang="en-US" dirty="0" err="1" smtClean="0">
                <a:latin typeface="Calibri Light" charset="0"/>
                <a:ea typeface="Calibri Light" charset="0"/>
                <a:cs typeface="Calibri Light" charset="0"/>
              </a:rPr>
              <a:t>kilobase</a:t>
            </a:r>
            <a:r>
              <a:rPr lang="en-US" dirty="0" smtClean="0">
                <a:latin typeface="Calibri Light" charset="0"/>
                <a:ea typeface="Calibri Light" charset="0"/>
                <a:cs typeface="Calibri Light" charset="0"/>
              </a:rPr>
              <a:t> per million reads)</a:t>
            </a:r>
          </a:p>
          <a:p>
            <a:pPr lvl="1"/>
            <a:r>
              <a:rPr lang="en-US" dirty="0" smtClean="0">
                <a:latin typeface="Calibri Light" charset="0"/>
                <a:ea typeface="Calibri Light" charset="0"/>
                <a:cs typeface="Calibri Light" charset="0"/>
              </a:rPr>
              <a:t>RPKM extended to paired end reads</a:t>
            </a:r>
          </a:p>
          <a:p>
            <a:pPr lvl="1"/>
            <a:r>
              <a:rPr lang="en-US" dirty="0">
                <a:latin typeface="Calibri Light" charset="0"/>
                <a:ea typeface="Calibri Light" charset="0"/>
                <a:cs typeface="Calibri Light" charset="0"/>
              </a:rPr>
              <a:t>if </a:t>
            </a:r>
            <a:r>
              <a:rPr lang="en-US" dirty="0" smtClean="0">
                <a:latin typeface="Calibri Light" charset="0"/>
                <a:ea typeface="Calibri Light" charset="0"/>
                <a:cs typeface="Calibri Light" charset="0"/>
              </a:rPr>
              <a:t>paired </a:t>
            </a:r>
            <a:r>
              <a:rPr lang="en-US" dirty="0">
                <a:latin typeface="Calibri Light" charset="0"/>
                <a:ea typeface="Calibri Light" charset="0"/>
                <a:cs typeface="Calibri Light" charset="0"/>
              </a:rPr>
              <a:t>then only one of the mates is counted</a:t>
            </a:r>
            <a:endParaRPr lang="en-US" dirty="0" smtClean="0">
              <a:latin typeface="Calibri Light" charset="0"/>
              <a:ea typeface="Calibri Light" charset="0"/>
              <a:cs typeface="Calibri Light" charset="0"/>
            </a:endParaRPr>
          </a:p>
          <a:p>
            <a:r>
              <a:rPr lang="en-US" dirty="0" smtClean="0">
                <a:latin typeface="Calibri Light" charset="0"/>
                <a:ea typeface="Calibri Light" charset="0"/>
                <a:cs typeface="Calibri Light" charset="0"/>
              </a:rPr>
              <a:t>TPM (transcripts per million transcripts)</a:t>
            </a:r>
          </a:p>
          <a:p>
            <a:pPr lvl="1"/>
            <a:r>
              <a:rPr lang="en-US" dirty="0" err="1" smtClean="0">
                <a:latin typeface="Calibri Light" charset="0"/>
                <a:ea typeface="Calibri Light" charset="0"/>
                <a:cs typeface="Calibri Light" charset="0"/>
              </a:rPr>
              <a:t>RPK</a:t>
            </a:r>
            <a:r>
              <a:rPr lang="en-US" baseline="-25000" dirty="0" err="1" smtClean="0">
                <a:latin typeface="Calibri Light" charset="0"/>
                <a:ea typeface="Calibri Light" charset="0"/>
                <a:cs typeface="Calibri Light" charset="0"/>
              </a:rPr>
              <a:t>i</a:t>
            </a:r>
            <a:r>
              <a:rPr lang="en-US" dirty="0" smtClean="0">
                <a:latin typeface="Calibri Light" charset="0"/>
                <a:ea typeface="Calibri Light" charset="0"/>
                <a:cs typeface="Calibri Light" charset="0"/>
              </a:rPr>
              <a:t> = </a:t>
            </a:r>
            <a:r>
              <a:rPr lang="en-US" dirty="0">
                <a:latin typeface="Calibri Light" charset="0"/>
                <a:ea typeface="Calibri Light" charset="0"/>
                <a:cs typeface="Calibri Light" charset="0"/>
              </a:rPr>
              <a:t># reads for </a:t>
            </a:r>
            <a:r>
              <a:rPr lang="en-US" dirty="0" err="1">
                <a:latin typeface="Calibri Light" charset="0"/>
                <a:ea typeface="Calibri Light" charset="0"/>
                <a:cs typeface="Calibri Light" charset="0"/>
              </a:rPr>
              <a:t>Transcript</a:t>
            </a:r>
            <a:r>
              <a:rPr lang="en-US" baseline="-25000" dirty="0" err="1">
                <a:latin typeface="Calibri Light" charset="0"/>
                <a:ea typeface="Calibri Light" charset="0"/>
                <a:cs typeface="Calibri Light" charset="0"/>
              </a:rPr>
              <a:t>i</a:t>
            </a:r>
            <a:r>
              <a:rPr lang="en-US" dirty="0">
                <a:latin typeface="Calibri Light" charset="0"/>
                <a:ea typeface="Calibri Light" charset="0"/>
                <a:cs typeface="Calibri Light" charset="0"/>
              </a:rPr>
              <a:t> / </a:t>
            </a:r>
            <a:r>
              <a:rPr lang="en-US" dirty="0" smtClean="0">
                <a:latin typeface="Calibri Light" charset="0"/>
                <a:ea typeface="Calibri Light" charset="0"/>
                <a:cs typeface="Calibri Light" charset="0"/>
              </a:rPr>
              <a:t>effective length of </a:t>
            </a:r>
            <a:r>
              <a:rPr lang="en-US" dirty="0" err="1">
                <a:latin typeface="Calibri Light" charset="0"/>
                <a:ea typeface="Calibri Light" charset="0"/>
                <a:cs typeface="Calibri Light" charset="0"/>
              </a:rPr>
              <a:t>Transcript</a:t>
            </a:r>
            <a:r>
              <a:rPr lang="en-US" baseline="-25000" dirty="0" err="1">
                <a:latin typeface="Calibri Light" charset="0"/>
                <a:ea typeface="Calibri Light" charset="0"/>
                <a:cs typeface="Calibri Light" charset="0"/>
              </a:rPr>
              <a:t>i</a:t>
            </a:r>
            <a:endParaRPr lang="en-US" dirty="0">
              <a:latin typeface="Calibri Light" charset="0"/>
              <a:ea typeface="Calibri Light" charset="0"/>
              <a:cs typeface="Calibri Light" charset="0"/>
            </a:endParaRPr>
          </a:p>
          <a:p>
            <a:pPr lvl="1"/>
            <a:r>
              <a:rPr lang="en-US" dirty="0" err="1" smtClean="0">
                <a:latin typeface="Calibri Light" charset="0"/>
                <a:ea typeface="Calibri Light" charset="0"/>
                <a:cs typeface="Calibri Light" charset="0"/>
              </a:rPr>
              <a:t>TPM</a:t>
            </a:r>
            <a:r>
              <a:rPr lang="en-US" baseline="-25000" dirty="0" err="1" smtClean="0">
                <a:latin typeface="Calibri Light" charset="0"/>
                <a:ea typeface="Calibri Light" charset="0"/>
                <a:cs typeface="Calibri Light" charset="0"/>
              </a:rPr>
              <a:t>i</a:t>
            </a:r>
            <a:r>
              <a:rPr lang="en-US" dirty="0" smtClean="0">
                <a:latin typeface="Calibri Light" charset="0"/>
                <a:ea typeface="Calibri Light" charset="0"/>
                <a:cs typeface="Calibri Light" charset="0"/>
              </a:rPr>
              <a:t> = </a:t>
            </a:r>
            <a:r>
              <a:rPr lang="en-US" dirty="0" err="1" smtClean="0">
                <a:latin typeface="Calibri Light" charset="0"/>
                <a:ea typeface="Calibri Light" charset="0"/>
                <a:cs typeface="Calibri Light" charset="0"/>
              </a:rPr>
              <a:t>RPK</a:t>
            </a:r>
            <a:r>
              <a:rPr lang="en-US" baseline="-25000" dirty="0" err="1" smtClean="0">
                <a:latin typeface="Calibri Light" charset="0"/>
                <a:ea typeface="Calibri Light" charset="0"/>
                <a:cs typeface="Calibri Light" charset="0"/>
              </a:rPr>
              <a:t>i</a:t>
            </a:r>
            <a:r>
              <a:rPr lang="en-US" dirty="0" smtClean="0">
                <a:latin typeface="Calibri Light" charset="0"/>
                <a:ea typeface="Calibri Light" charset="0"/>
                <a:cs typeface="Calibri Light" charset="0"/>
              </a:rPr>
              <a:t> / sum(</a:t>
            </a:r>
            <a:r>
              <a:rPr lang="en-US" dirty="0" err="1">
                <a:latin typeface="Calibri Light" charset="0"/>
                <a:ea typeface="Calibri Light" charset="0"/>
                <a:cs typeface="Calibri Light" charset="0"/>
              </a:rPr>
              <a:t>RPK</a:t>
            </a:r>
            <a:r>
              <a:rPr lang="en-US" baseline="-25000" dirty="0" err="1">
                <a:latin typeface="Calibri Light" charset="0"/>
                <a:ea typeface="Calibri Light" charset="0"/>
                <a:cs typeface="Calibri Light" charset="0"/>
              </a:rPr>
              <a:t>i</a:t>
            </a:r>
            <a:r>
              <a:rPr lang="en-US" dirty="0" smtClean="0">
                <a:latin typeface="Calibri Light" charset="0"/>
                <a:ea typeface="Calibri Light" charset="0"/>
                <a:cs typeface="Calibri Light" charset="0"/>
              </a:rPr>
              <a:t>) * 1000,000</a:t>
            </a:r>
          </a:p>
          <a:p>
            <a:pPr lvl="1"/>
            <a:r>
              <a:rPr lang="en-US" dirty="0" smtClean="0">
                <a:latin typeface="Calibri Light" charset="0"/>
                <a:ea typeface="Calibri Light" charset="0"/>
                <a:cs typeface="Calibri Light" charset="0"/>
              </a:rPr>
              <a:t>just RPKM or FPKM scaled again</a:t>
            </a:r>
          </a:p>
          <a:p>
            <a:pPr lvl="1"/>
            <a:endParaRPr lang="en-US" dirty="0">
              <a:latin typeface="Calibri Light" charset="0"/>
              <a:ea typeface="Calibri Light" charset="0"/>
              <a:cs typeface="Calibri Light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8498" y="776289"/>
            <a:ext cx="2146852" cy="18288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28650" y="4757530"/>
            <a:ext cx="6116707" cy="1311966"/>
          </a:xfrm>
          <a:prstGeom prst="rect">
            <a:avLst/>
          </a:prstGeom>
          <a:noFill/>
          <a:ln w="28575" cmpd="sng"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8720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Differential expression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alibri Light"/>
                <a:cs typeface="Calibri Light"/>
              </a:rPr>
              <a:t>GLM for count data</a:t>
            </a:r>
          </a:p>
          <a:p>
            <a:pPr lvl="1"/>
            <a:r>
              <a:rPr lang="en-US" dirty="0" smtClean="0">
                <a:latin typeface="Calibri Light"/>
                <a:cs typeface="Calibri Light"/>
              </a:rPr>
              <a:t>DESeq2</a:t>
            </a:r>
          </a:p>
          <a:p>
            <a:pPr lvl="1"/>
            <a:r>
              <a:rPr lang="en-US" dirty="0" err="1" smtClean="0">
                <a:latin typeface="Calibri Light"/>
                <a:cs typeface="Calibri Light"/>
              </a:rPr>
              <a:t>EdgeR</a:t>
            </a:r>
            <a:endParaRPr lang="en-US" dirty="0" smtClean="0">
              <a:latin typeface="Calibri Light"/>
              <a:cs typeface="Calibri Light"/>
            </a:endParaRPr>
          </a:p>
          <a:p>
            <a:pPr lvl="1"/>
            <a:r>
              <a:rPr lang="en-US" dirty="0" err="1" smtClean="0">
                <a:latin typeface="Calibri Light"/>
                <a:cs typeface="Calibri Light"/>
              </a:rPr>
              <a:t>EBSeq</a:t>
            </a:r>
            <a:endParaRPr lang="en-US" dirty="0" smtClean="0">
              <a:latin typeface="Calibri Light"/>
              <a:cs typeface="Calibri Light"/>
            </a:endParaRPr>
          </a:p>
          <a:p>
            <a:pPr lvl="1"/>
            <a:r>
              <a:rPr lang="en-US" dirty="0" err="1" smtClean="0">
                <a:latin typeface="Calibri Light"/>
                <a:cs typeface="Calibri Light"/>
              </a:rPr>
              <a:t>EBSeqHMM</a:t>
            </a:r>
            <a:r>
              <a:rPr lang="en-US" dirty="0" smtClean="0">
                <a:latin typeface="Calibri Light"/>
                <a:cs typeface="Calibri Light"/>
              </a:rPr>
              <a:t> (time course)</a:t>
            </a:r>
          </a:p>
          <a:p>
            <a:r>
              <a:rPr lang="en-US" dirty="0" smtClean="0">
                <a:latin typeface="Calibri Light"/>
                <a:cs typeface="Calibri Light"/>
              </a:rPr>
              <a:t>Linear model for log transformed TPM / FPKM</a:t>
            </a:r>
          </a:p>
          <a:p>
            <a:pPr lvl="1"/>
            <a:r>
              <a:rPr lang="en-US" dirty="0" err="1" smtClean="0">
                <a:latin typeface="Calibri Light"/>
                <a:cs typeface="Calibri Light"/>
              </a:rPr>
              <a:t>limma</a:t>
            </a:r>
            <a:r>
              <a:rPr lang="en-US" dirty="0" smtClean="0">
                <a:latin typeface="Calibri Light"/>
                <a:cs typeface="Calibri Light"/>
              </a:rPr>
              <a:t> (microarray like)</a:t>
            </a:r>
          </a:p>
          <a:p>
            <a:pPr lvl="1"/>
            <a:r>
              <a:rPr lang="en-US" dirty="0" smtClean="0">
                <a:latin typeface="Calibri Light"/>
                <a:cs typeface="Calibri Light"/>
              </a:rPr>
              <a:t>sleuth (use with </a:t>
            </a:r>
            <a:r>
              <a:rPr lang="en-US" dirty="0" err="1" smtClean="0">
                <a:latin typeface="Calibri Light"/>
                <a:cs typeface="Calibri Light"/>
              </a:rPr>
              <a:t>kallisto</a:t>
            </a:r>
            <a:r>
              <a:rPr lang="en-US" dirty="0" smtClean="0">
                <a:latin typeface="Calibri Light"/>
                <a:cs typeface="Calibri Light"/>
              </a:rPr>
              <a:t>)</a:t>
            </a:r>
            <a:endParaRPr lang="en-US" dirty="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9871517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Common additional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alibri Light"/>
                <a:cs typeface="Calibri Light"/>
              </a:rPr>
              <a:t>clustering</a:t>
            </a:r>
          </a:p>
          <a:p>
            <a:pPr lvl="1"/>
            <a:r>
              <a:rPr lang="en-US" dirty="0" smtClean="0">
                <a:latin typeface="Calibri Light"/>
                <a:cs typeface="Calibri Light"/>
              </a:rPr>
              <a:t>hierarchical clustering</a:t>
            </a:r>
          </a:p>
          <a:p>
            <a:r>
              <a:rPr lang="en-US" dirty="0" smtClean="0">
                <a:latin typeface="Calibri Light"/>
                <a:cs typeface="Calibri Light"/>
              </a:rPr>
              <a:t>Dimensionality reduction</a:t>
            </a:r>
          </a:p>
          <a:p>
            <a:pPr lvl="1"/>
            <a:r>
              <a:rPr lang="en-US" dirty="0" smtClean="0">
                <a:latin typeface="Calibri Light"/>
                <a:cs typeface="Calibri Light"/>
              </a:rPr>
              <a:t>PCA</a:t>
            </a:r>
          </a:p>
          <a:p>
            <a:pPr lvl="1"/>
            <a:r>
              <a:rPr lang="en-US" dirty="0" smtClean="0">
                <a:latin typeface="Calibri Light"/>
                <a:cs typeface="Calibri Light"/>
              </a:rPr>
              <a:t>NMF</a:t>
            </a:r>
          </a:p>
          <a:p>
            <a:pPr lvl="1"/>
            <a:r>
              <a:rPr lang="en-US" dirty="0" smtClean="0">
                <a:latin typeface="Calibri Light"/>
                <a:cs typeface="Calibri Light"/>
              </a:rPr>
              <a:t>t-SNE (esp. single cell)</a:t>
            </a:r>
          </a:p>
          <a:p>
            <a:r>
              <a:rPr lang="en-US" dirty="0" smtClean="0">
                <a:latin typeface="Calibri Light"/>
                <a:cs typeface="Calibri Light"/>
              </a:rPr>
              <a:t>Gene ontology, pathway analysis</a:t>
            </a:r>
            <a:endParaRPr lang="en-US" dirty="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4846135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Workflow organization: putting them together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99953"/>
            <a:ext cx="7886700" cy="4351338"/>
          </a:xfrm>
        </p:spPr>
        <p:txBody>
          <a:bodyPr/>
          <a:lstStyle/>
          <a:p>
            <a:r>
              <a:rPr lang="en-US" dirty="0" smtClean="0">
                <a:latin typeface="Calibri Light"/>
                <a:cs typeface="Calibri Light"/>
              </a:rPr>
              <a:t>shell script</a:t>
            </a:r>
          </a:p>
          <a:p>
            <a:r>
              <a:rPr lang="en-US" dirty="0" err="1" smtClean="0">
                <a:latin typeface="Calibri Light"/>
                <a:cs typeface="Calibri Light"/>
              </a:rPr>
              <a:t>snakemake</a:t>
            </a:r>
            <a:r>
              <a:rPr lang="en-US" dirty="0" smtClean="0">
                <a:latin typeface="Calibri Light"/>
                <a:cs typeface="Calibri Light"/>
              </a:rPr>
              <a:t> (python like syntax)</a:t>
            </a:r>
          </a:p>
          <a:p>
            <a:r>
              <a:rPr lang="en-US" dirty="0" smtClean="0">
                <a:latin typeface="Calibri Light"/>
                <a:cs typeface="Calibri Light"/>
              </a:rPr>
              <a:t>commercial software, e.g. </a:t>
            </a:r>
            <a:r>
              <a:rPr lang="en-US" dirty="0" err="1" smtClean="0">
                <a:latin typeface="Calibri Light"/>
                <a:cs typeface="Calibri Light"/>
              </a:rPr>
              <a:t>ArrayStudio</a:t>
            </a:r>
            <a:endParaRPr lang="en-US" dirty="0">
              <a:latin typeface="Calibri Light"/>
              <a:cs typeface="Calibri Light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6279355"/>
              </p:ext>
            </p:extLst>
          </p:nvPr>
        </p:nvGraphicFramePr>
        <p:xfrm>
          <a:off x="628650" y="4230890"/>
          <a:ext cx="5604185" cy="15849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74860"/>
                <a:gridCol w="1182883"/>
                <a:gridCol w="1245141"/>
                <a:gridCol w="759535"/>
                <a:gridCol w="741766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flexible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scalable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cost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GUI</a:t>
                      </a:r>
                      <a:endParaRPr lang="en-US" sz="2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shell scripts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yes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not much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free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no</a:t>
                      </a:r>
                      <a:endParaRPr lang="en-US" sz="2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/>
                        <a:t>Snakemake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yes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yes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free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no</a:t>
                      </a:r>
                      <a:endParaRPr lang="en-US" sz="2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/>
                        <a:t>ArrayStudio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kind of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yes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$$$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yes</a:t>
                      </a:r>
                      <a:endParaRPr lang="en-US" sz="2000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2835" y="1320050"/>
            <a:ext cx="2921000" cy="44958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549610"/>
            <a:ext cx="914399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/>
              <a:t>http://</a:t>
            </a:r>
            <a:r>
              <a:rPr lang="en-US" sz="1400" dirty="0" err="1"/>
              <a:t>www.annotathon.org</a:t>
            </a:r>
            <a:r>
              <a:rPr lang="en-US" sz="1400" dirty="0"/>
              <a:t>/courses/ABD/practical/</a:t>
            </a:r>
            <a:r>
              <a:rPr lang="en-US" sz="1400" dirty="0" err="1"/>
              <a:t>snakemake</a:t>
            </a:r>
            <a:r>
              <a:rPr lang="en-US" sz="1400" dirty="0"/>
              <a:t>/</a:t>
            </a:r>
            <a:r>
              <a:rPr lang="en-US" sz="1400" dirty="0" err="1"/>
              <a:t>snake_intro.html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408359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Reproducible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alibri Light"/>
                <a:cs typeface="Calibri Light"/>
              </a:rPr>
              <a:t>R: R markdown</a:t>
            </a:r>
          </a:p>
          <a:p>
            <a:r>
              <a:rPr lang="en-US" dirty="0" smtClean="0">
                <a:latin typeface="Calibri Light"/>
                <a:cs typeface="Calibri Light"/>
              </a:rPr>
              <a:t>python: </a:t>
            </a:r>
            <a:r>
              <a:rPr lang="en-US" dirty="0" err="1" smtClean="0">
                <a:latin typeface="Calibri Light"/>
                <a:cs typeface="Calibri Light"/>
              </a:rPr>
              <a:t>Jupyter</a:t>
            </a:r>
            <a:r>
              <a:rPr lang="en-US" dirty="0" smtClean="0">
                <a:latin typeface="Calibri Light"/>
                <a:cs typeface="Calibri Light"/>
              </a:rPr>
              <a:t> (</a:t>
            </a:r>
            <a:r>
              <a:rPr lang="en-US" dirty="0" err="1" smtClean="0">
                <a:latin typeface="Calibri Light"/>
                <a:cs typeface="Calibri Light"/>
              </a:rPr>
              <a:t>IPython</a:t>
            </a:r>
            <a:r>
              <a:rPr lang="en-US" dirty="0" smtClean="0">
                <a:latin typeface="Calibri Light"/>
                <a:cs typeface="Calibri Light"/>
              </a:rPr>
              <a:t>) notebook</a:t>
            </a:r>
          </a:p>
          <a:p>
            <a:r>
              <a:rPr lang="en-US" dirty="0" smtClean="0">
                <a:latin typeface="Calibri Light"/>
                <a:cs typeface="Calibri Light"/>
              </a:rPr>
              <a:t>We’ll see an example for R markdown soon. The picture is irrelevant</a:t>
            </a:r>
            <a:r>
              <a:rPr lang="en-US" dirty="0" smtClean="0">
                <a:latin typeface="Calibri Light"/>
                <a:cs typeface="Calibri Light"/>
                <a:sym typeface="Wingdings"/>
              </a:rPr>
              <a:t></a:t>
            </a:r>
            <a:endParaRPr lang="en-US" dirty="0" smtClean="0">
              <a:latin typeface="Calibri Light"/>
              <a:cs typeface="Calibri Light"/>
            </a:endParaRP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3599" y="3536399"/>
            <a:ext cx="4496802" cy="26405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/>
          <p:cNvSpPr/>
          <p:nvPr/>
        </p:nvSpPr>
        <p:spPr>
          <a:xfrm>
            <a:off x="4572000" y="6550223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sz="1400" dirty="0"/>
              <a:t>http://</a:t>
            </a:r>
            <a:r>
              <a:rPr lang="en-US" sz="1400" dirty="0" err="1"/>
              <a:t>homolog.us</a:t>
            </a:r>
            <a:r>
              <a:rPr lang="en-US" sz="1400" dirty="0"/>
              <a:t>/Tutorials/</a:t>
            </a:r>
            <a:r>
              <a:rPr lang="en-US" sz="1400" dirty="0" err="1"/>
              <a:t>index.php?p</a:t>
            </a:r>
            <a:r>
              <a:rPr lang="en-US" sz="1400" dirty="0"/>
              <a:t>=2.6&amp;s=5</a:t>
            </a:r>
          </a:p>
        </p:txBody>
      </p:sp>
    </p:spTree>
    <p:extLst>
      <p:ext uri="{BB962C8B-B14F-4D97-AF65-F5344CB8AC3E}">
        <p14:creationId xmlns:p14="http://schemas.microsoft.com/office/powerpoint/2010/main" val="2324391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>
                <a:latin typeface="Calibri Light"/>
                <a:cs typeface="Calibri Light"/>
              </a:rPr>
              <a:t>seqtk</a:t>
            </a:r>
            <a:r>
              <a:rPr lang="en-US" dirty="0">
                <a:latin typeface="Calibri Light"/>
                <a:cs typeface="Calibri Light"/>
              </a:rPr>
              <a:t>: https://</a:t>
            </a:r>
            <a:r>
              <a:rPr lang="en-US" dirty="0" err="1">
                <a:latin typeface="Calibri Light"/>
                <a:cs typeface="Calibri Light"/>
              </a:rPr>
              <a:t>github.com</a:t>
            </a:r>
            <a:r>
              <a:rPr lang="en-US" dirty="0">
                <a:latin typeface="Calibri Light"/>
                <a:cs typeface="Calibri Light"/>
              </a:rPr>
              <a:t>/lh3/</a:t>
            </a:r>
            <a:r>
              <a:rPr lang="en-US" dirty="0" err="1">
                <a:latin typeface="Calibri Light"/>
                <a:cs typeface="Calibri Light"/>
              </a:rPr>
              <a:t>seqtk</a:t>
            </a:r>
            <a:endParaRPr lang="en-US" dirty="0">
              <a:latin typeface="Calibri Light"/>
              <a:cs typeface="Calibri Light"/>
            </a:endParaRPr>
          </a:p>
          <a:p>
            <a:r>
              <a:rPr lang="en-US" dirty="0" err="1" smtClean="0">
                <a:latin typeface="Calibri Light"/>
                <a:cs typeface="Calibri Light"/>
              </a:rPr>
              <a:t>cutadapt</a:t>
            </a:r>
            <a:r>
              <a:rPr lang="en-US" dirty="0">
                <a:latin typeface="Calibri Light"/>
                <a:cs typeface="Calibri Light"/>
              </a:rPr>
              <a:t>: http://</a:t>
            </a:r>
            <a:r>
              <a:rPr lang="en-US" dirty="0" err="1">
                <a:latin typeface="Calibri Light"/>
                <a:cs typeface="Calibri Light"/>
              </a:rPr>
              <a:t>cutadapt.readthedocs.io</a:t>
            </a:r>
            <a:r>
              <a:rPr lang="en-US" dirty="0">
                <a:latin typeface="Calibri Light"/>
                <a:cs typeface="Calibri Light"/>
              </a:rPr>
              <a:t>/en/stable/</a:t>
            </a:r>
            <a:r>
              <a:rPr lang="en-US" dirty="0" err="1">
                <a:latin typeface="Calibri Light"/>
                <a:cs typeface="Calibri Light"/>
              </a:rPr>
              <a:t>guide.html</a:t>
            </a:r>
            <a:endParaRPr lang="en-US" dirty="0">
              <a:latin typeface="Calibri Light"/>
              <a:cs typeface="Calibri Light"/>
            </a:endParaRPr>
          </a:p>
          <a:p>
            <a:r>
              <a:rPr lang="en-US" dirty="0" err="1">
                <a:latin typeface="Calibri Light"/>
                <a:cs typeface="Calibri Light"/>
              </a:rPr>
              <a:t>s</a:t>
            </a:r>
            <a:r>
              <a:rPr lang="en-US" dirty="0" err="1" smtClean="0">
                <a:latin typeface="Calibri Light"/>
                <a:cs typeface="Calibri Light"/>
              </a:rPr>
              <a:t>nakemake</a:t>
            </a:r>
            <a:r>
              <a:rPr lang="en-US" dirty="0">
                <a:latin typeface="Calibri Light"/>
                <a:cs typeface="Calibri Light"/>
              </a:rPr>
              <a:t>: https://</a:t>
            </a:r>
            <a:r>
              <a:rPr lang="en-US" dirty="0" err="1">
                <a:latin typeface="Calibri Light"/>
                <a:cs typeface="Calibri Light"/>
              </a:rPr>
              <a:t>snakemake.readthedocs.io</a:t>
            </a:r>
            <a:r>
              <a:rPr lang="en-US" dirty="0">
                <a:latin typeface="Calibri Light"/>
                <a:cs typeface="Calibri Light"/>
              </a:rPr>
              <a:t>/en/stable</a:t>
            </a:r>
            <a:r>
              <a:rPr lang="en-US" dirty="0" smtClean="0">
                <a:latin typeface="Calibri Light"/>
                <a:cs typeface="Calibri Light"/>
              </a:rPr>
              <a:t>/</a:t>
            </a:r>
          </a:p>
          <a:p>
            <a:r>
              <a:rPr lang="en-US" dirty="0" smtClean="0">
                <a:latin typeface="Calibri Light"/>
                <a:cs typeface="Calibri Light"/>
              </a:rPr>
              <a:t>R libraries:</a:t>
            </a:r>
          </a:p>
          <a:p>
            <a:pPr lvl="1"/>
            <a:r>
              <a:rPr lang="en-US" dirty="0" smtClean="0">
                <a:latin typeface="Calibri Light"/>
                <a:cs typeface="Calibri Light"/>
              </a:rPr>
              <a:t>DESeq2</a:t>
            </a:r>
          </a:p>
          <a:p>
            <a:pPr lvl="1"/>
            <a:r>
              <a:rPr lang="en-US" dirty="0" err="1" smtClean="0">
                <a:latin typeface="Calibri Light"/>
                <a:cs typeface="Calibri Light"/>
              </a:rPr>
              <a:t>EdgeR</a:t>
            </a:r>
            <a:endParaRPr lang="en-US" dirty="0" smtClean="0">
              <a:latin typeface="Calibri Light"/>
              <a:cs typeface="Calibri Light"/>
            </a:endParaRPr>
          </a:p>
          <a:p>
            <a:pPr lvl="1"/>
            <a:r>
              <a:rPr lang="en-US" dirty="0" smtClean="0">
                <a:latin typeface="Calibri Light"/>
                <a:cs typeface="Calibri Light"/>
              </a:rPr>
              <a:t>NMF</a:t>
            </a:r>
          </a:p>
          <a:p>
            <a:pPr lvl="1"/>
            <a:r>
              <a:rPr lang="en-US" dirty="0" err="1" smtClean="0">
                <a:latin typeface="Calibri Light"/>
                <a:cs typeface="Calibri Light"/>
              </a:rPr>
              <a:t>Rtsne</a:t>
            </a:r>
            <a:endParaRPr lang="en-US" dirty="0" smtClean="0">
              <a:latin typeface="Calibri Light"/>
              <a:cs typeface="Calibri Light"/>
            </a:endParaRPr>
          </a:p>
          <a:p>
            <a:pPr lvl="1"/>
            <a:r>
              <a:rPr lang="en-US" dirty="0" err="1" smtClean="0">
                <a:latin typeface="Calibri Light"/>
                <a:cs typeface="Calibri Light"/>
              </a:rPr>
              <a:t>tidyverse</a:t>
            </a:r>
            <a:r>
              <a:rPr lang="en-US" dirty="0" smtClean="0">
                <a:latin typeface="Calibri Light"/>
                <a:cs typeface="Calibri Light"/>
              </a:rPr>
              <a:t> (</a:t>
            </a:r>
            <a:r>
              <a:rPr lang="en-US" dirty="0" err="1" smtClean="0">
                <a:latin typeface="Calibri Light"/>
                <a:cs typeface="Calibri Light"/>
              </a:rPr>
              <a:t>dplyr</a:t>
            </a:r>
            <a:r>
              <a:rPr lang="en-US" dirty="0" smtClean="0">
                <a:latin typeface="Calibri Light"/>
                <a:cs typeface="Calibri Light"/>
              </a:rPr>
              <a:t>, </a:t>
            </a:r>
            <a:r>
              <a:rPr lang="en-US" dirty="0" err="1" smtClean="0">
                <a:latin typeface="Calibri Light"/>
                <a:cs typeface="Calibri Light"/>
              </a:rPr>
              <a:t>tidyr</a:t>
            </a:r>
            <a:r>
              <a:rPr lang="en-US" dirty="0" smtClean="0">
                <a:latin typeface="Calibri Light"/>
                <a:cs typeface="Calibri Light"/>
              </a:rPr>
              <a:t> </a:t>
            </a:r>
            <a:r>
              <a:rPr lang="en-US" dirty="0" err="1" smtClean="0">
                <a:latin typeface="Calibri Light"/>
                <a:cs typeface="Calibri Light"/>
              </a:rPr>
              <a:t>etc</a:t>
            </a:r>
            <a:r>
              <a:rPr lang="en-US" dirty="0">
                <a:latin typeface="Calibri Light"/>
                <a:cs typeface="Calibri Light"/>
              </a:rPr>
              <a:t> https://</a:t>
            </a:r>
            <a:r>
              <a:rPr lang="en-US" dirty="0" err="1">
                <a:latin typeface="Calibri Light"/>
                <a:cs typeface="Calibri Light"/>
              </a:rPr>
              <a:t>www.rstudio.com</a:t>
            </a:r>
            <a:r>
              <a:rPr lang="en-US" dirty="0">
                <a:latin typeface="Calibri Light"/>
                <a:cs typeface="Calibri Light"/>
              </a:rPr>
              <a:t>/</a:t>
            </a:r>
            <a:r>
              <a:rPr lang="en-US" dirty="0" err="1">
                <a:latin typeface="Calibri Light"/>
                <a:cs typeface="Calibri Light"/>
              </a:rPr>
              <a:t>wp</a:t>
            </a:r>
            <a:r>
              <a:rPr lang="en-US" dirty="0">
                <a:latin typeface="Calibri Light"/>
                <a:cs typeface="Calibri Light"/>
              </a:rPr>
              <a:t>-content/uploads/2015/02/data-wrangling-</a:t>
            </a:r>
            <a:r>
              <a:rPr lang="en-US" dirty="0" err="1">
                <a:latin typeface="Calibri Light"/>
                <a:cs typeface="Calibri Light"/>
              </a:rPr>
              <a:t>cheatsheet.pdf</a:t>
            </a:r>
            <a:r>
              <a:rPr lang="en-US" dirty="0">
                <a:latin typeface="Calibri Light"/>
                <a:cs typeface="Calibri Light"/>
              </a:rPr>
              <a:t>)</a:t>
            </a:r>
            <a:endParaRPr lang="en-US" dirty="0" smtClean="0">
              <a:latin typeface="Calibri Light"/>
              <a:cs typeface="Calibri Light"/>
            </a:endParaRPr>
          </a:p>
          <a:p>
            <a:pPr lvl="1"/>
            <a:r>
              <a:rPr lang="en-US" dirty="0" smtClean="0">
                <a:latin typeface="Calibri Light"/>
                <a:cs typeface="Calibri Light"/>
              </a:rPr>
              <a:t>superheat</a:t>
            </a:r>
          </a:p>
          <a:p>
            <a:r>
              <a:rPr lang="en-US" dirty="0" err="1" smtClean="0">
                <a:latin typeface="Calibri Light"/>
                <a:cs typeface="Calibri Light"/>
              </a:rPr>
              <a:t>conda</a:t>
            </a:r>
            <a:r>
              <a:rPr lang="en-US" dirty="0" smtClean="0">
                <a:latin typeface="Calibri Light"/>
                <a:cs typeface="Calibri Light"/>
              </a:rPr>
              <a:t> for </a:t>
            </a:r>
            <a:r>
              <a:rPr lang="en-US" dirty="0">
                <a:latin typeface="Calibri Light"/>
                <a:cs typeface="Calibri Light"/>
              </a:rPr>
              <a:t>package </a:t>
            </a:r>
            <a:r>
              <a:rPr lang="en-US" dirty="0" smtClean="0">
                <a:latin typeface="Calibri Light"/>
                <a:cs typeface="Calibri Light"/>
              </a:rPr>
              <a:t>management</a:t>
            </a:r>
            <a:endParaRPr lang="en-US" dirty="0">
              <a:latin typeface="Calibri Light"/>
              <a:cs typeface="Calibri Light"/>
            </a:endParaRPr>
          </a:p>
          <a:p>
            <a:pPr lvl="1"/>
            <a:r>
              <a:rPr lang="en-US" dirty="0" smtClean="0">
                <a:latin typeface="Calibri Light"/>
                <a:cs typeface="Calibri Light"/>
              </a:rPr>
              <a:t>anaconda: https</a:t>
            </a:r>
            <a:r>
              <a:rPr lang="en-US" dirty="0">
                <a:latin typeface="Calibri Light"/>
                <a:cs typeface="Calibri Light"/>
              </a:rPr>
              <a:t>://</a:t>
            </a:r>
            <a:r>
              <a:rPr lang="en-US" dirty="0" err="1">
                <a:latin typeface="Calibri Light"/>
                <a:cs typeface="Calibri Light"/>
              </a:rPr>
              <a:t>www.continuum.io</a:t>
            </a:r>
            <a:r>
              <a:rPr lang="en-US" dirty="0">
                <a:latin typeface="Calibri Light"/>
                <a:cs typeface="Calibri Light"/>
              </a:rPr>
              <a:t>/</a:t>
            </a:r>
            <a:r>
              <a:rPr lang="en-US" dirty="0" smtClean="0">
                <a:latin typeface="Calibri Light"/>
                <a:cs typeface="Calibri Light"/>
              </a:rPr>
              <a:t>downloads</a:t>
            </a:r>
          </a:p>
          <a:p>
            <a:pPr lvl="1"/>
            <a:r>
              <a:rPr lang="en-US" dirty="0" err="1" smtClean="0">
                <a:latin typeface="Calibri Light"/>
                <a:cs typeface="Calibri Light"/>
              </a:rPr>
              <a:t>bioconda</a:t>
            </a:r>
            <a:r>
              <a:rPr lang="en-US" dirty="0">
                <a:latin typeface="Calibri Light"/>
                <a:cs typeface="Calibri Light"/>
              </a:rPr>
              <a:t>: https://</a:t>
            </a:r>
            <a:r>
              <a:rPr lang="en-US" dirty="0" err="1">
                <a:latin typeface="Calibri Light"/>
                <a:cs typeface="Calibri Light"/>
              </a:rPr>
              <a:t>bioconda.github.io</a:t>
            </a:r>
            <a:r>
              <a:rPr lang="en-US" dirty="0" smtClean="0">
                <a:latin typeface="Calibri Light"/>
                <a:cs typeface="Calibri Light"/>
              </a:rPr>
              <a:t>/</a:t>
            </a:r>
          </a:p>
          <a:p>
            <a:pPr lvl="2"/>
            <a:r>
              <a:rPr lang="en-US" dirty="0" smtClean="0">
                <a:latin typeface="Calibri Light"/>
                <a:cs typeface="Calibri Light"/>
              </a:rPr>
              <a:t>save the hustle of having to compile binaries by yourself! </a:t>
            </a:r>
          </a:p>
          <a:p>
            <a:pPr marL="342900" lvl="1" indent="0">
              <a:buNone/>
            </a:pPr>
            <a:endParaRPr lang="en-US" dirty="0">
              <a:latin typeface="Calibri Light"/>
              <a:cs typeface="Calibri Light"/>
            </a:endParaRPr>
          </a:p>
        </p:txBody>
      </p:sp>
      <p:pic>
        <p:nvPicPr>
          <p:cNvPr id="4" name="Picture 3" descr="tenor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5411" y="5404215"/>
            <a:ext cx="2222704" cy="1252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4950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Common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alibri Light"/>
                <a:cs typeface="Calibri Light"/>
              </a:rPr>
              <a:t>Assign reads to annotated transcripts</a:t>
            </a:r>
          </a:p>
          <a:p>
            <a:r>
              <a:rPr lang="en-US" dirty="0" smtClean="0">
                <a:latin typeface="Calibri Light"/>
                <a:cs typeface="Calibri Light"/>
              </a:rPr>
              <a:t>Quantify transcript abundance</a:t>
            </a:r>
          </a:p>
          <a:p>
            <a:r>
              <a:rPr lang="en-US" dirty="0" smtClean="0">
                <a:latin typeface="Calibri Light"/>
                <a:cs typeface="Calibri Light"/>
              </a:rPr>
              <a:t>Differential expression (DE) analysis</a:t>
            </a:r>
          </a:p>
          <a:p>
            <a:r>
              <a:rPr lang="mr-IN" dirty="0" smtClean="0">
                <a:latin typeface="Calibri Light"/>
                <a:cs typeface="Calibri Light"/>
              </a:rPr>
              <a:t>…</a:t>
            </a:r>
            <a:endParaRPr lang="en-US" dirty="0" smtClean="0">
              <a:latin typeface="Calibri Light"/>
              <a:cs typeface="Calibri Light"/>
            </a:endParaRPr>
          </a:p>
          <a:p>
            <a:endParaRPr lang="en-US" dirty="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78194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Assign reads to transcripts / genes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alibri Light"/>
                <a:cs typeface="Calibri Light"/>
              </a:rPr>
              <a:t>Alignment</a:t>
            </a:r>
          </a:p>
          <a:p>
            <a:pPr lvl="1"/>
            <a:r>
              <a:rPr lang="en-US" dirty="0" smtClean="0">
                <a:latin typeface="Calibri Light"/>
                <a:cs typeface="Calibri Light"/>
              </a:rPr>
              <a:t>STAR</a:t>
            </a:r>
          </a:p>
          <a:p>
            <a:pPr lvl="1"/>
            <a:r>
              <a:rPr lang="en-US" dirty="0" smtClean="0">
                <a:latin typeface="Calibri Light"/>
                <a:cs typeface="Calibri Light"/>
              </a:rPr>
              <a:t>bowtie2</a:t>
            </a:r>
          </a:p>
          <a:p>
            <a:pPr lvl="1"/>
            <a:r>
              <a:rPr lang="en-US" dirty="0" err="1" smtClean="0">
                <a:latin typeface="Calibri Light"/>
                <a:cs typeface="Calibri Light"/>
              </a:rPr>
              <a:t>bwa</a:t>
            </a:r>
            <a:endParaRPr lang="en-US" dirty="0" smtClean="0">
              <a:latin typeface="Calibri Light"/>
              <a:cs typeface="Calibri Light"/>
            </a:endParaRPr>
          </a:p>
          <a:p>
            <a:pPr lvl="1"/>
            <a:r>
              <a:rPr lang="mr-IN" dirty="0" smtClean="0">
                <a:latin typeface="Calibri Light"/>
                <a:cs typeface="Calibri Light"/>
              </a:rPr>
              <a:t>…</a:t>
            </a:r>
            <a:endParaRPr lang="en-US" dirty="0" smtClean="0">
              <a:latin typeface="Calibri Light"/>
              <a:cs typeface="Calibri Light"/>
            </a:endParaRPr>
          </a:p>
          <a:p>
            <a:r>
              <a:rPr lang="en-US" dirty="0" smtClean="0">
                <a:latin typeface="Calibri Light"/>
                <a:cs typeface="Calibri Light"/>
              </a:rPr>
              <a:t>Pseudo / Quasi alignment</a:t>
            </a:r>
          </a:p>
          <a:p>
            <a:pPr lvl="1"/>
            <a:r>
              <a:rPr lang="en-US" dirty="0" err="1" smtClean="0">
                <a:latin typeface="Calibri Light"/>
                <a:cs typeface="Calibri Light"/>
              </a:rPr>
              <a:t>kallisto</a:t>
            </a:r>
            <a:endParaRPr lang="en-US" dirty="0" smtClean="0">
              <a:latin typeface="Calibri Light"/>
              <a:cs typeface="Calibri Light"/>
            </a:endParaRPr>
          </a:p>
          <a:p>
            <a:pPr lvl="1"/>
            <a:r>
              <a:rPr lang="en-US" dirty="0" smtClean="0">
                <a:latin typeface="Calibri Light"/>
                <a:cs typeface="Calibri Light"/>
              </a:rPr>
              <a:t>salmon</a:t>
            </a:r>
          </a:p>
          <a:p>
            <a:pPr lvl="1"/>
            <a:r>
              <a:rPr lang="en-US" dirty="0" smtClean="0">
                <a:latin typeface="Calibri Light"/>
                <a:cs typeface="Calibri Light"/>
              </a:rPr>
              <a:t>sailfish</a:t>
            </a:r>
          </a:p>
          <a:p>
            <a:pPr lvl="1"/>
            <a:r>
              <a:rPr lang="en-US" dirty="0" err="1" smtClean="0">
                <a:latin typeface="Calibri Light"/>
                <a:cs typeface="Calibri Light"/>
              </a:rPr>
              <a:t>RapMap</a:t>
            </a:r>
            <a:r>
              <a:rPr lang="en-US" dirty="0" smtClean="0">
                <a:latin typeface="Calibri Light"/>
                <a:cs typeface="Calibri Light"/>
              </a:rPr>
              <a:t> (just the mapping part)</a:t>
            </a:r>
          </a:p>
          <a:p>
            <a:pPr lvl="1"/>
            <a:r>
              <a:rPr lang="mr-IN" dirty="0" smtClean="0">
                <a:latin typeface="Calibri Light"/>
                <a:cs typeface="Calibri Light"/>
              </a:rPr>
              <a:t>…</a:t>
            </a:r>
            <a:endParaRPr lang="en-US" dirty="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9812989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Pseudo / Quasi alignment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alibri Light"/>
                <a:cs typeface="Calibri Light"/>
              </a:rPr>
              <a:t>Fast and light weight</a:t>
            </a:r>
          </a:p>
          <a:p>
            <a:r>
              <a:rPr lang="en-US" dirty="0" smtClean="0">
                <a:latin typeface="Calibri Light"/>
                <a:cs typeface="Calibri Light"/>
              </a:rPr>
              <a:t>Doesn’t find </a:t>
            </a:r>
            <a:r>
              <a:rPr lang="en-US" u="sng" dirty="0" smtClean="0">
                <a:latin typeface="Calibri Light"/>
                <a:cs typeface="Calibri Light"/>
              </a:rPr>
              <a:t>where</a:t>
            </a:r>
            <a:r>
              <a:rPr lang="en-US" dirty="0" smtClean="0">
                <a:latin typeface="Calibri Light"/>
                <a:cs typeface="Calibri Light"/>
              </a:rPr>
              <a:t> on the transcript a read is mapped to</a:t>
            </a:r>
          </a:p>
          <a:p>
            <a:r>
              <a:rPr lang="en-US" dirty="0" smtClean="0">
                <a:latin typeface="Calibri Light"/>
                <a:cs typeface="Calibri Light"/>
              </a:rPr>
              <a:t>Good for quantification, can’t do de novo assembly</a:t>
            </a:r>
          </a:p>
          <a:p>
            <a:r>
              <a:rPr lang="en-US" dirty="0" smtClean="0">
                <a:latin typeface="Calibri Light"/>
                <a:cs typeface="Calibri Light"/>
              </a:rPr>
              <a:t>Good for model organisms with well defined genome annotation</a:t>
            </a:r>
            <a:endParaRPr lang="en-US" dirty="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5829643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RNA-</a:t>
            </a:r>
            <a:r>
              <a:rPr lang="en-US" dirty="0" err="1" smtClean="0"/>
              <a:t>seq</a:t>
            </a:r>
            <a:r>
              <a:rPr lang="en-US" dirty="0" smtClean="0"/>
              <a:t> quantification:</a:t>
            </a:r>
            <a:br>
              <a:rPr lang="en-US" dirty="0" smtClean="0"/>
            </a:br>
            <a:r>
              <a:rPr lang="en-US" dirty="0" smtClean="0"/>
              <a:t>handling ambiguously mapped reads 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628650" y="1979886"/>
            <a:ext cx="7614180" cy="4146277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alibri Light"/>
                <a:cs typeface="Calibri Light"/>
              </a:rPr>
              <a:t>All based on the same EM algorithm with variations in model specification details</a:t>
            </a:r>
          </a:p>
          <a:p>
            <a:pPr lvl="1"/>
            <a:r>
              <a:rPr lang="en-US" dirty="0" smtClean="0">
                <a:latin typeface="Calibri Light"/>
                <a:cs typeface="Calibri Light"/>
              </a:rPr>
              <a:t>RSEM</a:t>
            </a:r>
          </a:p>
          <a:p>
            <a:pPr lvl="1"/>
            <a:r>
              <a:rPr lang="en-US" dirty="0" smtClean="0">
                <a:latin typeface="Calibri Light"/>
                <a:cs typeface="Calibri Light"/>
              </a:rPr>
              <a:t>Cufflinks</a:t>
            </a:r>
          </a:p>
          <a:p>
            <a:pPr lvl="1"/>
            <a:r>
              <a:rPr lang="en-US" dirty="0" smtClean="0">
                <a:latin typeface="Calibri Light"/>
                <a:cs typeface="Calibri Light"/>
              </a:rPr>
              <a:t>express(-D)</a:t>
            </a:r>
          </a:p>
          <a:p>
            <a:pPr lvl="1"/>
            <a:r>
              <a:rPr lang="en-US" dirty="0" err="1" smtClean="0">
                <a:latin typeface="Calibri Light"/>
                <a:cs typeface="Calibri Light"/>
              </a:rPr>
              <a:t>kallisto</a:t>
            </a:r>
            <a:endParaRPr lang="en-US" dirty="0" smtClean="0">
              <a:latin typeface="Calibri Light"/>
              <a:cs typeface="Calibri Light"/>
            </a:endParaRPr>
          </a:p>
          <a:p>
            <a:pPr lvl="1"/>
            <a:r>
              <a:rPr lang="mr-IN" dirty="0" smtClean="0">
                <a:latin typeface="Calibri Light"/>
                <a:cs typeface="Calibri Light"/>
              </a:rPr>
              <a:t>…</a:t>
            </a:r>
            <a:endParaRPr lang="en-US" dirty="0" smtClean="0">
              <a:latin typeface="Calibri Light"/>
              <a:cs typeface="Calibri Light"/>
            </a:endParaRPr>
          </a:p>
          <a:p>
            <a:endParaRPr lang="en-US" dirty="0">
              <a:latin typeface="Calibri Light"/>
              <a:cs typeface="Calibri Light"/>
            </a:endParaRPr>
          </a:p>
          <a:p>
            <a:r>
              <a:rPr lang="en-US" dirty="0" smtClean="0">
                <a:latin typeface="Calibri Light"/>
                <a:cs typeface="Calibri Light"/>
              </a:rPr>
              <a:t>There are many possible combinations. To get started, would recommend</a:t>
            </a:r>
          </a:p>
          <a:p>
            <a:pPr lvl="1"/>
            <a:r>
              <a:rPr lang="en-US" dirty="0" smtClean="0">
                <a:latin typeface="Calibri Light"/>
                <a:cs typeface="Calibri Light"/>
              </a:rPr>
              <a:t>STAR + RSEM</a:t>
            </a:r>
          </a:p>
          <a:p>
            <a:pPr lvl="1"/>
            <a:r>
              <a:rPr lang="en-US" dirty="0" smtClean="0">
                <a:latin typeface="Calibri Light"/>
                <a:cs typeface="Calibri Light"/>
              </a:rPr>
              <a:t>or </a:t>
            </a:r>
            <a:r>
              <a:rPr lang="en-US" dirty="0" err="1" smtClean="0">
                <a:latin typeface="Calibri Light"/>
                <a:cs typeface="Calibri Light"/>
              </a:rPr>
              <a:t>kallisto</a:t>
            </a:r>
            <a:endParaRPr lang="en-US" dirty="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8714484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9936" y="805304"/>
            <a:ext cx="5284064" cy="56833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5290" y="6488668"/>
            <a:ext cx="1818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Pachter</a:t>
            </a:r>
            <a:r>
              <a:rPr lang="en-US" dirty="0" smtClean="0"/>
              <a:t> 2011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-8437"/>
            <a:ext cx="7886700" cy="1325563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The algorithm: a toy example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6800779"/>
              </p:ext>
            </p:extLst>
          </p:nvPr>
        </p:nvGraphicFramePr>
        <p:xfrm>
          <a:off x="728262" y="3942808"/>
          <a:ext cx="2646068" cy="2545860"/>
        </p:xfrm>
        <a:graphic>
          <a:graphicData uri="http://schemas.openxmlformats.org/drawingml/2006/table">
            <a:tbl>
              <a:tblPr firstRow="1" bandRow="1">
                <a:tableStyleId>{D03447BB-5D67-496B-8E87-E561075AD55C}</a:tableStyleId>
              </a:tblPr>
              <a:tblGrid>
                <a:gridCol w="342560"/>
                <a:gridCol w="767836"/>
                <a:gridCol w="767836"/>
                <a:gridCol w="767836"/>
              </a:tblGrid>
              <a:tr h="424310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red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23FF06"/>
                          </a:solidFill>
                        </a:rPr>
                        <a:t>green</a:t>
                      </a:r>
                      <a:endParaRPr lang="en-US" sz="1800" dirty="0">
                        <a:solidFill>
                          <a:srgbClr val="23FF0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FF"/>
                          </a:solidFill>
                        </a:rPr>
                        <a:t>blue</a:t>
                      </a:r>
                      <a:endParaRPr 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</a:tr>
              <a:tr h="42431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?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23FF06"/>
                          </a:solidFill>
                        </a:rPr>
                        <a:t>?</a:t>
                      </a:r>
                      <a:endParaRPr lang="en-US" sz="1800" dirty="0">
                        <a:solidFill>
                          <a:srgbClr val="23FF0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FF"/>
                          </a:solidFill>
                        </a:rPr>
                        <a:t>?</a:t>
                      </a:r>
                      <a:endParaRPr 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</a:tr>
              <a:tr h="42431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b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?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23FF06"/>
                          </a:solidFill>
                        </a:rPr>
                        <a:t>?</a:t>
                      </a:r>
                      <a:endParaRPr lang="en-US" sz="1800" dirty="0">
                        <a:solidFill>
                          <a:srgbClr val="23FF0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FF"/>
                          </a:solidFill>
                        </a:rPr>
                        <a:t>?</a:t>
                      </a:r>
                      <a:endParaRPr 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</a:tr>
              <a:tr h="42431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?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23FF06"/>
                          </a:solidFill>
                        </a:rPr>
                        <a:t>?</a:t>
                      </a:r>
                      <a:endParaRPr lang="en-US" sz="1800" dirty="0">
                        <a:solidFill>
                          <a:srgbClr val="23FF0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FF"/>
                          </a:solidFill>
                        </a:rPr>
                        <a:t>?</a:t>
                      </a:r>
                      <a:endParaRPr 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</a:tr>
              <a:tr h="42431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d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?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23FF06"/>
                          </a:solidFill>
                        </a:rPr>
                        <a:t>?</a:t>
                      </a:r>
                      <a:endParaRPr lang="en-US" sz="1800" dirty="0">
                        <a:solidFill>
                          <a:srgbClr val="23FF0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FF"/>
                          </a:solidFill>
                        </a:rPr>
                        <a:t>?</a:t>
                      </a:r>
                      <a:endParaRPr 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</a:tr>
              <a:tr h="42431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e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?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23FF06"/>
                          </a:solidFill>
                        </a:rPr>
                        <a:t>?</a:t>
                      </a:r>
                      <a:endParaRPr lang="en-US" sz="1800" dirty="0">
                        <a:solidFill>
                          <a:srgbClr val="23FF0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FF"/>
                          </a:solidFill>
                        </a:rPr>
                        <a:t>?</a:t>
                      </a:r>
                      <a:endParaRPr 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28650" y="1389805"/>
            <a:ext cx="2745681" cy="945571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alibri Light"/>
                <a:cs typeface="Calibri Light"/>
              </a:rPr>
              <a:t>5 reads</a:t>
            </a:r>
          </a:p>
          <a:p>
            <a:r>
              <a:rPr lang="en-US" dirty="0" smtClean="0">
                <a:latin typeface="Calibri Light"/>
                <a:cs typeface="Calibri Light"/>
              </a:rPr>
              <a:t>3 transcripts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735552"/>
              </p:ext>
            </p:extLst>
          </p:nvPr>
        </p:nvGraphicFramePr>
        <p:xfrm>
          <a:off x="1082278" y="2715720"/>
          <a:ext cx="2278608" cy="848620"/>
        </p:xfrm>
        <a:graphic>
          <a:graphicData uri="http://schemas.openxmlformats.org/drawingml/2006/table">
            <a:tbl>
              <a:tblPr firstRow="1" bandRow="1">
                <a:tableStyleId>{E929F9F4-4A8F-4326-A1B4-22849713DDAB}</a:tableStyleId>
              </a:tblPr>
              <a:tblGrid>
                <a:gridCol w="759536"/>
                <a:gridCol w="759536"/>
                <a:gridCol w="759536"/>
              </a:tblGrid>
              <a:tr h="42431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red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23FF06"/>
                          </a:solidFill>
                        </a:rPr>
                        <a:t>green</a:t>
                      </a:r>
                      <a:endParaRPr lang="en-US" sz="1800" dirty="0">
                        <a:solidFill>
                          <a:srgbClr val="23FF0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FF"/>
                          </a:solidFill>
                        </a:rPr>
                        <a:t>blue</a:t>
                      </a:r>
                      <a:endParaRPr 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</a:tr>
              <a:tr h="42431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1/3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23FF06"/>
                          </a:solidFill>
                        </a:rPr>
                        <a:t>1/3</a:t>
                      </a:r>
                      <a:endParaRPr lang="en-US" sz="1800" dirty="0">
                        <a:solidFill>
                          <a:srgbClr val="23FF0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FF"/>
                          </a:solidFill>
                        </a:rPr>
                        <a:t>1/3</a:t>
                      </a:r>
                      <a:endParaRPr 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0" y="2346388"/>
            <a:ext cx="2980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Transcript relative abundance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0" y="3561644"/>
            <a:ext cx="4045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Probability of read assigning to transcript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859936" y="909004"/>
            <a:ext cx="1680939" cy="1207855"/>
          </a:xfrm>
          <a:prstGeom prst="rect">
            <a:avLst/>
          </a:prstGeom>
          <a:noFill/>
          <a:ln w="28575" cmpd="sng"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2332730"/>
            <a:ext cx="3486393" cy="1340643"/>
          </a:xfrm>
          <a:prstGeom prst="rect">
            <a:avLst/>
          </a:prstGeom>
          <a:noFill/>
          <a:ln w="28575" cmpd="sng"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5161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9936" y="805304"/>
            <a:ext cx="5284064" cy="56833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5290" y="6488668"/>
            <a:ext cx="1818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Pachter</a:t>
            </a:r>
            <a:r>
              <a:rPr lang="en-US" dirty="0" smtClean="0"/>
              <a:t> 2011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02462" y="0"/>
            <a:ext cx="7886700" cy="1325563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Update read assignment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4342744"/>
              </p:ext>
            </p:extLst>
          </p:nvPr>
        </p:nvGraphicFramePr>
        <p:xfrm>
          <a:off x="728262" y="3942808"/>
          <a:ext cx="2646068" cy="2545860"/>
        </p:xfrm>
        <a:graphic>
          <a:graphicData uri="http://schemas.openxmlformats.org/drawingml/2006/table">
            <a:tbl>
              <a:tblPr firstRow="1" bandRow="1">
                <a:tableStyleId>{D03447BB-5D67-496B-8E87-E561075AD55C}</a:tableStyleId>
              </a:tblPr>
              <a:tblGrid>
                <a:gridCol w="342560"/>
                <a:gridCol w="767836"/>
                <a:gridCol w="767836"/>
                <a:gridCol w="767836"/>
              </a:tblGrid>
              <a:tr h="424310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red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23FF06"/>
                          </a:solidFill>
                        </a:rPr>
                        <a:t>green</a:t>
                      </a:r>
                      <a:endParaRPr lang="en-US" sz="1800" dirty="0">
                        <a:solidFill>
                          <a:srgbClr val="23FF0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FF"/>
                          </a:solidFill>
                        </a:rPr>
                        <a:t>blue</a:t>
                      </a:r>
                      <a:endParaRPr 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</a:tr>
              <a:tr h="42431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1/3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23FF06"/>
                          </a:solidFill>
                        </a:rPr>
                        <a:t>1/3</a:t>
                      </a:r>
                      <a:endParaRPr lang="en-US" sz="1800" dirty="0">
                        <a:solidFill>
                          <a:srgbClr val="23FF0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FF"/>
                          </a:solidFill>
                        </a:rPr>
                        <a:t>1/3</a:t>
                      </a:r>
                      <a:endParaRPr 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</a:tr>
              <a:tr h="42431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b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23FF06"/>
                          </a:solidFill>
                        </a:rPr>
                        <a:t>1/2</a:t>
                      </a:r>
                      <a:endParaRPr lang="en-US" sz="1800" dirty="0">
                        <a:solidFill>
                          <a:srgbClr val="23FF0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FF"/>
                          </a:solidFill>
                        </a:rPr>
                        <a:t>1/2</a:t>
                      </a:r>
                      <a:endParaRPr 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</a:tr>
              <a:tr h="42431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1/2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23FF06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rgbClr val="23FF0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FF"/>
                          </a:solidFill>
                        </a:rPr>
                        <a:t>1/2</a:t>
                      </a:r>
                      <a:endParaRPr 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</a:tr>
              <a:tr h="42431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d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23FF06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rgbClr val="23FF0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</a:tr>
              <a:tr h="42431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e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1/2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23FF06"/>
                          </a:solidFill>
                        </a:rPr>
                        <a:t>1/2</a:t>
                      </a:r>
                      <a:endParaRPr lang="en-US" sz="1800" dirty="0">
                        <a:solidFill>
                          <a:srgbClr val="23FF0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3039929"/>
              </p:ext>
            </p:extLst>
          </p:nvPr>
        </p:nvGraphicFramePr>
        <p:xfrm>
          <a:off x="1082278" y="2715720"/>
          <a:ext cx="2278608" cy="848620"/>
        </p:xfrm>
        <a:graphic>
          <a:graphicData uri="http://schemas.openxmlformats.org/drawingml/2006/table">
            <a:tbl>
              <a:tblPr firstRow="1" bandRow="1">
                <a:tableStyleId>{E929F9F4-4A8F-4326-A1B4-22849713DDAB}</a:tableStyleId>
              </a:tblPr>
              <a:tblGrid>
                <a:gridCol w="759536"/>
                <a:gridCol w="759536"/>
                <a:gridCol w="759536"/>
              </a:tblGrid>
              <a:tr h="42431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red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23FF06"/>
                          </a:solidFill>
                        </a:rPr>
                        <a:t>green</a:t>
                      </a:r>
                      <a:endParaRPr lang="en-US" sz="1800" dirty="0">
                        <a:solidFill>
                          <a:srgbClr val="23FF0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FF"/>
                          </a:solidFill>
                        </a:rPr>
                        <a:t>blue</a:t>
                      </a:r>
                      <a:endParaRPr 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</a:tr>
              <a:tr h="42431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1/3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23FF06"/>
                          </a:solidFill>
                        </a:rPr>
                        <a:t>1/3</a:t>
                      </a:r>
                      <a:endParaRPr lang="en-US" sz="1800" dirty="0">
                        <a:solidFill>
                          <a:srgbClr val="23FF0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FF"/>
                          </a:solidFill>
                        </a:rPr>
                        <a:t>1/3</a:t>
                      </a:r>
                      <a:endParaRPr 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0" y="2346388"/>
            <a:ext cx="2980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Transcript relative abundance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0" y="3561644"/>
            <a:ext cx="4045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Probability of read assigning to transcript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188349" y="805304"/>
            <a:ext cx="2955651" cy="1530072"/>
          </a:xfrm>
          <a:prstGeom prst="rect">
            <a:avLst/>
          </a:prstGeom>
          <a:noFill/>
          <a:ln w="28575" cmpd="sng"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3599000"/>
            <a:ext cx="4045812" cy="3150044"/>
          </a:xfrm>
          <a:prstGeom prst="rect">
            <a:avLst/>
          </a:prstGeom>
          <a:noFill/>
          <a:ln w="28575" cmpd="sng"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4520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9936" y="805304"/>
            <a:ext cx="5284064" cy="56833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5290" y="6488668"/>
            <a:ext cx="1818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Pachter</a:t>
            </a:r>
            <a:r>
              <a:rPr lang="en-US" dirty="0" smtClean="0"/>
              <a:t> 2011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2891422"/>
              </p:ext>
            </p:extLst>
          </p:nvPr>
        </p:nvGraphicFramePr>
        <p:xfrm>
          <a:off x="728262" y="3942808"/>
          <a:ext cx="2646068" cy="2545860"/>
        </p:xfrm>
        <a:graphic>
          <a:graphicData uri="http://schemas.openxmlformats.org/drawingml/2006/table">
            <a:tbl>
              <a:tblPr firstRow="1" bandRow="1">
                <a:tableStyleId>{D03447BB-5D67-496B-8E87-E561075AD55C}</a:tableStyleId>
              </a:tblPr>
              <a:tblGrid>
                <a:gridCol w="342560"/>
                <a:gridCol w="767836"/>
                <a:gridCol w="767836"/>
                <a:gridCol w="767836"/>
              </a:tblGrid>
              <a:tr h="424310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red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23FF06"/>
                          </a:solidFill>
                        </a:rPr>
                        <a:t>green</a:t>
                      </a:r>
                      <a:endParaRPr lang="en-US" sz="1800" dirty="0">
                        <a:solidFill>
                          <a:srgbClr val="23FF0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FF"/>
                          </a:solidFill>
                        </a:rPr>
                        <a:t>blue</a:t>
                      </a:r>
                      <a:endParaRPr 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</a:tr>
              <a:tr h="42431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1/3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23FF06"/>
                          </a:solidFill>
                        </a:rPr>
                        <a:t>1/3</a:t>
                      </a:r>
                      <a:endParaRPr lang="en-US" sz="1800" dirty="0">
                        <a:solidFill>
                          <a:srgbClr val="23FF0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FF"/>
                          </a:solidFill>
                        </a:rPr>
                        <a:t>1/3</a:t>
                      </a:r>
                      <a:endParaRPr 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</a:tr>
              <a:tr h="42431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b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23FF06"/>
                          </a:solidFill>
                        </a:rPr>
                        <a:t>1/2</a:t>
                      </a:r>
                      <a:endParaRPr lang="en-US" sz="1800" dirty="0">
                        <a:solidFill>
                          <a:srgbClr val="23FF0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FF"/>
                          </a:solidFill>
                        </a:rPr>
                        <a:t>1/2</a:t>
                      </a:r>
                      <a:endParaRPr 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</a:tr>
              <a:tr h="42431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1/2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23FF06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rgbClr val="23FF0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FF"/>
                          </a:solidFill>
                        </a:rPr>
                        <a:t>1/2</a:t>
                      </a:r>
                      <a:endParaRPr 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</a:tr>
              <a:tr h="42431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d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23FF06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rgbClr val="23FF0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</a:tr>
              <a:tr h="42431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e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1/2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23FF06"/>
                          </a:solidFill>
                        </a:rPr>
                        <a:t>1/2</a:t>
                      </a:r>
                      <a:endParaRPr lang="en-US" sz="1800" dirty="0">
                        <a:solidFill>
                          <a:srgbClr val="23FF0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3835736"/>
              </p:ext>
            </p:extLst>
          </p:nvPr>
        </p:nvGraphicFramePr>
        <p:xfrm>
          <a:off x="1082278" y="2715720"/>
          <a:ext cx="2278608" cy="848620"/>
        </p:xfrm>
        <a:graphic>
          <a:graphicData uri="http://schemas.openxmlformats.org/drawingml/2006/table">
            <a:tbl>
              <a:tblPr firstRow="1" bandRow="1">
                <a:tableStyleId>{E929F9F4-4A8F-4326-A1B4-22849713DDAB}</a:tableStyleId>
              </a:tblPr>
              <a:tblGrid>
                <a:gridCol w="759536"/>
                <a:gridCol w="759536"/>
                <a:gridCol w="759536"/>
              </a:tblGrid>
              <a:tr h="42431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red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23FF06"/>
                          </a:solidFill>
                        </a:rPr>
                        <a:t>green</a:t>
                      </a:r>
                      <a:endParaRPr lang="en-US" sz="1800" dirty="0">
                        <a:solidFill>
                          <a:srgbClr val="23FF0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FF"/>
                          </a:solidFill>
                        </a:rPr>
                        <a:t>blue</a:t>
                      </a:r>
                      <a:endParaRPr 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</a:tr>
              <a:tr h="42431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0.467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23FF06"/>
                          </a:solidFill>
                        </a:rPr>
                        <a:t>0.267</a:t>
                      </a:r>
                      <a:endParaRPr lang="en-US" sz="1800" dirty="0">
                        <a:solidFill>
                          <a:srgbClr val="23FF0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FF"/>
                          </a:solidFill>
                        </a:rPr>
                        <a:t>0.267</a:t>
                      </a:r>
                      <a:endParaRPr 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0" y="2346388"/>
            <a:ext cx="2980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Transcript relative abundance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0" y="3561644"/>
            <a:ext cx="4045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Probability of read assigning to transcript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0" y="2332730"/>
            <a:ext cx="3486393" cy="1340643"/>
          </a:xfrm>
          <a:prstGeom prst="rect">
            <a:avLst/>
          </a:prstGeom>
          <a:noFill/>
          <a:ln w="28575" cmpd="sng"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102462" y="0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Update transcript abundance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020910" y="2440614"/>
            <a:ext cx="1233583" cy="1249396"/>
          </a:xfrm>
          <a:prstGeom prst="rect">
            <a:avLst/>
          </a:prstGeom>
          <a:noFill/>
          <a:ln w="28575" cmpd="sng"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3282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9936" y="805304"/>
            <a:ext cx="5284064" cy="56833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5290" y="6488668"/>
            <a:ext cx="1818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Pachter</a:t>
            </a:r>
            <a:r>
              <a:rPr lang="en-US" dirty="0" smtClean="0"/>
              <a:t> 2011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4843095"/>
              </p:ext>
            </p:extLst>
          </p:nvPr>
        </p:nvGraphicFramePr>
        <p:xfrm>
          <a:off x="728262" y="3942808"/>
          <a:ext cx="2646068" cy="2545860"/>
        </p:xfrm>
        <a:graphic>
          <a:graphicData uri="http://schemas.openxmlformats.org/drawingml/2006/table">
            <a:tbl>
              <a:tblPr firstRow="1" bandRow="1">
                <a:tableStyleId>{D03447BB-5D67-496B-8E87-E561075AD55C}</a:tableStyleId>
              </a:tblPr>
              <a:tblGrid>
                <a:gridCol w="342560"/>
                <a:gridCol w="767836"/>
                <a:gridCol w="767836"/>
                <a:gridCol w="767836"/>
              </a:tblGrid>
              <a:tr h="424310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red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23FF06"/>
                          </a:solidFill>
                        </a:rPr>
                        <a:t>green</a:t>
                      </a:r>
                      <a:endParaRPr lang="en-US" sz="1800" dirty="0">
                        <a:solidFill>
                          <a:srgbClr val="23FF0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FF"/>
                          </a:solidFill>
                        </a:rPr>
                        <a:t>blue</a:t>
                      </a:r>
                      <a:endParaRPr 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</a:tr>
              <a:tr h="42431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0.467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23FF06"/>
                          </a:solidFill>
                        </a:rPr>
                        <a:t>0.267</a:t>
                      </a:r>
                      <a:endParaRPr lang="en-US" sz="1800" dirty="0">
                        <a:solidFill>
                          <a:srgbClr val="23FF0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FF"/>
                          </a:solidFill>
                        </a:rPr>
                        <a:t>0.267</a:t>
                      </a:r>
                      <a:endParaRPr 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</a:tr>
              <a:tr h="42431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b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23FF06"/>
                          </a:solidFill>
                        </a:rPr>
                        <a:t>1/2</a:t>
                      </a:r>
                      <a:endParaRPr lang="en-US" sz="1800" dirty="0">
                        <a:solidFill>
                          <a:srgbClr val="23FF0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FF"/>
                          </a:solidFill>
                        </a:rPr>
                        <a:t>1/2</a:t>
                      </a:r>
                      <a:endParaRPr 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</a:tr>
              <a:tr h="42431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0.636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23FF06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rgbClr val="23FF0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FF"/>
                          </a:solidFill>
                        </a:rPr>
                        <a:t>0.364</a:t>
                      </a:r>
                      <a:endParaRPr 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</a:tr>
              <a:tr h="42431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d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23FF06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rgbClr val="23FF0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</a:tr>
              <a:tr h="42431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e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0.636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23FF06"/>
                          </a:solidFill>
                        </a:rPr>
                        <a:t>0.364</a:t>
                      </a:r>
                      <a:endParaRPr lang="en-US" sz="1800" dirty="0">
                        <a:solidFill>
                          <a:srgbClr val="23FF0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6923398"/>
              </p:ext>
            </p:extLst>
          </p:nvPr>
        </p:nvGraphicFramePr>
        <p:xfrm>
          <a:off x="1082278" y="2715720"/>
          <a:ext cx="2278608" cy="848620"/>
        </p:xfrm>
        <a:graphic>
          <a:graphicData uri="http://schemas.openxmlformats.org/drawingml/2006/table">
            <a:tbl>
              <a:tblPr firstRow="1" bandRow="1">
                <a:tableStyleId>{E929F9F4-4A8F-4326-A1B4-22849713DDAB}</a:tableStyleId>
              </a:tblPr>
              <a:tblGrid>
                <a:gridCol w="759536"/>
                <a:gridCol w="759536"/>
                <a:gridCol w="759536"/>
              </a:tblGrid>
              <a:tr h="42431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red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23FF06"/>
                          </a:solidFill>
                        </a:rPr>
                        <a:t>green</a:t>
                      </a:r>
                      <a:endParaRPr lang="en-US" sz="1800" dirty="0">
                        <a:solidFill>
                          <a:srgbClr val="23FF0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FF"/>
                          </a:solidFill>
                        </a:rPr>
                        <a:t>blue</a:t>
                      </a:r>
                      <a:endParaRPr 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</a:tr>
              <a:tr h="42431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0.467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23FF06"/>
                          </a:solidFill>
                        </a:rPr>
                        <a:t>0.267</a:t>
                      </a:r>
                      <a:endParaRPr lang="en-US" sz="1800" dirty="0">
                        <a:solidFill>
                          <a:srgbClr val="23FF0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FF"/>
                          </a:solidFill>
                        </a:rPr>
                        <a:t>0.267</a:t>
                      </a:r>
                      <a:endParaRPr 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0" y="2346388"/>
            <a:ext cx="2980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Transcript relative abundance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0" y="3561644"/>
            <a:ext cx="4045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Probability of read assigning to transcript</a:t>
            </a:r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02462" y="0"/>
            <a:ext cx="7886700" cy="1325563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Update read assignment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0" y="3599000"/>
            <a:ext cx="4045812" cy="3150044"/>
          </a:xfrm>
          <a:prstGeom prst="rect">
            <a:avLst/>
          </a:prstGeom>
          <a:noFill/>
          <a:ln w="28575" cmpd="sng"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325314" y="2335376"/>
            <a:ext cx="2017128" cy="1263624"/>
          </a:xfrm>
          <a:prstGeom prst="rect">
            <a:avLst/>
          </a:prstGeom>
          <a:noFill/>
          <a:ln w="28575" cmpd="sng"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7993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1267</TotalTime>
  <Words>806</Words>
  <Application>Microsoft Macintosh PowerPoint</Application>
  <PresentationFormat>On-screen Show (4:3)</PresentationFormat>
  <Paragraphs>251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RNA-seq analysis II</vt:lpstr>
      <vt:lpstr>Common workflow</vt:lpstr>
      <vt:lpstr>Assign reads to transcripts / genes</vt:lpstr>
      <vt:lpstr>Pseudo / Quasi alignment</vt:lpstr>
      <vt:lpstr>RNA-seq quantification: handling ambiguously mapped reads </vt:lpstr>
      <vt:lpstr>The algorithm: a toy example</vt:lpstr>
      <vt:lpstr>Update read assignment</vt:lpstr>
      <vt:lpstr>PowerPoint Presentation</vt:lpstr>
      <vt:lpstr>Update read assignment</vt:lpstr>
      <vt:lpstr>PowerPoint Presentation</vt:lpstr>
      <vt:lpstr>RPM, RPKM, FPKM, TPM</vt:lpstr>
      <vt:lpstr>Differential expression analysis</vt:lpstr>
      <vt:lpstr>Common additional analysis</vt:lpstr>
      <vt:lpstr>Workflow organization: putting them together</vt:lpstr>
      <vt:lpstr>Reproducible analysis</vt:lpstr>
      <vt:lpstr>Useful resources</vt:lpstr>
    </vt:vector>
  </TitlesOfParts>
  <Company>Duke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Yue Jiang</dc:creator>
  <cp:lastModifiedBy>Yue Jiang</cp:lastModifiedBy>
  <cp:revision>53</cp:revision>
  <dcterms:created xsi:type="dcterms:W3CDTF">2017-04-06T05:53:05Z</dcterms:created>
  <dcterms:modified xsi:type="dcterms:W3CDTF">2017-04-25T07:32:40Z</dcterms:modified>
</cp:coreProperties>
</file>