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72" r:id="rId3"/>
    <p:sldId id="263" r:id="rId4"/>
    <p:sldId id="258" r:id="rId5"/>
    <p:sldId id="259" r:id="rId6"/>
    <p:sldId id="257" r:id="rId7"/>
    <p:sldId id="265" r:id="rId8"/>
    <p:sldId id="266" r:id="rId9"/>
    <p:sldId id="267" r:id="rId10"/>
    <p:sldId id="268" r:id="rId11"/>
    <p:sldId id="273" r:id="rId12"/>
    <p:sldId id="269" r:id="rId13"/>
    <p:sldId id="271" r:id="rId14"/>
    <p:sldId id="260" r:id="rId15"/>
    <p:sldId id="261" r:id="rId16"/>
    <p:sldId id="262" r:id="rId17"/>
    <p:sldId id="264" r:id="rId18"/>
    <p:sldId id="270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9"/>
    <p:restoredTop sz="94631"/>
  </p:normalViewPr>
  <p:slideViewPr>
    <p:cSldViewPr snapToGrid="0" snapToObjects="1">
      <p:cViewPr varScale="1">
        <p:scale>
          <a:sx n="87" d="100"/>
          <a:sy n="87" d="100"/>
        </p:scale>
        <p:origin x="200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2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398D-FDD1-114A-8509-66EEBD17B15C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6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3137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Quantification</a:t>
            </a:r>
          </a:p>
          <a:p>
            <a:r>
              <a:rPr lang="en-US" sz="2800" dirty="0" smtClean="0">
                <a:latin typeface="+mj-lt"/>
              </a:rPr>
              <a:t>Differential expression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657671"/>
            <a:ext cx="61728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/>
                <a:cs typeface="Calibri Light"/>
              </a:rPr>
              <a:t>Yue Jiang</a:t>
            </a:r>
          </a:p>
          <a:p>
            <a:r>
              <a:rPr lang="en-US" sz="1600" dirty="0">
                <a:latin typeface="Calibri Light"/>
                <a:cs typeface="Calibri Light"/>
              </a:rPr>
              <a:t>Data Scientist, Juno Therapeutics</a:t>
            </a:r>
          </a:p>
          <a:p>
            <a:r>
              <a:rPr lang="en-US" sz="1600" dirty="0">
                <a:latin typeface="Calibri Light"/>
                <a:cs typeface="Calibri Light"/>
              </a:rPr>
              <a:t>Former grad student in Prof. Hiroaki </a:t>
            </a:r>
            <a:r>
              <a:rPr lang="en-US" sz="1600" dirty="0" err="1">
                <a:latin typeface="Calibri Light"/>
                <a:cs typeface="Calibri Light"/>
              </a:rPr>
              <a:t>Matsunami’s</a:t>
            </a:r>
            <a:r>
              <a:rPr lang="en-US" sz="1600" dirty="0">
                <a:latin typeface="Calibri Light"/>
                <a:cs typeface="Calibri Light"/>
              </a:rPr>
              <a:t> </a:t>
            </a:r>
            <a:r>
              <a:rPr lang="en-US" sz="1600" dirty="0" err="1">
                <a:latin typeface="Calibri Light"/>
                <a:cs typeface="Calibri Light"/>
              </a:rPr>
              <a:t>lab@Duke</a:t>
            </a:r>
            <a:r>
              <a:rPr lang="en-US" sz="1600" dirty="0">
                <a:latin typeface="Calibri Light"/>
                <a:cs typeface="Calibri Light"/>
              </a:rPr>
              <a:t> </a:t>
            </a:r>
            <a:r>
              <a:rPr lang="en-US" sz="1600" dirty="0" smtClean="0">
                <a:latin typeface="Calibri Light"/>
                <a:cs typeface="Calibri Light"/>
              </a:rPr>
              <a:t>(2010</a:t>
            </a:r>
            <a:r>
              <a:rPr lang="en-US" sz="1600" dirty="0">
                <a:latin typeface="Calibri Light"/>
                <a:cs typeface="Calibri Light"/>
              </a:rPr>
              <a:t>-</a:t>
            </a:r>
            <a:r>
              <a:rPr lang="en-US" sz="1600" dirty="0" smtClean="0">
                <a:latin typeface="Calibri Light"/>
                <a:cs typeface="Calibri Light"/>
              </a:rPr>
              <a:t>2015) </a:t>
            </a:r>
            <a:endParaRPr lang="en-US" sz="1600" dirty="0">
              <a:latin typeface="Calibri Light"/>
              <a:cs typeface="Calibri Light"/>
            </a:endParaRPr>
          </a:p>
          <a:p>
            <a:endParaRPr lang="en-US" sz="1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41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43095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0.364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0.364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23398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2462" y="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Update read assignment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25314" y="2335376"/>
            <a:ext cx="2017128" cy="126362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972" y="3803374"/>
            <a:ext cx="4455671" cy="263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11744" y="3302251"/>
            <a:ext cx="1058483" cy="100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99000"/>
            <a:ext cx="4045812" cy="315004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on and 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Well, until we converge (Improvement in log likelihood is sufficiently small</a:t>
            </a:r>
            <a:r>
              <a:rPr lang="en-US" dirty="0" smtClean="0">
                <a:latin typeface="Calibri Light"/>
                <a:cs typeface="Calibri Light"/>
              </a:rPr>
              <a:t>)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The transcript abundance estimates will change very little if you were to continue</a:t>
            </a:r>
          </a:p>
          <a:p>
            <a:r>
              <a:rPr lang="en-US" dirty="0" smtClean="0">
                <a:latin typeface="Calibri Light"/>
                <a:cs typeface="Calibri Light"/>
              </a:rPr>
              <a:t>This </a:t>
            </a:r>
            <a:r>
              <a:rPr lang="en-US" dirty="0" smtClean="0">
                <a:latin typeface="Calibri Light"/>
                <a:cs typeface="Calibri Light"/>
              </a:rPr>
              <a:t>way, we are </a:t>
            </a:r>
            <a:r>
              <a:rPr lang="en-US" u="sng" dirty="0" smtClean="0">
                <a:latin typeface="Calibri Light"/>
                <a:cs typeface="Calibri Light"/>
              </a:rPr>
              <a:t>trying</a:t>
            </a:r>
            <a:r>
              <a:rPr lang="en-US" dirty="0" smtClean="0">
                <a:latin typeface="Calibri Light"/>
                <a:cs typeface="Calibri Light"/>
              </a:rPr>
              <a:t> to </a:t>
            </a:r>
            <a:r>
              <a:rPr lang="en-US" u="sng" dirty="0" smtClean="0">
                <a:latin typeface="Calibri Light"/>
                <a:cs typeface="Calibri Light"/>
              </a:rPr>
              <a:t>jointly</a:t>
            </a:r>
            <a:r>
              <a:rPr lang="en-US" dirty="0" smtClean="0">
                <a:latin typeface="Calibri Light"/>
                <a:cs typeface="Calibri Light"/>
              </a:rPr>
              <a:t> solve for the </a:t>
            </a:r>
            <a:r>
              <a:rPr lang="en-US" u="sng" dirty="0" smtClean="0">
                <a:latin typeface="Calibri Light"/>
                <a:cs typeface="Calibri Light"/>
              </a:rPr>
              <a:t>most likely</a:t>
            </a:r>
            <a:r>
              <a:rPr lang="en-US" dirty="0" smtClean="0">
                <a:latin typeface="Calibri Light"/>
                <a:cs typeface="Calibri Light"/>
              </a:rPr>
              <a:t> transcript abundance and read </a:t>
            </a:r>
            <a:r>
              <a:rPr lang="en-US" dirty="0" smtClean="0">
                <a:latin typeface="Calibri Light"/>
                <a:cs typeface="Calibri Light"/>
              </a:rPr>
              <a:t>assignment</a:t>
            </a:r>
          </a:p>
          <a:p>
            <a:pPr lvl="1"/>
            <a:r>
              <a:rPr lang="en-US" dirty="0">
                <a:latin typeface="Calibri Light"/>
                <a:cs typeface="Calibri Light"/>
              </a:rPr>
              <a:t>T</a:t>
            </a:r>
            <a:r>
              <a:rPr lang="en-US" dirty="0" smtClean="0">
                <a:latin typeface="Calibri Light"/>
                <a:cs typeface="Calibri Light"/>
              </a:rPr>
              <a:t>he estimates we find are guaranteed better than some other estimates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But not guaranteed THE BEST  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stop?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66" y="4570471"/>
            <a:ext cx="2649998" cy="17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RPM, RPKM, FPKM, TPM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RPM (reads per million reads)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T = Total reads in sample</a:t>
            </a: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: # reads for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/ T * 1000,000</a:t>
            </a: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RPKM (reads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per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kilobase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per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million reads)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normalizes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the raw count by transcript length and sequencing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depth</a:t>
            </a: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RPKM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=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/ effective length of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endParaRPr lang="en-US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FPKM (fragments per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kilobase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per million reads)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RPKM extended to paired end reads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if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paired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then only one of the mates is counted</a:t>
            </a:r>
            <a:endParaRPr lang="en-US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TPM (transcripts per million transcripts)</a:t>
            </a: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RPK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=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# reads for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/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effective length of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>
                <a:latin typeface="Calibri Light" charset="0"/>
                <a:ea typeface="Calibri Light" charset="0"/>
                <a:cs typeface="Calibri Light" charset="0"/>
              </a:rPr>
              <a:t>i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TPM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=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RPK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/ sum(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RPK</a:t>
            </a:r>
            <a:r>
              <a:rPr lang="en-US" baseline="-25000" dirty="0" err="1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) * 1000,000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just RPKM or FPKM scaled again</a:t>
            </a:r>
          </a:p>
          <a:p>
            <a:pPr lvl="1"/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98" y="776289"/>
            <a:ext cx="2146852" cy="182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4757530"/>
            <a:ext cx="6116707" cy="1311966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Differential expression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GLM for count data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DESeq2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EdgeR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EBSeq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EBSeqHMM</a:t>
            </a:r>
            <a:r>
              <a:rPr lang="en-US" dirty="0" smtClean="0">
                <a:latin typeface="Calibri Light"/>
                <a:cs typeface="Calibri Light"/>
              </a:rPr>
              <a:t> (time course)</a:t>
            </a:r>
          </a:p>
          <a:p>
            <a:r>
              <a:rPr lang="en-US" dirty="0" smtClean="0">
                <a:latin typeface="Calibri Light"/>
                <a:cs typeface="Calibri Light"/>
              </a:rPr>
              <a:t>Linear model for log transformed TPM / FPKM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limma</a:t>
            </a:r>
            <a:r>
              <a:rPr lang="en-US" dirty="0" smtClean="0">
                <a:latin typeface="Calibri Light"/>
                <a:cs typeface="Calibri Light"/>
              </a:rPr>
              <a:t> (microarray like)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sleuth (use with </a:t>
            </a:r>
            <a:r>
              <a:rPr lang="en-US" dirty="0" err="1" smtClean="0">
                <a:latin typeface="Calibri Light"/>
                <a:cs typeface="Calibri Light"/>
              </a:rPr>
              <a:t>kallisto</a:t>
            </a:r>
            <a:r>
              <a:rPr lang="en-US" dirty="0" smtClean="0">
                <a:latin typeface="Calibri Light"/>
                <a:cs typeface="Calibri Light"/>
              </a:rPr>
              <a:t>)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715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additional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clustering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hierarchical clustering</a:t>
            </a:r>
          </a:p>
          <a:p>
            <a:r>
              <a:rPr lang="en-US" dirty="0" smtClean="0">
                <a:latin typeface="Calibri Light"/>
                <a:cs typeface="Calibri Light"/>
              </a:rPr>
              <a:t>Dimensionality reduction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PCA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NMF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t-SNE (esp. single cell)</a:t>
            </a:r>
          </a:p>
          <a:p>
            <a:r>
              <a:rPr lang="en-US" dirty="0" smtClean="0">
                <a:latin typeface="Calibri Light"/>
                <a:cs typeface="Calibri Light"/>
              </a:rPr>
              <a:t>Gene ontology, pathway analysis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461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Workflow organization: putting them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9953"/>
            <a:ext cx="7886700" cy="4351338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shell script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snakemake</a:t>
            </a:r>
            <a:r>
              <a:rPr lang="en-US" dirty="0" smtClean="0">
                <a:latin typeface="Calibri Light"/>
                <a:cs typeface="Calibri Light"/>
              </a:rPr>
              <a:t> (python like syntax)</a:t>
            </a:r>
          </a:p>
          <a:p>
            <a:r>
              <a:rPr lang="en-US" dirty="0" smtClean="0">
                <a:latin typeface="Calibri Light"/>
                <a:cs typeface="Calibri Light"/>
              </a:rPr>
              <a:t>commercial software, e.g. </a:t>
            </a:r>
            <a:r>
              <a:rPr lang="en-US" dirty="0" err="1" smtClean="0">
                <a:latin typeface="Calibri Light"/>
                <a:cs typeface="Calibri Light"/>
              </a:rPr>
              <a:t>ArrayStudio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79355"/>
              </p:ext>
            </p:extLst>
          </p:nvPr>
        </p:nvGraphicFramePr>
        <p:xfrm>
          <a:off x="628650" y="4230890"/>
          <a:ext cx="5604185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4860"/>
                <a:gridCol w="1182883"/>
                <a:gridCol w="1245141"/>
                <a:gridCol w="759535"/>
                <a:gridCol w="7417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flexible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scalable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GUI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shell scripts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 much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Snakemake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ArrayStudio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kind of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$$$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835" y="1320050"/>
            <a:ext cx="2921000" cy="449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49610"/>
            <a:ext cx="9143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www.annotathon.org</a:t>
            </a:r>
            <a:r>
              <a:rPr lang="en-US" sz="1400" dirty="0"/>
              <a:t>/courses/ABD/practical/</a:t>
            </a:r>
            <a:r>
              <a:rPr lang="en-US" sz="1400" dirty="0" err="1"/>
              <a:t>snakemake</a:t>
            </a:r>
            <a:r>
              <a:rPr lang="en-US" sz="1400" dirty="0"/>
              <a:t>/</a:t>
            </a:r>
            <a:r>
              <a:rPr lang="en-US" sz="1400" dirty="0" err="1"/>
              <a:t>snake_intro.html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08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R: R markdown</a:t>
            </a:r>
          </a:p>
          <a:p>
            <a:r>
              <a:rPr lang="en-US" dirty="0" smtClean="0">
                <a:latin typeface="Calibri Light"/>
                <a:cs typeface="Calibri Light"/>
              </a:rPr>
              <a:t>python: </a:t>
            </a:r>
            <a:r>
              <a:rPr lang="en-US" dirty="0" err="1" smtClean="0">
                <a:latin typeface="Calibri Light"/>
                <a:cs typeface="Calibri Light"/>
              </a:rPr>
              <a:t>Jupyter</a:t>
            </a:r>
            <a:r>
              <a:rPr lang="en-US" dirty="0" smtClean="0">
                <a:latin typeface="Calibri Light"/>
                <a:cs typeface="Calibri Light"/>
              </a:rPr>
              <a:t> (</a:t>
            </a:r>
            <a:r>
              <a:rPr lang="en-US" dirty="0" err="1" smtClean="0">
                <a:latin typeface="Calibri Light"/>
                <a:cs typeface="Calibri Light"/>
              </a:rPr>
              <a:t>IPython</a:t>
            </a:r>
            <a:r>
              <a:rPr lang="en-US" dirty="0" smtClean="0">
                <a:latin typeface="Calibri Light"/>
                <a:cs typeface="Calibri Light"/>
              </a:rPr>
              <a:t>) notebook</a:t>
            </a:r>
          </a:p>
          <a:p>
            <a:r>
              <a:rPr lang="en-US" dirty="0" smtClean="0">
                <a:latin typeface="Calibri Light"/>
                <a:cs typeface="Calibri Light"/>
              </a:rPr>
              <a:t>We’ll see an example for R markdown soon. The picture is irrelevant</a:t>
            </a:r>
            <a:r>
              <a:rPr lang="en-US" dirty="0" smtClean="0">
                <a:latin typeface="Calibri Light"/>
                <a:cs typeface="Calibri Light"/>
                <a:sym typeface="Wingdings"/>
              </a:rPr>
              <a:t>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99" y="3536399"/>
            <a:ext cx="4496802" cy="2640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72000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homolog.us</a:t>
            </a:r>
            <a:r>
              <a:rPr lang="en-US" sz="1400" dirty="0"/>
              <a:t>/Tutorials/</a:t>
            </a:r>
            <a:r>
              <a:rPr lang="en-US" sz="1400" dirty="0" err="1"/>
              <a:t>index.php?p</a:t>
            </a:r>
            <a:r>
              <a:rPr lang="en-US" sz="1400" dirty="0"/>
              <a:t>=2.6&amp;s=5</a:t>
            </a:r>
          </a:p>
        </p:txBody>
      </p:sp>
    </p:spTree>
    <p:extLst>
      <p:ext uri="{BB962C8B-B14F-4D97-AF65-F5344CB8AC3E}">
        <p14:creationId xmlns:p14="http://schemas.microsoft.com/office/powerpoint/2010/main" val="2324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alibri Light"/>
                <a:cs typeface="Calibri Light"/>
              </a:rPr>
              <a:t>seqtk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github.com</a:t>
            </a:r>
            <a:r>
              <a:rPr lang="en-US" dirty="0">
                <a:latin typeface="Calibri Light"/>
                <a:cs typeface="Calibri Light"/>
              </a:rPr>
              <a:t>/lh3/</a:t>
            </a:r>
            <a:r>
              <a:rPr lang="en-US" dirty="0" err="1">
                <a:latin typeface="Calibri Light"/>
                <a:cs typeface="Calibri Light"/>
              </a:rPr>
              <a:t>seqtk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dirty="0" err="1" smtClean="0">
                <a:latin typeface="Calibri Light"/>
                <a:cs typeface="Calibri Light"/>
              </a:rPr>
              <a:t>cutadapt</a:t>
            </a:r>
            <a:r>
              <a:rPr lang="en-US" dirty="0">
                <a:latin typeface="Calibri Light"/>
                <a:cs typeface="Calibri Light"/>
              </a:rPr>
              <a:t>: http://</a:t>
            </a:r>
            <a:r>
              <a:rPr lang="en-US" dirty="0" err="1">
                <a:latin typeface="Calibri Light"/>
                <a:cs typeface="Calibri Light"/>
              </a:rPr>
              <a:t>cutadapt.readthedocs.io</a:t>
            </a:r>
            <a:r>
              <a:rPr lang="en-US" dirty="0">
                <a:latin typeface="Calibri Light"/>
                <a:cs typeface="Calibri Light"/>
              </a:rPr>
              <a:t>/en/stable/</a:t>
            </a:r>
            <a:r>
              <a:rPr lang="en-US" dirty="0" err="1">
                <a:latin typeface="Calibri Light"/>
                <a:cs typeface="Calibri Light"/>
              </a:rPr>
              <a:t>guide.html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dirty="0" err="1">
                <a:latin typeface="Calibri Light"/>
                <a:cs typeface="Calibri Light"/>
              </a:rPr>
              <a:t>s</a:t>
            </a:r>
            <a:r>
              <a:rPr lang="en-US" dirty="0" err="1" smtClean="0">
                <a:latin typeface="Calibri Light"/>
                <a:cs typeface="Calibri Light"/>
              </a:rPr>
              <a:t>nakemake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snakemake.readthedocs.io</a:t>
            </a:r>
            <a:r>
              <a:rPr lang="en-US" dirty="0">
                <a:latin typeface="Calibri Light"/>
                <a:cs typeface="Calibri Light"/>
              </a:rPr>
              <a:t>/en/stable</a:t>
            </a:r>
            <a:r>
              <a:rPr lang="en-US" dirty="0" smtClean="0">
                <a:latin typeface="Calibri Light"/>
                <a:cs typeface="Calibri Light"/>
              </a:rPr>
              <a:t>/</a:t>
            </a:r>
          </a:p>
          <a:p>
            <a:r>
              <a:rPr lang="en-US" dirty="0" smtClean="0">
                <a:latin typeface="Calibri Light"/>
                <a:cs typeface="Calibri Light"/>
              </a:rPr>
              <a:t>R libraries: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DESeq2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EdgeR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NMF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Rtsne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tidyverse</a:t>
            </a:r>
            <a:r>
              <a:rPr lang="en-US" dirty="0" smtClean="0">
                <a:latin typeface="Calibri Light"/>
                <a:cs typeface="Calibri Light"/>
              </a:rPr>
              <a:t> (</a:t>
            </a:r>
            <a:r>
              <a:rPr lang="en-US" dirty="0" err="1" smtClean="0">
                <a:latin typeface="Calibri Light"/>
                <a:cs typeface="Calibri Light"/>
              </a:rPr>
              <a:t>dplyr</a:t>
            </a:r>
            <a:r>
              <a:rPr lang="en-US" dirty="0" smtClean="0">
                <a:latin typeface="Calibri Light"/>
                <a:cs typeface="Calibri Light"/>
              </a:rPr>
              <a:t>, </a:t>
            </a:r>
            <a:r>
              <a:rPr lang="en-US" dirty="0" err="1" smtClean="0">
                <a:latin typeface="Calibri Light"/>
                <a:cs typeface="Calibri Light"/>
              </a:rPr>
              <a:t>tidyr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lang="en-US" dirty="0" err="1" smtClean="0">
                <a:latin typeface="Calibri Light"/>
                <a:cs typeface="Calibri Light"/>
              </a:rPr>
              <a:t>etc</a:t>
            </a:r>
            <a:r>
              <a:rPr lang="en-US" dirty="0">
                <a:latin typeface="Calibri Light"/>
                <a:cs typeface="Calibri Light"/>
              </a:rPr>
              <a:t> https://</a:t>
            </a:r>
            <a:r>
              <a:rPr lang="en-US" dirty="0" err="1">
                <a:latin typeface="Calibri Light"/>
                <a:cs typeface="Calibri Light"/>
              </a:rPr>
              <a:t>www.rstudio.com</a:t>
            </a:r>
            <a:r>
              <a:rPr lang="en-US" dirty="0">
                <a:latin typeface="Calibri Light"/>
                <a:cs typeface="Calibri Light"/>
              </a:rPr>
              <a:t>/</a:t>
            </a:r>
            <a:r>
              <a:rPr lang="en-US" dirty="0" err="1">
                <a:latin typeface="Calibri Light"/>
                <a:cs typeface="Calibri Light"/>
              </a:rPr>
              <a:t>wp</a:t>
            </a:r>
            <a:r>
              <a:rPr lang="en-US" dirty="0">
                <a:latin typeface="Calibri Light"/>
                <a:cs typeface="Calibri Light"/>
              </a:rPr>
              <a:t>-content/uploads/2015/02/data-wrangling-</a:t>
            </a:r>
            <a:r>
              <a:rPr lang="en-US" dirty="0" err="1">
                <a:latin typeface="Calibri Light"/>
                <a:cs typeface="Calibri Light"/>
              </a:rPr>
              <a:t>cheatsheet.pdf</a:t>
            </a:r>
            <a:r>
              <a:rPr lang="en-US" dirty="0">
                <a:latin typeface="Calibri Light"/>
                <a:cs typeface="Calibri Light"/>
              </a:rPr>
              <a:t>)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superheat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conda</a:t>
            </a:r>
            <a:r>
              <a:rPr lang="en-US" dirty="0" smtClean="0">
                <a:latin typeface="Calibri Light"/>
                <a:cs typeface="Calibri Light"/>
              </a:rPr>
              <a:t> for </a:t>
            </a:r>
            <a:r>
              <a:rPr lang="en-US" dirty="0">
                <a:latin typeface="Calibri Light"/>
                <a:cs typeface="Calibri Light"/>
              </a:rPr>
              <a:t>package </a:t>
            </a:r>
            <a:r>
              <a:rPr lang="en-US" dirty="0" smtClean="0">
                <a:latin typeface="Calibri Light"/>
                <a:cs typeface="Calibri Light"/>
              </a:rPr>
              <a:t>management</a:t>
            </a:r>
            <a:endParaRPr lang="en-US" dirty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anaconda: https</a:t>
            </a:r>
            <a:r>
              <a:rPr lang="en-US" dirty="0">
                <a:latin typeface="Calibri Light"/>
                <a:cs typeface="Calibri Light"/>
              </a:rPr>
              <a:t>://</a:t>
            </a:r>
            <a:r>
              <a:rPr lang="en-US" dirty="0" err="1">
                <a:latin typeface="Calibri Light"/>
                <a:cs typeface="Calibri Light"/>
              </a:rPr>
              <a:t>www.continuum.io</a:t>
            </a:r>
            <a:r>
              <a:rPr lang="en-US" dirty="0">
                <a:latin typeface="Calibri Light"/>
                <a:cs typeface="Calibri Light"/>
              </a:rPr>
              <a:t>/</a:t>
            </a:r>
            <a:r>
              <a:rPr lang="en-US" dirty="0" smtClean="0">
                <a:latin typeface="Calibri Light"/>
                <a:cs typeface="Calibri Light"/>
              </a:rPr>
              <a:t>downloads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bioconda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bioconda.github.io</a:t>
            </a:r>
            <a:r>
              <a:rPr lang="en-US" dirty="0" smtClean="0">
                <a:latin typeface="Calibri Light"/>
                <a:cs typeface="Calibri Light"/>
              </a:rPr>
              <a:t>/</a:t>
            </a:r>
          </a:p>
          <a:p>
            <a:pPr lvl="2"/>
            <a:r>
              <a:rPr lang="en-US" dirty="0" smtClean="0">
                <a:latin typeface="Calibri Light"/>
                <a:cs typeface="Calibri Light"/>
              </a:rPr>
              <a:t>save the hustle of having to compile binaries by yourself! </a:t>
            </a:r>
          </a:p>
          <a:p>
            <a:pPr marL="342900" lvl="1" indent="0">
              <a:buNone/>
            </a:pP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4" name="Picture 3" descr="ten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11" y="5404215"/>
            <a:ext cx="2222704" cy="12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6" y="745203"/>
            <a:ext cx="2172052" cy="73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96" y="2752797"/>
            <a:ext cx="2978331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96" y="3756594"/>
            <a:ext cx="3226891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96" y="4760393"/>
            <a:ext cx="247038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796" y="1749000"/>
            <a:ext cx="4733365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Mapping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me talking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EM algorithm to assign ambiguously mapped reads to transcripts</a:t>
            </a: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Differential expression analysis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me talking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demo</a:t>
            </a:r>
          </a:p>
          <a:p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Misc</a:t>
            </a:r>
            <a:endParaRPr lang="en-US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workflow organization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reproducible analysis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resources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1407" y="5529335"/>
            <a:ext cx="479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Click here!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/Yue-Jiang/</a:t>
            </a:r>
            <a:r>
              <a:rPr lang="en-US" dirty="0" err="1"/>
              <a:t>achems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Assign reads to annotated transcripts</a:t>
            </a:r>
          </a:p>
          <a:p>
            <a:r>
              <a:rPr lang="en-US" dirty="0" smtClean="0">
                <a:latin typeface="Calibri Light"/>
                <a:cs typeface="Calibri Light"/>
              </a:rPr>
              <a:t>Quantify transcript abundance</a:t>
            </a:r>
          </a:p>
          <a:p>
            <a:r>
              <a:rPr lang="en-US" dirty="0" smtClean="0">
                <a:latin typeface="Calibri Light"/>
                <a:cs typeface="Calibri Light"/>
              </a:rPr>
              <a:t>Differential expression (DE) analysis</a:t>
            </a:r>
          </a:p>
          <a:p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 reads to transcripts /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Alignment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STAR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bowtie2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bwa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Pseudo / Quasi alignment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salmon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sailfish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RapMap</a:t>
            </a:r>
            <a:r>
              <a:rPr lang="en-US" dirty="0" smtClean="0">
                <a:latin typeface="Calibri Light"/>
                <a:cs typeface="Calibri Light"/>
              </a:rPr>
              <a:t> (just the mapping part)</a:t>
            </a: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12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Pseudo / Quasi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Fast and light weight</a:t>
            </a:r>
          </a:p>
          <a:p>
            <a:r>
              <a:rPr lang="en-US" dirty="0" smtClean="0">
                <a:latin typeface="Calibri Light"/>
                <a:cs typeface="Calibri Light"/>
              </a:rPr>
              <a:t>Doesn’t find </a:t>
            </a:r>
            <a:r>
              <a:rPr lang="en-US" u="sng" dirty="0" smtClean="0">
                <a:latin typeface="Calibri Light"/>
                <a:cs typeface="Calibri Light"/>
              </a:rPr>
              <a:t>where</a:t>
            </a:r>
            <a:r>
              <a:rPr lang="en-US" dirty="0" smtClean="0">
                <a:latin typeface="Calibri Light"/>
                <a:cs typeface="Calibri Light"/>
              </a:rPr>
              <a:t> on the transcript a read is mapped to</a:t>
            </a:r>
          </a:p>
          <a:p>
            <a:r>
              <a:rPr lang="en-US" dirty="0" smtClean="0">
                <a:latin typeface="Calibri Light"/>
                <a:cs typeface="Calibri Light"/>
              </a:rPr>
              <a:t>Good for quantification, can’t do de novo assembly</a:t>
            </a:r>
          </a:p>
          <a:p>
            <a:r>
              <a:rPr lang="en-US" dirty="0" smtClean="0">
                <a:latin typeface="Calibri Light"/>
                <a:cs typeface="Calibri Light"/>
              </a:rPr>
              <a:t>Good for model organisms with well defined genome annotation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296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quantification:</a:t>
            </a:r>
            <a:br>
              <a:rPr lang="en-US" dirty="0" smtClean="0"/>
            </a:br>
            <a:r>
              <a:rPr lang="en-US" dirty="0" smtClean="0"/>
              <a:t>handling ambiguously mapped reads 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28650" y="1979886"/>
            <a:ext cx="7614180" cy="41462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All based on the same EM algorithm with variations in model specification details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RSEM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Cufflinks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express(-D)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There are many possible combinations. To get started, would recommend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STAR + RSEM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or </a:t>
            </a:r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144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8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algorithm: a toy example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00779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389805"/>
            <a:ext cx="2745681" cy="9455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5 reads</a:t>
            </a:r>
          </a:p>
          <a:p>
            <a:r>
              <a:rPr lang="en-US" dirty="0" smtClean="0">
                <a:latin typeface="Calibri Light"/>
                <a:cs typeface="Calibri Light"/>
              </a:rPr>
              <a:t>3 transcripts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5552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408055"/>
            <a:ext cx="3486393" cy="120651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59936" y="805304"/>
            <a:ext cx="5284064" cy="5683364"/>
            <a:chOff x="3859936" y="805304"/>
            <a:chExt cx="5284064" cy="5683364"/>
          </a:xfrm>
        </p:grpSpPr>
        <p:grpSp>
          <p:nvGrpSpPr>
            <p:cNvPr id="3" name="Group 2"/>
            <p:cNvGrpSpPr/>
            <p:nvPr/>
          </p:nvGrpSpPr>
          <p:grpSpPr>
            <a:xfrm>
              <a:off x="3859936" y="805304"/>
              <a:ext cx="5284064" cy="5683364"/>
              <a:chOff x="3859936" y="805304"/>
              <a:chExt cx="5284064" cy="568336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9936" y="805304"/>
                <a:ext cx="5284064" cy="5683364"/>
              </a:xfrm>
              <a:prstGeom prst="rect">
                <a:avLst/>
              </a:prstGeom>
            </p:spPr>
          </p:pic>
          <p:sp>
            <p:nvSpPr>
              <p:cNvPr id="2" name="Oval 1"/>
              <p:cNvSpPr/>
              <p:nvPr/>
            </p:nvSpPr>
            <p:spPr>
              <a:xfrm>
                <a:off x="6387547" y="1046921"/>
                <a:ext cx="265044" cy="296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660684" y="993677"/>
                <a:ext cx="265044" cy="296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169427" y="1046921"/>
                <a:ext cx="265044" cy="296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60974" y="848141"/>
                <a:ext cx="265044" cy="296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924799" y="1033669"/>
                <a:ext cx="265044" cy="296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203095" y="805304"/>
              <a:ext cx="808383" cy="1169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972" y="2202939"/>
              <a:ext cx="4455671" cy="42324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0870" y="1343629"/>
              <a:ext cx="907585" cy="97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859936" y="909004"/>
            <a:ext cx="1680939" cy="1207855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62" y="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Update read assignment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42744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39929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38972" y="2202939"/>
            <a:ext cx="4455671" cy="4232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00870" y="1714690"/>
            <a:ext cx="907585" cy="973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88349" y="805304"/>
            <a:ext cx="2955651" cy="153007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599000"/>
            <a:ext cx="4045812" cy="315004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91422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35736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2462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Update transcript abundance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0910" y="2440614"/>
            <a:ext cx="1233583" cy="1249396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972" y="3803374"/>
            <a:ext cx="4455671" cy="263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21927" y="2928730"/>
            <a:ext cx="3797790" cy="100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66807" y="2430010"/>
            <a:ext cx="2447247" cy="100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2408055"/>
            <a:ext cx="3486393" cy="120651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732</Words>
  <Application>Microsoft Macintosh PowerPoint</Application>
  <PresentationFormat>On-screen Show (4:3)</PresentationFormat>
  <Paragraphs>267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Wingdings</vt:lpstr>
      <vt:lpstr>Arial</vt:lpstr>
      <vt:lpstr>Office Theme</vt:lpstr>
      <vt:lpstr>RNA-seq analysis II</vt:lpstr>
      <vt:lpstr>Outline</vt:lpstr>
      <vt:lpstr>Common workflow</vt:lpstr>
      <vt:lpstr>Assign reads to transcripts / genes</vt:lpstr>
      <vt:lpstr>Pseudo / Quasi alignment</vt:lpstr>
      <vt:lpstr>RNA-seq quantification: handling ambiguously mapped reads </vt:lpstr>
      <vt:lpstr>The algorithm: a toy example</vt:lpstr>
      <vt:lpstr>Update read assignment</vt:lpstr>
      <vt:lpstr>PowerPoint Presentation</vt:lpstr>
      <vt:lpstr>Update read assignment</vt:lpstr>
      <vt:lpstr>Go on and on</vt:lpstr>
      <vt:lpstr>PowerPoint Presentation</vt:lpstr>
      <vt:lpstr>RPM, RPKM, FPKM, TPM</vt:lpstr>
      <vt:lpstr>Differential expression analysis</vt:lpstr>
      <vt:lpstr>Common additional analysis</vt:lpstr>
      <vt:lpstr>Workflow organization: putting them together</vt:lpstr>
      <vt:lpstr>Reproducible analysis</vt:lpstr>
      <vt:lpstr>Useful resources</vt:lpstr>
      <vt:lpstr>PowerPoint Presentation</vt:lpstr>
    </vt:vector>
  </TitlesOfParts>
  <Company>Duke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Jiang</dc:creator>
  <cp:lastModifiedBy>Yue Jiang</cp:lastModifiedBy>
  <cp:revision>68</cp:revision>
  <dcterms:created xsi:type="dcterms:W3CDTF">2017-04-06T05:53:05Z</dcterms:created>
  <dcterms:modified xsi:type="dcterms:W3CDTF">2017-04-27T04:50:39Z</dcterms:modified>
</cp:coreProperties>
</file>