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58" r:id="rId4"/>
    <p:sldId id="259" r:id="rId5"/>
    <p:sldId id="257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398D-FDD1-114A-8509-66EEBD17B15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313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Quantification</a:t>
            </a:r>
          </a:p>
          <a:p>
            <a:r>
              <a:rPr lang="en-US" sz="2800" dirty="0" smtClean="0">
                <a:latin typeface="+mj-lt"/>
              </a:rPr>
              <a:t>Differential expression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657671"/>
            <a:ext cx="6172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Yue Jiang</a:t>
            </a:r>
          </a:p>
          <a:p>
            <a:r>
              <a:rPr lang="en-US" sz="1600" dirty="0">
                <a:latin typeface="Calibri Light"/>
                <a:cs typeface="Calibri Light"/>
              </a:rPr>
              <a:t>Data Scientist, Juno Therapeutics</a:t>
            </a:r>
          </a:p>
          <a:p>
            <a:r>
              <a:rPr lang="en-US" sz="1600" dirty="0">
                <a:latin typeface="Calibri Light"/>
                <a:cs typeface="Calibri Light"/>
              </a:rPr>
              <a:t>Former grad student in Prof. Hiroaki </a:t>
            </a:r>
            <a:r>
              <a:rPr lang="en-US" sz="1600" dirty="0" err="1">
                <a:latin typeface="Calibri Light"/>
                <a:cs typeface="Calibri Light"/>
              </a:rPr>
              <a:t>Matsunami’s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err="1">
                <a:latin typeface="Calibri Light"/>
                <a:cs typeface="Calibri Light"/>
              </a:rPr>
              <a:t>lab@Duke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smtClean="0">
                <a:latin typeface="Calibri Light"/>
                <a:cs typeface="Calibri Light"/>
              </a:rPr>
              <a:t>(2010</a:t>
            </a:r>
            <a:r>
              <a:rPr lang="en-US" sz="1600" dirty="0">
                <a:latin typeface="Calibri Light"/>
                <a:cs typeface="Calibri Light"/>
              </a:rPr>
              <a:t>-</a:t>
            </a:r>
            <a:r>
              <a:rPr lang="en-US" sz="1600" dirty="0" smtClean="0">
                <a:latin typeface="Calibri Light"/>
                <a:cs typeface="Calibri Light"/>
              </a:rPr>
              <a:t>2015) </a:t>
            </a:r>
            <a:endParaRPr lang="en-US" sz="1600" dirty="0">
              <a:latin typeface="Calibri Light"/>
              <a:cs typeface="Calibri Light"/>
            </a:endParaRPr>
          </a:p>
          <a:p>
            <a:endParaRPr lang="en-US" sz="1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15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Well, until we converge.</a:t>
            </a:r>
          </a:p>
          <a:p>
            <a:r>
              <a:rPr lang="en-US" dirty="0" smtClean="0">
                <a:latin typeface="Calibri Light"/>
                <a:cs typeface="Calibri Light"/>
              </a:rPr>
              <a:t>This way, we are </a:t>
            </a:r>
            <a:r>
              <a:rPr lang="en-US" u="sng" dirty="0" smtClean="0">
                <a:latin typeface="Calibri Light"/>
                <a:cs typeface="Calibri Light"/>
              </a:rPr>
              <a:t>trying</a:t>
            </a:r>
            <a:r>
              <a:rPr lang="en-US" dirty="0" smtClean="0">
                <a:latin typeface="Calibri Light"/>
                <a:cs typeface="Calibri Light"/>
              </a:rPr>
              <a:t> to </a:t>
            </a:r>
            <a:r>
              <a:rPr lang="en-US" u="sng" dirty="0" smtClean="0">
                <a:latin typeface="Calibri Light"/>
                <a:cs typeface="Calibri Light"/>
              </a:rPr>
              <a:t>jointly</a:t>
            </a:r>
            <a:r>
              <a:rPr lang="en-US" dirty="0" smtClean="0">
                <a:latin typeface="Calibri Light"/>
                <a:cs typeface="Calibri Light"/>
              </a:rPr>
              <a:t> solve for the </a:t>
            </a:r>
            <a:r>
              <a:rPr lang="en-US" u="sng" dirty="0" smtClean="0">
                <a:latin typeface="Calibri Light"/>
                <a:cs typeface="Calibri Light"/>
              </a:rPr>
              <a:t>most likely</a:t>
            </a:r>
            <a:r>
              <a:rPr lang="en-US" dirty="0" smtClean="0">
                <a:latin typeface="Calibri Light"/>
                <a:cs typeface="Calibri Light"/>
              </a:rPr>
              <a:t> transcript abundance and read assignment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stop?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3255963"/>
            <a:ext cx="4445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GLM for count data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EBSeqHMM</a:t>
            </a:r>
            <a:r>
              <a:rPr lang="en-US" dirty="0" smtClean="0">
                <a:latin typeface="Calibri Light"/>
                <a:cs typeface="Calibri Light"/>
              </a:rPr>
              <a:t> (time course)</a:t>
            </a:r>
          </a:p>
          <a:p>
            <a:r>
              <a:rPr lang="en-US" dirty="0" smtClean="0">
                <a:latin typeface="Calibri Light"/>
                <a:cs typeface="Calibri Light"/>
              </a:rPr>
              <a:t>Linear model for log transformed TPM / FPKM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limma</a:t>
            </a:r>
            <a:r>
              <a:rPr lang="en-US" dirty="0" smtClean="0">
                <a:latin typeface="Calibri Light"/>
                <a:cs typeface="Calibri Light"/>
              </a:rPr>
              <a:t> (microarray like)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sleuth (use with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r>
              <a:rPr lang="en-US" dirty="0" smtClean="0">
                <a:latin typeface="Calibri Light"/>
                <a:cs typeface="Calibri Light"/>
              </a:rPr>
              <a:t>)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715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additional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clustering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hierarchical clustering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Dimensionality reduction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PCA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t-SNE (esp. single cell)</a:t>
            </a:r>
          </a:p>
          <a:p>
            <a:r>
              <a:rPr lang="en-US" dirty="0" smtClean="0">
                <a:latin typeface="Calibri Light"/>
                <a:cs typeface="Calibri Light"/>
              </a:rPr>
              <a:t>Gene ontology, pathway analysis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61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Workflow organization: putting them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9953"/>
            <a:ext cx="7886700" cy="4351338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shell script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snakemake</a:t>
            </a:r>
            <a:r>
              <a:rPr lang="en-US" dirty="0" smtClean="0">
                <a:latin typeface="Calibri Light"/>
                <a:cs typeface="Calibri Light"/>
              </a:rPr>
              <a:t> (python like syntax)</a:t>
            </a:r>
          </a:p>
          <a:p>
            <a:r>
              <a:rPr lang="en-US" dirty="0" smtClean="0">
                <a:latin typeface="Calibri Light"/>
                <a:cs typeface="Calibri Light"/>
              </a:rPr>
              <a:t>commercial software, e.g. </a:t>
            </a:r>
            <a:r>
              <a:rPr lang="en-US" dirty="0" err="1" smtClean="0">
                <a:latin typeface="Calibri Light"/>
                <a:cs typeface="Calibri Light"/>
              </a:rPr>
              <a:t>ArrayStudio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9355"/>
              </p:ext>
            </p:extLst>
          </p:nvPr>
        </p:nvGraphicFramePr>
        <p:xfrm>
          <a:off x="628650" y="4230890"/>
          <a:ext cx="560418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860"/>
                <a:gridCol w="1182883"/>
                <a:gridCol w="1245141"/>
                <a:gridCol w="759535"/>
                <a:gridCol w="7417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flexible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GUI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shell scripts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much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Snakemake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ArrayStudio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kind of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$$$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35" y="1320050"/>
            <a:ext cx="2921000" cy="449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49610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www.annotathon.org</a:t>
            </a:r>
            <a:r>
              <a:rPr lang="en-US" sz="1400" dirty="0"/>
              <a:t>/courses/ABD/practical/</a:t>
            </a:r>
            <a:r>
              <a:rPr lang="en-US" sz="1400" dirty="0" err="1"/>
              <a:t>snakemake</a:t>
            </a:r>
            <a:r>
              <a:rPr lang="en-US" sz="1400" dirty="0"/>
              <a:t>/</a:t>
            </a:r>
            <a:r>
              <a:rPr lang="en-US" sz="1400" dirty="0" err="1"/>
              <a:t>snake_intro.html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083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R: R markdown</a:t>
            </a:r>
          </a:p>
          <a:p>
            <a:r>
              <a:rPr lang="en-US" dirty="0" smtClean="0">
                <a:latin typeface="Calibri Light"/>
                <a:cs typeface="Calibri Light"/>
              </a:rPr>
              <a:t>python: </a:t>
            </a:r>
            <a:r>
              <a:rPr lang="en-US" dirty="0" err="1" smtClean="0">
                <a:latin typeface="Calibri Light"/>
                <a:cs typeface="Calibri Light"/>
              </a:rPr>
              <a:t>Jupyter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IPython</a:t>
            </a:r>
            <a:r>
              <a:rPr lang="en-US" dirty="0" smtClean="0">
                <a:latin typeface="Calibri Light"/>
                <a:cs typeface="Calibri Light"/>
              </a:rPr>
              <a:t>) </a:t>
            </a:r>
            <a:r>
              <a:rPr lang="en-US" dirty="0" smtClean="0">
                <a:latin typeface="Calibri Light"/>
                <a:cs typeface="Calibri Light"/>
              </a:rPr>
              <a:t>notebook</a:t>
            </a:r>
          </a:p>
          <a:p>
            <a:r>
              <a:rPr lang="en-US" dirty="0" smtClean="0">
                <a:latin typeface="Calibri Light"/>
                <a:cs typeface="Calibri Light"/>
              </a:rPr>
              <a:t>We’ll see an example </a:t>
            </a:r>
            <a:r>
              <a:rPr lang="en-US" dirty="0" smtClean="0">
                <a:latin typeface="Calibri Light"/>
                <a:cs typeface="Calibri Light"/>
              </a:rPr>
              <a:t>for R markdown soon. The picture is irrelevant.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99" y="3536399"/>
            <a:ext cx="4496802" cy="264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homolog.us</a:t>
            </a:r>
            <a:r>
              <a:rPr lang="en-US" sz="1400" dirty="0"/>
              <a:t>/Tutorials/</a:t>
            </a:r>
            <a:r>
              <a:rPr lang="en-US" sz="1400" dirty="0" err="1"/>
              <a:t>index.php?p</a:t>
            </a:r>
            <a:r>
              <a:rPr lang="en-US" sz="1400" dirty="0"/>
              <a:t>=2.6&amp;s=5</a:t>
            </a:r>
          </a:p>
        </p:txBody>
      </p:sp>
    </p:spTree>
    <p:extLst>
      <p:ext uri="{BB962C8B-B14F-4D97-AF65-F5344CB8AC3E}">
        <p14:creationId xmlns:p14="http://schemas.microsoft.com/office/powerpoint/2010/main" val="23243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alibri Light"/>
                <a:cs typeface="Calibri Light"/>
              </a:rPr>
              <a:t>seqtk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github.com</a:t>
            </a:r>
            <a:r>
              <a:rPr lang="en-US" dirty="0">
                <a:latin typeface="Calibri Light"/>
                <a:cs typeface="Calibri Light"/>
              </a:rPr>
              <a:t>/lh3/</a:t>
            </a:r>
            <a:r>
              <a:rPr lang="en-US" dirty="0" err="1">
                <a:latin typeface="Calibri Light"/>
                <a:cs typeface="Calibri Light"/>
              </a:rPr>
              <a:t>seqtk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 smtClean="0">
                <a:latin typeface="Calibri Light"/>
                <a:cs typeface="Calibri Light"/>
              </a:rPr>
              <a:t>cutadapt</a:t>
            </a:r>
            <a:r>
              <a:rPr lang="en-US" dirty="0">
                <a:latin typeface="Calibri Light"/>
                <a:cs typeface="Calibri Light"/>
              </a:rPr>
              <a:t>: http://</a:t>
            </a:r>
            <a:r>
              <a:rPr lang="en-US" dirty="0" err="1">
                <a:latin typeface="Calibri Light"/>
                <a:cs typeface="Calibri Light"/>
              </a:rPr>
              <a:t>cutadapt.readthedocs.io</a:t>
            </a:r>
            <a:r>
              <a:rPr lang="en-US" dirty="0">
                <a:latin typeface="Calibri Light"/>
                <a:cs typeface="Calibri Light"/>
              </a:rPr>
              <a:t>/en/stable/</a:t>
            </a:r>
            <a:r>
              <a:rPr lang="en-US" dirty="0" err="1">
                <a:latin typeface="Calibri Light"/>
                <a:cs typeface="Calibri Light"/>
              </a:rPr>
              <a:t>guide.html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>
                <a:latin typeface="Calibri Light"/>
                <a:cs typeface="Calibri Light"/>
              </a:rPr>
              <a:t>s</a:t>
            </a:r>
            <a:r>
              <a:rPr lang="en-US" dirty="0" err="1" smtClean="0">
                <a:latin typeface="Calibri Light"/>
                <a:cs typeface="Calibri Light"/>
              </a:rPr>
              <a:t>nakemake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snakemake.readthedocs.io</a:t>
            </a:r>
            <a:r>
              <a:rPr lang="en-US" dirty="0">
                <a:latin typeface="Calibri Light"/>
                <a:cs typeface="Calibri Light"/>
              </a:rPr>
              <a:t>/en/stable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r>
              <a:rPr lang="en-US" dirty="0" smtClean="0">
                <a:latin typeface="Calibri Light"/>
                <a:cs typeface="Calibri Light"/>
              </a:rPr>
              <a:t>R libraries: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Rtsne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tidyverse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dplyr</a:t>
            </a:r>
            <a:r>
              <a:rPr lang="en-US" dirty="0" smtClean="0">
                <a:latin typeface="Calibri Light"/>
                <a:cs typeface="Calibri Light"/>
              </a:rPr>
              <a:t>, </a:t>
            </a:r>
            <a:r>
              <a:rPr lang="en-US" dirty="0" err="1" smtClean="0">
                <a:latin typeface="Calibri Light"/>
                <a:cs typeface="Calibri Light"/>
              </a:rPr>
              <a:t>tidyr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err="1" smtClean="0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 https://</a:t>
            </a:r>
            <a:r>
              <a:rPr lang="en-US" dirty="0" err="1">
                <a:latin typeface="Calibri Light"/>
                <a:cs typeface="Calibri Light"/>
              </a:rPr>
              <a:t>www.rstudio.com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err="1">
                <a:latin typeface="Calibri Light"/>
                <a:cs typeface="Calibri Light"/>
              </a:rPr>
              <a:t>wp</a:t>
            </a:r>
            <a:r>
              <a:rPr lang="en-US" dirty="0">
                <a:latin typeface="Calibri Light"/>
                <a:cs typeface="Calibri Light"/>
              </a:rPr>
              <a:t>-content/uploads/2015/02/data-wrangling-</a:t>
            </a:r>
            <a:r>
              <a:rPr lang="en-US" dirty="0" err="1">
                <a:latin typeface="Calibri Light"/>
                <a:cs typeface="Calibri Light"/>
              </a:rPr>
              <a:t>cheatsheet.pdf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superheat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conda</a:t>
            </a:r>
            <a:r>
              <a:rPr lang="en-US" dirty="0" smtClean="0">
                <a:latin typeface="Calibri Light"/>
                <a:cs typeface="Calibri Light"/>
              </a:rPr>
              <a:t> for </a:t>
            </a:r>
            <a:r>
              <a:rPr lang="en-US" dirty="0">
                <a:latin typeface="Calibri Light"/>
                <a:cs typeface="Calibri Light"/>
              </a:rPr>
              <a:t>package </a:t>
            </a:r>
            <a:r>
              <a:rPr lang="en-US" dirty="0" smtClean="0">
                <a:latin typeface="Calibri Light"/>
                <a:cs typeface="Calibri Light"/>
              </a:rPr>
              <a:t>management</a:t>
            </a:r>
            <a:endParaRPr lang="en-US" dirty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anaconda: https</a:t>
            </a:r>
            <a:r>
              <a:rPr lang="en-US" dirty="0">
                <a:latin typeface="Calibri Light"/>
                <a:cs typeface="Calibri Light"/>
              </a:rPr>
              <a:t>://</a:t>
            </a:r>
            <a:r>
              <a:rPr lang="en-US" dirty="0" err="1">
                <a:latin typeface="Calibri Light"/>
                <a:cs typeface="Calibri Light"/>
              </a:rPr>
              <a:t>www.continuum.io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smtClean="0">
                <a:latin typeface="Calibri Light"/>
                <a:cs typeface="Calibri Light"/>
              </a:rPr>
              <a:t>downloads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bioconda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bioconda.github.io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pPr lvl="2"/>
            <a:r>
              <a:rPr lang="en-US" dirty="0" smtClean="0">
                <a:latin typeface="Calibri Light"/>
                <a:cs typeface="Calibri Light"/>
              </a:rPr>
              <a:t>save the hustle of having to compile binaries by yourself! </a:t>
            </a:r>
            <a:endParaRPr lang="en-US" dirty="0" smtClean="0">
              <a:latin typeface="Calibri Light"/>
              <a:cs typeface="Calibri Light"/>
            </a:endParaRPr>
          </a:p>
          <a:p>
            <a:pPr marL="342900" lvl="1" indent="0">
              <a:buNone/>
            </a:pP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ten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11" y="5404215"/>
            <a:ext cx="2222704" cy="12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9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Assign reads to annotated transcripts</a:t>
            </a:r>
          </a:p>
          <a:p>
            <a:r>
              <a:rPr lang="en-US" dirty="0" smtClean="0">
                <a:latin typeface="Calibri Light"/>
                <a:cs typeface="Calibri Light"/>
              </a:rPr>
              <a:t>Quantify transcript abundance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Differential expression (DE) analysis</a:t>
            </a: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 reads to transcripts /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Alignment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bowtie2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bwa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Pseudo / Quasi alignment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salmon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sailfish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RapMap</a:t>
            </a:r>
            <a:r>
              <a:rPr lang="en-US" dirty="0" smtClean="0">
                <a:latin typeface="Calibri Light"/>
                <a:cs typeface="Calibri Light"/>
              </a:rPr>
              <a:t> (just the mapping part)</a:t>
            </a: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29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/ Quasi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Fast and light weight</a:t>
            </a:r>
          </a:p>
          <a:p>
            <a:r>
              <a:rPr lang="en-US" dirty="0" smtClean="0">
                <a:latin typeface="Calibri Light"/>
                <a:cs typeface="Calibri Light"/>
              </a:rPr>
              <a:t>Doesn’t find </a:t>
            </a:r>
            <a:r>
              <a:rPr lang="en-US" u="sng" dirty="0" smtClean="0">
                <a:latin typeface="Calibri Light"/>
                <a:cs typeface="Calibri Light"/>
              </a:rPr>
              <a:t>where</a:t>
            </a:r>
            <a:r>
              <a:rPr lang="en-US" dirty="0" smtClean="0">
                <a:latin typeface="Calibri Light"/>
                <a:cs typeface="Calibri Light"/>
              </a:rPr>
              <a:t> on the transcript a read is mapped to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quantification, can’t do de novo assembly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model organisms with well defined genome annotation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9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quantification: handling ambiguously mapped reads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8650" y="1979886"/>
            <a:ext cx="7614180" cy="414627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All based on the same EM algorithm with variations in model specification details</a:t>
            </a:r>
          </a:p>
          <a:p>
            <a:r>
              <a:rPr lang="en-US" dirty="0" smtClean="0">
                <a:latin typeface="Calibri Light"/>
                <a:cs typeface="Calibri Light"/>
              </a:rPr>
              <a:t>RSEM</a:t>
            </a:r>
          </a:p>
          <a:p>
            <a:r>
              <a:rPr lang="en-US" dirty="0" smtClean="0">
                <a:latin typeface="Calibri Light"/>
                <a:cs typeface="Calibri Light"/>
              </a:rPr>
              <a:t>Cufflinks</a:t>
            </a:r>
          </a:p>
          <a:p>
            <a:r>
              <a:rPr lang="en-US" dirty="0" smtClean="0">
                <a:latin typeface="Calibri Light"/>
                <a:cs typeface="Calibri Light"/>
              </a:rPr>
              <a:t>express(-D)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There are many possible combinations. To get started, would recommend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 + 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or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44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8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algorithm: a </a:t>
            </a:r>
            <a:r>
              <a:rPr lang="en-US" dirty="0" smtClean="0"/>
              <a:t>toy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00779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389805"/>
            <a:ext cx="2745681" cy="9455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5 reads</a:t>
            </a:r>
          </a:p>
          <a:p>
            <a:r>
              <a:rPr lang="en-US" dirty="0" smtClean="0">
                <a:latin typeface="Calibri Light"/>
                <a:cs typeface="Calibri Light"/>
              </a:rPr>
              <a:t>3 transcripts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5552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9936" y="909004"/>
            <a:ext cx="1680939" cy="1207855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42744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39929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88349" y="805304"/>
            <a:ext cx="2955651" cy="153007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91422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5736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462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Update transcript abundance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0910" y="2440614"/>
            <a:ext cx="1233583" cy="124939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3095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3398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5314" y="2335376"/>
            <a:ext cx="2017128" cy="126362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685</Words>
  <Application>Microsoft Macintosh PowerPoint</Application>
  <PresentationFormat>On-screen Show (4:3)</PresentationFormat>
  <Paragraphs>237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RNA-seq analysis II</vt:lpstr>
      <vt:lpstr>Common workflow</vt:lpstr>
      <vt:lpstr>Assign reads to transcripts / genes</vt:lpstr>
      <vt:lpstr>Pseudo / Quasi alignment</vt:lpstr>
      <vt:lpstr>RNA-seq quantification: handling ambiguously mapped reads </vt:lpstr>
      <vt:lpstr>The algorithm: a toy example</vt:lpstr>
      <vt:lpstr>Update read assignment</vt:lpstr>
      <vt:lpstr>PowerPoint Presentation</vt:lpstr>
      <vt:lpstr>Update read assignment</vt:lpstr>
      <vt:lpstr>PowerPoint Presentation</vt:lpstr>
      <vt:lpstr>Differential expression analysis</vt:lpstr>
      <vt:lpstr>Common additional analysis</vt:lpstr>
      <vt:lpstr>Workflow organization: putting them together</vt:lpstr>
      <vt:lpstr>Reproducible analysis</vt:lpstr>
      <vt:lpstr>Useful resources</vt:lpstr>
    </vt:vector>
  </TitlesOfParts>
  <Company>Duke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37</cp:revision>
  <dcterms:created xsi:type="dcterms:W3CDTF">2017-04-06T05:53:05Z</dcterms:created>
  <dcterms:modified xsi:type="dcterms:W3CDTF">2017-04-21T05:04:08Z</dcterms:modified>
</cp:coreProperties>
</file>