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72" r:id="rId3"/>
    <p:sldId id="263" r:id="rId4"/>
    <p:sldId id="258" r:id="rId5"/>
    <p:sldId id="259" r:id="rId6"/>
    <p:sldId id="257" r:id="rId7"/>
    <p:sldId id="265" r:id="rId8"/>
    <p:sldId id="266" r:id="rId9"/>
    <p:sldId id="267" r:id="rId10"/>
    <p:sldId id="268" r:id="rId11"/>
    <p:sldId id="273" r:id="rId12"/>
    <p:sldId id="269" r:id="rId13"/>
    <p:sldId id="271" r:id="rId14"/>
    <p:sldId id="260" r:id="rId15"/>
    <p:sldId id="261" r:id="rId16"/>
    <p:sldId id="262" r:id="rId17"/>
    <p:sldId id="264" r:id="rId18"/>
    <p:sldId id="270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FF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469"/>
    <p:restoredTop sz="94631"/>
  </p:normalViewPr>
  <p:slideViewPr>
    <p:cSldViewPr snapToGrid="0" snapToObjects="1">
      <p:cViewPr varScale="1">
        <p:scale>
          <a:sx n="97" d="100"/>
          <a:sy n="97" d="100"/>
        </p:scale>
        <p:origin x="79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398D-FDD1-114A-8509-66EEBD17B15C}" type="datetimeFigureOut">
              <a:rPr lang="en-US" smtClean="0"/>
              <a:t>4/27/17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6771-0C67-EB4E-937F-2352303B0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135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398D-FDD1-114A-8509-66EEBD17B15C}" type="datetimeFigureOut">
              <a:rPr lang="en-US" smtClean="0"/>
              <a:t>4/27/17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6771-0C67-EB4E-937F-2352303B0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398D-FDD1-114A-8509-66EEBD17B15C}" type="datetimeFigureOut">
              <a:rPr lang="en-US" smtClean="0"/>
              <a:t>4/27/17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6771-0C67-EB4E-937F-2352303B0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87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398D-FDD1-114A-8509-66EEBD17B15C}" type="datetimeFigureOut">
              <a:rPr lang="en-US" smtClean="0"/>
              <a:t>4/27/17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6771-0C67-EB4E-937F-2352303B0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98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398D-FDD1-114A-8509-66EEBD17B15C}" type="datetimeFigureOut">
              <a:rPr lang="en-US" smtClean="0"/>
              <a:t>4/27/17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6771-0C67-EB4E-937F-2352303B0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53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398D-FDD1-114A-8509-66EEBD17B15C}" type="datetimeFigureOut">
              <a:rPr lang="en-US" smtClean="0"/>
              <a:t>4/27/17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6771-0C67-EB4E-937F-2352303B0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43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398D-FDD1-114A-8509-66EEBD17B15C}" type="datetimeFigureOut">
              <a:rPr lang="en-US" smtClean="0"/>
              <a:t>4/27/17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6771-0C67-EB4E-937F-2352303B0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40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398D-FDD1-114A-8509-66EEBD17B15C}" type="datetimeFigureOut">
              <a:rPr lang="en-US" smtClean="0"/>
              <a:t>4/27/17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6771-0C67-EB4E-937F-2352303B0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33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398D-FDD1-114A-8509-66EEBD17B15C}" type="datetimeFigureOut">
              <a:rPr lang="en-US" smtClean="0"/>
              <a:t>4/27/17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6771-0C67-EB4E-937F-2352303B0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421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398D-FDD1-114A-8509-66EEBD17B15C}" type="datetimeFigureOut">
              <a:rPr lang="en-US" smtClean="0"/>
              <a:t>4/27/17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6771-0C67-EB4E-937F-2352303B0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25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398D-FDD1-114A-8509-66EEBD17B15C}" type="datetimeFigureOut">
              <a:rPr lang="en-US" smtClean="0"/>
              <a:t>4/27/17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6771-0C67-EB4E-937F-2352303B0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010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2398D-FDD1-114A-8509-66EEBD17B15C}" type="datetimeFigureOut">
              <a:rPr lang="en-US" smtClean="0"/>
              <a:t>4/27/17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96771-0C67-EB4E-937F-2352303B0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707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alaxyproject.org/tutorials/rb_rnaseq/" TargetMode="External"/><Relationship Id="rId3" Type="http://schemas.openxmlformats.org/officeDocument/2006/relationships/image" Target="../media/image6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4" Type="http://schemas.openxmlformats.org/officeDocument/2006/relationships/image" Target="../media/image9.tiff"/><Relationship Id="rId5" Type="http://schemas.openxmlformats.org/officeDocument/2006/relationships/image" Target="../media/image10.tiff"/><Relationship Id="rId6" Type="http://schemas.openxmlformats.org/officeDocument/2006/relationships/image" Target="../media/image11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RNA-</a:t>
            </a:r>
            <a:r>
              <a:rPr lang="en-US" dirty="0" err="1" smtClean="0"/>
              <a:t>seq</a:t>
            </a:r>
            <a:r>
              <a:rPr lang="en-US" dirty="0" smtClean="0"/>
              <a:t> analysis 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131377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+mj-lt"/>
              </a:rPr>
              <a:t>Quantification</a:t>
            </a:r>
          </a:p>
          <a:p>
            <a:r>
              <a:rPr lang="en-US" sz="2800" dirty="0" smtClean="0">
                <a:latin typeface="+mj-lt"/>
              </a:rPr>
              <a:t>Differential expression</a:t>
            </a:r>
          </a:p>
          <a:p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5657671"/>
            <a:ext cx="617288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 Light"/>
                <a:cs typeface="Calibri Light"/>
              </a:rPr>
              <a:t>Yue Jiang</a:t>
            </a:r>
          </a:p>
          <a:p>
            <a:r>
              <a:rPr lang="en-US" sz="1600" dirty="0">
                <a:latin typeface="Calibri Light"/>
                <a:cs typeface="Calibri Light"/>
              </a:rPr>
              <a:t>Data Scientist, Juno Therapeutics</a:t>
            </a:r>
          </a:p>
          <a:p>
            <a:r>
              <a:rPr lang="en-US" sz="1600" dirty="0">
                <a:latin typeface="Calibri Light"/>
                <a:cs typeface="Calibri Light"/>
              </a:rPr>
              <a:t>Former grad student in Prof. Hiroaki </a:t>
            </a:r>
            <a:r>
              <a:rPr lang="en-US" sz="1600" dirty="0" err="1">
                <a:latin typeface="Calibri Light"/>
                <a:cs typeface="Calibri Light"/>
              </a:rPr>
              <a:t>Matsunami’s</a:t>
            </a:r>
            <a:r>
              <a:rPr lang="en-US" sz="1600" dirty="0">
                <a:latin typeface="Calibri Light"/>
                <a:cs typeface="Calibri Light"/>
              </a:rPr>
              <a:t> </a:t>
            </a:r>
            <a:r>
              <a:rPr lang="en-US" sz="1600" dirty="0" err="1">
                <a:latin typeface="Calibri Light"/>
                <a:cs typeface="Calibri Light"/>
              </a:rPr>
              <a:t>lab@Duke</a:t>
            </a:r>
            <a:r>
              <a:rPr lang="en-US" sz="1600" dirty="0">
                <a:latin typeface="Calibri Light"/>
                <a:cs typeface="Calibri Light"/>
              </a:rPr>
              <a:t> </a:t>
            </a:r>
            <a:r>
              <a:rPr lang="en-US" sz="1600" dirty="0" smtClean="0">
                <a:latin typeface="Calibri Light"/>
                <a:cs typeface="Calibri Light"/>
              </a:rPr>
              <a:t>(2010</a:t>
            </a:r>
            <a:r>
              <a:rPr lang="en-US" sz="1600" dirty="0">
                <a:latin typeface="Calibri Light"/>
                <a:cs typeface="Calibri Light"/>
              </a:rPr>
              <a:t>-</a:t>
            </a:r>
            <a:r>
              <a:rPr lang="en-US" sz="1600" dirty="0" smtClean="0">
                <a:latin typeface="Calibri Light"/>
                <a:cs typeface="Calibri Light"/>
              </a:rPr>
              <a:t>2015) </a:t>
            </a:r>
            <a:endParaRPr lang="en-US" sz="1600" dirty="0">
              <a:latin typeface="Calibri Light"/>
              <a:cs typeface="Calibri Light"/>
            </a:endParaRPr>
          </a:p>
          <a:p>
            <a:endParaRPr lang="en-US" sz="1600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72415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936" y="805304"/>
            <a:ext cx="5284064" cy="56833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5290" y="6488668"/>
            <a:ext cx="181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Pachter</a:t>
            </a:r>
            <a:r>
              <a:rPr lang="en-US" dirty="0" smtClean="0"/>
              <a:t> 2011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843095"/>
              </p:ext>
            </p:extLst>
          </p:nvPr>
        </p:nvGraphicFramePr>
        <p:xfrm>
          <a:off x="728262" y="3942808"/>
          <a:ext cx="2646068" cy="254586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342560"/>
                <a:gridCol w="767836"/>
                <a:gridCol w="767836"/>
                <a:gridCol w="767836"/>
              </a:tblGrid>
              <a:tr h="42431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red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green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blue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0.467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0.267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0.267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1/2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1/2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0.636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0.364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e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0.636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0.364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923398"/>
              </p:ext>
            </p:extLst>
          </p:nvPr>
        </p:nvGraphicFramePr>
        <p:xfrm>
          <a:off x="1082278" y="2715720"/>
          <a:ext cx="2278608" cy="84862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759536"/>
                <a:gridCol w="759536"/>
                <a:gridCol w="759536"/>
              </a:tblGrid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red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green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blue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0.467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0.267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0.267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0" y="2346388"/>
            <a:ext cx="298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Transcript relative abundance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3561644"/>
            <a:ext cx="4045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Probability of read assigning to transcript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02462" y="0"/>
            <a:ext cx="7886700" cy="1325563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Update read assignment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325314" y="2335376"/>
            <a:ext cx="2017128" cy="1263624"/>
          </a:xfrm>
          <a:prstGeom prst="rect">
            <a:avLst/>
          </a:prstGeom>
          <a:noFill/>
          <a:ln w="28575" cmpd="sng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038972" y="3803374"/>
            <a:ext cx="4455671" cy="2632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211744" y="3302251"/>
            <a:ext cx="1058483" cy="1002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3599000"/>
            <a:ext cx="4045812" cy="3150044"/>
          </a:xfrm>
          <a:prstGeom prst="rect">
            <a:avLst/>
          </a:prstGeom>
          <a:noFill/>
          <a:ln w="28575" cmpd="sng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9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 on and 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936" y="805304"/>
            <a:ext cx="5284064" cy="568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98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 Light"/>
                <a:cs typeface="Calibri Light"/>
              </a:rPr>
              <a:t>Well, until we converge (Improvement in log likelihood is sufficiently small)</a:t>
            </a:r>
          </a:p>
          <a:p>
            <a:pPr lvl="1"/>
            <a:r>
              <a:rPr lang="en-US" dirty="0" smtClean="0">
                <a:latin typeface="Calibri Light"/>
                <a:cs typeface="Calibri Light"/>
              </a:rPr>
              <a:t>The transcript abundance estimates will change very little if you were to continue</a:t>
            </a:r>
          </a:p>
          <a:p>
            <a:r>
              <a:rPr lang="en-US" dirty="0" smtClean="0">
                <a:latin typeface="Calibri Light"/>
                <a:cs typeface="Calibri Light"/>
              </a:rPr>
              <a:t>This way, we are </a:t>
            </a:r>
            <a:r>
              <a:rPr lang="en-US" u="sng" dirty="0" smtClean="0">
                <a:latin typeface="Calibri Light"/>
                <a:cs typeface="Calibri Light"/>
              </a:rPr>
              <a:t>trying</a:t>
            </a:r>
            <a:r>
              <a:rPr lang="en-US" dirty="0" smtClean="0">
                <a:latin typeface="Calibri Light"/>
                <a:cs typeface="Calibri Light"/>
              </a:rPr>
              <a:t> to </a:t>
            </a:r>
            <a:r>
              <a:rPr lang="en-US" u="sng" dirty="0" smtClean="0">
                <a:latin typeface="Calibri Light"/>
                <a:cs typeface="Calibri Light"/>
              </a:rPr>
              <a:t>jointly</a:t>
            </a:r>
            <a:r>
              <a:rPr lang="en-US" dirty="0" smtClean="0">
                <a:latin typeface="Calibri Light"/>
                <a:cs typeface="Calibri Light"/>
              </a:rPr>
              <a:t> solve for the </a:t>
            </a:r>
            <a:r>
              <a:rPr lang="en-US" u="sng" dirty="0" smtClean="0">
                <a:latin typeface="Calibri Light"/>
                <a:cs typeface="Calibri Light"/>
              </a:rPr>
              <a:t>most likely</a:t>
            </a:r>
            <a:r>
              <a:rPr lang="en-US" dirty="0" smtClean="0">
                <a:latin typeface="Calibri Light"/>
                <a:cs typeface="Calibri Light"/>
              </a:rPr>
              <a:t> transcript abundance and read assignment</a:t>
            </a:r>
          </a:p>
          <a:p>
            <a:pPr lvl="1"/>
            <a:r>
              <a:rPr lang="en-US" dirty="0">
                <a:latin typeface="Calibri Light"/>
                <a:cs typeface="Calibri Light"/>
              </a:rPr>
              <a:t>T</a:t>
            </a:r>
            <a:r>
              <a:rPr lang="en-US" dirty="0" smtClean="0">
                <a:latin typeface="Calibri Light"/>
                <a:cs typeface="Calibri Light"/>
              </a:rPr>
              <a:t>he estimates we find are guaranteed better than some other estimates</a:t>
            </a:r>
          </a:p>
          <a:p>
            <a:pPr lvl="1"/>
            <a:r>
              <a:rPr lang="en-US" dirty="0" smtClean="0">
                <a:latin typeface="Calibri Light"/>
                <a:cs typeface="Calibri Light"/>
              </a:rPr>
              <a:t>But not guaranteed THE BEST  </a:t>
            </a:r>
            <a:endParaRPr lang="en-US" dirty="0">
              <a:latin typeface="Calibri Light"/>
              <a:cs typeface="Calibri Light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When to stop?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666" y="4570471"/>
            <a:ext cx="2649998" cy="174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3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RPM, RPKM, FPKM, TPM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alibri Light" charset="0"/>
                <a:ea typeface="Calibri Light" charset="0"/>
                <a:cs typeface="Calibri Light" charset="0"/>
              </a:rPr>
              <a:t>RPM (reads per million reads)</a:t>
            </a:r>
          </a:p>
          <a:p>
            <a:pPr lvl="1"/>
            <a:r>
              <a:rPr lang="en-US" dirty="0" smtClean="0">
                <a:latin typeface="Calibri Light" charset="0"/>
                <a:ea typeface="Calibri Light" charset="0"/>
                <a:cs typeface="Calibri Light" charset="0"/>
              </a:rPr>
              <a:t>T = Total reads in sample</a:t>
            </a:r>
          </a:p>
          <a:p>
            <a:pPr lvl="1"/>
            <a:r>
              <a:rPr lang="en-US" dirty="0" err="1" smtClean="0">
                <a:latin typeface="Calibri Light" charset="0"/>
                <a:ea typeface="Calibri Light" charset="0"/>
                <a:cs typeface="Calibri Light" charset="0"/>
              </a:rPr>
              <a:t>RPM</a:t>
            </a:r>
            <a:r>
              <a:rPr lang="en-US" baseline="-25000" dirty="0" err="1" smtClean="0">
                <a:latin typeface="Calibri Light" charset="0"/>
                <a:ea typeface="Calibri Light" charset="0"/>
                <a:cs typeface="Calibri Light" charset="0"/>
              </a:rPr>
              <a:t>i</a:t>
            </a:r>
            <a:r>
              <a:rPr lang="en-US" dirty="0" smtClean="0">
                <a:latin typeface="Calibri Light" charset="0"/>
                <a:ea typeface="Calibri Light" charset="0"/>
                <a:cs typeface="Calibri Light" charset="0"/>
              </a:rPr>
              <a:t>: # reads for </a:t>
            </a:r>
            <a:r>
              <a:rPr lang="en-US" dirty="0" err="1" smtClean="0">
                <a:latin typeface="Calibri Light" charset="0"/>
                <a:ea typeface="Calibri Light" charset="0"/>
                <a:cs typeface="Calibri Light" charset="0"/>
              </a:rPr>
              <a:t>Transcript</a:t>
            </a:r>
            <a:r>
              <a:rPr lang="en-US" baseline="-25000" dirty="0" err="1" smtClean="0">
                <a:latin typeface="Calibri Light" charset="0"/>
                <a:ea typeface="Calibri Light" charset="0"/>
                <a:cs typeface="Calibri Light" charset="0"/>
              </a:rPr>
              <a:t>i</a:t>
            </a:r>
            <a:r>
              <a:rPr lang="en-US" dirty="0" smtClean="0">
                <a:latin typeface="Calibri Light" charset="0"/>
                <a:ea typeface="Calibri Light" charset="0"/>
                <a:cs typeface="Calibri Light" charset="0"/>
              </a:rPr>
              <a:t> / T * 1000,000</a:t>
            </a:r>
          </a:p>
          <a:p>
            <a:r>
              <a:rPr lang="en-US" dirty="0" smtClean="0">
                <a:latin typeface="Calibri Light" charset="0"/>
                <a:ea typeface="Calibri Light" charset="0"/>
                <a:cs typeface="Calibri Light" charset="0"/>
              </a:rPr>
              <a:t>RPKM (reads </a:t>
            </a:r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per </a:t>
            </a:r>
            <a:r>
              <a:rPr lang="en-US" dirty="0" err="1">
                <a:latin typeface="Calibri Light" charset="0"/>
                <a:ea typeface="Calibri Light" charset="0"/>
                <a:cs typeface="Calibri Light" charset="0"/>
              </a:rPr>
              <a:t>kilobase</a:t>
            </a:r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 per </a:t>
            </a:r>
            <a:r>
              <a:rPr lang="en-US" dirty="0" smtClean="0">
                <a:latin typeface="Calibri Light" charset="0"/>
                <a:ea typeface="Calibri Light" charset="0"/>
                <a:cs typeface="Calibri Light" charset="0"/>
              </a:rPr>
              <a:t>million reads)</a:t>
            </a:r>
          </a:p>
          <a:p>
            <a:pPr lvl="1"/>
            <a:r>
              <a:rPr lang="en-US" dirty="0" smtClean="0">
                <a:latin typeface="Calibri Light" charset="0"/>
                <a:ea typeface="Calibri Light" charset="0"/>
                <a:cs typeface="Calibri Light" charset="0"/>
              </a:rPr>
              <a:t>normalizes </a:t>
            </a:r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the raw count by transcript length and sequencing </a:t>
            </a:r>
            <a:r>
              <a:rPr lang="en-US" dirty="0" smtClean="0">
                <a:latin typeface="Calibri Light" charset="0"/>
                <a:ea typeface="Calibri Light" charset="0"/>
                <a:cs typeface="Calibri Light" charset="0"/>
              </a:rPr>
              <a:t>depth</a:t>
            </a:r>
          </a:p>
          <a:p>
            <a:pPr lvl="1"/>
            <a:r>
              <a:rPr lang="en-US" dirty="0" err="1" smtClean="0">
                <a:latin typeface="Calibri Light" charset="0"/>
                <a:ea typeface="Calibri Light" charset="0"/>
                <a:cs typeface="Calibri Light" charset="0"/>
              </a:rPr>
              <a:t>RPKM</a:t>
            </a:r>
            <a:r>
              <a:rPr lang="en-US" baseline="-25000" dirty="0" err="1" smtClean="0">
                <a:latin typeface="Calibri Light" charset="0"/>
                <a:ea typeface="Calibri Light" charset="0"/>
                <a:cs typeface="Calibri Light" charset="0"/>
              </a:rPr>
              <a:t>i</a:t>
            </a:r>
            <a:r>
              <a:rPr lang="en-US" dirty="0" smtClean="0">
                <a:latin typeface="Calibri Light" charset="0"/>
                <a:ea typeface="Calibri Light" charset="0"/>
                <a:cs typeface="Calibri Light" charset="0"/>
              </a:rPr>
              <a:t> = </a:t>
            </a:r>
            <a:r>
              <a:rPr lang="en-US" dirty="0" err="1" smtClean="0">
                <a:latin typeface="Calibri Light" charset="0"/>
                <a:ea typeface="Calibri Light" charset="0"/>
                <a:cs typeface="Calibri Light" charset="0"/>
              </a:rPr>
              <a:t>RPM</a:t>
            </a:r>
            <a:r>
              <a:rPr lang="en-US" baseline="-25000" dirty="0" err="1" smtClean="0">
                <a:latin typeface="Calibri Light" charset="0"/>
                <a:ea typeface="Calibri Light" charset="0"/>
                <a:cs typeface="Calibri Light" charset="0"/>
              </a:rPr>
              <a:t>i</a:t>
            </a:r>
            <a:r>
              <a:rPr lang="en-US" dirty="0" smtClean="0">
                <a:latin typeface="Calibri Light" charset="0"/>
                <a:ea typeface="Calibri Light" charset="0"/>
                <a:cs typeface="Calibri Light" charset="0"/>
              </a:rPr>
              <a:t> / effective length of </a:t>
            </a:r>
            <a:r>
              <a:rPr lang="en-US" dirty="0" err="1" smtClean="0">
                <a:latin typeface="Calibri Light" charset="0"/>
                <a:ea typeface="Calibri Light" charset="0"/>
                <a:cs typeface="Calibri Light" charset="0"/>
              </a:rPr>
              <a:t>Transcript</a:t>
            </a:r>
            <a:r>
              <a:rPr lang="en-US" baseline="-25000" dirty="0" err="1" smtClean="0">
                <a:latin typeface="Calibri Light" charset="0"/>
                <a:ea typeface="Calibri Light" charset="0"/>
                <a:cs typeface="Calibri Light" charset="0"/>
              </a:rPr>
              <a:t>i</a:t>
            </a:r>
            <a:endParaRPr lang="en-US" dirty="0" smtClean="0">
              <a:latin typeface="Calibri Light" charset="0"/>
              <a:ea typeface="Calibri Light" charset="0"/>
              <a:cs typeface="Calibri Light" charset="0"/>
            </a:endParaRPr>
          </a:p>
          <a:p>
            <a:r>
              <a:rPr lang="en-US" dirty="0" smtClean="0">
                <a:latin typeface="Calibri Light" charset="0"/>
                <a:ea typeface="Calibri Light" charset="0"/>
                <a:cs typeface="Calibri Light" charset="0"/>
              </a:rPr>
              <a:t>FPKM (fragments per </a:t>
            </a:r>
            <a:r>
              <a:rPr lang="en-US" dirty="0" err="1" smtClean="0">
                <a:latin typeface="Calibri Light" charset="0"/>
                <a:ea typeface="Calibri Light" charset="0"/>
                <a:cs typeface="Calibri Light" charset="0"/>
              </a:rPr>
              <a:t>kilobase</a:t>
            </a:r>
            <a:r>
              <a:rPr lang="en-US" dirty="0" smtClean="0">
                <a:latin typeface="Calibri Light" charset="0"/>
                <a:ea typeface="Calibri Light" charset="0"/>
                <a:cs typeface="Calibri Light" charset="0"/>
              </a:rPr>
              <a:t> per million reads)</a:t>
            </a:r>
          </a:p>
          <a:p>
            <a:pPr lvl="1"/>
            <a:r>
              <a:rPr lang="en-US" dirty="0" smtClean="0">
                <a:latin typeface="Calibri Light" charset="0"/>
                <a:ea typeface="Calibri Light" charset="0"/>
                <a:cs typeface="Calibri Light" charset="0"/>
              </a:rPr>
              <a:t>RPKM extended to paired end reads</a:t>
            </a:r>
          </a:p>
          <a:p>
            <a:pPr lvl="1"/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if </a:t>
            </a:r>
            <a:r>
              <a:rPr lang="en-US" dirty="0" smtClean="0">
                <a:latin typeface="Calibri Light" charset="0"/>
                <a:ea typeface="Calibri Light" charset="0"/>
                <a:cs typeface="Calibri Light" charset="0"/>
              </a:rPr>
              <a:t>paired </a:t>
            </a:r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then only one of the mates is counted</a:t>
            </a:r>
            <a:endParaRPr lang="en-US" dirty="0" smtClean="0">
              <a:latin typeface="Calibri Light" charset="0"/>
              <a:ea typeface="Calibri Light" charset="0"/>
              <a:cs typeface="Calibri Light" charset="0"/>
            </a:endParaRPr>
          </a:p>
          <a:p>
            <a:r>
              <a:rPr lang="en-US" dirty="0" smtClean="0">
                <a:latin typeface="Calibri Light" charset="0"/>
                <a:ea typeface="Calibri Light" charset="0"/>
                <a:cs typeface="Calibri Light" charset="0"/>
              </a:rPr>
              <a:t>TPM (transcripts per million transcripts)</a:t>
            </a:r>
          </a:p>
          <a:p>
            <a:pPr lvl="1"/>
            <a:r>
              <a:rPr lang="en-US" dirty="0" err="1" smtClean="0">
                <a:latin typeface="Calibri Light" charset="0"/>
                <a:ea typeface="Calibri Light" charset="0"/>
                <a:cs typeface="Calibri Light" charset="0"/>
              </a:rPr>
              <a:t>RPK</a:t>
            </a:r>
            <a:r>
              <a:rPr lang="en-US" baseline="-25000" dirty="0" err="1" smtClean="0">
                <a:latin typeface="Calibri Light" charset="0"/>
                <a:ea typeface="Calibri Light" charset="0"/>
                <a:cs typeface="Calibri Light" charset="0"/>
              </a:rPr>
              <a:t>i</a:t>
            </a:r>
            <a:r>
              <a:rPr lang="en-US" dirty="0" smtClean="0">
                <a:latin typeface="Calibri Light" charset="0"/>
                <a:ea typeface="Calibri Light" charset="0"/>
                <a:cs typeface="Calibri Light" charset="0"/>
              </a:rPr>
              <a:t> = </a:t>
            </a:r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# reads for </a:t>
            </a:r>
            <a:r>
              <a:rPr lang="en-US" dirty="0" err="1">
                <a:latin typeface="Calibri Light" charset="0"/>
                <a:ea typeface="Calibri Light" charset="0"/>
                <a:cs typeface="Calibri Light" charset="0"/>
              </a:rPr>
              <a:t>Transcript</a:t>
            </a:r>
            <a:r>
              <a:rPr lang="en-US" baseline="-25000" dirty="0" err="1">
                <a:latin typeface="Calibri Light" charset="0"/>
                <a:ea typeface="Calibri Light" charset="0"/>
                <a:cs typeface="Calibri Light" charset="0"/>
              </a:rPr>
              <a:t>i</a:t>
            </a:r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 / </a:t>
            </a:r>
            <a:r>
              <a:rPr lang="en-US" dirty="0" smtClean="0">
                <a:latin typeface="Calibri Light" charset="0"/>
                <a:ea typeface="Calibri Light" charset="0"/>
                <a:cs typeface="Calibri Light" charset="0"/>
              </a:rPr>
              <a:t>effective length of </a:t>
            </a:r>
            <a:r>
              <a:rPr lang="en-US" dirty="0" err="1">
                <a:latin typeface="Calibri Light" charset="0"/>
                <a:ea typeface="Calibri Light" charset="0"/>
                <a:cs typeface="Calibri Light" charset="0"/>
              </a:rPr>
              <a:t>Transcript</a:t>
            </a:r>
            <a:r>
              <a:rPr lang="en-US" baseline="-25000" dirty="0" err="1">
                <a:latin typeface="Calibri Light" charset="0"/>
                <a:ea typeface="Calibri Light" charset="0"/>
                <a:cs typeface="Calibri Light" charset="0"/>
              </a:rPr>
              <a:t>i</a:t>
            </a:r>
            <a:endParaRPr lang="en-US" dirty="0">
              <a:latin typeface="Calibri Light" charset="0"/>
              <a:ea typeface="Calibri Light" charset="0"/>
              <a:cs typeface="Calibri Light" charset="0"/>
            </a:endParaRPr>
          </a:p>
          <a:p>
            <a:pPr lvl="1"/>
            <a:r>
              <a:rPr lang="en-US" dirty="0" err="1" smtClean="0">
                <a:latin typeface="Calibri Light" charset="0"/>
                <a:ea typeface="Calibri Light" charset="0"/>
                <a:cs typeface="Calibri Light" charset="0"/>
              </a:rPr>
              <a:t>TPM</a:t>
            </a:r>
            <a:r>
              <a:rPr lang="en-US" baseline="-25000" dirty="0" err="1" smtClean="0">
                <a:latin typeface="Calibri Light" charset="0"/>
                <a:ea typeface="Calibri Light" charset="0"/>
                <a:cs typeface="Calibri Light" charset="0"/>
              </a:rPr>
              <a:t>i</a:t>
            </a:r>
            <a:r>
              <a:rPr lang="en-US" dirty="0" smtClean="0">
                <a:latin typeface="Calibri Light" charset="0"/>
                <a:ea typeface="Calibri Light" charset="0"/>
                <a:cs typeface="Calibri Light" charset="0"/>
              </a:rPr>
              <a:t> = </a:t>
            </a:r>
            <a:r>
              <a:rPr lang="en-US" dirty="0" err="1" smtClean="0">
                <a:latin typeface="Calibri Light" charset="0"/>
                <a:ea typeface="Calibri Light" charset="0"/>
                <a:cs typeface="Calibri Light" charset="0"/>
              </a:rPr>
              <a:t>RPK</a:t>
            </a:r>
            <a:r>
              <a:rPr lang="en-US" baseline="-25000" dirty="0" err="1" smtClean="0">
                <a:latin typeface="Calibri Light" charset="0"/>
                <a:ea typeface="Calibri Light" charset="0"/>
                <a:cs typeface="Calibri Light" charset="0"/>
              </a:rPr>
              <a:t>i</a:t>
            </a:r>
            <a:r>
              <a:rPr lang="en-US" dirty="0" smtClean="0">
                <a:latin typeface="Calibri Light" charset="0"/>
                <a:ea typeface="Calibri Light" charset="0"/>
                <a:cs typeface="Calibri Light" charset="0"/>
              </a:rPr>
              <a:t> / sum(</a:t>
            </a:r>
            <a:r>
              <a:rPr lang="en-US" dirty="0" err="1">
                <a:latin typeface="Calibri Light" charset="0"/>
                <a:ea typeface="Calibri Light" charset="0"/>
                <a:cs typeface="Calibri Light" charset="0"/>
              </a:rPr>
              <a:t>RPK</a:t>
            </a:r>
            <a:r>
              <a:rPr lang="en-US" baseline="-25000" dirty="0" err="1">
                <a:latin typeface="Calibri Light" charset="0"/>
                <a:ea typeface="Calibri Light" charset="0"/>
                <a:cs typeface="Calibri Light" charset="0"/>
              </a:rPr>
              <a:t>i</a:t>
            </a:r>
            <a:r>
              <a:rPr lang="en-US" dirty="0" smtClean="0">
                <a:latin typeface="Calibri Light" charset="0"/>
                <a:ea typeface="Calibri Light" charset="0"/>
                <a:cs typeface="Calibri Light" charset="0"/>
              </a:rPr>
              <a:t>) * 1000,000</a:t>
            </a:r>
          </a:p>
          <a:p>
            <a:pPr lvl="1"/>
            <a:r>
              <a:rPr lang="en-US" dirty="0" smtClean="0">
                <a:latin typeface="Calibri Light" charset="0"/>
                <a:ea typeface="Calibri Light" charset="0"/>
                <a:cs typeface="Calibri Light" charset="0"/>
              </a:rPr>
              <a:t>just RPKM or FPKM scaled again</a:t>
            </a:r>
          </a:p>
          <a:p>
            <a:pPr lvl="1"/>
            <a:endParaRPr lang="en-US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8498" y="776289"/>
            <a:ext cx="2146852" cy="1828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28650" y="4757530"/>
            <a:ext cx="6116707" cy="1311966"/>
          </a:xfrm>
          <a:prstGeom prst="rect">
            <a:avLst/>
          </a:prstGeom>
          <a:noFill/>
          <a:ln w="28575" cmpd="sng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872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Differential expression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 Light"/>
                <a:cs typeface="Calibri Light"/>
              </a:rPr>
              <a:t>GLM for count data</a:t>
            </a:r>
          </a:p>
          <a:p>
            <a:pPr lvl="1"/>
            <a:r>
              <a:rPr lang="en-US" dirty="0" smtClean="0">
                <a:latin typeface="Calibri Light"/>
                <a:cs typeface="Calibri Light"/>
              </a:rPr>
              <a:t>DESeq2</a:t>
            </a:r>
          </a:p>
          <a:p>
            <a:pPr lvl="1"/>
            <a:r>
              <a:rPr lang="en-US" dirty="0" err="1" smtClean="0">
                <a:latin typeface="Calibri Light"/>
                <a:cs typeface="Calibri Light"/>
              </a:rPr>
              <a:t>EdgeR</a:t>
            </a:r>
            <a:endParaRPr lang="en-US" dirty="0" smtClean="0">
              <a:latin typeface="Calibri Light"/>
              <a:cs typeface="Calibri Light"/>
            </a:endParaRPr>
          </a:p>
          <a:p>
            <a:pPr lvl="1"/>
            <a:r>
              <a:rPr lang="en-US" dirty="0" err="1" smtClean="0">
                <a:latin typeface="Calibri Light"/>
                <a:cs typeface="Calibri Light"/>
              </a:rPr>
              <a:t>EBSeq</a:t>
            </a:r>
            <a:endParaRPr lang="en-US" dirty="0" smtClean="0">
              <a:latin typeface="Calibri Light"/>
              <a:cs typeface="Calibri Light"/>
            </a:endParaRPr>
          </a:p>
          <a:p>
            <a:pPr lvl="1"/>
            <a:r>
              <a:rPr lang="en-US" dirty="0" err="1" smtClean="0">
                <a:latin typeface="Calibri Light"/>
                <a:cs typeface="Calibri Light"/>
              </a:rPr>
              <a:t>EBSeqHMM</a:t>
            </a:r>
            <a:r>
              <a:rPr lang="en-US" dirty="0" smtClean="0">
                <a:latin typeface="Calibri Light"/>
                <a:cs typeface="Calibri Light"/>
              </a:rPr>
              <a:t> (time course)</a:t>
            </a:r>
          </a:p>
          <a:p>
            <a:r>
              <a:rPr lang="en-US" dirty="0" smtClean="0">
                <a:latin typeface="Calibri Light"/>
                <a:cs typeface="Calibri Light"/>
              </a:rPr>
              <a:t>Linear model for log transformed TPM / FPKM</a:t>
            </a:r>
          </a:p>
          <a:p>
            <a:pPr lvl="1"/>
            <a:r>
              <a:rPr lang="en-US" dirty="0" err="1" smtClean="0">
                <a:latin typeface="Calibri Light"/>
                <a:cs typeface="Calibri Light"/>
              </a:rPr>
              <a:t>limma</a:t>
            </a:r>
            <a:r>
              <a:rPr lang="en-US" dirty="0" smtClean="0">
                <a:latin typeface="Calibri Light"/>
                <a:cs typeface="Calibri Light"/>
              </a:rPr>
              <a:t> (microarray like)</a:t>
            </a:r>
          </a:p>
          <a:p>
            <a:pPr lvl="1"/>
            <a:r>
              <a:rPr lang="en-US" dirty="0" smtClean="0">
                <a:latin typeface="Calibri Light"/>
                <a:cs typeface="Calibri Light"/>
              </a:rPr>
              <a:t>sleuth (use with </a:t>
            </a:r>
            <a:r>
              <a:rPr lang="en-US" dirty="0" err="1" smtClean="0">
                <a:latin typeface="Calibri Light"/>
                <a:cs typeface="Calibri Light"/>
              </a:rPr>
              <a:t>kallisto</a:t>
            </a:r>
            <a:r>
              <a:rPr lang="en-US" dirty="0" smtClean="0">
                <a:latin typeface="Calibri Light"/>
                <a:cs typeface="Calibri Light"/>
              </a:rPr>
              <a:t>)</a:t>
            </a:r>
            <a:endParaRPr lang="en-US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987151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Common additional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 Light"/>
                <a:cs typeface="Calibri Light"/>
              </a:rPr>
              <a:t>clustering</a:t>
            </a:r>
          </a:p>
          <a:p>
            <a:pPr lvl="1"/>
            <a:r>
              <a:rPr lang="en-US" dirty="0" smtClean="0">
                <a:latin typeface="Calibri Light"/>
                <a:cs typeface="Calibri Light"/>
              </a:rPr>
              <a:t>hierarchical clustering</a:t>
            </a:r>
          </a:p>
          <a:p>
            <a:r>
              <a:rPr lang="en-US" dirty="0" smtClean="0">
                <a:latin typeface="Calibri Light"/>
                <a:cs typeface="Calibri Light"/>
              </a:rPr>
              <a:t>Dimensionality reduction</a:t>
            </a:r>
          </a:p>
          <a:p>
            <a:pPr lvl="1"/>
            <a:r>
              <a:rPr lang="en-US" dirty="0" smtClean="0">
                <a:latin typeface="Calibri Light"/>
                <a:cs typeface="Calibri Light"/>
              </a:rPr>
              <a:t>PCA</a:t>
            </a:r>
          </a:p>
          <a:p>
            <a:pPr lvl="1"/>
            <a:r>
              <a:rPr lang="en-US" dirty="0" smtClean="0">
                <a:latin typeface="Calibri Light"/>
                <a:cs typeface="Calibri Light"/>
              </a:rPr>
              <a:t>NMF</a:t>
            </a:r>
          </a:p>
          <a:p>
            <a:pPr lvl="1"/>
            <a:r>
              <a:rPr lang="en-US" dirty="0" smtClean="0">
                <a:latin typeface="Calibri Light"/>
                <a:cs typeface="Calibri Light"/>
              </a:rPr>
              <a:t>t-SNE (esp. single cell)</a:t>
            </a:r>
          </a:p>
          <a:p>
            <a:r>
              <a:rPr lang="en-US" dirty="0" smtClean="0">
                <a:latin typeface="Calibri Light"/>
                <a:cs typeface="Calibri Light"/>
              </a:rPr>
              <a:t>Gene ontology, pathway analysis</a:t>
            </a:r>
            <a:endParaRPr lang="en-US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84613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Workflow organization: putting them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99953"/>
            <a:ext cx="7886700" cy="4351338"/>
          </a:xfrm>
        </p:spPr>
        <p:txBody>
          <a:bodyPr/>
          <a:lstStyle/>
          <a:p>
            <a:r>
              <a:rPr lang="en-US" dirty="0">
                <a:latin typeface="Calibri Light"/>
                <a:cs typeface="Calibri Light"/>
              </a:rPr>
              <a:t>commercial software, e.g. </a:t>
            </a:r>
            <a:r>
              <a:rPr lang="en-US" dirty="0" err="1" smtClean="0">
                <a:latin typeface="Calibri Light"/>
                <a:cs typeface="Calibri Light"/>
              </a:rPr>
              <a:t>ArrayStudio</a:t>
            </a:r>
            <a:endParaRPr lang="en-US" dirty="0" smtClean="0">
              <a:latin typeface="Calibri Light"/>
              <a:cs typeface="Calibri Light"/>
            </a:endParaRPr>
          </a:p>
          <a:p>
            <a:r>
              <a:rPr lang="en-US" dirty="0" smtClean="0">
                <a:latin typeface="Calibri Light"/>
                <a:cs typeface="Calibri Light"/>
              </a:rPr>
              <a:t>shell script</a:t>
            </a:r>
          </a:p>
          <a:p>
            <a:r>
              <a:rPr lang="en-US" dirty="0" err="1" smtClean="0">
                <a:latin typeface="Calibri Light"/>
                <a:cs typeface="Calibri Light"/>
              </a:rPr>
              <a:t>snakemake</a:t>
            </a:r>
            <a:r>
              <a:rPr lang="en-US" dirty="0" smtClean="0">
                <a:latin typeface="Calibri Light"/>
                <a:cs typeface="Calibri Light"/>
              </a:rPr>
              <a:t> (python like syntax)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279355"/>
              </p:ext>
            </p:extLst>
          </p:nvPr>
        </p:nvGraphicFramePr>
        <p:xfrm>
          <a:off x="628650" y="4230890"/>
          <a:ext cx="5604185" cy="1584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74860"/>
                <a:gridCol w="1182883"/>
                <a:gridCol w="1245141"/>
                <a:gridCol w="759535"/>
                <a:gridCol w="741766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flexible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scalable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cost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GUI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shell scripts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yes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not much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free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no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Snakemake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yes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yes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free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no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ArrayStudio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kind of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yes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$$$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yes</a:t>
                      </a:r>
                      <a:endParaRPr lang="en-US" sz="20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835" y="1320050"/>
            <a:ext cx="2921000" cy="44958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549610"/>
            <a:ext cx="91439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http://</a:t>
            </a:r>
            <a:r>
              <a:rPr lang="en-US" sz="1400" dirty="0" err="1"/>
              <a:t>www.annotathon.org</a:t>
            </a:r>
            <a:r>
              <a:rPr lang="en-US" sz="1400" dirty="0"/>
              <a:t>/courses/ABD/practical/</a:t>
            </a:r>
            <a:r>
              <a:rPr lang="en-US" sz="1400" dirty="0" err="1"/>
              <a:t>snakemake</a:t>
            </a:r>
            <a:r>
              <a:rPr lang="en-US" sz="1400" dirty="0"/>
              <a:t>/</a:t>
            </a:r>
            <a:r>
              <a:rPr lang="en-US" sz="1400" dirty="0" err="1"/>
              <a:t>snake_intro.html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4083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Reproducible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 Light"/>
                <a:cs typeface="Calibri Light"/>
              </a:rPr>
              <a:t>R: R markdown</a:t>
            </a:r>
          </a:p>
          <a:p>
            <a:r>
              <a:rPr lang="en-US" dirty="0" smtClean="0">
                <a:latin typeface="Calibri Light"/>
                <a:cs typeface="Calibri Light"/>
              </a:rPr>
              <a:t>python: </a:t>
            </a:r>
            <a:r>
              <a:rPr lang="en-US" dirty="0" err="1" smtClean="0">
                <a:latin typeface="Calibri Light"/>
                <a:cs typeface="Calibri Light"/>
              </a:rPr>
              <a:t>Jupyter</a:t>
            </a:r>
            <a:r>
              <a:rPr lang="en-US" dirty="0" smtClean="0">
                <a:latin typeface="Calibri Light"/>
                <a:cs typeface="Calibri Light"/>
              </a:rPr>
              <a:t> (</a:t>
            </a:r>
            <a:r>
              <a:rPr lang="en-US" dirty="0" err="1" smtClean="0">
                <a:latin typeface="Calibri Light"/>
                <a:cs typeface="Calibri Light"/>
              </a:rPr>
              <a:t>IPython</a:t>
            </a:r>
            <a:r>
              <a:rPr lang="en-US" dirty="0" smtClean="0">
                <a:latin typeface="Calibri Light"/>
                <a:cs typeface="Calibri Light"/>
              </a:rPr>
              <a:t>) notebook</a:t>
            </a:r>
          </a:p>
          <a:p>
            <a:r>
              <a:rPr lang="en-US" dirty="0" smtClean="0">
                <a:latin typeface="Calibri Light"/>
                <a:cs typeface="Calibri Light"/>
              </a:rPr>
              <a:t>We’ll see an example for R markdown soon. The picture is irrelevant</a:t>
            </a:r>
            <a:r>
              <a:rPr lang="en-US" dirty="0" smtClean="0">
                <a:latin typeface="Calibri Light"/>
                <a:cs typeface="Calibri Light"/>
                <a:sym typeface="Wingdings"/>
              </a:rPr>
              <a:t></a:t>
            </a:r>
            <a:endParaRPr lang="en-US" dirty="0" smtClean="0">
              <a:latin typeface="Calibri Light"/>
              <a:cs typeface="Calibri Light"/>
            </a:endParaRP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599" y="3536399"/>
            <a:ext cx="4496802" cy="26405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4572000" y="6550223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1400" dirty="0"/>
              <a:t>http://</a:t>
            </a:r>
            <a:r>
              <a:rPr lang="en-US" sz="1400" dirty="0" err="1"/>
              <a:t>homolog.us</a:t>
            </a:r>
            <a:r>
              <a:rPr lang="en-US" sz="1400" dirty="0"/>
              <a:t>/Tutorials/</a:t>
            </a:r>
            <a:r>
              <a:rPr lang="en-US" sz="1400" dirty="0" err="1"/>
              <a:t>index.php?p</a:t>
            </a:r>
            <a:r>
              <a:rPr lang="en-US" sz="1400" dirty="0"/>
              <a:t>=2.6&amp;s=5</a:t>
            </a:r>
          </a:p>
        </p:txBody>
      </p:sp>
    </p:spTree>
    <p:extLst>
      <p:ext uri="{BB962C8B-B14F-4D97-AF65-F5344CB8AC3E}">
        <p14:creationId xmlns:p14="http://schemas.microsoft.com/office/powerpoint/2010/main" val="23243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45704"/>
            <a:ext cx="7886700" cy="493125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Calibri Light"/>
                <a:cs typeface="Calibri Light"/>
              </a:rPr>
              <a:t>Tutorials:</a:t>
            </a:r>
          </a:p>
          <a:p>
            <a:pPr lvl="1"/>
            <a:r>
              <a:rPr lang="en-US" dirty="0" smtClean="0">
                <a:latin typeface="Calibri Light"/>
                <a:cs typeface="Calibri Light"/>
                <a:hlinkClick r:id="rId2"/>
              </a:rPr>
              <a:t>https</a:t>
            </a:r>
            <a:r>
              <a:rPr lang="en-US" dirty="0">
                <a:latin typeface="Calibri Light"/>
                <a:cs typeface="Calibri Light"/>
                <a:hlinkClick r:id="rId2"/>
              </a:rPr>
              <a:t>://galaxyproject.org/tutorials/rb_rnaseq</a:t>
            </a:r>
            <a:r>
              <a:rPr lang="en-US" dirty="0" smtClean="0">
                <a:latin typeface="Calibri Light"/>
                <a:cs typeface="Calibri Light"/>
                <a:hlinkClick r:id="rId2"/>
              </a:rPr>
              <a:t>/</a:t>
            </a:r>
            <a:endParaRPr lang="en-US" dirty="0" smtClean="0">
              <a:latin typeface="Calibri Light"/>
              <a:cs typeface="Calibri Light"/>
            </a:endParaRPr>
          </a:p>
          <a:p>
            <a:r>
              <a:rPr lang="en-US" dirty="0" smtClean="0">
                <a:latin typeface="Calibri Light"/>
                <a:cs typeface="Calibri Light"/>
              </a:rPr>
              <a:t>Workflows:</a:t>
            </a:r>
          </a:p>
          <a:p>
            <a:pPr lvl="1"/>
            <a:r>
              <a:rPr lang="en-US" dirty="0">
                <a:latin typeface="Calibri Light"/>
                <a:cs typeface="Calibri Light"/>
              </a:rPr>
              <a:t>https://</a:t>
            </a:r>
            <a:r>
              <a:rPr lang="en-US" dirty="0" err="1">
                <a:latin typeface="Calibri Light"/>
                <a:cs typeface="Calibri Light"/>
              </a:rPr>
              <a:t>www.bioconductor.org</a:t>
            </a:r>
            <a:r>
              <a:rPr lang="en-US" dirty="0">
                <a:latin typeface="Calibri Light"/>
                <a:cs typeface="Calibri Light"/>
              </a:rPr>
              <a:t>/help/workflows/</a:t>
            </a:r>
            <a:r>
              <a:rPr lang="en-US" dirty="0" err="1">
                <a:latin typeface="Calibri Light"/>
                <a:cs typeface="Calibri Light"/>
              </a:rPr>
              <a:t>rnaseqGene</a:t>
            </a:r>
            <a:r>
              <a:rPr lang="en-US" dirty="0">
                <a:latin typeface="Calibri Light"/>
                <a:cs typeface="Calibri Light"/>
              </a:rPr>
              <a:t>/</a:t>
            </a:r>
          </a:p>
          <a:p>
            <a:r>
              <a:rPr lang="en-US" dirty="0" err="1" smtClean="0">
                <a:latin typeface="Calibri Light"/>
                <a:cs typeface="Calibri Light"/>
              </a:rPr>
              <a:t>snakemake</a:t>
            </a:r>
            <a:r>
              <a:rPr lang="en-US" dirty="0">
                <a:latin typeface="Calibri Light"/>
                <a:cs typeface="Calibri Light"/>
              </a:rPr>
              <a:t>: https://</a:t>
            </a:r>
            <a:r>
              <a:rPr lang="en-US" dirty="0" err="1">
                <a:latin typeface="Calibri Light"/>
                <a:cs typeface="Calibri Light"/>
              </a:rPr>
              <a:t>snakemake.readthedocs.io</a:t>
            </a:r>
            <a:r>
              <a:rPr lang="en-US" dirty="0">
                <a:latin typeface="Calibri Light"/>
                <a:cs typeface="Calibri Light"/>
              </a:rPr>
              <a:t>/en/stable</a:t>
            </a:r>
            <a:r>
              <a:rPr lang="en-US" dirty="0" smtClean="0">
                <a:latin typeface="Calibri Light"/>
                <a:cs typeface="Calibri Light"/>
              </a:rPr>
              <a:t>/</a:t>
            </a:r>
          </a:p>
          <a:p>
            <a:r>
              <a:rPr lang="en-US" dirty="0" smtClean="0">
                <a:latin typeface="Calibri Light"/>
                <a:cs typeface="Calibri Light"/>
              </a:rPr>
              <a:t>R libraries:</a:t>
            </a:r>
          </a:p>
          <a:p>
            <a:pPr lvl="1"/>
            <a:r>
              <a:rPr lang="en-US" dirty="0" smtClean="0">
                <a:latin typeface="Calibri Light"/>
                <a:cs typeface="Calibri Light"/>
              </a:rPr>
              <a:t>DESeq2</a:t>
            </a:r>
          </a:p>
          <a:p>
            <a:pPr lvl="1"/>
            <a:r>
              <a:rPr lang="en-US" dirty="0" err="1" smtClean="0">
                <a:latin typeface="Calibri Light"/>
                <a:cs typeface="Calibri Light"/>
              </a:rPr>
              <a:t>EdgeR</a:t>
            </a:r>
            <a:endParaRPr lang="en-US" dirty="0" smtClean="0">
              <a:latin typeface="Calibri Light"/>
              <a:cs typeface="Calibri Light"/>
            </a:endParaRPr>
          </a:p>
          <a:p>
            <a:pPr lvl="1"/>
            <a:r>
              <a:rPr lang="en-US" dirty="0" smtClean="0">
                <a:latin typeface="Calibri Light"/>
                <a:cs typeface="Calibri Light"/>
              </a:rPr>
              <a:t>NMF</a:t>
            </a:r>
          </a:p>
          <a:p>
            <a:pPr lvl="1"/>
            <a:r>
              <a:rPr lang="en-US" dirty="0" err="1" smtClean="0">
                <a:latin typeface="Calibri Light"/>
                <a:cs typeface="Calibri Light"/>
              </a:rPr>
              <a:t>Rtsne</a:t>
            </a:r>
            <a:endParaRPr lang="en-US" dirty="0" smtClean="0">
              <a:latin typeface="Calibri Light"/>
              <a:cs typeface="Calibri Light"/>
            </a:endParaRPr>
          </a:p>
          <a:p>
            <a:pPr lvl="1"/>
            <a:r>
              <a:rPr lang="en-US" dirty="0" err="1" smtClean="0">
                <a:latin typeface="Calibri Light"/>
                <a:cs typeface="Calibri Light"/>
              </a:rPr>
              <a:t>tidyverse</a:t>
            </a:r>
            <a:r>
              <a:rPr lang="en-US" dirty="0" smtClean="0">
                <a:latin typeface="Calibri Light"/>
                <a:cs typeface="Calibri Light"/>
              </a:rPr>
              <a:t> (</a:t>
            </a:r>
            <a:r>
              <a:rPr lang="en-US" dirty="0" err="1" smtClean="0">
                <a:latin typeface="Calibri Light"/>
                <a:cs typeface="Calibri Light"/>
              </a:rPr>
              <a:t>dplyr</a:t>
            </a:r>
            <a:r>
              <a:rPr lang="en-US" dirty="0" smtClean="0">
                <a:latin typeface="Calibri Light"/>
                <a:cs typeface="Calibri Light"/>
              </a:rPr>
              <a:t>, </a:t>
            </a:r>
            <a:r>
              <a:rPr lang="en-US" dirty="0" err="1" smtClean="0">
                <a:latin typeface="Calibri Light"/>
                <a:cs typeface="Calibri Light"/>
              </a:rPr>
              <a:t>tidyr</a:t>
            </a:r>
            <a:r>
              <a:rPr lang="en-US" dirty="0" smtClean="0">
                <a:latin typeface="Calibri Light"/>
                <a:cs typeface="Calibri Light"/>
              </a:rPr>
              <a:t> </a:t>
            </a:r>
            <a:r>
              <a:rPr lang="en-US" dirty="0" err="1" smtClean="0">
                <a:latin typeface="Calibri Light"/>
                <a:cs typeface="Calibri Light"/>
              </a:rPr>
              <a:t>etc</a:t>
            </a:r>
            <a:r>
              <a:rPr lang="en-US" dirty="0">
                <a:latin typeface="Calibri Light"/>
                <a:cs typeface="Calibri Light"/>
              </a:rPr>
              <a:t> https://</a:t>
            </a:r>
            <a:r>
              <a:rPr lang="en-US" dirty="0" err="1">
                <a:latin typeface="Calibri Light"/>
                <a:cs typeface="Calibri Light"/>
              </a:rPr>
              <a:t>www.rstudio.com</a:t>
            </a:r>
            <a:r>
              <a:rPr lang="en-US" dirty="0">
                <a:latin typeface="Calibri Light"/>
                <a:cs typeface="Calibri Light"/>
              </a:rPr>
              <a:t>/</a:t>
            </a:r>
            <a:r>
              <a:rPr lang="en-US" dirty="0" err="1">
                <a:latin typeface="Calibri Light"/>
                <a:cs typeface="Calibri Light"/>
              </a:rPr>
              <a:t>wp</a:t>
            </a:r>
            <a:r>
              <a:rPr lang="en-US" dirty="0">
                <a:latin typeface="Calibri Light"/>
                <a:cs typeface="Calibri Light"/>
              </a:rPr>
              <a:t>-content/uploads/2015/02/data-wrangling-</a:t>
            </a:r>
            <a:r>
              <a:rPr lang="en-US" dirty="0" err="1">
                <a:latin typeface="Calibri Light"/>
                <a:cs typeface="Calibri Light"/>
              </a:rPr>
              <a:t>cheatsheet.pdf</a:t>
            </a:r>
            <a:r>
              <a:rPr lang="en-US" dirty="0">
                <a:latin typeface="Calibri Light"/>
                <a:cs typeface="Calibri Light"/>
              </a:rPr>
              <a:t>)</a:t>
            </a:r>
            <a:endParaRPr lang="en-US" dirty="0" smtClean="0">
              <a:latin typeface="Calibri Light"/>
              <a:cs typeface="Calibri Light"/>
            </a:endParaRPr>
          </a:p>
          <a:p>
            <a:pPr lvl="1"/>
            <a:r>
              <a:rPr lang="en-US" dirty="0" smtClean="0">
                <a:latin typeface="Calibri Light"/>
                <a:cs typeface="Calibri Light"/>
              </a:rPr>
              <a:t>superheat</a:t>
            </a:r>
          </a:p>
          <a:p>
            <a:r>
              <a:rPr lang="en-US" dirty="0" err="1" smtClean="0">
                <a:latin typeface="Calibri Light"/>
                <a:cs typeface="Calibri Light"/>
              </a:rPr>
              <a:t>conda</a:t>
            </a:r>
            <a:r>
              <a:rPr lang="en-US" dirty="0" smtClean="0">
                <a:latin typeface="Calibri Light"/>
                <a:cs typeface="Calibri Light"/>
              </a:rPr>
              <a:t> for </a:t>
            </a:r>
            <a:r>
              <a:rPr lang="en-US" dirty="0">
                <a:latin typeface="Calibri Light"/>
                <a:cs typeface="Calibri Light"/>
              </a:rPr>
              <a:t>package </a:t>
            </a:r>
            <a:r>
              <a:rPr lang="en-US" dirty="0" smtClean="0">
                <a:latin typeface="Calibri Light"/>
                <a:cs typeface="Calibri Light"/>
              </a:rPr>
              <a:t>management</a:t>
            </a:r>
            <a:endParaRPr lang="en-US" dirty="0">
              <a:latin typeface="Calibri Light"/>
              <a:cs typeface="Calibri Light"/>
            </a:endParaRPr>
          </a:p>
          <a:p>
            <a:pPr lvl="1"/>
            <a:r>
              <a:rPr lang="en-US" dirty="0" smtClean="0">
                <a:latin typeface="Calibri Light"/>
                <a:cs typeface="Calibri Light"/>
              </a:rPr>
              <a:t>anaconda: https</a:t>
            </a:r>
            <a:r>
              <a:rPr lang="en-US" dirty="0">
                <a:latin typeface="Calibri Light"/>
                <a:cs typeface="Calibri Light"/>
              </a:rPr>
              <a:t>://</a:t>
            </a:r>
            <a:r>
              <a:rPr lang="en-US" dirty="0" err="1">
                <a:latin typeface="Calibri Light"/>
                <a:cs typeface="Calibri Light"/>
              </a:rPr>
              <a:t>www.continuum.io</a:t>
            </a:r>
            <a:r>
              <a:rPr lang="en-US" dirty="0">
                <a:latin typeface="Calibri Light"/>
                <a:cs typeface="Calibri Light"/>
              </a:rPr>
              <a:t>/</a:t>
            </a:r>
            <a:r>
              <a:rPr lang="en-US" dirty="0" smtClean="0">
                <a:latin typeface="Calibri Light"/>
                <a:cs typeface="Calibri Light"/>
              </a:rPr>
              <a:t>downloads</a:t>
            </a:r>
          </a:p>
          <a:p>
            <a:pPr lvl="1"/>
            <a:r>
              <a:rPr lang="en-US" dirty="0" err="1" smtClean="0">
                <a:latin typeface="Calibri Light"/>
                <a:cs typeface="Calibri Light"/>
              </a:rPr>
              <a:t>bioconda</a:t>
            </a:r>
            <a:r>
              <a:rPr lang="en-US" dirty="0">
                <a:latin typeface="Calibri Light"/>
                <a:cs typeface="Calibri Light"/>
              </a:rPr>
              <a:t>: https://</a:t>
            </a:r>
            <a:r>
              <a:rPr lang="en-US" dirty="0" err="1">
                <a:latin typeface="Calibri Light"/>
                <a:cs typeface="Calibri Light"/>
              </a:rPr>
              <a:t>bioconda.github.io</a:t>
            </a:r>
            <a:r>
              <a:rPr lang="en-US" dirty="0" smtClean="0">
                <a:latin typeface="Calibri Light"/>
                <a:cs typeface="Calibri Light"/>
              </a:rPr>
              <a:t>/</a:t>
            </a:r>
          </a:p>
          <a:p>
            <a:pPr lvl="2"/>
            <a:r>
              <a:rPr lang="en-US" dirty="0" smtClean="0">
                <a:latin typeface="Calibri Light"/>
                <a:cs typeface="Calibri Light"/>
              </a:rPr>
              <a:t>save the hustle of having to compile binaries by yourself! </a:t>
            </a:r>
          </a:p>
          <a:p>
            <a:pPr marL="342900" lvl="1" indent="0">
              <a:buNone/>
            </a:pPr>
            <a:endParaRPr lang="en-US" dirty="0">
              <a:latin typeface="Calibri Light"/>
              <a:cs typeface="Calibri Light"/>
            </a:endParaRPr>
          </a:p>
        </p:txBody>
      </p:sp>
      <p:pic>
        <p:nvPicPr>
          <p:cNvPr id="4" name="Picture 3" descr="tenor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411" y="5404215"/>
            <a:ext cx="2222704" cy="125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49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796" y="745203"/>
            <a:ext cx="2172052" cy="7315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796" y="2752797"/>
            <a:ext cx="2978331" cy="7315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796" y="3756594"/>
            <a:ext cx="3226891" cy="7315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796" y="4760393"/>
            <a:ext cx="2470380" cy="7315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8796" y="1749000"/>
            <a:ext cx="4733365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73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 Light" charset="0"/>
                <a:ea typeface="Calibri Light" charset="0"/>
                <a:cs typeface="Calibri Light" charset="0"/>
              </a:rPr>
              <a:t>Mapping</a:t>
            </a:r>
          </a:p>
          <a:p>
            <a:pPr lvl="1"/>
            <a:r>
              <a:rPr lang="en-US" dirty="0" smtClean="0">
                <a:latin typeface="Calibri Light" charset="0"/>
                <a:ea typeface="Calibri Light" charset="0"/>
                <a:cs typeface="Calibri Light" charset="0"/>
              </a:rPr>
              <a:t>me talking</a:t>
            </a:r>
          </a:p>
          <a:p>
            <a:pPr lvl="1"/>
            <a:r>
              <a:rPr lang="en-US" dirty="0" smtClean="0">
                <a:latin typeface="Calibri Light" charset="0"/>
                <a:ea typeface="Calibri Light" charset="0"/>
                <a:cs typeface="Calibri Light" charset="0"/>
              </a:rPr>
              <a:t>EM algorithm to assign ambiguously mapped reads to transcripts</a:t>
            </a:r>
          </a:p>
          <a:p>
            <a:r>
              <a:rPr lang="en-US" dirty="0" smtClean="0">
                <a:latin typeface="Calibri Light" charset="0"/>
                <a:ea typeface="Calibri Light" charset="0"/>
                <a:cs typeface="Calibri Light" charset="0"/>
              </a:rPr>
              <a:t>Differential expression analysis</a:t>
            </a:r>
          </a:p>
          <a:p>
            <a:pPr lvl="1"/>
            <a:r>
              <a:rPr lang="en-US" dirty="0" smtClean="0">
                <a:latin typeface="Calibri Light" charset="0"/>
                <a:ea typeface="Calibri Light" charset="0"/>
                <a:cs typeface="Calibri Light" charset="0"/>
              </a:rPr>
              <a:t>me talking</a:t>
            </a:r>
          </a:p>
          <a:p>
            <a:pPr lvl="1"/>
            <a:r>
              <a:rPr lang="en-US" dirty="0" smtClean="0">
                <a:latin typeface="Calibri Light" charset="0"/>
                <a:ea typeface="Calibri Light" charset="0"/>
                <a:cs typeface="Calibri Light" charset="0"/>
              </a:rPr>
              <a:t>demo</a:t>
            </a:r>
          </a:p>
          <a:p>
            <a:r>
              <a:rPr lang="en-US" dirty="0" err="1" smtClean="0">
                <a:latin typeface="Calibri Light" charset="0"/>
                <a:ea typeface="Calibri Light" charset="0"/>
                <a:cs typeface="Calibri Light" charset="0"/>
              </a:rPr>
              <a:t>Misc</a:t>
            </a:r>
            <a:endParaRPr lang="en-US" dirty="0" smtClean="0">
              <a:latin typeface="Calibri Light" charset="0"/>
              <a:ea typeface="Calibri Light" charset="0"/>
              <a:cs typeface="Calibri Light" charset="0"/>
            </a:endParaRPr>
          </a:p>
          <a:p>
            <a:pPr lvl="1"/>
            <a:r>
              <a:rPr lang="en-US" dirty="0" smtClean="0">
                <a:latin typeface="Calibri Light" charset="0"/>
                <a:ea typeface="Calibri Light" charset="0"/>
                <a:cs typeface="Calibri Light" charset="0"/>
              </a:rPr>
              <a:t>workflow organization</a:t>
            </a:r>
          </a:p>
          <a:p>
            <a:pPr lvl="1"/>
            <a:r>
              <a:rPr lang="en-US" dirty="0" smtClean="0">
                <a:latin typeface="Calibri Light" charset="0"/>
                <a:ea typeface="Calibri Light" charset="0"/>
                <a:cs typeface="Calibri Light" charset="0"/>
              </a:rPr>
              <a:t>reproducible analysis</a:t>
            </a:r>
          </a:p>
          <a:p>
            <a:pPr lvl="1"/>
            <a:r>
              <a:rPr lang="en-US" dirty="0" smtClean="0">
                <a:latin typeface="Calibri Light" charset="0"/>
                <a:ea typeface="Calibri Light" charset="0"/>
                <a:cs typeface="Calibri Light" charset="0"/>
              </a:rPr>
              <a:t>resources</a:t>
            </a:r>
            <a:endParaRPr lang="en-US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61407" y="5529335"/>
            <a:ext cx="4791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Click here! </a:t>
            </a:r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github.com</a:t>
            </a:r>
            <a:r>
              <a:rPr lang="en-US" dirty="0"/>
              <a:t>/Yue-Jiang/</a:t>
            </a:r>
            <a:r>
              <a:rPr lang="en-US" dirty="0" err="1"/>
              <a:t>achems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811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Common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 Light"/>
                <a:cs typeface="Calibri Light"/>
              </a:rPr>
              <a:t>Assign reads to annotated transcripts</a:t>
            </a:r>
          </a:p>
          <a:p>
            <a:r>
              <a:rPr lang="en-US" dirty="0" smtClean="0">
                <a:latin typeface="Calibri Light"/>
                <a:cs typeface="Calibri Light"/>
              </a:rPr>
              <a:t>Quantify transcript abundance</a:t>
            </a:r>
          </a:p>
          <a:p>
            <a:r>
              <a:rPr lang="en-US" dirty="0" smtClean="0">
                <a:latin typeface="Calibri Light"/>
                <a:cs typeface="Calibri Light"/>
              </a:rPr>
              <a:t>Differential expression (DE) analysis</a:t>
            </a:r>
          </a:p>
          <a:p>
            <a:r>
              <a:rPr lang="mr-IN" dirty="0" smtClean="0">
                <a:latin typeface="Calibri Light"/>
                <a:cs typeface="Calibri Light"/>
              </a:rPr>
              <a:t>…</a:t>
            </a:r>
            <a:endParaRPr lang="en-US" dirty="0" smtClean="0">
              <a:latin typeface="Calibri Light"/>
              <a:cs typeface="Calibri Light"/>
            </a:endParaRPr>
          </a:p>
          <a:p>
            <a:endParaRPr lang="en-US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781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Assign reads to transcripts / genes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alibri Light"/>
                <a:cs typeface="Calibri Light"/>
              </a:rPr>
              <a:t>Alignment</a:t>
            </a:r>
          </a:p>
          <a:p>
            <a:pPr lvl="1"/>
            <a:r>
              <a:rPr lang="en-US" dirty="0" smtClean="0">
                <a:latin typeface="Calibri Light"/>
                <a:cs typeface="Calibri Light"/>
              </a:rPr>
              <a:t>STAR</a:t>
            </a:r>
          </a:p>
          <a:p>
            <a:pPr lvl="1"/>
            <a:r>
              <a:rPr lang="en-US" dirty="0" smtClean="0">
                <a:latin typeface="Calibri Light"/>
                <a:cs typeface="Calibri Light"/>
              </a:rPr>
              <a:t>bowtie2</a:t>
            </a:r>
          </a:p>
          <a:p>
            <a:pPr lvl="1"/>
            <a:r>
              <a:rPr lang="en-US" dirty="0" err="1" smtClean="0">
                <a:latin typeface="Calibri Light"/>
                <a:cs typeface="Calibri Light"/>
              </a:rPr>
              <a:t>bwa</a:t>
            </a:r>
            <a:endParaRPr lang="en-US" dirty="0" smtClean="0">
              <a:latin typeface="Calibri Light"/>
              <a:cs typeface="Calibri Light"/>
            </a:endParaRPr>
          </a:p>
          <a:p>
            <a:pPr lvl="1"/>
            <a:r>
              <a:rPr lang="mr-IN" dirty="0" smtClean="0">
                <a:latin typeface="Calibri Light"/>
                <a:cs typeface="Calibri Light"/>
              </a:rPr>
              <a:t>…</a:t>
            </a:r>
            <a:endParaRPr lang="en-US" dirty="0" smtClean="0">
              <a:latin typeface="Calibri Light"/>
              <a:cs typeface="Calibri Light"/>
            </a:endParaRPr>
          </a:p>
          <a:p>
            <a:r>
              <a:rPr lang="en-US" dirty="0" smtClean="0">
                <a:latin typeface="Calibri Light"/>
                <a:cs typeface="Calibri Light"/>
              </a:rPr>
              <a:t>Pseudo / Quasi alignment</a:t>
            </a:r>
          </a:p>
          <a:p>
            <a:pPr lvl="1"/>
            <a:r>
              <a:rPr lang="en-US" dirty="0" err="1" smtClean="0">
                <a:latin typeface="Calibri Light"/>
                <a:cs typeface="Calibri Light"/>
              </a:rPr>
              <a:t>kallisto</a:t>
            </a:r>
            <a:endParaRPr lang="en-US" dirty="0" smtClean="0">
              <a:latin typeface="Calibri Light"/>
              <a:cs typeface="Calibri Light"/>
            </a:endParaRPr>
          </a:p>
          <a:p>
            <a:pPr lvl="1"/>
            <a:r>
              <a:rPr lang="en-US" dirty="0" smtClean="0">
                <a:latin typeface="Calibri Light"/>
                <a:cs typeface="Calibri Light"/>
              </a:rPr>
              <a:t>salmon</a:t>
            </a:r>
          </a:p>
          <a:p>
            <a:pPr lvl="1"/>
            <a:r>
              <a:rPr lang="en-US" dirty="0" smtClean="0">
                <a:latin typeface="Calibri Light"/>
                <a:cs typeface="Calibri Light"/>
              </a:rPr>
              <a:t>sailfish</a:t>
            </a:r>
          </a:p>
          <a:p>
            <a:pPr lvl="1"/>
            <a:r>
              <a:rPr lang="en-US" dirty="0" err="1" smtClean="0">
                <a:latin typeface="Calibri Light"/>
                <a:cs typeface="Calibri Light"/>
              </a:rPr>
              <a:t>RapMap</a:t>
            </a:r>
            <a:r>
              <a:rPr lang="en-US" dirty="0" smtClean="0">
                <a:latin typeface="Calibri Light"/>
                <a:cs typeface="Calibri Light"/>
              </a:rPr>
              <a:t> (just the mapping part)</a:t>
            </a:r>
          </a:p>
          <a:p>
            <a:pPr lvl="1"/>
            <a:r>
              <a:rPr lang="mr-IN" dirty="0" smtClean="0">
                <a:latin typeface="Calibri Light"/>
                <a:cs typeface="Calibri Light"/>
              </a:rPr>
              <a:t>…</a:t>
            </a:r>
            <a:endParaRPr lang="en-US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981298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Pseudo / Quasi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 Light"/>
                <a:cs typeface="Calibri Light"/>
              </a:rPr>
              <a:t>Fast and light weight</a:t>
            </a:r>
          </a:p>
          <a:p>
            <a:r>
              <a:rPr lang="en-US" dirty="0" smtClean="0">
                <a:latin typeface="Calibri Light"/>
                <a:cs typeface="Calibri Light"/>
              </a:rPr>
              <a:t>Doesn’t find </a:t>
            </a:r>
            <a:r>
              <a:rPr lang="en-US" u="sng" dirty="0" smtClean="0">
                <a:latin typeface="Calibri Light"/>
                <a:cs typeface="Calibri Light"/>
              </a:rPr>
              <a:t>where</a:t>
            </a:r>
            <a:r>
              <a:rPr lang="en-US" dirty="0" smtClean="0">
                <a:latin typeface="Calibri Light"/>
                <a:cs typeface="Calibri Light"/>
              </a:rPr>
              <a:t> on the transcript a read is mapped to</a:t>
            </a:r>
          </a:p>
          <a:p>
            <a:r>
              <a:rPr lang="en-US" dirty="0" smtClean="0">
                <a:latin typeface="Calibri Light"/>
                <a:cs typeface="Calibri Light"/>
              </a:rPr>
              <a:t>Good for quantification, can’t do de novo assembly</a:t>
            </a:r>
          </a:p>
          <a:p>
            <a:r>
              <a:rPr lang="en-US" dirty="0" smtClean="0">
                <a:latin typeface="Calibri Light"/>
                <a:cs typeface="Calibri Light"/>
              </a:rPr>
              <a:t>Good for model organisms with well defined genome annotation</a:t>
            </a:r>
            <a:endParaRPr lang="en-US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582964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RNA-</a:t>
            </a:r>
            <a:r>
              <a:rPr lang="en-US" dirty="0" err="1" smtClean="0"/>
              <a:t>seq</a:t>
            </a:r>
            <a:r>
              <a:rPr lang="en-US" dirty="0" smtClean="0"/>
              <a:t> quantification:</a:t>
            </a:r>
            <a:br>
              <a:rPr lang="en-US" dirty="0" smtClean="0"/>
            </a:br>
            <a:r>
              <a:rPr lang="en-US" dirty="0" smtClean="0"/>
              <a:t>handling ambiguously mapped reads 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628650" y="1979886"/>
            <a:ext cx="7614180" cy="4146277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 Light"/>
                <a:cs typeface="Calibri Light"/>
              </a:rPr>
              <a:t>All based on the same EM algorithm with variations in model specification details</a:t>
            </a:r>
          </a:p>
          <a:p>
            <a:pPr lvl="1"/>
            <a:r>
              <a:rPr lang="en-US" dirty="0" smtClean="0">
                <a:latin typeface="Calibri Light"/>
                <a:cs typeface="Calibri Light"/>
              </a:rPr>
              <a:t>RSEM</a:t>
            </a:r>
          </a:p>
          <a:p>
            <a:pPr lvl="1"/>
            <a:r>
              <a:rPr lang="en-US" dirty="0" smtClean="0">
                <a:latin typeface="Calibri Light"/>
                <a:cs typeface="Calibri Light"/>
              </a:rPr>
              <a:t>Cufflinks</a:t>
            </a:r>
          </a:p>
          <a:p>
            <a:pPr lvl="1"/>
            <a:r>
              <a:rPr lang="en-US" dirty="0" smtClean="0">
                <a:latin typeface="Calibri Light"/>
                <a:cs typeface="Calibri Light"/>
              </a:rPr>
              <a:t>express(-D)</a:t>
            </a:r>
          </a:p>
          <a:p>
            <a:pPr lvl="1"/>
            <a:r>
              <a:rPr lang="en-US" dirty="0" err="1" smtClean="0">
                <a:latin typeface="Calibri Light"/>
                <a:cs typeface="Calibri Light"/>
              </a:rPr>
              <a:t>kallisto</a:t>
            </a:r>
            <a:endParaRPr lang="en-US" dirty="0" smtClean="0">
              <a:latin typeface="Calibri Light"/>
              <a:cs typeface="Calibri Light"/>
            </a:endParaRPr>
          </a:p>
          <a:p>
            <a:pPr lvl="1"/>
            <a:r>
              <a:rPr lang="mr-IN" dirty="0" smtClean="0">
                <a:latin typeface="Calibri Light"/>
                <a:cs typeface="Calibri Light"/>
              </a:rPr>
              <a:t>…</a:t>
            </a:r>
            <a:endParaRPr lang="en-US" dirty="0" smtClean="0">
              <a:latin typeface="Calibri Light"/>
              <a:cs typeface="Calibri Light"/>
            </a:endParaRPr>
          </a:p>
          <a:p>
            <a:endParaRPr lang="en-US" dirty="0">
              <a:latin typeface="Calibri Light"/>
              <a:cs typeface="Calibri Light"/>
            </a:endParaRPr>
          </a:p>
          <a:p>
            <a:r>
              <a:rPr lang="en-US" dirty="0" smtClean="0">
                <a:latin typeface="Calibri Light"/>
                <a:cs typeface="Calibri Light"/>
              </a:rPr>
              <a:t>There are many possible combinations. To get started, would recommend</a:t>
            </a:r>
          </a:p>
          <a:p>
            <a:pPr lvl="1"/>
            <a:r>
              <a:rPr lang="en-US" dirty="0" smtClean="0">
                <a:latin typeface="Calibri Light"/>
                <a:cs typeface="Calibri Light"/>
              </a:rPr>
              <a:t>STAR + RSEM</a:t>
            </a:r>
          </a:p>
          <a:p>
            <a:pPr lvl="1"/>
            <a:r>
              <a:rPr lang="en-US" dirty="0" smtClean="0">
                <a:latin typeface="Calibri Light"/>
                <a:cs typeface="Calibri Light"/>
              </a:rPr>
              <a:t>or </a:t>
            </a:r>
            <a:r>
              <a:rPr lang="en-US" dirty="0" err="1" smtClean="0">
                <a:latin typeface="Calibri Light"/>
                <a:cs typeface="Calibri Light"/>
              </a:rPr>
              <a:t>kallisto</a:t>
            </a:r>
            <a:endParaRPr lang="en-US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871448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5290" y="6488668"/>
            <a:ext cx="181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Pachter</a:t>
            </a:r>
            <a:r>
              <a:rPr lang="en-US" dirty="0" smtClean="0"/>
              <a:t> 2011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-8437"/>
            <a:ext cx="7886700" cy="1325563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The algorithm: a toy example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800779"/>
              </p:ext>
            </p:extLst>
          </p:nvPr>
        </p:nvGraphicFramePr>
        <p:xfrm>
          <a:off x="728262" y="3942808"/>
          <a:ext cx="2646068" cy="254586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342560"/>
                <a:gridCol w="767836"/>
                <a:gridCol w="767836"/>
                <a:gridCol w="767836"/>
              </a:tblGrid>
              <a:tr h="42431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red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green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blue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?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?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?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?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?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?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?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?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e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?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?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28650" y="1389805"/>
            <a:ext cx="2745681" cy="945571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 Light"/>
                <a:cs typeface="Calibri Light"/>
              </a:rPr>
              <a:t>5 reads</a:t>
            </a:r>
          </a:p>
          <a:p>
            <a:r>
              <a:rPr lang="en-US" dirty="0" smtClean="0">
                <a:latin typeface="Calibri Light"/>
                <a:cs typeface="Calibri Light"/>
              </a:rPr>
              <a:t>3 transcripts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35552"/>
              </p:ext>
            </p:extLst>
          </p:nvPr>
        </p:nvGraphicFramePr>
        <p:xfrm>
          <a:off x="1082278" y="2715720"/>
          <a:ext cx="2278608" cy="84862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759536"/>
                <a:gridCol w="759536"/>
                <a:gridCol w="759536"/>
              </a:tblGrid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red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green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blue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1/3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1/3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1/3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0" y="2346388"/>
            <a:ext cx="298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Transcript relative abundance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3561644"/>
            <a:ext cx="4045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Probability of read assigning to transcript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408055"/>
            <a:ext cx="3486393" cy="1206514"/>
          </a:xfrm>
          <a:prstGeom prst="rect">
            <a:avLst/>
          </a:prstGeom>
          <a:noFill/>
          <a:ln w="28575" cmpd="sng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3859936" y="805304"/>
            <a:ext cx="5284064" cy="5683364"/>
            <a:chOff x="3859936" y="805304"/>
            <a:chExt cx="5284064" cy="5683364"/>
          </a:xfrm>
        </p:grpSpPr>
        <p:grpSp>
          <p:nvGrpSpPr>
            <p:cNvPr id="3" name="Group 2"/>
            <p:cNvGrpSpPr/>
            <p:nvPr/>
          </p:nvGrpSpPr>
          <p:grpSpPr>
            <a:xfrm>
              <a:off x="3859936" y="805304"/>
              <a:ext cx="5284064" cy="5683364"/>
              <a:chOff x="3859936" y="805304"/>
              <a:chExt cx="5284064" cy="5683364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59936" y="805304"/>
                <a:ext cx="5284064" cy="5683364"/>
              </a:xfrm>
              <a:prstGeom prst="rect">
                <a:avLst/>
              </a:prstGeom>
            </p:spPr>
          </p:pic>
          <p:sp>
            <p:nvSpPr>
              <p:cNvPr id="2" name="Oval 1"/>
              <p:cNvSpPr/>
              <p:nvPr/>
            </p:nvSpPr>
            <p:spPr>
              <a:xfrm>
                <a:off x="6387547" y="1046921"/>
                <a:ext cx="265044" cy="2967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6660684" y="993677"/>
                <a:ext cx="265044" cy="2967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7169427" y="1046921"/>
                <a:ext cx="265044" cy="2967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7460974" y="848141"/>
                <a:ext cx="265044" cy="2967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7924799" y="1033669"/>
                <a:ext cx="265044" cy="2967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Rectangle 17"/>
            <p:cNvSpPr/>
            <p:nvPr/>
          </p:nvSpPr>
          <p:spPr>
            <a:xfrm>
              <a:off x="8203095" y="805304"/>
              <a:ext cx="808383" cy="11692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038972" y="2202939"/>
              <a:ext cx="4455671" cy="42324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300870" y="1343629"/>
              <a:ext cx="907585" cy="9737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3859936" y="909004"/>
            <a:ext cx="1680939" cy="1207855"/>
          </a:xfrm>
          <a:prstGeom prst="rect">
            <a:avLst/>
          </a:prstGeom>
          <a:noFill/>
          <a:ln w="28575" cmpd="sng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1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936" y="805304"/>
            <a:ext cx="5284064" cy="56833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5290" y="6488668"/>
            <a:ext cx="181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Pachter</a:t>
            </a:r>
            <a:r>
              <a:rPr lang="en-US" dirty="0" smtClean="0"/>
              <a:t> 2011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2462" y="0"/>
            <a:ext cx="7886700" cy="1325563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Update read assignment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342744"/>
              </p:ext>
            </p:extLst>
          </p:nvPr>
        </p:nvGraphicFramePr>
        <p:xfrm>
          <a:off x="728262" y="3942808"/>
          <a:ext cx="2646068" cy="254586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342560"/>
                <a:gridCol w="767836"/>
                <a:gridCol w="767836"/>
                <a:gridCol w="767836"/>
              </a:tblGrid>
              <a:tr h="42431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red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green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blue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1/3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1/3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1/3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1/2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1/2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1/2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1/2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e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1/2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1/2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039929"/>
              </p:ext>
            </p:extLst>
          </p:nvPr>
        </p:nvGraphicFramePr>
        <p:xfrm>
          <a:off x="1082278" y="2715720"/>
          <a:ext cx="2278608" cy="84862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759536"/>
                <a:gridCol w="759536"/>
                <a:gridCol w="759536"/>
              </a:tblGrid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red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green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blue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1/3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1/3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1/3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0" y="2346388"/>
            <a:ext cx="298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Transcript relative abundance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3561644"/>
            <a:ext cx="4045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Probability of read assigning to transcript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038972" y="2202939"/>
            <a:ext cx="4455671" cy="42324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300870" y="1714690"/>
            <a:ext cx="907585" cy="973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188349" y="805304"/>
            <a:ext cx="2955651" cy="1530072"/>
          </a:xfrm>
          <a:prstGeom prst="rect">
            <a:avLst/>
          </a:prstGeom>
          <a:noFill/>
          <a:ln w="28575" cmpd="sng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3599000"/>
            <a:ext cx="4045812" cy="3150044"/>
          </a:xfrm>
          <a:prstGeom prst="rect">
            <a:avLst/>
          </a:prstGeom>
          <a:noFill/>
          <a:ln w="28575" cmpd="sng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45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936" y="805304"/>
            <a:ext cx="5284064" cy="56833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5290" y="6488668"/>
            <a:ext cx="181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Pachter</a:t>
            </a:r>
            <a:r>
              <a:rPr lang="en-US" dirty="0" smtClean="0"/>
              <a:t> 2011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891422"/>
              </p:ext>
            </p:extLst>
          </p:nvPr>
        </p:nvGraphicFramePr>
        <p:xfrm>
          <a:off x="728262" y="3942808"/>
          <a:ext cx="2646068" cy="254586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342560"/>
                <a:gridCol w="767836"/>
                <a:gridCol w="767836"/>
                <a:gridCol w="767836"/>
              </a:tblGrid>
              <a:tr h="42431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red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green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blue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1/3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1/3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1/3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1/2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1/2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1/2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1/2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e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1/2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1/2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835736"/>
              </p:ext>
            </p:extLst>
          </p:nvPr>
        </p:nvGraphicFramePr>
        <p:xfrm>
          <a:off x="1082278" y="2715720"/>
          <a:ext cx="2278608" cy="84862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759536"/>
                <a:gridCol w="759536"/>
                <a:gridCol w="759536"/>
              </a:tblGrid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red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green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blue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0.467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0.267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0.267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0" y="2346388"/>
            <a:ext cx="298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Transcript relative abundance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3561644"/>
            <a:ext cx="4045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Probability of read assigning to transcript</a:t>
            </a:r>
            <a:endParaRPr lang="en-US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102462" y="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Update transcript abundance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020910" y="2440614"/>
            <a:ext cx="1233583" cy="1249396"/>
          </a:xfrm>
          <a:prstGeom prst="rect">
            <a:avLst/>
          </a:prstGeom>
          <a:noFill/>
          <a:ln w="28575" cmpd="sng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038972" y="3803374"/>
            <a:ext cx="4455671" cy="2632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321927" y="2928730"/>
            <a:ext cx="3797790" cy="1002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266807" y="2430010"/>
            <a:ext cx="2447247" cy="1002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2408055"/>
            <a:ext cx="3486393" cy="1206514"/>
          </a:xfrm>
          <a:prstGeom prst="rect">
            <a:avLst/>
          </a:prstGeom>
          <a:noFill/>
          <a:ln w="28575" cmpd="sng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32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1316</TotalTime>
  <Words>734</Words>
  <Application>Microsoft Macintosh PowerPoint</Application>
  <PresentationFormat>On-screen Show (4:3)</PresentationFormat>
  <Paragraphs>269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Calibri</vt:lpstr>
      <vt:lpstr>Calibri Light</vt:lpstr>
      <vt:lpstr>Wingdings</vt:lpstr>
      <vt:lpstr>Arial</vt:lpstr>
      <vt:lpstr>Office Theme</vt:lpstr>
      <vt:lpstr>RNA-seq analysis II</vt:lpstr>
      <vt:lpstr>Outline</vt:lpstr>
      <vt:lpstr>Common workflow</vt:lpstr>
      <vt:lpstr>Assign reads to transcripts / genes</vt:lpstr>
      <vt:lpstr>Pseudo / Quasi alignment</vt:lpstr>
      <vt:lpstr>RNA-seq quantification: handling ambiguously mapped reads </vt:lpstr>
      <vt:lpstr>The algorithm: a toy example</vt:lpstr>
      <vt:lpstr>Update read assignment</vt:lpstr>
      <vt:lpstr>PowerPoint Presentation</vt:lpstr>
      <vt:lpstr>Update read assignment</vt:lpstr>
      <vt:lpstr>Go on and on</vt:lpstr>
      <vt:lpstr>PowerPoint Presentation</vt:lpstr>
      <vt:lpstr>RPM, RPKM, FPKM, TPM</vt:lpstr>
      <vt:lpstr>Differential expression analysis</vt:lpstr>
      <vt:lpstr>Common additional analysis</vt:lpstr>
      <vt:lpstr>Workflow organization: putting them together</vt:lpstr>
      <vt:lpstr>Reproducible analysis</vt:lpstr>
      <vt:lpstr>Useful resources</vt:lpstr>
      <vt:lpstr>PowerPoint Presentation</vt:lpstr>
    </vt:vector>
  </TitlesOfParts>
  <Company>Duke</Company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Yue Jiang</dc:creator>
  <cp:lastModifiedBy>Yue Jiang</cp:lastModifiedBy>
  <cp:revision>72</cp:revision>
  <dcterms:created xsi:type="dcterms:W3CDTF">2017-04-06T05:53:05Z</dcterms:created>
  <dcterms:modified xsi:type="dcterms:W3CDTF">2017-04-27T18:46:18Z</dcterms:modified>
</cp:coreProperties>
</file>