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2" r:id="rId2"/>
  </p:sldMasterIdLst>
  <p:notesMasterIdLst>
    <p:notesMasterId r:id="rId37"/>
  </p:notesMasterIdLst>
  <p:handoutMasterIdLst>
    <p:handoutMasterId r:id="rId38"/>
  </p:handoutMasterIdLst>
  <p:sldIdLst>
    <p:sldId id="257" r:id="rId3"/>
    <p:sldId id="270" r:id="rId4"/>
    <p:sldId id="259" r:id="rId5"/>
    <p:sldId id="303" r:id="rId6"/>
    <p:sldId id="271" r:id="rId7"/>
    <p:sldId id="304" r:id="rId8"/>
    <p:sldId id="305" r:id="rId9"/>
    <p:sldId id="272" r:id="rId10"/>
    <p:sldId id="306" r:id="rId11"/>
    <p:sldId id="307" r:id="rId12"/>
    <p:sldId id="308" r:id="rId13"/>
    <p:sldId id="309" r:id="rId14"/>
    <p:sldId id="310" r:id="rId15"/>
    <p:sldId id="311" r:id="rId16"/>
    <p:sldId id="312" r:id="rId17"/>
    <p:sldId id="313" r:id="rId18"/>
    <p:sldId id="314" r:id="rId19"/>
    <p:sldId id="318" r:id="rId20"/>
    <p:sldId id="319" r:id="rId21"/>
    <p:sldId id="320" r:id="rId22"/>
    <p:sldId id="315" r:id="rId23"/>
    <p:sldId id="316" r:id="rId24"/>
    <p:sldId id="317" r:id="rId25"/>
    <p:sldId id="321" r:id="rId26"/>
    <p:sldId id="322" r:id="rId27"/>
    <p:sldId id="323" r:id="rId28"/>
    <p:sldId id="324" r:id="rId29"/>
    <p:sldId id="278" r:id="rId30"/>
    <p:sldId id="325" r:id="rId31"/>
    <p:sldId id="326" r:id="rId32"/>
    <p:sldId id="327" r:id="rId33"/>
    <p:sldId id="328" r:id="rId34"/>
    <p:sldId id="329" r:id="rId35"/>
    <p:sldId id="330" r:id="rId36"/>
  </p:sldIdLst>
  <p:sldSz cx="9144000" cy="6858000" type="screen4x3"/>
  <p:notesSz cx="6858000" cy="9144000"/>
  <p:embeddedFontLst>
    <p:embeddedFont>
      <p:font typeface="나눔바른고딕" panose="020B0603020101020101" pitchFamily="50" charset="-127"/>
      <p:regular r:id="rId39"/>
      <p:bold r:id="rId40"/>
    </p:embeddedFont>
    <p:embeddedFont>
      <p:font typeface="맑은 고딕" panose="020B0503020000020004" pitchFamily="50" charset="-127"/>
      <p:regular r:id="rId41"/>
      <p:bold r:id="rId42"/>
    </p:embeddedFont>
    <p:embeddedFont>
      <p:font typeface="새굴림" panose="02030600000101010101" pitchFamily="18" charset="-127"/>
      <p:regular r:id="rId43"/>
    </p:embeddedFont>
    <p:embeddedFont>
      <p:font typeface="Calibri" panose="020F0502020204030204" pitchFamily="34" charset="0"/>
      <p:regular r:id="rId44"/>
      <p:bold r:id="rId45"/>
      <p:italic r:id="rId46"/>
      <p:boldItalic r:id="rId47"/>
    </p:embeddedFont>
    <p:embeddedFont>
      <p:font typeface="한컴돋움" panose="02030600000101010101" pitchFamily="18" charset="2"/>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04" autoAdjust="0"/>
    <p:restoredTop sz="94660"/>
  </p:normalViewPr>
  <p:slideViewPr>
    <p:cSldViewPr>
      <p:cViewPr varScale="1">
        <p:scale>
          <a:sx n="68" d="100"/>
          <a:sy n="68" d="100"/>
        </p:scale>
        <p:origin x="-552" y="-90"/>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73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46" Type="http://schemas.openxmlformats.org/officeDocument/2006/relationships/font" Target="fonts/font8.fntdata"/><Relationship Id="rId20" Type="http://schemas.openxmlformats.org/officeDocument/2006/relationships/slide" Target="slides/slide18.xml"/><Relationship Id="rId41"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D80914-434E-4CB4-A4E8-A31EE539B94D}" type="datetime9">
              <a:rPr lang="ko-KR" altLang="en-US" smtClean="0"/>
              <a:pPr/>
              <a:t>2021년 7월 28일 오후 1시 21분</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4EB414-D411-4C30-ADBE-627D969AB331}" type="slidenum">
              <a:rPr lang="ko-KR" altLang="en-US" smtClean="0"/>
              <a:pPr/>
              <a:t>‹#›</a:t>
            </a:fld>
            <a:endParaRPr lang="ko-KR" altLang="en-US"/>
          </a:p>
        </p:txBody>
      </p:sp>
    </p:spTree>
    <p:extLst>
      <p:ext uri="{BB962C8B-B14F-4D97-AF65-F5344CB8AC3E}">
        <p14:creationId xmlns:p14="http://schemas.microsoft.com/office/powerpoint/2010/main" val="2998354782"/>
      </p:ext>
    </p:extLst>
  </p:cSld>
  <p:clrMap bg1="lt1" tx1="dk1" bg2="lt2" tx2="dk2" accent1="accent1" accent2="accent2" accent3="accent3" accent4="accent4" accent5="accent5" accent6="accent6" hlink="hlink" folHlink="folHlink"/>
  <p:hf sldNum="0"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슬라이드 이미지 개체 틀 7"/>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pic>
        <p:nvPicPr>
          <p:cNvPr id="1026" name="ShockwaveFlash1"/>
          <p:cNvPicPr>
            <a:picLocks noChangeAspect="1" noChangeArrowheads="1"/>
          </p:cNvPicPr>
          <p:nvPr/>
        </p:nvPicPr>
        <p:blipFill>
          <a:blip r:embed="rId2"/>
          <a:srcRect/>
          <a:stretch>
            <a:fillRect/>
          </a:stretch>
        </p:blipFill>
        <p:spPr bwMode="auto">
          <a:xfrm>
            <a:off x="5301208" y="8604448"/>
            <a:ext cx="1368425" cy="360362"/>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3221387202"/>
      </p:ext>
    </p:extLst>
  </p:cSld>
  <p:clrMap bg1="lt1" tx1="dk1" bg2="lt2" tx2="dk2" accent1="accent1" accent2="accent2" accent3="accent3" accent4="accent4" accent5="accent5" accent6="accent6" hlink="hlink" folHlink="folHlink"/>
  <p:hf sldNum="0"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AF826D3B-53D3-462E-ABEC-A9127BBED795}" type="datetime9">
              <a:rPr lang="ko-KR" altLang="en-US" smtClean="0"/>
              <a:pPr/>
              <a:t>2021년 7월 28일 오후 1시 21분</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38분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1DC5D22A-79DC-46D3-93A2-536B334BBEEC}"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2시 0분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7월 28일 오후 1시 21분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1"/>
            <a:ext cx="7681913" cy="875928"/>
          </a:xfrm>
          <a:noFill/>
        </p:spPr>
        <p:txBody>
          <a:bodyPr>
            <a:noAutofit/>
          </a:bodyPr>
          <a:lstStyle>
            <a:lvl1pPr>
              <a:lnSpc>
                <a:spcPct val="90000"/>
              </a:lnSpc>
              <a:defRPr sz="5400">
                <a:solidFill>
                  <a:schemeClr val="bg2">
                    <a:lumMod val="50000"/>
                  </a:schemeClr>
                </a:solidFill>
                <a:latin typeface="나눔바른고딕" panose="020B0603020101020101" pitchFamily="50" charset="-127"/>
                <a:ea typeface="나눔바른고딕" panose="020B0603020101020101" pitchFamily="50" charset="-127"/>
              </a:defRPr>
            </a:lvl1pPr>
          </a:lstStyle>
          <a:p>
            <a:r>
              <a:rPr lang="ko-KR" altLang="en-US" dirty="0" smtClean="0"/>
              <a:t>마스터 제목 스타일 편집</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smtClean="0"/>
              <a:t>마스터 부제목 스타일 편집</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smtClean="0"/>
              <a:t>마스터 부제목 스타일 편집</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smtClean="0"/>
              <a:t>마스터 부제목 스타일 편집</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a:noFill/>
        </p:spPr>
        <p:txBody>
          <a:bodyPr/>
          <a:lstStyle>
            <a:lvl1pPr>
              <a:defRPr sz="4000" b="1" u="none">
                <a:solidFill>
                  <a:schemeClr val="bg2">
                    <a:lumMod val="50000"/>
                  </a:schemeClr>
                </a:solidFill>
                <a:latin typeface="나눔바른고딕" panose="020B0603020101020101" pitchFamily="50" charset="-127"/>
                <a:ea typeface="나눔바른고딕" panose="020B0603020101020101" pitchFamily="50" charset="-127"/>
                <a:cs typeface="한컴돋움" pitchFamily="18" charset="2"/>
              </a:defRPr>
            </a:lvl1pPr>
          </a:lstStyle>
          <a:p>
            <a:r>
              <a:rPr lang="ko-KR" altLang="en-US" dirty="0" smtClean="0"/>
              <a:t>마스터 제목 스타일 편집</a:t>
            </a:r>
            <a:endParaRPr lang="en-US" dirty="0"/>
          </a:p>
        </p:txBody>
      </p:sp>
      <p:sp>
        <p:nvSpPr>
          <p:cNvPr id="6" name="Text Placeholder 5"/>
          <p:cNvSpPr>
            <a:spLocks noGrp="1"/>
          </p:cNvSpPr>
          <p:nvPr>
            <p:ph type="body" sz="quarter" idx="10"/>
          </p:nvPr>
        </p:nvSpPr>
        <p:spPr>
          <a:xfrm>
            <a:off x="381000" y="1411552"/>
            <a:ext cx="8382000" cy="2822311"/>
          </a:xfrm>
        </p:spPr>
        <p:txBody>
          <a:bodyPr/>
          <a:lstStyle>
            <a:lvl1pPr>
              <a:lnSpc>
                <a:spcPct val="120000"/>
              </a:lnSpc>
              <a:defRPr sz="3500" b="0" baseline="0">
                <a:latin typeface="나눔바른고딕" panose="020B0603020101020101" pitchFamily="50" charset="-127"/>
                <a:ea typeface="나눔바른고딕" panose="020B0603020101020101" pitchFamily="50" charset="-127"/>
              </a:defRPr>
            </a:lvl1pPr>
            <a:lvl2pPr>
              <a:lnSpc>
                <a:spcPct val="120000"/>
              </a:lnSpc>
              <a:defRPr sz="3000" b="0" baseline="0">
                <a:latin typeface="나눔바른고딕" panose="020B0603020101020101" pitchFamily="50" charset="-127"/>
                <a:ea typeface="나눔바른고딕" panose="020B0603020101020101" pitchFamily="50" charset="-127"/>
              </a:defRPr>
            </a:lvl2pPr>
            <a:lvl3pPr>
              <a:lnSpc>
                <a:spcPct val="120000"/>
              </a:lnSpc>
              <a:defRPr sz="2700" b="0" baseline="0">
                <a:latin typeface="나눔바른고딕" panose="020B0603020101020101" pitchFamily="50" charset="-127"/>
                <a:ea typeface="나눔바른고딕" panose="020B0603020101020101" pitchFamily="50" charset="-127"/>
              </a:defRPr>
            </a:lvl3pPr>
            <a:lvl4pPr>
              <a:lnSpc>
                <a:spcPct val="120000"/>
              </a:lnSpc>
              <a:defRPr b="0">
                <a:latin typeface="나눔바른고딕" panose="020B0603020101020101" pitchFamily="50" charset="-127"/>
                <a:ea typeface="나눔바른고딕" panose="020B0603020101020101" pitchFamily="50" charset="-127"/>
              </a:defRPr>
            </a:lvl4pPr>
            <a:lvl5pPr>
              <a:lnSpc>
                <a:spcPct val="120000"/>
              </a:lnSpc>
              <a:defRPr b="0">
                <a:latin typeface="나눔바른고딕" panose="020B0603020101020101" pitchFamily="50" charset="-127"/>
                <a:ea typeface="나눔바른고딕" panose="020B0603020101020101"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553998"/>
          </a:xfrm>
          <a:prstGeom prst="rect">
            <a:avLst/>
          </a:prstGeom>
        </p:spPr>
        <p:txBody>
          <a:bodyPr vert="horz" wrap="square" lIns="0" tIns="0" rIns="0" bIns="0" rtlCol="0" anchor="t">
            <a:spAutoFit/>
          </a:bodyPr>
          <a:lstStyle/>
          <a:p>
            <a:r>
              <a:rPr lang="ko-KR" altLang="en-US" dirty="0" smtClean="0"/>
              <a:t>마스터 제목 스타일 편집</a:t>
            </a:r>
            <a:endParaRPr lang="en-US" dirty="0"/>
          </a:p>
        </p:txBody>
      </p:sp>
      <p:sp>
        <p:nvSpPr>
          <p:cNvPr id="3" name="Text Placeholder 2"/>
          <p:cNvSpPr>
            <a:spLocks noGrp="1"/>
          </p:cNvSpPr>
          <p:nvPr>
            <p:ph type="body" idx="1"/>
          </p:nvPr>
        </p:nvSpPr>
        <p:spPr>
          <a:xfrm>
            <a:off x="381000" y="1412875"/>
            <a:ext cx="8382000" cy="2714589"/>
          </a:xfrm>
          <a:prstGeom prst="rect">
            <a:avLst/>
          </a:prstGeom>
        </p:spPr>
        <p:txBody>
          <a:bodyPr vert="horz" lIns="0" tIns="0" rIns="0" bIns="0" rtlCol="0">
            <a:sp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61" r:id="rId10"/>
  </p:sldLayoutIdLst>
  <p:transition>
    <p:fade/>
  </p:transition>
  <p:txStyles>
    <p:titleStyle>
      <a:lvl1pPr algn="l" defTabSz="914363" rtl="0" eaLnBrk="1" latinLnBrk="1" hangingPunct="1">
        <a:lnSpc>
          <a:spcPct val="90000"/>
        </a:lnSpc>
        <a:spcBef>
          <a:spcPct val="0"/>
        </a:spcBef>
        <a:buNone/>
        <a:defRPr lang="en-US" sz="4000" b="1" kern="1200" cap="none" spc="-150" baseline="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새굴림" pitchFamily="18" charset="-127"/>
          <a:ea typeface="새굴림" pitchFamily="18" charset="-127"/>
          <a:cs typeface="Arial" charset="0"/>
        </a:defRPr>
      </a:lvl1pPr>
    </p:titleStyle>
    <p:bodyStyle>
      <a:lvl1pPr marL="396875" indent="-396875" algn="l" defTabSz="914363" rtl="0" eaLnBrk="1" latinLnBrk="1" hangingPunct="1">
        <a:lnSpc>
          <a:spcPct val="120000"/>
        </a:lnSpc>
        <a:spcBef>
          <a:spcPct val="20000"/>
        </a:spcBef>
        <a:buFontTx/>
        <a:buBlip>
          <a:blip r:embed="rId12"/>
        </a:buBlip>
        <a:defRPr sz="3500" b="1" kern="1200" baseline="0">
          <a:solidFill>
            <a:schemeClr val="tx1"/>
          </a:solidFill>
          <a:latin typeface="+mn-ea"/>
          <a:ea typeface="+mn-ea"/>
          <a:cs typeface="+mn-cs"/>
        </a:defRPr>
      </a:lvl1pPr>
      <a:lvl2pPr marL="914400" indent="-396875" algn="l" defTabSz="914363" rtl="0" eaLnBrk="1" latinLnBrk="1" hangingPunct="1">
        <a:lnSpc>
          <a:spcPct val="120000"/>
        </a:lnSpc>
        <a:spcBef>
          <a:spcPct val="20000"/>
        </a:spcBef>
        <a:buFontTx/>
        <a:buBlip>
          <a:blip r:embed="rId13"/>
        </a:buBlip>
        <a:defRPr sz="3000" b="1" kern="1200" baseline="0">
          <a:solidFill>
            <a:schemeClr val="tx1"/>
          </a:solidFill>
          <a:latin typeface="+mn-ea"/>
          <a:ea typeface="+mn-ea"/>
          <a:cs typeface="+mn-cs"/>
        </a:defRPr>
      </a:lvl2pPr>
      <a:lvl3pPr marL="1258888" indent="-344488" algn="l" defTabSz="914363" rtl="0" eaLnBrk="1" latinLnBrk="1" hangingPunct="1">
        <a:lnSpc>
          <a:spcPct val="120000"/>
        </a:lnSpc>
        <a:spcBef>
          <a:spcPct val="20000"/>
        </a:spcBef>
        <a:buFontTx/>
        <a:buBlip>
          <a:blip r:embed="rId13"/>
        </a:buBlip>
        <a:defRPr sz="2200" kern="1200" baseline="0">
          <a:solidFill>
            <a:schemeClr val="tx1"/>
          </a:solidFill>
          <a:latin typeface="+mn-ea"/>
          <a:ea typeface="+mn-ea"/>
          <a:cs typeface="+mn-cs"/>
        </a:defRPr>
      </a:lvl3pPr>
      <a:lvl4pPr marL="1604963" indent="-346075" algn="l" defTabSz="914363" rtl="0" eaLnBrk="1" latinLnBrk="1" hangingPunct="1">
        <a:lnSpc>
          <a:spcPct val="120000"/>
        </a:lnSpc>
        <a:spcBef>
          <a:spcPct val="20000"/>
        </a:spcBef>
        <a:buFontTx/>
        <a:buBlip>
          <a:blip r:embed="rId13"/>
        </a:buBlip>
        <a:defRPr sz="2200" kern="1200" baseline="0">
          <a:solidFill>
            <a:schemeClr val="tx1"/>
          </a:solidFill>
          <a:latin typeface="+mn-ea"/>
          <a:ea typeface="+mn-ea"/>
          <a:cs typeface="+mn-cs"/>
        </a:defRPr>
      </a:lvl4pPr>
      <a:lvl5pPr marL="1941513" indent="-336550" algn="l" defTabSz="914363" rtl="0" eaLnBrk="1" latinLnBrk="1" hangingPunct="1">
        <a:lnSpc>
          <a:spcPct val="120000"/>
        </a:lnSpc>
        <a:spcBef>
          <a:spcPct val="20000"/>
        </a:spcBef>
        <a:buFontTx/>
        <a:buBlip>
          <a:blip r:embed="rId13"/>
        </a:buBlip>
        <a:defRPr sz="2200" kern="1200" baseline="0">
          <a:solidFill>
            <a:schemeClr val="tx1"/>
          </a:solidFill>
          <a:latin typeface="+mn-ea"/>
          <a:ea typeface="+mn-ea"/>
          <a:cs typeface="+mn-cs"/>
        </a:defRPr>
      </a:lvl5pPr>
      <a:lvl6pPr marL="2514499"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1" hangingPunct="1">
        <a:defRPr sz="1800" kern="1200">
          <a:solidFill>
            <a:schemeClr val="tx1"/>
          </a:solidFill>
          <a:latin typeface="+mn-lt"/>
          <a:ea typeface="+mn-ea"/>
          <a:cs typeface="+mn-cs"/>
        </a:defRPr>
      </a:lvl1pPr>
      <a:lvl2pPr marL="457182" algn="l" defTabSz="914363" rtl="0" eaLnBrk="1" latinLnBrk="1" hangingPunct="1">
        <a:defRPr sz="1800" kern="1200">
          <a:solidFill>
            <a:schemeClr val="tx1"/>
          </a:solidFill>
          <a:latin typeface="+mn-lt"/>
          <a:ea typeface="+mn-ea"/>
          <a:cs typeface="+mn-cs"/>
        </a:defRPr>
      </a:lvl2pPr>
      <a:lvl3pPr marL="914363" algn="l" defTabSz="914363" rtl="0" eaLnBrk="1" latinLnBrk="1" hangingPunct="1">
        <a:defRPr sz="1800" kern="1200">
          <a:solidFill>
            <a:schemeClr val="tx1"/>
          </a:solidFill>
          <a:latin typeface="+mn-lt"/>
          <a:ea typeface="+mn-ea"/>
          <a:cs typeface="+mn-cs"/>
        </a:defRPr>
      </a:lvl3pPr>
      <a:lvl4pPr marL="1371545" algn="l" defTabSz="914363" rtl="0" eaLnBrk="1" latinLnBrk="1" hangingPunct="1">
        <a:defRPr sz="1800" kern="1200">
          <a:solidFill>
            <a:schemeClr val="tx1"/>
          </a:solidFill>
          <a:latin typeface="+mn-lt"/>
          <a:ea typeface="+mn-ea"/>
          <a:cs typeface="+mn-cs"/>
        </a:defRPr>
      </a:lvl4pPr>
      <a:lvl5pPr marL="1828727" algn="l" defTabSz="914363" rtl="0" eaLnBrk="1" latinLnBrk="1" hangingPunct="1">
        <a:defRPr sz="1800" kern="1200">
          <a:solidFill>
            <a:schemeClr val="tx1"/>
          </a:solidFill>
          <a:latin typeface="+mn-lt"/>
          <a:ea typeface="+mn-ea"/>
          <a:cs typeface="+mn-cs"/>
        </a:defRPr>
      </a:lvl5pPr>
      <a:lvl6pPr marL="2285909" algn="l" defTabSz="914363" rtl="0" eaLnBrk="1" latinLnBrk="1" hangingPunct="1">
        <a:defRPr sz="1800" kern="1200">
          <a:solidFill>
            <a:schemeClr val="tx1"/>
          </a:solidFill>
          <a:latin typeface="+mn-lt"/>
          <a:ea typeface="+mn-ea"/>
          <a:cs typeface="+mn-cs"/>
        </a:defRPr>
      </a:lvl6pPr>
      <a:lvl7pPr marL="2743090" algn="l" defTabSz="914363" rtl="0" eaLnBrk="1" latinLnBrk="1" hangingPunct="1">
        <a:defRPr sz="1800" kern="1200">
          <a:solidFill>
            <a:schemeClr val="tx1"/>
          </a:solidFill>
          <a:latin typeface="+mn-lt"/>
          <a:ea typeface="+mn-ea"/>
          <a:cs typeface="+mn-cs"/>
        </a:defRPr>
      </a:lvl7pPr>
      <a:lvl8pPr marL="3200272" algn="l" defTabSz="914363" rtl="0" eaLnBrk="1" latinLnBrk="1" hangingPunct="1">
        <a:defRPr sz="1800" kern="1200">
          <a:solidFill>
            <a:schemeClr val="tx1"/>
          </a:solidFill>
          <a:latin typeface="+mn-lt"/>
          <a:ea typeface="+mn-ea"/>
          <a:cs typeface="+mn-cs"/>
        </a:defRPr>
      </a:lvl8pPr>
      <a:lvl9pPr marL="3657454" algn="l" defTabSz="914363"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61.png"/><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62.png"/><Relationship Id="rId5" Type="http://schemas.openxmlformats.org/officeDocument/2006/relationships/image" Target="../media/image7.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905000"/>
            <a:ext cx="8640960" cy="1668015"/>
          </a:xfrm>
        </p:spPr>
        <p:txBody>
          <a:bodyPr/>
          <a:lstStyle/>
          <a:p>
            <a:r>
              <a:rPr lang="en-US" altLang="ko-KR" dirty="0" smtClean="0"/>
              <a:t>3. </a:t>
            </a:r>
            <a:r>
              <a:rPr lang="en-US" altLang="ko-KR" dirty="0" err="1" smtClean="0"/>
              <a:t>printf</a:t>
            </a:r>
            <a:r>
              <a:rPr lang="ko-KR" altLang="en-US" dirty="0" smtClean="0"/>
              <a:t>의 기본적인 </a:t>
            </a:r>
            <a:r>
              <a:rPr lang="en-US" altLang="ko-KR" dirty="0" smtClean="0"/>
              <a:t/>
            </a:r>
            <a:br>
              <a:rPr lang="en-US" altLang="ko-KR" dirty="0" smtClean="0"/>
            </a:br>
            <a:r>
              <a:rPr lang="en-US" altLang="ko-KR" dirty="0" smtClean="0"/>
              <a:t>                              </a:t>
            </a:r>
            <a:r>
              <a:rPr lang="ko-KR" altLang="en-US" dirty="0" smtClean="0"/>
              <a:t>사용법과 상수</a:t>
            </a:r>
            <a:endParaRPr lang="ko-KR" altLang="en-US" dirty="0"/>
          </a:p>
        </p:txBody>
      </p:sp>
      <p:sp>
        <p:nvSpPr>
          <p:cNvPr id="3" name="Subtitle 2"/>
          <p:cNvSpPr>
            <a:spLocks noGrp="1"/>
          </p:cNvSpPr>
          <p:nvPr>
            <p:ph type="subTitle" idx="1"/>
          </p:nvPr>
        </p:nvSpPr>
        <p:spPr>
          <a:xfrm>
            <a:off x="730249" y="4344988"/>
            <a:ext cx="7681913" cy="1370012"/>
          </a:xfrm>
        </p:spPr>
        <p:txBody>
          <a:bodyPr>
            <a:normAutofit lnSpcReduction="10000"/>
          </a:bodyPr>
          <a:lstStyle/>
          <a:p>
            <a:r>
              <a:rPr lang="en-US" dirty="0" smtClean="0"/>
              <a:t>Name</a:t>
            </a:r>
          </a:p>
          <a:p>
            <a:r>
              <a:rPr lang="en-US" dirty="0" smtClean="0"/>
              <a:t>Title</a:t>
            </a:r>
          </a:p>
          <a:p>
            <a:r>
              <a:rPr lang="en-US" dirty="0" smtClean="0"/>
              <a:t>Company Name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1" name="Picture 3"/>
          <p:cNvPicPr>
            <a:picLocks noChangeAspect="1" noChangeArrowheads="1"/>
          </p:cNvPicPr>
          <p:nvPr/>
        </p:nvPicPr>
        <p:blipFill>
          <a:blip r:embed="rId3" cstate="print"/>
          <a:srcRect/>
          <a:stretch>
            <a:fillRect/>
          </a:stretch>
        </p:blipFill>
        <p:spPr bwMode="auto">
          <a:xfrm>
            <a:off x="4211960" y="1268760"/>
            <a:ext cx="4152900" cy="2162175"/>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err="1" smtClean="0"/>
              <a:t>실수형</a:t>
            </a:r>
            <a:r>
              <a:rPr lang="ko-KR" altLang="en-US" dirty="0" smtClean="0"/>
              <a:t> 상수의 출력</a:t>
            </a:r>
            <a:endParaRPr lang="ko-KR" altLang="en-US" dirty="0"/>
          </a:p>
        </p:txBody>
      </p:sp>
      <p:grpSp>
        <p:nvGrpSpPr>
          <p:cNvPr id="20" name="그룹 19"/>
          <p:cNvGrpSpPr/>
          <p:nvPr/>
        </p:nvGrpSpPr>
        <p:grpSpPr>
          <a:xfrm>
            <a:off x="251520" y="2636912"/>
            <a:ext cx="6048672" cy="2259543"/>
            <a:chOff x="251520" y="2636912"/>
            <a:chExt cx="6048672" cy="2259543"/>
          </a:xfrm>
        </p:grpSpPr>
        <p:sp>
          <p:nvSpPr>
            <p:cNvPr id="9" name="TextBox 8"/>
            <p:cNvSpPr txBox="1"/>
            <p:nvPr/>
          </p:nvSpPr>
          <p:spPr>
            <a:xfrm>
              <a:off x="251520" y="3573016"/>
              <a:ext cx="4392488" cy="1323439"/>
            </a:xfrm>
            <a:prstGeom prst="rect">
              <a:avLst/>
            </a:prstGeom>
            <a:solidFill>
              <a:schemeClr val="accent1"/>
            </a:solidFill>
            <a:ln>
              <a:solidFill>
                <a:schemeClr val="tx1"/>
              </a:solidFill>
            </a:ln>
            <a:effectLst/>
          </p:spPr>
          <p:txBody>
            <a:bodyPr wrap="square" rtlCol="0">
              <a:spAutoFit/>
            </a:bodyPr>
            <a:lstStyle/>
            <a:p>
              <a:r>
                <a:rPr lang="en-US" altLang="ko-KR" sz="2000" dirty="0" smtClean="0"/>
                <a:t>%f</a:t>
              </a:r>
              <a:r>
                <a:rPr lang="ko-KR" altLang="en-US" sz="2000" dirty="0" smtClean="0"/>
                <a:t> </a:t>
              </a:r>
              <a:r>
                <a:rPr lang="en-US" altLang="ko-KR" sz="2000" dirty="0" smtClean="0"/>
                <a:t>:</a:t>
              </a:r>
              <a:r>
                <a:rPr lang="ko-KR" altLang="en-US" sz="2000" dirty="0" smtClean="0"/>
                <a:t> 형식 지정자</a:t>
              </a:r>
              <a:r>
                <a:rPr lang="en-US" altLang="ko-KR" sz="2000" dirty="0" smtClean="0"/>
                <a:t>(format </a:t>
              </a:r>
              <a:r>
                <a:rPr lang="en-US" altLang="ko-KR" sz="2000" dirty="0" err="1" smtClean="0"/>
                <a:t>specifire</a:t>
              </a:r>
              <a:r>
                <a:rPr lang="en-US" altLang="ko-KR" sz="2000" dirty="0" smtClean="0"/>
                <a:t>)</a:t>
              </a:r>
            </a:p>
            <a:p>
              <a:r>
                <a:rPr lang="ko-KR" altLang="en-US" sz="2000" dirty="0" smtClean="0"/>
                <a:t>출력할 대상의 형식을 제어</a:t>
              </a:r>
            </a:p>
            <a:p>
              <a:r>
                <a:rPr lang="en-US" altLang="ko-KR" sz="2000" dirty="0" smtClean="0"/>
                <a:t>%f</a:t>
              </a:r>
              <a:r>
                <a:rPr lang="ko-KR" altLang="en-US" sz="2000" dirty="0" smtClean="0"/>
                <a:t>는 </a:t>
              </a:r>
              <a:r>
                <a:rPr lang="en-US" altLang="ko-KR" sz="2000" dirty="0" smtClean="0"/>
                <a:t>floating point</a:t>
              </a:r>
              <a:r>
                <a:rPr lang="ko-KR" altLang="en-US" sz="2000" dirty="0" smtClean="0"/>
                <a:t>를 줄여서 표현한 것</a:t>
              </a:r>
            </a:p>
            <a:p>
              <a:r>
                <a:rPr lang="ko-KR" altLang="en-US" sz="2000" dirty="0" err="1" smtClean="0"/>
                <a:t>실수형</a:t>
              </a:r>
              <a:r>
                <a:rPr lang="ko-KR" altLang="en-US" sz="2000" dirty="0" smtClean="0"/>
                <a:t> 상수를 </a:t>
              </a:r>
              <a:r>
                <a:rPr lang="ko-KR" altLang="en-US" sz="2000" dirty="0" err="1" smtClean="0"/>
                <a:t>실수형으로</a:t>
              </a:r>
              <a:r>
                <a:rPr lang="ko-KR" altLang="en-US" sz="2000" dirty="0" smtClean="0"/>
                <a:t> 출력</a:t>
              </a:r>
              <a:endParaRPr lang="en-US" altLang="ko-KR" sz="2000" dirty="0" smtClean="0"/>
            </a:p>
          </p:txBody>
        </p:sp>
        <p:sp>
          <p:nvSpPr>
            <p:cNvPr id="10" name="직사각형 9"/>
            <p:cNvSpPr/>
            <p:nvPr/>
          </p:nvSpPr>
          <p:spPr bwMode="auto">
            <a:xfrm>
              <a:off x="6012160" y="2636912"/>
              <a:ext cx="288032" cy="360040"/>
            </a:xfrm>
            <a:prstGeom prst="rect">
              <a:avLst/>
            </a:prstGeom>
            <a:noFill/>
            <a:ln w="25400">
              <a:solidFill>
                <a:schemeClr val="accent1">
                  <a:lumMod val="60000"/>
                  <a:lumOff val="40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2" name="직선 화살표 연결선 11"/>
            <p:cNvCxnSpPr>
              <a:stCxn id="10" idx="2"/>
            </p:cNvCxnSpPr>
            <p:nvPr/>
          </p:nvCxnSpPr>
          <p:spPr>
            <a:xfrm flipH="1">
              <a:off x="4644008" y="2996952"/>
              <a:ext cx="1512168" cy="1224137"/>
            </a:xfrm>
            <a:prstGeom prst="straightConnector1">
              <a:avLst/>
            </a:prstGeom>
            <a:ln w="3810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21" name="그룹 20"/>
          <p:cNvGrpSpPr/>
          <p:nvPr/>
        </p:nvGrpSpPr>
        <p:grpSpPr>
          <a:xfrm>
            <a:off x="5580112" y="2708920"/>
            <a:ext cx="3384376" cy="2200310"/>
            <a:chOff x="5580112" y="2708920"/>
            <a:chExt cx="3384376" cy="2200310"/>
          </a:xfrm>
        </p:grpSpPr>
        <p:sp>
          <p:nvSpPr>
            <p:cNvPr id="8" name="TextBox 7"/>
            <p:cNvSpPr txBox="1"/>
            <p:nvPr/>
          </p:nvSpPr>
          <p:spPr>
            <a:xfrm>
              <a:off x="5580112" y="4509120"/>
              <a:ext cx="3384376" cy="400110"/>
            </a:xfrm>
            <a:prstGeom prst="rect">
              <a:avLst/>
            </a:prstGeom>
            <a:solidFill>
              <a:schemeClr val="accent1"/>
            </a:solidFill>
            <a:ln>
              <a:solidFill>
                <a:schemeClr val="tx1"/>
              </a:solidFill>
            </a:ln>
            <a:effectLst/>
          </p:spPr>
          <p:txBody>
            <a:bodyPr wrap="square" rtlCol="0">
              <a:spAutoFit/>
            </a:bodyPr>
            <a:lstStyle/>
            <a:p>
              <a:r>
                <a:rPr lang="en-US" altLang="ko-KR" sz="2000" dirty="0" smtClean="0"/>
                <a:t>175.3 :</a:t>
              </a:r>
              <a:r>
                <a:rPr lang="ko-KR" altLang="en-US" sz="2000" dirty="0" err="1" smtClean="0"/>
                <a:t>실수형</a:t>
              </a:r>
              <a:r>
                <a:rPr lang="ko-KR" altLang="en-US" sz="2000" dirty="0" smtClean="0"/>
                <a:t> 상수</a:t>
              </a:r>
              <a:r>
                <a:rPr lang="en-US" altLang="ko-KR" sz="2000" dirty="0" smtClean="0"/>
                <a:t>(</a:t>
              </a:r>
              <a:r>
                <a:rPr lang="ko-KR" altLang="en-US" sz="2000" dirty="0" smtClean="0"/>
                <a:t>출력대상</a:t>
              </a:r>
              <a:r>
                <a:rPr lang="en-US" altLang="ko-KR" sz="2000" dirty="0" smtClean="0"/>
                <a:t>)</a:t>
              </a:r>
            </a:p>
          </p:txBody>
        </p:sp>
        <p:sp>
          <p:nvSpPr>
            <p:cNvPr id="11" name="직사각형 10"/>
            <p:cNvSpPr/>
            <p:nvPr/>
          </p:nvSpPr>
          <p:spPr bwMode="auto">
            <a:xfrm>
              <a:off x="7236296" y="2708920"/>
              <a:ext cx="648072" cy="360040"/>
            </a:xfrm>
            <a:prstGeom prst="rect">
              <a:avLst/>
            </a:prstGeom>
            <a:noFill/>
            <a:ln w="25400">
              <a:solidFill>
                <a:schemeClr val="accent1">
                  <a:lumMod val="60000"/>
                  <a:lumOff val="40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4" name="직선 화살표 연결선 13"/>
            <p:cNvCxnSpPr>
              <a:stCxn id="11" idx="2"/>
              <a:endCxn id="8" idx="0"/>
            </p:cNvCxnSpPr>
            <p:nvPr/>
          </p:nvCxnSpPr>
          <p:spPr>
            <a:xfrm flipH="1">
              <a:off x="7272300" y="3068960"/>
              <a:ext cx="288032" cy="1440160"/>
            </a:xfrm>
            <a:prstGeom prst="straightConnector1">
              <a:avLst/>
            </a:prstGeom>
            <a:ln w="3810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89090" name="Picture 2"/>
          <p:cNvPicPr>
            <a:picLocks noChangeAspect="1" noChangeArrowheads="1"/>
          </p:cNvPicPr>
          <p:nvPr/>
        </p:nvPicPr>
        <p:blipFill>
          <a:blip r:embed="rId4" cstate="print"/>
          <a:srcRect/>
          <a:stretch>
            <a:fillRect/>
          </a:stretch>
        </p:blipFill>
        <p:spPr bwMode="auto">
          <a:xfrm>
            <a:off x="251520" y="1124744"/>
            <a:ext cx="3895725" cy="2295525"/>
          </a:xfrm>
          <a:prstGeom prst="rect">
            <a:avLst/>
          </a:prstGeom>
          <a:noFill/>
          <a:ln w="9525">
            <a:noFill/>
            <a:miter lim="800000"/>
            <a:headEnd/>
            <a:tailEnd/>
          </a:ln>
        </p:spPr>
      </p:pic>
      <p:pic>
        <p:nvPicPr>
          <p:cNvPr id="3" name="그림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1960" y="5229200"/>
            <a:ext cx="4619590" cy="1080120"/>
          </a:xfrm>
          <a:prstGeom prst="rect">
            <a:avLst/>
          </a:prstGeom>
        </p:spPr>
      </p:pic>
      <p:sp>
        <p:nvSpPr>
          <p:cNvPr id="15" name="Rounded Rectangle 7"/>
          <p:cNvSpPr/>
          <p:nvPr/>
        </p:nvSpPr>
        <p:spPr bwMode="auto">
          <a:xfrm>
            <a:off x="467544" y="6034980"/>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8" restart="whenNotActive" fill="hold" evtFilter="cancelBubble" nodeType="interactiveSeq">
                <p:stCondLst>
                  <p:cond evt="onClick" delay="0">
                    <p:tgtEl>
                      <p:spTgt spid="15"/>
                    </p:tgtEl>
                  </p:cond>
                </p:stCondLst>
                <p:endSync evt="end" delay="0">
                  <p:rtn val="all"/>
                </p:endSync>
                <p:childTnLst>
                  <p:par>
                    <p:cTn id="19" fill="hold">
                      <p:stCondLst>
                        <p:cond delay="0"/>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nextCondLst>
                <p:cond evt="onClick" delay="0">
                  <p:tgtEl>
                    <p:spTgt spid="15"/>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 </a:t>
            </a:r>
            <a:r>
              <a:rPr lang="en-US" altLang="ko-KR" dirty="0" smtClean="0"/>
              <a:t>3-2] </a:t>
            </a:r>
            <a:r>
              <a:rPr lang="ko-KR" altLang="en-US" dirty="0" err="1" smtClean="0"/>
              <a:t>실수형</a:t>
            </a:r>
            <a:r>
              <a:rPr lang="ko-KR" altLang="en-US" dirty="0" smtClean="0"/>
              <a:t> 상수의 출력 </a:t>
            </a:r>
            <a:r>
              <a:rPr lang="en-US" altLang="ko-KR" dirty="0" smtClean="0"/>
              <a:t>(68 page)</a:t>
            </a:r>
            <a:endParaRPr lang="ko-KR" altLang="en-US" dirty="0"/>
          </a:p>
        </p:txBody>
      </p:sp>
      <p:sp>
        <p:nvSpPr>
          <p:cNvPr id="6" name="텍스트 개체 틀 4"/>
          <p:cNvSpPr>
            <a:spLocks noGrp="1"/>
          </p:cNvSpPr>
          <p:nvPr>
            <p:ph type="body" sz="quarter" idx="10"/>
          </p:nvPr>
        </p:nvSpPr>
        <p:spPr>
          <a:xfrm>
            <a:off x="179512" y="1092239"/>
            <a:ext cx="8784976" cy="320537"/>
          </a:xfrm>
        </p:spPr>
        <p:txBody>
          <a:bodyPr/>
          <a:lstStyle/>
          <a:p>
            <a:pPr>
              <a:buNone/>
            </a:pPr>
            <a:r>
              <a:rPr lang="ko-KR" altLang="en-US" sz="2000" dirty="0" smtClean="0"/>
              <a:t>숫자가 출력될 부분에 상수를 이용하여 출력하는 프로그램을 작성</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90114" name="Picture 2"/>
          <p:cNvPicPr>
            <a:picLocks noChangeAspect="1" noChangeArrowheads="1"/>
          </p:cNvPicPr>
          <p:nvPr/>
        </p:nvPicPr>
        <p:blipFill>
          <a:blip r:embed="rId3" cstate="print"/>
          <a:srcRect/>
          <a:stretch>
            <a:fillRect/>
          </a:stretch>
        </p:blipFill>
        <p:spPr bwMode="auto">
          <a:xfrm>
            <a:off x="179512" y="1556792"/>
            <a:ext cx="3019425" cy="590550"/>
          </a:xfrm>
          <a:prstGeom prst="rect">
            <a:avLst/>
          </a:prstGeom>
          <a:noFill/>
          <a:ln w="9525">
            <a:noFill/>
            <a:miter lim="800000"/>
            <a:headEnd/>
            <a:tailEnd/>
          </a:ln>
        </p:spPr>
      </p:pic>
      <p:pic>
        <p:nvPicPr>
          <p:cNvPr id="90115" name="Picture 3"/>
          <p:cNvPicPr>
            <a:picLocks noChangeAspect="1" noChangeArrowheads="1"/>
          </p:cNvPicPr>
          <p:nvPr/>
        </p:nvPicPr>
        <p:blipFill>
          <a:blip r:embed="rId4" cstate="print"/>
          <a:srcRect/>
          <a:stretch>
            <a:fillRect/>
          </a:stretch>
        </p:blipFill>
        <p:spPr bwMode="auto">
          <a:xfrm>
            <a:off x="179512" y="2276872"/>
            <a:ext cx="4495800" cy="2162175"/>
          </a:xfrm>
          <a:prstGeom prst="rect">
            <a:avLst/>
          </a:prstGeom>
          <a:noFill/>
          <a:ln w="9525">
            <a:noFill/>
            <a:miter lim="800000"/>
            <a:headEnd/>
            <a:tailEnd/>
          </a:ln>
        </p:spPr>
      </p:pic>
      <p:sp>
        <p:nvSpPr>
          <p:cNvPr id="13" name="오른쪽 화살표 12"/>
          <p:cNvSpPr/>
          <p:nvPr/>
        </p:nvSpPr>
        <p:spPr bwMode="auto">
          <a:xfrm rot="1335086">
            <a:off x="4239188" y="3613051"/>
            <a:ext cx="1831848" cy="504056"/>
          </a:xfrm>
          <a:prstGeom prs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90116" name="Picture 4"/>
          <p:cNvPicPr>
            <a:picLocks noChangeAspect="1" noChangeArrowheads="1"/>
          </p:cNvPicPr>
          <p:nvPr/>
        </p:nvPicPr>
        <p:blipFill>
          <a:blip r:embed="rId5" cstate="print"/>
          <a:srcRect/>
          <a:stretch>
            <a:fillRect/>
          </a:stretch>
        </p:blipFill>
        <p:spPr bwMode="auto">
          <a:xfrm>
            <a:off x="3690689" y="4509120"/>
            <a:ext cx="5057775" cy="2200275"/>
          </a:xfrm>
          <a:prstGeom prst="rect">
            <a:avLst/>
          </a:prstGeom>
          <a:noFill/>
          <a:ln w="9525">
            <a:noFill/>
            <a:miter lim="800000"/>
            <a:headEnd/>
            <a:tailEnd/>
          </a:ln>
        </p:spPr>
      </p:pic>
      <p:pic>
        <p:nvPicPr>
          <p:cNvPr id="90117" name="Picture 5"/>
          <p:cNvPicPr>
            <a:picLocks noChangeAspect="1" noChangeArrowheads="1"/>
          </p:cNvPicPr>
          <p:nvPr/>
        </p:nvPicPr>
        <p:blipFill>
          <a:blip r:embed="rId6" cstate="print"/>
          <a:srcRect/>
          <a:stretch>
            <a:fillRect/>
          </a:stretch>
        </p:blipFill>
        <p:spPr bwMode="auto">
          <a:xfrm>
            <a:off x="4721924" y="2852936"/>
            <a:ext cx="4386580" cy="643508"/>
          </a:xfrm>
          <a:prstGeom prst="rect">
            <a:avLst/>
          </a:prstGeom>
          <a:noFill/>
          <a:ln w="9525">
            <a:noFill/>
            <a:miter lim="800000"/>
            <a:headEnd/>
            <a:tailEnd/>
          </a:ln>
        </p:spPr>
      </p:pic>
      <p:sp>
        <p:nvSpPr>
          <p:cNvPr id="14" name="Rounded Rectangle 7"/>
          <p:cNvSpPr/>
          <p:nvPr/>
        </p:nvSpPr>
        <p:spPr bwMode="auto">
          <a:xfrm>
            <a:off x="251520" y="5805264"/>
            <a:ext cx="2880320" cy="7200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smtClean="0">
                <a:solidFill>
                  <a:srgbClr val="FFFFFF"/>
                </a:solidFill>
                <a:effectLst>
                  <a:outerShdw blurRad="38100" dist="38100" dir="2700000" algn="tl">
                    <a:srgbClr val="000000">
                      <a:alpha val="43137"/>
                    </a:srgbClr>
                  </a:outerShdw>
                </a:effectLst>
                <a:ea typeface="맑은 고딕" pitchFamily="50" charset="-127"/>
              </a:rPr>
              <a:t>수정된 프로그램의 실행 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117"/>
                                        </p:tgtEl>
                                        <p:attrNameLst>
                                          <p:attrName>style.visibility</p:attrName>
                                        </p:attrNameLst>
                                      </p:cBhvr>
                                      <p:to>
                                        <p:strVal val="visible"/>
                                      </p:to>
                                    </p:set>
                                    <p:animEffect transition="in" filter="fade">
                                      <p:cBhvr>
                                        <p:cTn id="7" dur="2000"/>
                                        <p:tgtEl>
                                          <p:spTgt spid="90117"/>
                                        </p:tgtEl>
                                      </p:cBhvr>
                                    </p:animEffect>
                                  </p:childTnLst>
                                  <p:subTnLst>
                                    <p:set>
                                      <p:cBhvr override="childStyle">
                                        <p:cTn dur="1" fill="hold" display="0" masterRel="nextClick" afterEffect="1"/>
                                        <p:tgtEl>
                                          <p:spTgt spid="90117"/>
                                        </p:tgtEl>
                                        <p:attrNameLst>
                                          <p:attrName>style.visibility</p:attrName>
                                        </p:attrNameLst>
                                      </p:cBhvr>
                                      <p:to>
                                        <p:strVal val="hidden"/>
                                      </p:to>
                                    </p:set>
                                  </p:subTnLst>
                                </p:cTn>
                              </p:par>
                            </p:childTnLst>
                          </p:cTn>
                        </p:par>
                      </p:childTnLst>
                    </p:cTn>
                  </p:par>
                </p:childTnLst>
              </p:cTn>
              <p:nextCondLst>
                <p:cond evt="onClick" delay="0">
                  <p:tgtEl>
                    <p:spTgt spid="1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9" name="Picture 3"/>
          <p:cNvPicPr>
            <a:picLocks noChangeAspect="1" noChangeArrowheads="1"/>
          </p:cNvPicPr>
          <p:nvPr/>
        </p:nvPicPr>
        <p:blipFill>
          <a:blip r:embed="rId3" cstate="print"/>
          <a:srcRect/>
          <a:stretch>
            <a:fillRect/>
          </a:stretch>
        </p:blipFill>
        <p:spPr bwMode="auto">
          <a:xfrm>
            <a:off x="3419872" y="3965029"/>
            <a:ext cx="5476875" cy="2200275"/>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 </a:t>
            </a:r>
            <a:r>
              <a:rPr lang="en-US" altLang="ko-KR" dirty="0" smtClean="0"/>
              <a:t>3-2] </a:t>
            </a:r>
            <a:r>
              <a:rPr lang="ko-KR" altLang="en-US" dirty="0" err="1" smtClean="0"/>
              <a:t>실수형</a:t>
            </a:r>
            <a:r>
              <a:rPr lang="ko-KR" altLang="en-US" dirty="0" smtClean="0"/>
              <a:t> 상수의 출력 </a:t>
            </a:r>
            <a:endParaRPr lang="ko-KR" altLang="en-US" dirty="0"/>
          </a:p>
        </p:txBody>
      </p:sp>
      <p:sp>
        <p:nvSpPr>
          <p:cNvPr id="6" name="텍스트 개체 틀 4"/>
          <p:cNvSpPr>
            <a:spLocks noGrp="1"/>
          </p:cNvSpPr>
          <p:nvPr>
            <p:ph type="body" sz="quarter" idx="10"/>
          </p:nvPr>
        </p:nvSpPr>
        <p:spPr>
          <a:xfrm>
            <a:off x="179512" y="1092239"/>
            <a:ext cx="8784976" cy="320537"/>
          </a:xfrm>
        </p:spPr>
        <p:txBody>
          <a:bodyPr/>
          <a:lstStyle/>
          <a:p>
            <a:pPr>
              <a:buNone/>
            </a:pPr>
            <a:r>
              <a:rPr lang="ko-KR" altLang="en-US" sz="2000" dirty="0" smtClean="0"/>
              <a:t>숫자가 출력될 부분에 상수를 이용하여 출력하는 프로그램을 작성</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90114" name="Picture 2"/>
          <p:cNvPicPr>
            <a:picLocks noChangeAspect="1" noChangeArrowheads="1"/>
          </p:cNvPicPr>
          <p:nvPr/>
        </p:nvPicPr>
        <p:blipFill>
          <a:blip r:embed="rId4" cstate="print"/>
          <a:srcRect/>
          <a:stretch>
            <a:fillRect/>
          </a:stretch>
        </p:blipFill>
        <p:spPr bwMode="auto">
          <a:xfrm>
            <a:off x="179512" y="1556792"/>
            <a:ext cx="3019425" cy="590550"/>
          </a:xfrm>
          <a:prstGeom prst="rect">
            <a:avLst/>
          </a:prstGeom>
          <a:noFill/>
          <a:ln w="9525">
            <a:noFill/>
            <a:miter lim="800000"/>
            <a:headEnd/>
            <a:tailEnd/>
          </a:ln>
        </p:spPr>
      </p:pic>
      <p:sp>
        <p:nvSpPr>
          <p:cNvPr id="14" name="Rounded Rectangle 7"/>
          <p:cNvSpPr/>
          <p:nvPr/>
        </p:nvSpPr>
        <p:spPr bwMode="auto">
          <a:xfrm>
            <a:off x="251520" y="5805264"/>
            <a:ext cx="2880320" cy="7200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smtClean="0">
                <a:solidFill>
                  <a:srgbClr val="FFFFFF"/>
                </a:solidFill>
                <a:effectLst>
                  <a:outerShdw blurRad="38100" dist="38100" dir="2700000" algn="tl">
                    <a:srgbClr val="000000">
                      <a:alpha val="43137"/>
                    </a:srgbClr>
                  </a:outerShdw>
                </a:effectLst>
                <a:ea typeface="맑은 고딕" pitchFamily="50" charset="-127"/>
              </a:rPr>
              <a:t>수정된 프로그램의 실행 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91138" name="Picture 2"/>
          <p:cNvPicPr>
            <a:picLocks noChangeAspect="1" noChangeArrowheads="1"/>
          </p:cNvPicPr>
          <p:nvPr/>
        </p:nvPicPr>
        <p:blipFill>
          <a:blip r:embed="rId5" cstate="print"/>
          <a:srcRect/>
          <a:stretch>
            <a:fillRect/>
          </a:stretch>
        </p:blipFill>
        <p:spPr bwMode="auto">
          <a:xfrm>
            <a:off x="251520" y="2132856"/>
            <a:ext cx="5076825" cy="1866900"/>
          </a:xfrm>
          <a:prstGeom prst="rect">
            <a:avLst/>
          </a:prstGeom>
          <a:noFill/>
          <a:ln w="9525">
            <a:noFill/>
            <a:miter lim="800000"/>
            <a:headEnd/>
            <a:tailEnd/>
          </a:ln>
        </p:spPr>
      </p:pic>
      <p:sp>
        <p:nvSpPr>
          <p:cNvPr id="13" name="오른쪽 화살표 12"/>
          <p:cNvSpPr/>
          <p:nvPr/>
        </p:nvSpPr>
        <p:spPr bwMode="auto">
          <a:xfrm rot="1994737">
            <a:off x="4783806" y="3809247"/>
            <a:ext cx="1943963" cy="504056"/>
          </a:xfrm>
          <a:prstGeom prs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nvGrpSpPr>
          <p:cNvPr id="16" name="그룹 15"/>
          <p:cNvGrpSpPr/>
          <p:nvPr/>
        </p:nvGrpSpPr>
        <p:grpSpPr>
          <a:xfrm>
            <a:off x="4283968" y="2708920"/>
            <a:ext cx="4755595" cy="3948246"/>
            <a:chOff x="4283968" y="2708920"/>
            <a:chExt cx="4755595" cy="3948246"/>
          </a:xfrm>
        </p:grpSpPr>
        <p:pic>
          <p:nvPicPr>
            <p:cNvPr id="91140" name="Picture 4"/>
            <p:cNvPicPr>
              <a:picLocks noChangeAspect="1" noChangeArrowheads="1"/>
            </p:cNvPicPr>
            <p:nvPr/>
          </p:nvPicPr>
          <p:blipFill>
            <a:blip r:embed="rId6" cstate="print"/>
            <a:srcRect/>
            <a:stretch>
              <a:fillRect/>
            </a:stretch>
          </p:blipFill>
          <p:spPr bwMode="auto">
            <a:xfrm>
              <a:off x="5508104" y="2708920"/>
              <a:ext cx="3531459" cy="728136"/>
            </a:xfrm>
            <a:prstGeom prst="rect">
              <a:avLst/>
            </a:prstGeom>
            <a:noFill/>
            <a:ln w="9525">
              <a:noFill/>
              <a:miter lim="800000"/>
              <a:headEnd/>
              <a:tailEnd/>
            </a:ln>
          </p:spPr>
        </p:pic>
        <p:sp>
          <p:nvSpPr>
            <p:cNvPr id="15" name="TextBox 14"/>
            <p:cNvSpPr txBox="1"/>
            <p:nvPr/>
          </p:nvSpPr>
          <p:spPr>
            <a:xfrm>
              <a:off x="4283968" y="5949280"/>
              <a:ext cx="4680520" cy="707886"/>
            </a:xfrm>
            <a:prstGeom prst="rect">
              <a:avLst/>
            </a:prstGeom>
            <a:solidFill>
              <a:schemeClr val="accent1"/>
            </a:solidFill>
            <a:ln>
              <a:solidFill>
                <a:schemeClr val="tx1"/>
              </a:solidFill>
            </a:ln>
            <a:effectLst/>
          </p:spPr>
          <p:txBody>
            <a:bodyPr wrap="square" rtlCol="0">
              <a:spAutoFit/>
            </a:bodyPr>
            <a:lstStyle/>
            <a:p>
              <a:r>
                <a:rPr lang="en-US" altLang="ko-KR" sz="2000" dirty="0" smtClean="0"/>
                <a:t>%.1f</a:t>
              </a:r>
              <a:r>
                <a:rPr lang="ko-KR" altLang="en-US" sz="2000" dirty="0" smtClean="0"/>
                <a:t>는 출력할 대상에 대해 소수이하 첫째 자리</a:t>
              </a:r>
              <a:r>
                <a:rPr lang="en-US" altLang="ko-KR" sz="2000" dirty="0" smtClean="0"/>
                <a:t>(.1)</a:t>
              </a:r>
              <a:r>
                <a:rPr lang="ko-KR" altLang="en-US" sz="2000" dirty="0" smtClean="0"/>
                <a:t>까지만 출력</a:t>
              </a:r>
              <a:endParaRPr lang="ko-KR" altLang="en-US" sz="2000" dirty="0"/>
            </a:p>
          </p:txBody>
        </p:sp>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childTnLst>
              </p:cTn>
              <p:nextCondLst>
                <p:cond evt="onClick" delay="0">
                  <p:tgtEl>
                    <p:spTgt spid="1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3.2] (69 page)</a:t>
            </a:r>
            <a:endParaRPr lang="ko-KR" altLang="en-US" dirty="0"/>
          </a:p>
        </p:txBody>
      </p:sp>
      <p:sp>
        <p:nvSpPr>
          <p:cNvPr id="6" name="텍스트 개체 틀 4"/>
          <p:cNvSpPr>
            <a:spLocks noGrp="1"/>
          </p:cNvSpPr>
          <p:nvPr>
            <p:ph type="body" sz="quarter" idx="10"/>
          </p:nvPr>
        </p:nvSpPr>
        <p:spPr>
          <a:xfrm>
            <a:off x="179512" y="908720"/>
            <a:ext cx="8784976" cy="763799"/>
          </a:xfrm>
        </p:spPr>
        <p:txBody>
          <a:bodyPr/>
          <a:lstStyle/>
          <a:p>
            <a:pPr>
              <a:buNone/>
            </a:pPr>
            <a:r>
              <a:rPr lang="ko-KR" altLang="en-US" sz="2000" dirty="0" smtClean="0"/>
              <a:t>정수형 상수 </a:t>
            </a:r>
            <a:r>
              <a:rPr lang="en-US" altLang="ko-KR" sz="2000" dirty="0" smtClean="0"/>
              <a:t>2</a:t>
            </a:r>
            <a:r>
              <a:rPr lang="ko-KR" altLang="en-US" sz="2000" dirty="0" smtClean="0"/>
              <a:t>개와 </a:t>
            </a:r>
            <a:r>
              <a:rPr lang="ko-KR" altLang="en-US" sz="2000" dirty="0" err="1" smtClean="0"/>
              <a:t>실수형</a:t>
            </a:r>
            <a:r>
              <a:rPr lang="ko-KR" altLang="en-US" sz="2000" dirty="0" smtClean="0"/>
              <a:t> 상수를 다음의 형식으로 출력하는 프로그램을 </a:t>
            </a:r>
            <a:endParaRPr lang="en-US" altLang="ko-KR" sz="2000" dirty="0" smtClean="0"/>
          </a:p>
          <a:p>
            <a:pPr>
              <a:buNone/>
            </a:pPr>
            <a:r>
              <a:rPr lang="ko-KR" altLang="en-US" sz="2000" dirty="0" smtClean="0"/>
              <a:t>작성</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15617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92162" name="Picture 2"/>
          <p:cNvPicPr>
            <a:picLocks noChangeAspect="1" noChangeArrowheads="1"/>
          </p:cNvPicPr>
          <p:nvPr/>
        </p:nvPicPr>
        <p:blipFill>
          <a:blip r:embed="rId3" cstate="print"/>
          <a:srcRect/>
          <a:stretch>
            <a:fillRect/>
          </a:stretch>
        </p:blipFill>
        <p:spPr bwMode="auto">
          <a:xfrm>
            <a:off x="107504" y="1700808"/>
            <a:ext cx="5010417" cy="1152128"/>
          </a:xfrm>
          <a:prstGeom prst="rect">
            <a:avLst/>
          </a:prstGeom>
          <a:noFill/>
          <a:ln w="9525">
            <a:noFill/>
            <a:miter lim="800000"/>
            <a:headEnd/>
            <a:tailEnd/>
          </a:ln>
        </p:spPr>
      </p:pic>
      <p:grpSp>
        <p:nvGrpSpPr>
          <p:cNvPr id="3" name="그룹 2"/>
          <p:cNvGrpSpPr/>
          <p:nvPr/>
        </p:nvGrpSpPr>
        <p:grpSpPr>
          <a:xfrm>
            <a:off x="899591" y="2924944"/>
            <a:ext cx="6791010" cy="3672408"/>
            <a:chOff x="899591" y="2924944"/>
            <a:chExt cx="6791010" cy="3672408"/>
          </a:xfrm>
        </p:grpSpPr>
        <p:pic>
          <p:nvPicPr>
            <p:cNvPr id="92163" name="Picture 3"/>
            <p:cNvPicPr>
              <a:picLocks noChangeAspect="1" noChangeArrowheads="1"/>
            </p:cNvPicPr>
            <p:nvPr/>
          </p:nvPicPr>
          <p:blipFill>
            <a:blip r:embed="rId4" cstate="print"/>
            <a:srcRect/>
            <a:stretch>
              <a:fillRect/>
            </a:stretch>
          </p:blipFill>
          <p:spPr bwMode="auto">
            <a:xfrm>
              <a:off x="899592" y="2924944"/>
              <a:ext cx="6791009" cy="2736304"/>
            </a:xfrm>
            <a:prstGeom prst="rect">
              <a:avLst/>
            </a:prstGeom>
            <a:noFill/>
            <a:ln w="9525">
              <a:solidFill>
                <a:srgbClr val="FF0000"/>
              </a:solidFill>
              <a:miter lim="800000"/>
              <a:headEnd/>
              <a:tailEnd/>
            </a:ln>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1" y="5808687"/>
              <a:ext cx="3435074" cy="788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nextCondLst>
                <p:cond evt="onClick" delay="0">
                  <p:tgtEl>
                    <p:spTgt spid="12"/>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3.3] (69 page)</a:t>
            </a:r>
            <a:endParaRPr lang="ko-KR" altLang="en-US" dirty="0"/>
          </a:p>
        </p:txBody>
      </p:sp>
      <p:sp>
        <p:nvSpPr>
          <p:cNvPr id="6" name="텍스트 개체 틀 4"/>
          <p:cNvSpPr>
            <a:spLocks noGrp="1"/>
          </p:cNvSpPr>
          <p:nvPr>
            <p:ph type="body" sz="quarter" idx="10"/>
          </p:nvPr>
        </p:nvSpPr>
        <p:spPr>
          <a:xfrm>
            <a:off x="179512" y="1052736"/>
            <a:ext cx="8784976" cy="1231106"/>
          </a:xfrm>
        </p:spPr>
        <p:txBody>
          <a:bodyPr/>
          <a:lstStyle/>
          <a:p>
            <a:pPr>
              <a:buNone/>
            </a:pPr>
            <a:r>
              <a:rPr lang="ko-KR" altLang="en-US" sz="2000" dirty="0" err="1" smtClean="0"/>
              <a:t>실수형</a:t>
            </a:r>
            <a:r>
              <a:rPr lang="ko-KR" altLang="en-US" sz="2000" dirty="0" smtClean="0"/>
              <a:t> 상수 </a:t>
            </a:r>
            <a:r>
              <a:rPr lang="en-US" altLang="ko-KR" sz="2000" dirty="0" smtClean="0"/>
              <a:t>0.64, 0.4223, 12.6732, -6.3634</a:t>
            </a:r>
            <a:r>
              <a:rPr lang="ko-KR" altLang="en-US" sz="2000" dirty="0" smtClean="0"/>
              <a:t>에 대해 다음과 같이 각각 </a:t>
            </a:r>
            <a:endParaRPr lang="en-US" altLang="ko-KR" sz="2000" dirty="0" smtClean="0"/>
          </a:p>
          <a:p>
            <a:pPr>
              <a:buNone/>
            </a:pPr>
            <a:r>
              <a:rPr lang="en-US" altLang="ko-KR" sz="2000" dirty="0" smtClean="0"/>
              <a:t>1</a:t>
            </a:r>
            <a:r>
              <a:rPr lang="ko-KR" altLang="en-US" sz="2000" dirty="0" smtClean="0"/>
              <a:t>자리</a:t>
            </a:r>
            <a:r>
              <a:rPr lang="en-US" altLang="ko-KR" sz="2000" dirty="0" smtClean="0"/>
              <a:t>, </a:t>
            </a:r>
            <a:r>
              <a:rPr lang="ko-KR" altLang="en-US" sz="2000" dirty="0" smtClean="0"/>
              <a:t>소수 이하 첫째 자리</a:t>
            </a:r>
            <a:r>
              <a:rPr lang="en-US" altLang="ko-KR" sz="2000" dirty="0" smtClean="0"/>
              <a:t>, </a:t>
            </a:r>
            <a:r>
              <a:rPr lang="ko-KR" altLang="en-US" sz="2000" dirty="0" smtClean="0"/>
              <a:t>둘째 자리</a:t>
            </a:r>
            <a:r>
              <a:rPr lang="en-US" altLang="ko-KR" sz="2000" dirty="0" smtClean="0"/>
              <a:t>, </a:t>
            </a:r>
            <a:r>
              <a:rPr lang="ko-KR" altLang="en-US" sz="2000" dirty="0" smtClean="0"/>
              <a:t>셋째 자리까지 출력하는 프로그램</a:t>
            </a:r>
            <a:endParaRPr lang="en-US" altLang="ko-KR" sz="2000" dirty="0" smtClean="0"/>
          </a:p>
          <a:p>
            <a:pPr>
              <a:buNone/>
            </a:pPr>
            <a:r>
              <a:rPr lang="ko-KR" altLang="en-US" sz="2000" dirty="0" smtClean="0"/>
              <a:t>작성</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15617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942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94212" name="Picture 4"/>
          <p:cNvPicPr>
            <a:picLocks noChangeAspect="1" noChangeArrowheads="1"/>
          </p:cNvPicPr>
          <p:nvPr/>
        </p:nvPicPr>
        <p:blipFill>
          <a:blip r:embed="rId3" cstate="print"/>
          <a:srcRect/>
          <a:stretch>
            <a:fillRect/>
          </a:stretch>
        </p:blipFill>
        <p:spPr bwMode="auto">
          <a:xfrm>
            <a:off x="251520" y="2348879"/>
            <a:ext cx="1728192" cy="1951184"/>
          </a:xfrm>
          <a:prstGeom prst="rect">
            <a:avLst/>
          </a:prstGeom>
          <a:noFill/>
          <a:ln w="9525">
            <a:noFill/>
            <a:miter lim="800000"/>
            <a:headEnd/>
            <a:tailEnd/>
          </a:ln>
        </p:spPr>
      </p:pic>
      <p:grpSp>
        <p:nvGrpSpPr>
          <p:cNvPr id="3" name="그룹 2"/>
          <p:cNvGrpSpPr/>
          <p:nvPr/>
        </p:nvGrpSpPr>
        <p:grpSpPr>
          <a:xfrm>
            <a:off x="397975" y="2124075"/>
            <a:ext cx="5783244" cy="4117603"/>
            <a:chOff x="397975" y="2124075"/>
            <a:chExt cx="5783244" cy="4117603"/>
          </a:xfrm>
        </p:grpSpPr>
        <p:pic>
          <p:nvPicPr>
            <p:cNvPr id="94213" name="Picture 5"/>
            <p:cNvPicPr>
              <a:picLocks noChangeAspect="1" noChangeArrowheads="1"/>
            </p:cNvPicPr>
            <p:nvPr/>
          </p:nvPicPr>
          <p:blipFill>
            <a:blip r:embed="rId4" cstate="print"/>
            <a:srcRect/>
            <a:stretch>
              <a:fillRect/>
            </a:stretch>
          </p:blipFill>
          <p:spPr bwMode="auto">
            <a:xfrm>
              <a:off x="2182654" y="2124075"/>
              <a:ext cx="3998565" cy="2838360"/>
            </a:xfrm>
            <a:prstGeom prst="rect">
              <a:avLst/>
            </a:prstGeom>
            <a:noFill/>
            <a:ln w="9525">
              <a:solidFill>
                <a:srgbClr val="FF0000"/>
              </a:solidFill>
              <a:miter lim="800000"/>
              <a:headEnd/>
              <a:tailEnd/>
            </a:ln>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975" y="4595326"/>
              <a:ext cx="1435281" cy="1646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nextCondLst>
                <p:cond evt="onClick" delay="0">
                  <p:tgtEl>
                    <p:spTgt spid="12"/>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p:cNvPicPr>
            <a:picLocks noChangeAspect="1" noChangeArrowheads="1"/>
          </p:cNvPicPr>
          <p:nvPr/>
        </p:nvPicPr>
        <p:blipFill>
          <a:blip r:embed="rId3" cstate="print"/>
          <a:srcRect/>
          <a:stretch>
            <a:fillRect/>
          </a:stretch>
        </p:blipFill>
        <p:spPr bwMode="auto">
          <a:xfrm>
            <a:off x="179512" y="1196752"/>
            <a:ext cx="8763000" cy="2085975"/>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smtClean="0"/>
              <a:t>상수와 연산결과의 출력</a:t>
            </a:r>
            <a:endParaRPr lang="ko-KR" altLang="en-US" dirty="0"/>
          </a:p>
        </p:txBody>
      </p:sp>
      <p:grpSp>
        <p:nvGrpSpPr>
          <p:cNvPr id="18" name="그룹 17"/>
          <p:cNvGrpSpPr/>
          <p:nvPr/>
        </p:nvGrpSpPr>
        <p:grpSpPr>
          <a:xfrm>
            <a:off x="251520" y="2636912"/>
            <a:ext cx="7128792" cy="2259543"/>
            <a:chOff x="251520" y="2636912"/>
            <a:chExt cx="7128792" cy="2259543"/>
          </a:xfrm>
        </p:grpSpPr>
        <p:sp>
          <p:nvSpPr>
            <p:cNvPr id="9" name="TextBox 8"/>
            <p:cNvSpPr txBox="1"/>
            <p:nvPr/>
          </p:nvSpPr>
          <p:spPr>
            <a:xfrm>
              <a:off x="251520" y="3573016"/>
              <a:ext cx="4392488" cy="1323439"/>
            </a:xfrm>
            <a:prstGeom prst="rect">
              <a:avLst/>
            </a:prstGeom>
            <a:solidFill>
              <a:schemeClr val="accent1"/>
            </a:solidFill>
            <a:ln>
              <a:solidFill>
                <a:schemeClr val="tx1"/>
              </a:solidFill>
            </a:ln>
            <a:effectLst/>
          </p:spPr>
          <p:txBody>
            <a:bodyPr wrap="square" rtlCol="0">
              <a:spAutoFit/>
            </a:bodyPr>
            <a:lstStyle/>
            <a:p>
              <a:r>
                <a:rPr lang="en-US" altLang="ko-KR" sz="2000" dirty="0" smtClean="0"/>
                <a:t>%d</a:t>
              </a:r>
              <a:r>
                <a:rPr lang="ko-KR" altLang="en-US" sz="2000" dirty="0" smtClean="0"/>
                <a:t> </a:t>
              </a:r>
              <a:r>
                <a:rPr lang="en-US" altLang="ko-KR" sz="2000" dirty="0" smtClean="0"/>
                <a:t>:</a:t>
              </a:r>
              <a:r>
                <a:rPr lang="ko-KR" altLang="en-US" sz="2000" dirty="0" smtClean="0"/>
                <a:t> 형식 지정자</a:t>
              </a:r>
              <a:r>
                <a:rPr lang="en-US" altLang="ko-KR" sz="2000" dirty="0" smtClean="0"/>
                <a:t>(format </a:t>
              </a:r>
              <a:r>
                <a:rPr lang="en-US" altLang="ko-KR" sz="2000" dirty="0" err="1" smtClean="0"/>
                <a:t>specifire</a:t>
              </a:r>
              <a:r>
                <a:rPr lang="en-US" altLang="ko-KR" sz="2000" dirty="0" smtClean="0"/>
                <a:t>)</a:t>
              </a:r>
            </a:p>
            <a:p>
              <a:r>
                <a:rPr lang="ko-KR" altLang="en-US" sz="2000" dirty="0" smtClean="0"/>
                <a:t>출력할 대상의 형식을 제어</a:t>
              </a:r>
            </a:p>
            <a:p>
              <a:r>
                <a:rPr lang="en-US" altLang="ko-KR" sz="2000" dirty="0" smtClean="0"/>
                <a:t>%d</a:t>
              </a:r>
              <a:r>
                <a:rPr lang="ko-KR" altLang="en-US" sz="2000" dirty="0" smtClean="0"/>
                <a:t>는 </a:t>
              </a:r>
              <a:r>
                <a:rPr lang="en-US" altLang="ko-KR" sz="2000" dirty="0" smtClean="0"/>
                <a:t>decimal</a:t>
              </a:r>
              <a:r>
                <a:rPr lang="ko-KR" altLang="en-US" sz="2000" dirty="0" smtClean="0"/>
                <a:t>를 줄여서 표현한 것</a:t>
              </a:r>
            </a:p>
            <a:p>
              <a:r>
                <a:rPr lang="ko-KR" altLang="en-US" sz="2000" dirty="0" smtClean="0"/>
                <a:t>정수형 상수를 </a:t>
              </a:r>
              <a:r>
                <a:rPr lang="ko-KR" altLang="en-US" sz="2000" dirty="0" err="1" smtClean="0"/>
                <a:t>정수형으로</a:t>
              </a:r>
              <a:r>
                <a:rPr lang="ko-KR" altLang="en-US" sz="2000" dirty="0" smtClean="0"/>
                <a:t> 출력</a:t>
              </a:r>
              <a:endParaRPr lang="en-US" altLang="ko-KR" sz="2000" dirty="0" smtClean="0"/>
            </a:p>
          </p:txBody>
        </p:sp>
        <p:sp>
          <p:nvSpPr>
            <p:cNvPr id="10" name="직사각형 9"/>
            <p:cNvSpPr/>
            <p:nvPr/>
          </p:nvSpPr>
          <p:spPr bwMode="auto">
            <a:xfrm>
              <a:off x="7092280" y="2636912"/>
              <a:ext cx="288032" cy="360040"/>
            </a:xfrm>
            <a:prstGeom prst="rect">
              <a:avLst/>
            </a:prstGeom>
            <a:noFill/>
            <a:ln w="25400">
              <a:solidFill>
                <a:schemeClr val="accent1">
                  <a:lumMod val="60000"/>
                  <a:lumOff val="40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2" name="직선 화살표 연결선 11"/>
            <p:cNvCxnSpPr>
              <a:stCxn id="10" idx="2"/>
              <a:endCxn id="9" idx="3"/>
            </p:cNvCxnSpPr>
            <p:nvPr/>
          </p:nvCxnSpPr>
          <p:spPr>
            <a:xfrm flipH="1">
              <a:off x="4644008" y="2996952"/>
              <a:ext cx="2592288" cy="1237784"/>
            </a:xfrm>
            <a:prstGeom prst="straightConnector1">
              <a:avLst/>
            </a:prstGeom>
            <a:ln w="3810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9" name="그룹 18"/>
          <p:cNvGrpSpPr/>
          <p:nvPr/>
        </p:nvGrpSpPr>
        <p:grpSpPr>
          <a:xfrm>
            <a:off x="5580112" y="2564904"/>
            <a:ext cx="2880320" cy="2652102"/>
            <a:chOff x="5580112" y="2564904"/>
            <a:chExt cx="2880320" cy="2652102"/>
          </a:xfrm>
        </p:grpSpPr>
        <p:sp>
          <p:nvSpPr>
            <p:cNvPr id="8" name="TextBox 7"/>
            <p:cNvSpPr txBox="1"/>
            <p:nvPr/>
          </p:nvSpPr>
          <p:spPr>
            <a:xfrm>
              <a:off x="5580112" y="4509120"/>
              <a:ext cx="2736304" cy="707886"/>
            </a:xfrm>
            <a:prstGeom prst="rect">
              <a:avLst/>
            </a:prstGeom>
            <a:solidFill>
              <a:schemeClr val="accent1"/>
            </a:solidFill>
            <a:ln>
              <a:solidFill>
                <a:schemeClr val="tx1"/>
              </a:solidFill>
            </a:ln>
            <a:effectLst/>
          </p:spPr>
          <p:txBody>
            <a:bodyPr wrap="square" rtlCol="0">
              <a:spAutoFit/>
            </a:bodyPr>
            <a:lstStyle/>
            <a:p>
              <a:r>
                <a:rPr lang="en-US" altLang="ko-KR" sz="2000" dirty="0" smtClean="0"/>
                <a:t>7+8 : </a:t>
              </a:r>
              <a:r>
                <a:rPr lang="ko-KR" altLang="en-US" sz="2000" dirty="0" smtClean="0"/>
                <a:t>상수간의 연산도</a:t>
              </a:r>
              <a:endParaRPr lang="en-US" altLang="ko-KR" sz="2000" dirty="0" smtClean="0"/>
            </a:p>
            <a:p>
              <a:r>
                <a:rPr lang="ko-KR" altLang="en-US" sz="2000" dirty="0" smtClean="0"/>
                <a:t>상수로 처리됨</a:t>
              </a:r>
              <a:endParaRPr lang="en-US" altLang="ko-KR" sz="2000" dirty="0" smtClean="0"/>
            </a:p>
          </p:txBody>
        </p:sp>
        <p:sp>
          <p:nvSpPr>
            <p:cNvPr id="11" name="직사각형 10"/>
            <p:cNvSpPr/>
            <p:nvPr/>
          </p:nvSpPr>
          <p:spPr bwMode="auto">
            <a:xfrm>
              <a:off x="7812360" y="2564904"/>
              <a:ext cx="648072" cy="360040"/>
            </a:xfrm>
            <a:prstGeom prst="rect">
              <a:avLst/>
            </a:prstGeom>
            <a:noFill/>
            <a:ln w="25400">
              <a:solidFill>
                <a:schemeClr val="accent1">
                  <a:lumMod val="60000"/>
                  <a:lumOff val="40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4" name="직선 화살표 연결선 13"/>
            <p:cNvCxnSpPr>
              <a:stCxn id="11" idx="2"/>
              <a:endCxn id="8" idx="0"/>
            </p:cNvCxnSpPr>
            <p:nvPr/>
          </p:nvCxnSpPr>
          <p:spPr>
            <a:xfrm flipH="1">
              <a:off x="6948264" y="2924944"/>
              <a:ext cx="1188132" cy="1584176"/>
            </a:xfrm>
            <a:prstGeom prst="straightConnector1">
              <a:avLst/>
            </a:prstGeom>
            <a:ln w="3810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6" name="Picture 4"/>
          <p:cNvPicPr>
            <a:picLocks noChangeAspect="1" noChangeArrowheads="1"/>
          </p:cNvPicPr>
          <p:nvPr/>
        </p:nvPicPr>
        <p:blipFill>
          <a:blip r:embed="rId3" cstate="print"/>
          <a:srcRect/>
          <a:stretch>
            <a:fillRect/>
          </a:stretch>
        </p:blipFill>
        <p:spPr bwMode="auto">
          <a:xfrm>
            <a:off x="4245345" y="4077072"/>
            <a:ext cx="4265813" cy="2311524"/>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 </a:t>
            </a:r>
            <a:r>
              <a:rPr lang="en-US" altLang="ko-KR" dirty="0" smtClean="0"/>
              <a:t>3-3] </a:t>
            </a:r>
            <a:r>
              <a:rPr lang="ko-KR" altLang="en-US" dirty="0" smtClean="0"/>
              <a:t>정수형 상수와 연산결과의 출력 </a:t>
            </a:r>
            <a:endParaRPr lang="ko-KR" altLang="en-US" dirty="0"/>
          </a:p>
        </p:txBody>
      </p:sp>
      <p:sp>
        <p:nvSpPr>
          <p:cNvPr id="6" name="텍스트 개체 틀 4"/>
          <p:cNvSpPr>
            <a:spLocks noGrp="1"/>
          </p:cNvSpPr>
          <p:nvPr>
            <p:ph type="body" sz="quarter" idx="10"/>
          </p:nvPr>
        </p:nvSpPr>
        <p:spPr>
          <a:xfrm>
            <a:off x="179512" y="1092239"/>
            <a:ext cx="8784976" cy="320537"/>
          </a:xfrm>
        </p:spPr>
        <p:txBody>
          <a:bodyPr/>
          <a:lstStyle/>
          <a:p>
            <a:pPr>
              <a:buNone/>
            </a:pPr>
            <a:r>
              <a:rPr lang="ko-KR" altLang="en-US" sz="2000" dirty="0" smtClean="0"/>
              <a:t>숫자가 출력될 부분에 상수를 이용하여 출력하는 프로그램을 작성</a:t>
            </a:r>
          </a:p>
        </p:txBody>
      </p:sp>
      <p:sp>
        <p:nvSpPr>
          <p:cNvPr id="14" name="Rounded Rectangle 7"/>
          <p:cNvSpPr/>
          <p:nvPr/>
        </p:nvSpPr>
        <p:spPr bwMode="auto">
          <a:xfrm>
            <a:off x="251520" y="5805264"/>
            <a:ext cx="2880320" cy="7200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smtClean="0">
                <a:solidFill>
                  <a:srgbClr val="FFFFFF"/>
                </a:solidFill>
                <a:effectLst>
                  <a:outerShdw blurRad="38100" dist="38100" dir="2700000" algn="tl">
                    <a:srgbClr val="000000">
                      <a:alpha val="43137"/>
                    </a:srgbClr>
                  </a:outerShdw>
                </a:effectLst>
                <a:ea typeface="맑은 고딕" pitchFamily="50" charset="-127"/>
              </a:rPr>
              <a:t>수정된 프로그램의 실행 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05474" name="Picture 2"/>
          <p:cNvPicPr>
            <a:picLocks noChangeAspect="1" noChangeArrowheads="1"/>
          </p:cNvPicPr>
          <p:nvPr/>
        </p:nvPicPr>
        <p:blipFill>
          <a:blip r:embed="rId4" cstate="print"/>
          <a:srcRect/>
          <a:stretch>
            <a:fillRect/>
          </a:stretch>
        </p:blipFill>
        <p:spPr bwMode="auto">
          <a:xfrm>
            <a:off x="251520" y="1484784"/>
            <a:ext cx="2400300" cy="533400"/>
          </a:xfrm>
          <a:prstGeom prst="rect">
            <a:avLst/>
          </a:prstGeom>
          <a:noFill/>
          <a:ln w="9525">
            <a:noFill/>
            <a:miter lim="800000"/>
            <a:headEnd/>
            <a:tailEnd/>
          </a:ln>
        </p:spPr>
      </p:pic>
      <p:pic>
        <p:nvPicPr>
          <p:cNvPr id="105475" name="Picture 3"/>
          <p:cNvPicPr>
            <a:picLocks noChangeAspect="1" noChangeArrowheads="1"/>
          </p:cNvPicPr>
          <p:nvPr/>
        </p:nvPicPr>
        <p:blipFill>
          <a:blip r:embed="rId5" cstate="print"/>
          <a:srcRect/>
          <a:stretch>
            <a:fillRect/>
          </a:stretch>
        </p:blipFill>
        <p:spPr bwMode="auto">
          <a:xfrm>
            <a:off x="251520" y="2060848"/>
            <a:ext cx="4847501" cy="1872208"/>
          </a:xfrm>
          <a:prstGeom prst="rect">
            <a:avLst/>
          </a:prstGeom>
          <a:noFill/>
          <a:ln w="9525">
            <a:noFill/>
            <a:miter lim="800000"/>
            <a:headEnd/>
            <a:tailEnd/>
          </a:ln>
        </p:spPr>
      </p:pic>
      <p:sp>
        <p:nvSpPr>
          <p:cNvPr id="13" name="오른쪽 화살표 12"/>
          <p:cNvSpPr/>
          <p:nvPr/>
        </p:nvSpPr>
        <p:spPr bwMode="auto">
          <a:xfrm rot="1994737">
            <a:off x="4839116" y="3488571"/>
            <a:ext cx="1943963" cy="504056"/>
          </a:xfrm>
          <a:prstGeom prs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105477" name="Picture 5"/>
          <p:cNvPicPr>
            <a:picLocks noChangeAspect="1" noChangeArrowheads="1"/>
          </p:cNvPicPr>
          <p:nvPr/>
        </p:nvPicPr>
        <p:blipFill>
          <a:blip r:embed="rId6" cstate="print"/>
          <a:srcRect/>
          <a:stretch>
            <a:fillRect/>
          </a:stretch>
        </p:blipFill>
        <p:spPr bwMode="auto">
          <a:xfrm>
            <a:off x="6084167" y="5949280"/>
            <a:ext cx="1680187" cy="72008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477"/>
                                        </p:tgtEl>
                                        <p:attrNameLst>
                                          <p:attrName>style.visibility</p:attrName>
                                        </p:attrNameLst>
                                      </p:cBhvr>
                                      <p:to>
                                        <p:strVal val="visible"/>
                                      </p:to>
                                    </p:set>
                                    <p:animEffect transition="in" filter="fade">
                                      <p:cBhvr>
                                        <p:cTn id="7" dur="2000"/>
                                        <p:tgtEl>
                                          <p:spTgt spid="105477"/>
                                        </p:tgtEl>
                                      </p:cBhvr>
                                    </p:animEffect>
                                  </p:childTnLst>
                                  <p:subTnLst>
                                    <p:set>
                                      <p:cBhvr override="childStyle">
                                        <p:cTn dur="1" fill="hold" display="0" masterRel="nextClick" afterEffect="1"/>
                                        <p:tgtEl>
                                          <p:spTgt spid="105477"/>
                                        </p:tgtEl>
                                        <p:attrNameLst>
                                          <p:attrName>style.visibility</p:attrName>
                                        </p:attrNameLst>
                                      </p:cBhvr>
                                      <p:to>
                                        <p:strVal val="hidden"/>
                                      </p:to>
                                    </p:set>
                                  </p:subTnLst>
                                </p:cTn>
                              </p:par>
                            </p:childTnLst>
                          </p:cTn>
                        </p:par>
                      </p:childTnLst>
                    </p:cTn>
                  </p:par>
                </p:childTnLst>
              </p:cTn>
              <p:nextCondLst>
                <p:cond evt="onClick" delay="0">
                  <p:tgtEl>
                    <p:spTgt spid="1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3.4] (71 page)</a:t>
            </a:r>
            <a:endParaRPr lang="ko-KR" altLang="en-US" dirty="0"/>
          </a:p>
        </p:txBody>
      </p:sp>
      <p:sp>
        <p:nvSpPr>
          <p:cNvPr id="6" name="텍스트 개체 틀 4"/>
          <p:cNvSpPr>
            <a:spLocks noGrp="1"/>
          </p:cNvSpPr>
          <p:nvPr>
            <p:ph type="body" sz="quarter" idx="10"/>
          </p:nvPr>
        </p:nvSpPr>
        <p:spPr>
          <a:xfrm>
            <a:off x="179512" y="1052736"/>
            <a:ext cx="8784976" cy="751424"/>
          </a:xfrm>
        </p:spPr>
        <p:txBody>
          <a:bodyPr/>
          <a:lstStyle/>
          <a:p>
            <a:pPr>
              <a:buNone/>
            </a:pPr>
            <a:r>
              <a:rPr lang="ko-KR" altLang="en-US" sz="2000" dirty="0" smtClean="0"/>
              <a:t>정수형 상수 </a:t>
            </a:r>
            <a:r>
              <a:rPr lang="en-US" altLang="ko-KR" sz="2000" dirty="0" smtClean="0"/>
              <a:t>9</a:t>
            </a:r>
            <a:r>
              <a:rPr lang="ko-KR" altLang="en-US" sz="2000" dirty="0" smtClean="0"/>
              <a:t>와 </a:t>
            </a:r>
            <a:r>
              <a:rPr lang="en-US" altLang="ko-KR" sz="2000" dirty="0" smtClean="0"/>
              <a:t>5</a:t>
            </a:r>
            <a:r>
              <a:rPr lang="ko-KR" altLang="en-US" sz="2000" dirty="0" smtClean="0"/>
              <a:t>에 대해 상수와 사칙연산</a:t>
            </a:r>
            <a:r>
              <a:rPr lang="en-US" altLang="ko-KR" sz="2000" dirty="0" smtClean="0"/>
              <a:t>(+, -, *, /)</a:t>
            </a:r>
            <a:r>
              <a:rPr lang="ko-KR" altLang="en-US" sz="2000" dirty="0" smtClean="0"/>
              <a:t>의 결과를 </a:t>
            </a:r>
            <a:endParaRPr lang="en-US" altLang="ko-KR" sz="2000" dirty="0" smtClean="0"/>
          </a:p>
          <a:p>
            <a:pPr>
              <a:buNone/>
            </a:pPr>
            <a:r>
              <a:rPr lang="ko-KR" altLang="en-US" sz="2000" dirty="0" smtClean="0"/>
              <a:t>동시에 출력하는 프로그램을 작성</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15617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942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06498" name="Picture 2"/>
          <p:cNvPicPr>
            <a:picLocks noChangeAspect="1" noChangeArrowheads="1"/>
          </p:cNvPicPr>
          <p:nvPr/>
        </p:nvPicPr>
        <p:blipFill>
          <a:blip r:embed="rId3" cstate="print"/>
          <a:srcRect/>
          <a:stretch>
            <a:fillRect/>
          </a:stretch>
        </p:blipFill>
        <p:spPr bwMode="auto">
          <a:xfrm>
            <a:off x="251519" y="1988840"/>
            <a:ext cx="1907953" cy="2088232"/>
          </a:xfrm>
          <a:prstGeom prst="rect">
            <a:avLst/>
          </a:prstGeom>
          <a:noFill/>
          <a:ln w="9525">
            <a:noFill/>
            <a:miter lim="800000"/>
            <a:headEnd/>
            <a:tailEnd/>
          </a:ln>
        </p:spPr>
      </p:pic>
      <p:pic>
        <p:nvPicPr>
          <p:cNvPr id="106499" name="Picture 3"/>
          <p:cNvPicPr>
            <a:picLocks noChangeAspect="1" noChangeArrowheads="1"/>
          </p:cNvPicPr>
          <p:nvPr/>
        </p:nvPicPr>
        <p:blipFill>
          <a:blip r:embed="rId4" cstate="print"/>
          <a:srcRect/>
          <a:stretch>
            <a:fillRect/>
          </a:stretch>
        </p:blipFill>
        <p:spPr bwMode="auto">
          <a:xfrm>
            <a:off x="2457449" y="2124074"/>
            <a:ext cx="5615087" cy="3465166"/>
          </a:xfrm>
          <a:prstGeom prst="rect">
            <a:avLst/>
          </a:prstGeom>
          <a:noFill/>
          <a:ln w="9525">
            <a:solidFill>
              <a:srgbClr val="FF0000"/>
            </a:solidFill>
            <a:miter lim="800000"/>
            <a:headEnd/>
            <a:tailEnd/>
          </a:ln>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fade">
                                      <p:cBhvr>
                                        <p:cTn id="7" dur="2000"/>
                                        <p:tgtEl>
                                          <p:spTgt spid="106499"/>
                                        </p:tgtEl>
                                      </p:cBhvr>
                                    </p:animEffect>
                                  </p:childTnLst>
                                  <p:subTnLst>
                                    <p:set>
                                      <p:cBhvr override="childStyle">
                                        <p:cTn dur="1" fill="hold" display="0" masterRel="nextClick" afterEffect="1"/>
                                        <p:tgtEl>
                                          <p:spTgt spid="106499"/>
                                        </p:tgtEl>
                                        <p:attrNameLst>
                                          <p:attrName>style.visibility</p:attrName>
                                        </p:attrNameLst>
                                      </p:cBhvr>
                                      <p:to>
                                        <p:strVal val="hidden"/>
                                      </p:to>
                                    </p:set>
                                  </p:subTnLst>
                                </p:cTn>
                              </p:par>
                            </p:childTnLst>
                          </p:cTn>
                        </p:par>
                      </p:childTnLst>
                    </p:cTn>
                  </p:par>
                </p:childTnLst>
              </p:cTn>
              <p:nextCondLst>
                <p:cond evt="onClick" delay="0">
                  <p:tgtEl>
                    <p:spTgt spid="12"/>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3.4] </a:t>
            </a:r>
            <a:r>
              <a:rPr lang="ko-KR" altLang="en-US" dirty="0" smtClean="0"/>
              <a:t>해설</a:t>
            </a:r>
            <a:endParaRPr lang="ko-KR" altLang="en-US" dirty="0"/>
          </a:p>
        </p:txBody>
      </p:sp>
      <p:sp>
        <p:nvSpPr>
          <p:cNvPr id="6" name="텍스트 개체 틀 4"/>
          <p:cNvSpPr>
            <a:spLocks noGrp="1"/>
          </p:cNvSpPr>
          <p:nvPr>
            <p:ph type="body" sz="quarter" idx="10"/>
          </p:nvPr>
        </p:nvSpPr>
        <p:spPr>
          <a:xfrm>
            <a:off x="179512" y="1052736"/>
            <a:ext cx="8784976" cy="751424"/>
          </a:xfrm>
        </p:spPr>
        <p:txBody>
          <a:bodyPr/>
          <a:lstStyle/>
          <a:p>
            <a:pPr>
              <a:buNone/>
            </a:pPr>
            <a:r>
              <a:rPr lang="ko-KR" altLang="en-US" sz="2000" dirty="0" smtClean="0"/>
              <a:t>정수형 상수 </a:t>
            </a:r>
            <a:r>
              <a:rPr lang="en-US" altLang="ko-KR" sz="2000" dirty="0" smtClean="0"/>
              <a:t>9</a:t>
            </a:r>
            <a:r>
              <a:rPr lang="ko-KR" altLang="en-US" sz="2000" dirty="0" smtClean="0"/>
              <a:t>와 </a:t>
            </a:r>
            <a:r>
              <a:rPr lang="en-US" altLang="ko-KR" sz="2000" dirty="0" smtClean="0"/>
              <a:t>5</a:t>
            </a:r>
            <a:r>
              <a:rPr lang="ko-KR" altLang="en-US" sz="2000" dirty="0" smtClean="0"/>
              <a:t>에 대해 상수와 사칙연산</a:t>
            </a:r>
            <a:r>
              <a:rPr lang="en-US" altLang="ko-KR" sz="2000" dirty="0" smtClean="0"/>
              <a:t>(+, -, *, /)</a:t>
            </a:r>
            <a:r>
              <a:rPr lang="ko-KR" altLang="en-US" sz="2000" dirty="0" smtClean="0"/>
              <a:t>의 결과를 </a:t>
            </a:r>
            <a:endParaRPr lang="en-US" altLang="ko-KR" sz="2000" dirty="0" smtClean="0"/>
          </a:p>
          <a:p>
            <a:pPr>
              <a:buNone/>
            </a:pPr>
            <a:r>
              <a:rPr lang="ko-KR" altLang="en-US" sz="2000" dirty="0" smtClean="0"/>
              <a:t>동시에 출력하는 프로그램을 작성</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15617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해설</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942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06499" name="Picture 3"/>
          <p:cNvPicPr>
            <a:picLocks noChangeAspect="1" noChangeArrowheads="1"/>
          </p:cNvPicPr>
          <p:nvPr/>
        </p:nvPicPr>
        <p:blipFill>
          <a:blip r:embed="rId3" cstate="print"/>
          <a:srcRect/>
          <a:stretch>
            <a:fillRect/>
          </a:stretch>
        </p:blipFill>
        <p:spPr bwMode="auto">
          <a:xfrm>
            <a:off x="395536" y="1988840"/>
            <a:ext cx="4681609" cy="2889101"/>
          </a:xfrm>
          <a:prstGeom prst="rect">
            <a:avLst/>
          </a:prstGeom>
          <a:noFill/>
          <a:ln w="9525">
            <a:solidFill>
              <a:srgbClr val="FF0000"/>
            </a:solidFill>
            <a:miter lim="800000"/>
            <a:headEnd/>
            <a:tailEnd/>
          </a:ln>
        </p:spPr>
      </p:pic>
      <p:sp>
        <p:nvSpPr>
          <p:cNvPr id="1116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11617" name="_x89771592" descr="EMB000000ec0725"/>
          <p:cNvPicPr>
            <a:picLocks noChangeAspect="1" noChangeArrowheads="1"/>
          </p:cNvPicPr>
          <p:nvPr/>
        </p:nvPicPr>
        <p:blipFill>
          <a:blip r:embed="rId4" cstate="print"/>
          <a:srcRect/>
          <a:stretch>
            <a:fillRect/>
          </a:stretch>
        </p:blipFill>
        <p:spPr bwMode="auto">
          <a:xfrm>
            <a:off x="6300192" y="2852935"/>
            <a:ext cx="1440160" cy="1510501"/>
          </a:xfrm>
          <a:prstGeom prst="rect">
            <a:avLst/>
          </a:prstGeom>
          <a:noFill/>
        </p:spPr>
      </p:pic>
      <p:sp>
        <p:nvSpPr>
          <p:cNvPr id="13" name="직사각형 12"/>
          <p:cNvSpPr/>
          <p:nvPr/>
        </p:nvSpPr>
        <p:spPr bwMode="auto">
          <a:xfrm>
            <a:off x="4283968" y="4149080"/>
            <a:ext cx="432048" cy="360040"/>
          </a:xfrm>
          <a:prstGeom prst="rect">
            <a:avLst/>
          </a:prstGeom>
          <a:noFill/>
          <a:ln w="25400">
            <a:solidFill>
              <a:schemeClr val="accent1">
                <a:lumMod val="60000"/>
                <a:lumOff val="40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nvGrpSpPr>
          <p:cNvPr id="18" name="그룹 17"/>
          <p:cNvGrpSpPr/>
          <p:nvPr/>
        </p:nvGrpSpPr>
        <p:grpSpPr>
          <a:xfrm>
            <a:off x="179512" y="4509120"/>
            <a:ext cx="6048672" cy="1519719"/>
            <a:chOff x="179512" y="4509120"/>
            <a:chExt cx="6048672" cy="1519719"/>
          </a:xfrm>
        </p:grpSpPr>
        <p:sp>
          <p:nvSpPr>
            <p:cNvPr id="10" name="TextBox 9"/>
            <p:cNvSpPr txBox="1"/>
            <p:nvPr/>
          </p:nvSpPr>
          <p:spPr>
            <a:xfrm>
              <a:off x="179512" y="5013176"/>
              <a:ext cx="6048672" cy="1015663"/>
            </a:xfrm>
            <a:prstGeom prst="rect">
              <a:avLst/>
            </a:prstGeom>
            <a:solidFill>
              <a:schemeClr val="accent1"/>
            </a:solidFill>
            <a:ln>
              <a:solidFill>
                <a:schemeClr val="tx1"/>
              </a:solidFill>
            </a:ln>
            <a:effectLst/>
          </p:spPr>
          <p:txBody>
            <a:bodyPr wrap="square" rtlCol="0">
              <a:spAutoFit/>
            </a:bodyPr>
            <a:lstStyle/>
            <a:p>
              <a:r>
                <a:rPr lang="ko-KR" altLang="en-US" sz="2000" dirty="0" smtClean="0"/>
                <a:t>나눗셈 결과인 </a:t>
              </a:r>
              <a:r>
                <a:rPr lang="en-US" altLang="ko-KR" sz="2000" dirty="0" smtClean="0"/>
                <a:t>9/5</a:t>
              </a:r>
              <a:r>
                <a:rPr lang="ko-KR" altLang="en-US" sz="2000" dirty="0" smtClean="0"/>
                <a:t>가 </a:t>
              </a:r>
              <a:r>
                <a:rPr lang="en-US" altLang="ko-KR" sz="2000" dirty="0" smtClean="0"/>
                <a:t>1.8</a:t>
              </a:r>
              <a:r>
                <a:rPr lang="ko-KR" altLang="en-US" sz="2000" dirty="0" smtClean="0"/>
                <a:t>이 아니라 </a:t>
              </a:r>
              <a:r>
                <a:rPr lang="en-US" altLang="ko-KR" sz="2000" dirty="0" smtClean="0"/>
                <a:t>1</a:t>
              </a:r>
              <a:r>
                <a:rPr lang="ko-KR" altLang="en-US" sz="2000" dirty="0" smtClean="0"/>
                <a:t>로 출력된다</a:t>
              </a:r>
              <a:r>
                <a:rPr lang="en-US" altLang="ko-KR" sz="2000" dirty="0" smtClean="0"/>
                <a:t>.</a:t>
              </a:r>
            </a:p>
            <a:p>
              <a:r>
                <a:rPr lang="ko-KR" altLang="en-US" sz="2000" dirty="0" smtClean="0"/>
                <a:t>이유 </a:t>
              </a:r>
              <a:r>
                <a:rPr lang="en-US" altLang="ko-KR" sz="2000" dirty="0" smtClean="0"/>
                <a:t>: </a:t>
              </a:r>
              <a:r>
                <a:rPr lang="ko-KR" altLang="en-US" sz="2000" dirty="0" smtClean="0"/>
                <a:t>정수형 상수 </a:t>
              </a:r>
              <a:r>
                <a:rPr lang="en-US" altLang="ko-KR" sz="2000" dirty="0" smtClean="0"/>
                <a:t>9</a:t>
              </a:r>
              <a:r>
                <a:rPr lang="ko-KR" altLang="en-US" sz="2000" dirty="0" smtClean="0"/>
                <a:t>와 </a:t>
              </a:r>
              <a:r>
                <a:rPr lang="en-US" altLang="ko-KR" sz="2000" dirty="0" smtClean="0"/>
                <a:t>5</a:t>
              </a:r>
              <a:r>
                <a:rPr lang="ko-KR" altLang="en-US" sz="2000" dirty="0" smtClean="0"/>
                <a:t>의 모든 연산결과는 </a:t>
              </a:r>
              <a:r>
                <a:rPr lang="ko-KR" altLang="en-US" sz="2000" b="1" dirty="0" smtClean="0">
                  <a:solidFill>
                    <a:srgbClr val="FF0000"/>
                  </a:solidFill>
                </a:rPr>
                <a:t>정수형 상수</a:t>
              </a:r>
              <a:r>
                <a:rPr lang="ko-KR" altLang="en-US" sz="2000" dirty="0" smtClean="0"/>
                <a:t>가 되므로 </a:t>
              </a:r>
              <a:r>
                <a:rPr lang="en-US" altLang="ko-KR" sz="2000" dirty="0" smtClean="0"/>
                <a:t>9/5</a:t>
              </a:r>
              <a:r>
                <a:rPr lang="ko-KR" altLang="en-US" sz="2000" dirty="0" smtClean="0"/>
                <a:t>의 결과는 </a:t>
              </a:r>
              <a:r>
                <a:rPr lang="en-US" altLang="ko-KR" sz="2000" dirty="0" smtClean="0"/>
                <a:t>1.8</a:t>
              </a:r>
              <a:r>
                <a:rPr lang="ko-KR" altLang="en-US" sz="2000" dirty="0" smtClean="0"/>
                <a:t>이 아니라 </a:t>
              </a:r>
              <a:r>
                <a:rPr lang="en-US" altLang="ko-KR" sz="2000" dirty="0" smtClean="0"/>
                <a:t>1.</a:t>
              </a:r>
              <a:endParaRPr lang="ko-KR" altLang="en-US" sz="2000" dirty="0" smtClean="0"/>
            </a:p>
          </p:txBody>
        </p:sp>
        <p:cxnSp>
          <p:nvCxnSpPr>
            <p:cNvPr id="15" name="직선 화살표 연결선 14"/>
            <p:cNvCxnSpPr/>
            <p:nvPr/>
          </p:nvCxnSpPr>
          <p:spPr>
            <a:xfrm flipH="1">
              <a:off x="3779912" y="4509120"/>
              <a:ext cx="504056" cy="504056"/>
            </a:xfrm>
            <a:prstGeom prst="straightConnector1">
              <a:avLst/>
            </a:prstGeom>
            <a:ln w="60325">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nextCondLst>
                <p:cond evt="onClick" delay="0">
                  <p:tgtEl>
                    <p:spTgt spid="12"/>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3.4] </a:t>
            </a:r>
            <a:r>
              <a:rPr lang="ko-KR" altLang="en-US" dirty="0" smtClean="0"/>
              <a:t>수정</a:t>
            </a:r>
            <a:endParaRPr lang="ko-KR" altLang="en-US" dirty="0"/>
          </a:p>
        </p:txBody>
      </p:sp>
      <p:sp>
        <p:nvSpPr>
          <p:cNvPr id="14" name="Rounded Rectangle 7"/>
          <p:cNvSpPr/>
          <p:nvPr/>
        </p:nvSpPr>
        <p:spPr bwMode="auto">
          <a:xfrm>
            <a:off x="251520" y="5805264"/>
            <a:ext cx="2880320" cy="7200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smtClean="0">
                <a:solidFill>
                  <a:srgbClr val="FFFFFF"/>
                </a:solidFill>
                <a:effectLst>
                  <a:outerShdw blurRad="38100" dist="38100" dir="2700000" algn="tl">
                    <a:srgbClr val="000000">
                      <a:alpha val="43137"/>
                    </a:srgbClr>
                  </a:outerShdw>
                </a:effectLst>
                <a:ea typeface="맑은 고딕" pitchFamily="50" charset="-127"/>
              </a:rPr>
              <a:t>수정된 프로그램의 실행 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1" name="텍스트 개체 틀 4"/>
          <p:cNvSpPr>
            <a:spLocks noGrp="1"/>
          </p:cNvSpPr>
          <p:nvPr>
            <p:ph type="body" sz="quarter" idx="10"/>
          </p:nvPr>
        </p:nvSpPr>
        <p:spPr>
          <a:xfrm>
            <a:off x="179512" y="908720"/>
            <a:ext cx="8784976" cy="751424"/>
          </a:xfrm>
        </p:spPr>
        <p:txBody>
          <a:bodyPr/>
          <a:lstStyle/>
          <a:p>
            <a:pPr>
              <a:buNone/>
            </a:pPr>
            <a:r>
              <a:rPr lang="ko-KR" altLang="en-US" sz="2000" dirty="0" smtClean="0"/>
              <a:t>정수형 상수 </a:t>
            </a:r>
            <a:r>
              <a:rPr lang="en-US" altLang="ko-KR" sz="2000" dirty="0" smtClean="0"/>
              <a:t>9</a:t>
            </a:r>
            <a:r>
              <a:rPr lang="ko-KR" altLang="en-US" sz="2000" dirty="0" smtClean="0"/>
              <a:t>와 </a:t>
            </a:r>
            <a:r>
              <a:rPr lang="en-US" altLang="ko-KR" sz="2000" dirty="0" smtClean="0"/>
              <a:t>5</a:t>
            </a:r>
            <a:r>
              <a:rPr lang="ko-KR" altLang="en-US" sz="2000" dirty="0" smtClean="0"/>
              <a:t>에 대해 상수와 사칙연산</a:t>
            </a:r>
            <a:r>
              <a:rPr lang="en-US" altLang="ko-KR" sz="2000" dirty="0" smtClean="0"/>
              <a:t>(+, -, *, /)</a:t>
            </a:r>
            <a:r>
              <a:rPr lang="ko-KR" altLang="en-US" sz="2000" dirty="0" smtClean="0"/>
              <a:t>의 결과를 </a:t>
            </a:r>
            <a:endParaRPr lang="en-US" altLang="ko-KR" sz="2000" dirty="0" smtClean="0"/>
          </a:p>
          <a:p>
            <a:pPr>
              <a:buNone/>
            </a:pPr>
            <a:r>
              <a:rPr lang="ko-KR" altLang="en-US" sz="2000" dirty="0" smtClean="0"/>
              <a:t>동시에 출력하는 프로그램을 작성</a:t>
            </a:r>
            <a:endParaRPr lang="ko-KR" altLang="en-US" sz="2000" dirty="0"/>
          </a:p>
        </p:txBody>
      </p:sp>
      <p:pic>
        <p:nvPicPr>
          <p:cNvPr id="12" name="Picture 3"/>
          <p:cNvPicPr>
            <a:picLocks noChangeAspect="1" noChangeArrowheads="1"/>
          </p:cNvPicPr>
          <p:nvPr/>
        </p:nvPicPr>
        <p:blipFill>
          <a:blip r:embed="rId3" cstate="print"/>
          <a:srcRect/>
          <a:stretch>
            <a:fillRect/>
          </a:stretch>
        </p:blipFill>
        <p:spPr bwMode="auto">
          <a:xfrm>
            <a:off x="179513" y="1764035"/>
            <a:ext cx="4464496" cy="2673077"/>
          </a:xfrm>
          <a:prstGeom prst="rect">
            <a:avLst/>
          </a:prstGeom>
          <a:noFill/>
          <a:ln w="9525">
            <a:noFill/>
            <a:miter lim="800000"/>
            <a:headEnd/>
            <a:tailEnd/>
          </a:ln>
        </p:spPr>
      </p:pic>
      <p:pic>
        <p:nvPicPr>
          <p:cNvPr id="118786" name="Picture 2"/>
          <p:cNvPicPr>
            <a:picLocks noChangeAspect="1" noChangeArrowheads="1"/>
          </p:cNvPicPr>
          <p:nvPr/>
        </p:nvPicPr>
        <p:blipFill>
          <a:blip r:embed="rId4" cstate="print"/>
          <a:srcRect/>
          <a:stretch>
            <a:fillRect/>
          </a:stretch>
        </p:blipFill>
        <p:spPr bwMode="auto">
          <a:xfrm>
            <a:off x="4355976" y="4219575"/>
            <a:ext cx="4371975" cy="2638425"/>
          </a:xfrm>
          <a:prstGeom prst="rect">
            <a:avLst/>
          </a:prstGeom>
          <a:noFill/>
          <a:ln w="9525">
            <a:noFill/>
            <a:miter lim="800000"/>
            <a:headEnd/>
            <a:tailEnd/>
          </a:ln>
        </p:spPr>
      </p:pic>
      <p:sp>
        <p:nvSpPr>
          <p:cNvPr id="13" name="오른쪽 화살표 12"/>
          <p:cNvSpPr/>
          <p:nvPr/>
        </p:nvSpPr>
        <p:spPr bwMode="auto">
          <a:xfrm rot="1994737">
            <a:off x="4680239" y="3585184"/>
            <a:ext cx="1245646" cy="504056"/>
          </a:xfrm>
          <a:prstGeom prs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5" name="직사각형 14"/>
          <p:cNvSpPr/>
          <p:nvPr/>
        </p:nvSpPr>
        <p:spPr bwMode="auto">
          <a:xfrm>
            <a:off x="4716016" y="6237312"/>
            <a:ext cx="3888432" cy="360040"/>
          </a:xfrm>
          <a:prstGeom prst="rect">
            <a:avLst/>
          </a:prstGeom>
          <a:noFill/>
          <a:ln w="25400">
            <a:solidFill>
              <a:schemeClr val="accent1">
                <a:lumMod val="60000"/>
                <a:lumOff val="40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878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18787" name="_x91757824" descr="EMB000000ec0723"/>
          <p:cNvPicPr>
            <a:picLocks noChangeAspect="1" noChangeArrowheads="1"/>
          </p:cNvPicPr>
          <p:nvPr/>
        </p:nvPicPr>
        <p:blipFill>
          <a:blip r:embed="rId5" cstate="print"/>
          <a:srcRect/>
          <a:stretch>
            <a:fillRect/>
          </a:stretch>
        </p:blipFill>
        <p:spPr bwMode="auto">
          <a:xfrm>
            <a:off x="7020273" y="3782321"/>
            <a:ext cx="1872208" cy="1158847"/>
          </a:xfrm>
          <a:prstGeom prst="rect">
            <a:avLst/>
          </a:prstGeom>
          <a:noFill/>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fade">
                                      <p:cBhvr>
                                        <p:cTn id="7" dur="2000"/>
                                        <p:tgtEl>
                                          <p:spTgt spid="118787"/>
                                        </p:tgtEl>
                                      </p:cBhvr>
                                    </p:animEffect>
                                  </p:childTnLst>
                                  <p:subTnLst>
                                    <p:set>
                                      <p:cBhvr override="childStyle">
                                        <p:cTn dur="1" fill="hold" display="0" masterRel="nextClick" afterEffect="1"/>
                                        <p:tgtEl>
                                          <p:spTgt spid="118787"/>
                                        </p:tgtEl>
                                        <p:attrNameLst>
                                          <p:attrName>style.visibility</p:attrName>
                                        </p:attrNameLst>
                                      </p:cBhvr>
                                      <p:to>
                                        <p:strVal val="hidden"/>
                                      </p:to>
                                    </p:set>
                                  </p:subTnLst>
                                </p:cTn>
                              </p:par>
                            </p:childTnLst>
                          </p:cTn>
                        </p:par>
                      </p:childTnLst>
                    </p:cTn>
                  </p:par>
                </p:childTnLst>
              </p:cTn>
              <p:nextCondLst>
                <p:cond evt="onClick" delay="0">
                  <p:tgtEl>
                    <p:spTgt spid="1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학습할 내용</a:t>
            </a:r>
            <a:endParaRPr lang="en-US" dirty="0"/>
          </a:p>
        </p:txBody>
      </p:sp>
      <p:sp>
        <p:nvSpPr>
          <p:cNvPr id="3" name="Text Placeholder 2"/>
          <p:cNvSpPr>
            <a:spLocks noGrp="1"/>
          </p:cNvSpPr>
          <p:nvPr>
            <p:ph type="body" sz="quarter" idx="10"/>
          </p:nvPr>
        </p:nvSpPr>
        <p:spPr>
          <a:xfrm>
            <a:off x="381000" y="1411552"/>
            <a:ext cx="8367464" cy="4537728"/>
          </a:xfrm>
        </p:spPr>
        <p:txBody>
          <a:bodyPr>
            <a:normAutofit/>
          </a:bodyPr>
          <a:lstStyle/>
          <a:p>
            <a:r>
              <a:rPr lang="en-US" altLang="ko-KR" sz="3200" dirty="0" err="1" smtClean="0"/>
              <a:t>printf</a:t>
            </a:r>
            <a:r>
              <a:rPr lang="ko-KR" altLang="en-US" sz="3200" dirty="0" smtClean="0"/>
              <a:t>에서 상수 출력</a:t>
            </a:r>
          </a:p>
          <a:p>
            <a:r>
              <a:rPr lang="en-US" altLang="ko-KR" sz="3200" dirty="0" err="1" smtClean="0"/>
              <a:t>printf</a:t>
            </a:r>
            <a:r>
              <a:rPr lang="ko-KR" altLang="en-US" sz="3200" dirty="0" smtClean="0"/>
              <a:t>에서 상수와 연산결과의 출력</a:t>
            </a:r>
          </a:p>
          <a:p>
            <a:r>
              <a:rPr lang="en-US" altLang="ko-KR" sz="3200" dirty="0" err="1" smtClean="0"/>
              <a:t>printf</a:t>
            </a:r>
            <a:r>
              <a:rPr lang="ko-KR" altLang="en-US" sz="3200" dirty="0" smtClean="0"/>
              <a:t>에서 문자형과 문자열 상수의 출력</a:t>
            </a:r>
          </a:p>
          <a:p>
            <a:pPr>
              <a:buNone/>
            </a:pPr>
            <a:endParaRPr lang="en-US" altLang="ko-KR" sz="3200" dirty="0" smtClean="0"/>
          </a:p>
          <a:p>
            <a:endParaRPr lang="ko-KR" altLang="en-US" sz="2800" dirty="0" smtClean="0"/>
          </a:p>
          <a:p>
            <a:pPr>
              <a:buNone/>
            </a:pPr>
            <a:endParaRPr lang="en-US" altLang="ko-KR" sz="2800"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3.5]</a:t>
            </a:r>
            <a:endParaRPr lang="ko-KR" altLang="en-US" dirty="0"/>
          </a:p>
        </p:txBody>
      </p:sp>
      <p:sp>
        <p:nvSpPr>
          <p:cNvPr id="6" name="텍스트 개체 틀 4"/>
          <p:cNvSpPr>
            <a:spLocks noGrp="1"/>
          </p:cNvSpPr>
          <p:nvPr>
            <p:ph type="body" sz="quarter" idx="10"/>
          </p:nvPr>
        </p:nvSpPr>
        <p:spPr>
          <a:xfrm>
            <a:off x="179512" y="1052736"/>
            <a:ext cx="8784976" cy="800219"/>
          </a:xfrm>
        </p:spPr>
        <p:txBody>
          <a:bodyPr/>
          <a:lstStyle/>
          <a:p>
            <a:pPr>
              <a:buNone/>
            </a:pPr>
            <a:r>
              <a:rPr lang="ko-KR" altLang="en-US" sz="2000" dirty="0" err="1" smtClean="0"/>
              <a:t>실수형</a:t>
            </a:r>
            <a:r>
              <a:rPr lang="ko-KR" altLang="en-US" sz="2000" dirty="0" smtClean="0"/>
              <a:t> 상수 </a:t>
            </a:r>
            <a:r>
              <a:rPr lang="en-US" altLang="ko-KR" sz="2000" dirty="0" smtClean="0"/>
              <a:t>12.6</a:t>
            </a:r>
            <a:r>
              <a:rPr lang="ko-KR" altLang="en-US" sz="2000" dirty="0" smtClean="0"/>
              <a:t>과 </a:t>
            </a:r>
            <a:r>
              <a:rPr lang="en-US" altLang="ko-KR" sz="2000" dirty="0" smtClean="0"/>
              <a:t>7.8</a:t>
            </a:r>
            <a:r>
              <a:rPr lang="ko-KR" altLang="en-US" sz="2000" dirty="0" smtClean="0"/>
              <a:t>에 대해 사칙연산 결과를 출력하는 프로그램을 작성</a:t>
            </a:r>
            <a:endParaRPr lang="en-US" altLang="ko-KR" sz="2000" dirty="0" smtClean="0"/>
          </a:p>
          <a:p>
            <a:pPr>
              <a:buNone/>
            </a:pPr>
            <a:r>
              <a:rPr lang="ko-KR" altLang="en-US" sz="2000" dirty="0" smtClean="0"/>
              <a:t>단</a:t>
            </a:r>
            <a:r>
              <a:rPr lang="en-US" altLang="ko-KR" sz="2000" dirty="0" smtClean="0"/>
              <a:t>, </a:t>
            </a:r>
            <a:r>
              <a:rPr lang="ko-KR" altLang="en-US" sz="2000" dirty="0" smtClean="0"/>
              <a:t>연산결과는 소수 이하 둘째 자리까지만 출력</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15617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942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18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21857" name="_x41215592" descr="EMB000000ec0724"/>
          <p:cNvPicPr>
            <a:picLocks noChangeAspect="1" noChangeArrowheads="1"/>
          </p:cNvPicPr>
          <p:nvPr/>
        </p:nvPicPr>
        <p:blipFill>
          <a:blip r:embed="rId3" cstate="print"/>
          <a:srcRect/>
          <a:stretch>
            <a:fillRect/>
          </a:stretch>
        </p:blipFill>
        <p:spPr bwMode="auto">
          <a:xfrm>
            <a:off x="251519" y="2060848"/>
            <a:ext cx="2265751" cy="1224136"/>
          </a:xfrm>
          <a:prstGeom prst="rect">
            <a:avLst/>
          </a:prstGeom>
          <a:noFill/>
        </p:spPr>
      </p:pic>
      <p:pic>
        <p:nvPicPr>
          <p:cNvPr id="121859" name="Picture 3"/>
          <p:cNvPicPr>
            <a:picLocks noChangeAspect="1" noChangeArrowheads="1"/>
          </p:cNvPicPr>
          <p:nvPr/>
        </p:nvPicPr>
        <p:blipFill>
          <a:blip r:embed="rId4" cstate="print"/>
          <a:srcRect/>
          <a:stretch>
            <a:fillRect/>
          </a:stretch>
        </p:blipFill>
        <p:spPr bwMode="auto">
          <a:xfrm>
            <a:off x="2555776" y="1916832"/>
            <a:ext cx="6478602" cy="2736304"/>
          </a:xfrm>
          <a:prstGeom prst="rect">
            <a:avLst/>
          </a:prstGeom>
          <a:noFill/>
          <a:ln w="9525">
            <a:solidFill>
              <a:srgbClr val="FF0000"/>
            </a:solidFill>
            <a:miter lim="800000"/>
            <a:headEnd/>
            <a:tailEnd/>
          </a:ln>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859"/>
                                        </p:tgtEl>
                                        <p:attrNameLst>
                                          <p:attrName>style.visibility</p:attrName>
                                        </p:attrNameLst>
                                      </p:cBhvr>
                                      <p:to>
                                        <p:strVal val="visible"/>
                                      </p:to>
                                    </p:set>
                                    <p:animEffect transition="in" filter="fade">
                                      <p:cBhvr>
                                        <p:cTn id="7" dur="2000"/>
                                        <p:tgtEl>
                                          <p:spTgt spid="121859"/>
                                        </p:tgtEl>
                                      </p:cBhvr>
                                    </p:animEffect>
                                  </p:childTnLst>
                                  <p:subTnLst>
                                    <p:set>
                                      <p:cBhvr override="childStyle">
                                        <p:cTn dur="1" fill="hold" display="0" masterRel="nextClick" afterEffect="1"/>
                                        <p:tgtEl>
                                          <p:spTgt spid="121859"/>
                                        </p:tgtEl>
                                        <p:attrNameLst>
                                          <p:attrName>style.visibility</p:attrName>
                                        </p:attrNameLst>
                                      </p:cBhvr>
                                      <p:to>
                                        <p:strVal val="hidden"/>
                                      </p:to>
                                    </p:set>
                                  </p:subTnLst>
                                </p:cTn>
                              </p:par>
                            </p:childTnLst>
                          </p:cTn>
                        </p:par>
                      </p:childTnLst>
                    </p:cTn>
                  </p:par>
                </p:childTnLst>
              </p:cTn>
              <p:nextCondLst>
                <p:cond evt="onClick" delay="0">
                  <p:tgtEl>
                    <p:spTgt spid="12"/>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ChangeAspect="1" noChangeArrowheads="1"/>
          </p:cNvPicPr>
          <p:nvPr/>
        </p:nvPicPr>
        <p:blipFill>
          <a:blip r:embed="rId3" cstate="print"/>
          <a:srcRect/>
          <a:stretch>
            <a:fillRect/>
          </a:stretch>
        </p:blipFill>
        <p:spPr bwMode="auto">
          <a:xfrm>
            <a:off x="372938" y="1268760"/>
            <a:ext cx="8591550" cy="2105025"/>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smtClean="0"/>
              <a:t>문자형 상수의 출력</a:t>
            </a:r>
            <a:endParaRPr lang="ko-KR" altLang="en-US" dirty="0"/>
          </a:p>
        </p:txBody>
      </p:sp>
      <p:grpSp>
        <p:nvGrpSpPr>
          <p:cNvPr id="17" name="그룹 16"/>
          <p:cNvGrpSpPr/>
          <p:nvPr/>
        </p:nvGrpSpPr>
        <p:grpSpPr>
          <a:xfrm>
            <a:off x="251520" y="2708920"/>
            <a:ext cx="6624736" cy="2187535"/>
            <a:chOff x="251520" y="2708920"/>
            <a:chExt cx="6624736" cy="2187535"/>
          </a:xfrm>
        </p:grpSpPr>
        <p:sp>
          <p:nvSpPr>
            <p:cNvPr id="9" name="TextBox 8"/>
            <p:cNvSpPr txBox="1"/>
            <p:nvPr/>
          </p:nvSpPr>
          <p:spPr>
            <a:xfrm>
              <a:off x="251520" y="3573016"/>
              <a:ext cx="4392488" cy="1323439"/>
            </a:xfrm>
            <a:prstGeom prst="rect">
              <a:avLst/>
            </a:prstGeom>
            <a:solidFill>
              <a:schemeClr val="accent1"/>
            </a:solidFill>
            <a:ln>
              <a:solidFill>
                <a:schemeClr val="tx1"/>
              </a:solidFill>
            </a:ln>
            <a:effectLst/>
          </p:spPr>
          <p:txBody>
            <a:bodyPr wrap="square" rtlCol="0">
              <a:spAutoFit/>
            </a:bodyPr>
            <a:lstStyle/>
            <a:p>
              <a:r>
                <a:rPr lang="en-US" altLang="ko-KR" sz="2000" dirty="0" smtClean="0"/>
                <a:t>%c</a:t>
              </a:r>
              <a:r>
                <a:rPr lang="ko-KR" altLang="en-US" sz="2000" dirty="0" smtClean="0"/>
                <a:t> </a:t>
              </a:r>
              <a:r>
                <a:rPr lang="en-US" altLang="ko-KR" sz="2000" dirty="0" smtClean="0"/>
                <a:t>:</a:t>
              </a:r>
              <a:r>
                <a:rPr lang="ko-KR" altLang="en-US" sz="2000" dirty="0" smtClean="0"/>
                <a:t> 형식 지정자</a:t>
              </a:r>
              <a:r>
                <a:rPr lang="en-US" altLang="ko-KR" sz="2000" dirty="0" smtClean="0"/>
                <a:t>(format </a:t>
              </a:r>
              <a:r>
                <a:rPr lang="en-US" altLang="ko-KR" sz="2000" dirty="0" err="1" smtClean="0"/>
                <a:t>specifire</a:t>
              </a:r>
              <a:r>
                <a:rPr lang="en-US" altLang="ko-KR" sz="2000" dirty="0" smtClean="0"/>
                <a:t>)</a:t>
              </a:r>
            </a:p>
            <a:p>
              <a:r>
                <a:rPr lang="ko-KR" altLang="en-US" sz="2000" dirty="0" smtClean="0"/>
                <a:t>출력할 대상의 형식을 제어</a:t>
              </a:r>
            </a:p>
            <a:p>
              <a:r>
                <a:rPr lang="en-US" altLang="ko-KR" sz="2000" dirty="0" smtClean="0"/>
                <a:t>%c</a:t>
              </a:r>
              <a:r>
                <a:rPr lang="ko-KR" altLang="en-US" sz="2000" dirty="0" smtClean="0"/>
                <a:t>는 </a:t>
              </a:r>
              <a:r>
                <a:rPr lang="en-US" altLang="ko-KR" sz="2000" dirty="0" smtClean="0"/>
                <a:t>character</a:t>
              </a:r>
              <a:r>
                <a:rPr lang="ko-KR" altLang="en-US" sz="2000" dirty="0" smtClean="0"/>
                <a:t>를 줄여서 표현한 것</a:t>
              </a:r>
            </a:p>
            <a:p>
              <a:r>
                <a:rPr lang="ko-KR" altLang="en-US" sz="2000" dirty="0" smtClean="0"/>
                <a:t>문자형 상수를 </a:t>
              </a:r>
              <a:r>
                <a:rPr lang="ko-KR" altLang="en-US" sz="2000" dirty="0" err="1" smtClean="0"/>
                <a:t>문자형으로</a:t>
              </a:r>
              <a:r>
                <a:rPr lang="ko-KR" altLang="en-US" sz="2000" dirty="0" smtClean="0"/>
                <a:t> 출력</a:t>
              </a:r>
              <a:endParaRPr lang="en-US" altLang="ko-KR" sz="2000" dirty="0" smtClean="0"/>
            </a:p>
          </p:txBody>
        </p:sp>
        <p:sp>
          <p:nvSpPr>
            <p:cNvPr id="10" name="직사각형 9"/>
            <p:cNvSpPr/>
            <p:nvPr/>
          </p:nvSpPr>
          <p:spPr bwMode="auto">
            <a:xfrm>
              <a:off x="6588224" y="2708920"/>
              <a:ext cx="288032" cy="360040"/>
            </a:xfrm>
            <a:prstGeom prst="rect">
              <a:avLst/>
            </a:prstGeom>
            <a:noFill/>
            <a:ln w="25400">
              <a:solidFill>
                <a:schemeClr val="accent1">
                  <a:lumMod val="60000"/>
                  <a:lumOff val="40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2" name="직선 화살표 연결선 11"/>
            <p:cNvCxnSpPr>
              <a:endCxn id="9" idx="3"/>
            </p:cNvCxnSpPr>
            <p:nvPr/>
          </p:nvCxnSpPr>
          <p:spPr>
            <a:xfrm flipH="1">
              <a:off x="4644008" y="3068960"/>
              <a:ext cx="1872208" cy="1165776"/>
            </a:xfrm>
            <a:prstGeom prst="straightConnector1">
              <a:avLst/>
            </a:prstGeom>
            <a:ln w="3810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8" name="그룹 17"/>
          <p:cNvGrpSpPr/>
          <p:nvPr/>
        </p:nvGrpSpPr>
        <p:grpSpPr>
          <a:xfrm>
            <a:off x="5580112" y="2708920"/>
            <a:ext cx="2880320" cy="2508086"/>
            <a:chOff x="5580112" y="2708920"/>
            <a:chExt cx="2880320" cy="2508086"/>
          </a:xfrm>
        </p:grpSpPr>
        <p:sp>
          <p:nvSpPr>
            <p:cNvPr id="8" name="TextBox 7"/>
            <p:cNvSpPr txBox="1"/>
            <p:nvPr/>
          </p:nvSpPr>
          <p:spPr>
            <a:xfrm>
              <a:off x="5580112" y="4509120"/>
              <a:ext cx="2736304" cy="707886"/>
            </a:xfrm>
            <a:prstGeom prst="rect">
              <a:avLst/>
            </a:prstGeom>
            <a:solidFill>
              <a:schemeClr val="accent1"/>
            </a:solidFill>
            <a:ln>
              <a:solidFill>
                <a:schemeClr val="tx1"/>
              </a:solidFill>
            </a:ln>
            <a:effectLst/>
          </p:spPr>
          <p:txBody>
            <a:bodyPr wrap="square" rtlCol="0">
              <a:spAutoFit/>
            </a:bodyPr>
            <a:lstStyle/>
            <a:p>
              <a:r>
                <a:rPr lang="en-US" altLang="ko-KR" sz="2000" dirty="0" smtClean="0"/>
                <a:t>‘A’ : </a:t>
              </a:r>
              <a:r>
                <a:rPr lang="ko-KR" altLang="en-US" sz="2000" dirty="0" smtClean="0"/>
                <a:t>문자형 상수</a:t>
              </a:r>
              <a:endParaRPr lang="en-US" altLang="ko-KR" sz="2000" dirty="0" smtClean="0"/>
            </a:p>
            <a:p>
              <a:r>
                <a:rPr lang="ko-KR" altLang="en-US" sz="2000" dirty="0" smtClean="0"/>
                <a:t>문자의 앞뒤에 </a:t>
              </a:r>
              <a:r>
                <a:rPr lang="en-US" altLang="ko-KR" sz="2000" dirty="0" smtClean="0"/>
                <a:t>‘</a:t>
              </a:r>
              <a:r>
                <a:rPr lang="ko-KR" altLang="en-US" sz="2000" dirty="0" smtClean="0"/>
                <a:t>를 사용</a:t>
              </a:r>
              <a:endParaRPr lang="en-US" altLang="ko-KR" sz="2000" dirty="0" smtClean="0"/>
            </a:p>
          </p:txBody>
        </p:sp>
        <p:sp>
          <p:nvSpPr>
            <p:cNvPr id="11" name="직사각형 10"/>
            <p:cNvSpPr/>
            <p:nvPr/>
          </p:nvSpPr>
          <p:spPr bwMode="auto">
            <a:xfrm>
              <a:off x="8100392" y="2708920"/>
              <a:ext cx="360040" cy="360040"/>
            </a:xfrm>
            <a:prstGeom prst="rect">
              <a:avLst/>
            </a:prstGeom>
            <a:noFill/>
            <a:ln w="25400">
              <a:solidFill>
                <a:schemeClr val="accent1">
                  <a:lumMod val="60000"/>
                  <a:lumOff val="40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4" name="직선 화살표 연결선 13"/>
            <p:cNvCxnSpPr>
              <a:stCxn id="11" idx="2"/>
              <a:endCxn id="8" idx="0"/>
            </p:cNvCxnSpPr>
            <p:nvPr/>
          </p:nvCxnSpPr>
          <p:spPr>
            <a:xfrm flipH="1">
              <a:off x="6948264" y="3068960"/>
              <a:ext cx="1332148" cy="1440160"/>
            </a:xfrm>
            <a:prstGeom prst="straightConnector1">
              <a:avLst/>
            </a:prstGeom>
            <a:ln w="3810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8" name="Picture 4"/>
          <p:cNvPicPr>
            <a:picLocks noChangeAspect="1" noChangeArrowheads="1"/>
          </p:cNvPicPr>
          <p:nvPr/>
        </p:nvPicPr>
        <p:blipFill>
          <a:blip r:embed="rId3" cstate="print"/>
          <a:srcRect/>
          <a:stretch>
            <a:fillRect/>
          </a:stretch>
        </p:blipFill>
        <p:spPr bwMode="auto">
          <a:xfrm>
            <a:off x="3419872" y="4221088"/>
            <a:ext cx="5467350" cy="2343150"/>
          </a:xfrm>
          <a:prstGeom prst="rect">
            <a:avLst/>
          </a:prstGeom>
          <a:noFill/>
          <a:ln w="9525">
            <a:noFill/>
            <a:miter lim="800000"/>
            <a:headEnd/>
            <a:tailEnd/>
          </a:ln>
        </p:spPr>
      </p:pic>
      <p:pic>
        <p:nvPicPr>
          <p:cNvPr id="108547" name="Picture 3"/>
          <p:cNvPicPr>
            <a:picLocks noChangeAspect="1" noChangeArrowheads="1"/>
          </p:cNvPicPr>
          <p:nvPr/>
        </p:nvPicPr>
        <p:blipFill>
          <a:blip r:embed="rId4" cstate="print"/>
          <a:srcRect/>
          <a:stretch>
            <a:fillRect/>
          </a:stretch>
        </p:blipFill>
        <p:spPr bwMode="auto">
          <a:xfrm>
            <a:off x="179512" y="2204864"/>
            <a:ext cx="4953000" cy="1962150"/>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 </a:t>
            </a:r>
            <a:r>
              <a:rPr lang="en-US" altLang="ko-KR" dirty="0" smtClean="0"/>
              <a:t>3-4] </a:t>
            </a:r>
            <a:r>
              <a:rPr lang="ko-KR" altLang="en-US" dirty="0" smtClean="0"/>
              <a:t>정수형 상수와 연산결과의 출력 </a:t>
            </a:r>
            <a:endParaRPr lang="ko-KR" altLang="en-US" dirty="0"/>
          </a:p>
        </p:txBody>
      </p:sp>
      <p:sp>
        <p:nvSpPr>
          <p:cNvPr id="6" name="텍스트 개체 틀 4"/>
          <p:cNvSpPr>
            <a:spLocks noGrp="1"/>
          </p:cNvSpPr>
          <p:nvPr>
            <p:ph type="body" sz="quarter" idx="10"/>
          </p:nvPr>
        </p:nvSpPr>
        <p:spPr>
          <a:xfrm>
            <a:off x="179512" y="1092239"/>
            <a:ext cx="8784976" cy="320537"/>
          </a:xfrm>
        </p:spPr>
        <p:txBody>
          <a:bodyPr/>
          <a:lstStyle/>
          <a:p>
            <a:pPr>
              <a:buNone/>
            </a:pPr>
            <a:r>
              <a:rPr lang="ko-KR" altLang="en-US" sz="2000" dirty="0" smtClean="0"/>
              <a:t>영문자와 숫자가 출력될 부분에 상수를 이용하여 출력하는 프로그램을 작성</a:t>
            </a:r>
          </a:p>
        </p:txBody>
      </p:sp>
      <p:sp>
        <p:nvSpPr>
          <p:cNvPr id="14" name="Rounded Rectangle 7"/>
          <p:cNvSpPr/>
          <p:nvPr/>
        </p:nvSpPr>
        <p:spPr bwMode="auto">
          <a:xfrm>
            <a:off x="251520" y="5805264"/>
            <a:ext cx="2880320" cy="7200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수정된 프로그램의 실행 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3" name="오른쪽 화살표 12"/>
          <p:cNvSpPr/>
          <p:nvPr/>
        </p:nvSpPr>
        <p:spPr bwMode="auto">
          <a:xfrm rot="2446596">
            <a:off x="4716689" y="3858620"/>
            <a:ext cx="1943963" cy="504056"/>
          </a:xfrm>
          <a:prstGeom prs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108546" name="Picture 2"/>
          <p:cNvPicPr>
            <a:picLocks noChangeAspect="1" noChangeArrowheads="1"/>
          </p:cNvPicPr>
          <p:nvPr/>
        </p:nvPicPr>
        <p:blipFill>
          <a:blip r:embed="rId5" cstate="print"/>
          <a:srcRect/>
          <a:stretch>
            <a:fillRect/>
          </a:stretch>
        </p:blipFill>
        <p:spPr bwMode="auto">
          <a:xfrm>
            <a:off x="179511" y="1484784"/>
            <a:ext cx="3505963" cy="648072"/>
          </a:xfrm>
          <a:prstGeom prst="rect">
            <a:avLst/>
          </a:prstGeom>
          <a:noFill/>
          <a:ln w="9525">
            <a:noFill/>
            <a:miter lim="800000"/>
            <a:headEnd/>
            <a:tailEnd/>
          </a:ln>
        </p:spPr>
      </p:pic>
      <p:pic>
        <p:nvPicPr>
          <p:cNvPr id="108549" name="Picture 5"/>
          <p:cNvPicPr>
            <a:picLocks noChangeAspect="1" noChangeArrowheads="1"/>
          </p:cNvPicPr>
          <p:nvPr/>
        </p:nvPicPr>
        <p:blipFill>
          <a:blip r:embed="rId6" cstate="print"/>
          <a:srcRect/>
          <a:stretch>
            <a:fillRect/>
          </a:stretch>
        </p:blipFill>
        <p:spPr bwMode="auto">
          <a:xfrm>
            <a:off x="5070602" y="6021288"/>
            <a:ext cx="3677862" cy="764704"/>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549"/>
                                        </p:tgtEl>
                                        <p:attrNameLst>
                                          <p:attrName>style.visibility</p:attrName>
                                        </p:attrNameLst>
                                      </p:cBhvr>
                                      <p:to>
                                        <p:strVal val="visible"/>
                                      </p:to>
                                    </p:set>
                                    <p:animEffect transition="in" filter="fade">
                                      <p:cBhvr>
                                        <p:cTn id="7" dur="2000"/>
                                        <p:tgtEl>
                                          <p:spTgt spid="108549"/>
                                        </p:tgtEl>
                                      </p:cBhvr>
                                    </p:animEffect>
                                  </p:childTnLst>
                                  <p:subTnLst>
                                    <p:set>
                                      <p:cBhvr override="childStyle">
                                        <p:cTn dur="1" fill="hold" display="0" masterRel="nextClick" afterEffect="1"/>
                                        <p:tgtEl>
                                          <p:spTgt spid="108549"/>
                                        </p:tgtEl>
                                        <p:attrNameLst>
                                          <p:attrName>style.visibility</p:attrName>
                                        </p:attrNameLst>
                                      </p:cBhvr>
                                      <p:to>
                                        <p:strVal val="hidden"/>
                                      </p:to>
                                    </p:set>
                                  </p:subTnLst>
                                </p:cTn>
                              </p:par>
                            </p:childTnLst>
                          </p:cTn>
                        </p:par>
                      </p:childTnLst>
                    </p:cTn>
                  </p:par>
                </p:childTnLst>
              </p:cTn>
              <p:nextCondLst>
                <p:cond evt="onClick" delay="0">
                  <p:tgtEl>
                    <p:spTgt spid="14"/>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3.6] (73 page)</a:t>
            </a:r>
            <a:endParaRPr lang="ko-KR" altLang="en-US" dirty="0"/>
          </a:p>
        </p:txBody>
      </p:sp>
      <p:sp>
        <p:nvSpPr>
          <p:cNvPr id="6" name="텍스트 개체 틀 4"/>
          <p:cNvSpPr>
            <a:spLocks noGrp="1"/>
          </p:cNvSpPr>
          <p:nvPr>
            <p:ph type="body" sz="quarter" idx="10"/>
          </p:nvPr>
        </p:nvSpPr>
        <p:spPr>
          <a:xfrm>
            <a:off x="179512" y="1052736"/>
            <a:ext cx="8784976" cy="320537"/>
          </a:xfrm>
        </p:spPr>
        <p:txBody>
          <a:bodyPr/>
          <a:lstStyle/>
          <a:p>
            <a:pPr>
              <a:buNone/>
            </a:pPr>
            <a:r>
              <a:rPr lang="ko-KR" altLang="en-US" sz="2000" dirty="0" smtClean="0"/>
              <a:t>영문자와 숫자가 출력될 부분에 상수를 이용하여 출력하는 프로그램을 작성</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15617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942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09570" name="Picture 2"/>
          <p:cNvPicPr>
            <a:picLocks noChangeAspect="1" noChangeArrowheads="1"/>
          </p:cNvPicPr>
          <p:nvPr/>
        </p:nvPicPr>
        <p:blipFill>
          <a:blip r:embed="rId3" cstate="print"/>
          <a:srcRect/>
          <a:stretch>
            <a:fillRect/>
          </a:stretch>
        </p:blipFill>
        <p:spPr bwMode="auto">
          <a:xfrm>
            <a:off x="251520" y="1484784"/>
            <a:ext cx="4581924" cy="792088"/>
          </a:xfrm>
          <a:prstGeom prst="rect">
            <a:avLst/>
          </a:prstGeom>
          <a:noFill/>
          <a:ln w="9525">
            <a:noFill/>
            <a:miter lim="800000"/>
            <a:headEnd/>
            <a:tailEnd/>
          </a:ln>
        </p:spPr>
      </p:pic>
      <p:grpSp>
        <p:nvGrpSpPr>
          <p:cNvPr id="3" name="그룹 2"/>
          <p:cNvGrpSpPr/>
          <p:nvPr/>
        </p:nvGrpSpPr>
        <p:grpSpPr>
          <a:xfrm>
            <a:off x="1490663" y="2566988"/>
            <a:ext cx="6942317" cy="2662212"/>
            <a:chOff x="1490663" y="2566988"/>
            <a:chExt cx="6942317" cy="2662212"/>
          </a:xfrm>
        </p:grpSpPr>
        <p:pic>
          <p:nvPicPr>
            <p:cNvPr id="109571" name="Picture 3"/>
            <p:cNvPicPr>
              <a:picLocks noChangeAspect="1" noChangeArrowheads="1"/>
            </p:cNvPicPr>
            <p:nvPr/>
          </p:nvPicPr>
          <p:blipFill>
            <a:blip r:embed="rId4" cstate="print"/>
            <a:srcRect/>
            <a:stretch>
              <a:fillRect/>
            </a:stretch>
          </p:blipFill>
          <p:spPr bwMode="auto">
            <a:xfrm>
              <a:off x="1490663" y="2566988"/>
              <a:ext cx="6942317" cy="1942132"/>
            </a:xfrm>
            <a:prstGeom prst="rect">
              <a:avLst/>
            </a:prstGeom>
            <a:noFill/>
            <a:ln w="9525">
              <a:solidFill>
                <a:srgbClr val="C00000"/>
              </a:solidFill>
              <a:miter lim="800000"/>
              <a:headEnd/>
              <a:tailEnd/>
            </a:ln>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9019" y="4797152"/>
              <a:ext cx="3472386" cy="432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nextCondLst>
                <p:cond evt="onClick" delay="0">
                  <p:tgtEl>
                    <p:spTgt spid="12"/>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3.7] (73 page)</a:t>
            </a:r>
            <a:endParaRPr lang="ko-KR" altLang="en-US" dirty="0"/>
          </a:p>
        </p:txBody>
      </p:sp>
      <p:sp>
        <p:nvSpPr>
          <p:cNvPr id="6" name="텍스트 개체 틀 4"/>
          <p:cNvSpPr>
            <a:spLocks noGrp="1"/>
          </p:cNvSpPr>
          <p:nvPr>
            <p:ph type="body" sz="quarter" idx="10"/>
          </p:nvPr>
        </p:nvSpPr>
        <p:spPr>
          <a:xfrm>
            <a:off x="179512" y="1052736"/>
            <a:ext cx="8784976" cy="1231106"/>
          </a:xfrm>
        </p:spPr>
        <p:txBody>
          <a:bodyPr/>
          <a:lstStyle/>
          <a:p>
            <a:pPr>
              <a:buNone/>
            </a:pPr>
            <a:r>
              <a:rPr lang="en-US" altLang="ko-KR" sz="2000" dirty="0" smtClean="0"/>
              <a:t>A</a:t>
            </a:r>
            <a:r>
              <a:rPr lang="ko-KR" altLang="en-US" sz="2000" dirty="0" smtClean="0"/>
              <a:t>반 평균은 </a:t>
            </a:r>
            <a:r>
              <a:rPr lang="en-US" altLang="ko-KR" sz="2000" dirty="0" smtClean="0"/>
              <a:t>85, B</a:t>
            </a:r>
            <a:r>
              <a:rPr lang="ko-KR" altLang="en-US" sz="2000" dirty="0" smtClean="0"/>
              <a:t>반의 평균은 </a:t>
            </a:r>
            <a:r>
              <a:rPr lang="en-US" altLang="ko-KR" sz="2000" dirty="0" smtClean="0"/>
              <a:t>90</a:t>
            </a:r>
            <a:r>
              <a:rPr lang="ko-KR" altLang="en-US" sz="2000" dirty="0" smtClean="0"/>
              <a:t>이라 할 때 다음과 같이 영문자와 평균이 </a:t>
            </a:r>
            <a:endParaRPr lang="en-US" altLang="ko-KR" sz="2000" dirty="0" smtClean="0"/>
          </a:p>
          <a:p>
            <a:pPr>
              <a:buNone/>
            </a:pPr>
            <a:r>
              <a:rPr lang="ko-KR" altLang="en-US" sz="2000" dirty="0" smtClean="0"/>
              <a:t>출력될 부분에 상수를 이용하여 출력하는 프로그램을 작성</a:t>
            </a:r>
            <a:endParaRPr lang="en-US" altLang="ko-KR" sz="2000" dirty="0" smtClean="0"/>
          </a:p>
          <a:p>
            <a:pPr>
              <a:buNone/>
            </a:pPr>
            <a:r>
              <a:rPr lang="ko-KR" altLang="en-US" sz="2000" dirty="0" smtClean="0"/>
              <a:t>단</a:t>
            </a:r>
            <a:r>
              <a:rPr lang="en-US" altLang="ko-KR" sz="2000" dirty="0" smtClean="0"/>
              <a:t>, </a:t>
            </a:r>
            <a:r>
              <a:rPr lang="ko-KR" altLang="en-US" sz="2000" dirty="0" smtClean="0"/>
              <a:t>평균값은 소수 이하 첫째 자리까지만 출력하고 나눗셈 연산에 주의</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15617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942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22882" name="Picture 2"/>
          <p:cNvPicPr>
            <a:picLocks noChangeAspect="1" noChangeArrowheads="1"/>
          </p:cNvPicPr>
          <p:nvPr/>
        </p:nvPicPr>
        <p:blipFill>
          <a:blip r:embed="rId3" cstate="print"/>
          <a:srcRect/>
          <a:stretch>
            <a:fillRect/>
          </a:stretch>
        </p:blipFill>
        <p:spPr bwMode="auto">
          <a:xfrm>
            <a:off x="251520" y="2492896"/>
            <a:ext cx="4091364" cy="720080"/>
          </a:xfrm>
          <a:prstGeom prst="rect">
            <a:avLst/>
          </a:prstGeom>
          <a:noFill/>
          <a:ln w="9525">
            <a:noFill/>
            <a:miter lim="800000"/>
            <a:headEnd/>
            <a:tailEnd/>
          </a:ln>
        </p:spPr>
      </p:pic>
      <p:grpSp>
        <p:nvGrpSpPr>
          <p:cNvPr id="3" name="그룹 2"/>
          <p:cNvGrpSpPr/>
          <p:nvPr/>
        </p:nvGrpSpPr>
        <p:grpSpPr>
          <a:xfrm>
            <a:off x="176758" y="3356992"/>
            <a:ext cx="8859738" cy="2448272"/>
            <a:chOff x="176758" y="3356992"/>
            <a:chExt cx="8859738" cy="2448272"/>
          </a:xfrm>
        </p:grpSpPr>
        <p:pic>
          <p:nvPicPr>
            <p:cNvPr id="122883" name="Picture 3"/>
            <p:cNvPicPr>
              <a:picLocks noChangeAspect="1" noChangeArrowheads="1"/>
            </p:cNvPicPr>
            <p:nvPr/>
          </p:nvPicPr>
          <p:blipFill>
            <a:blip r:embed="rId4" cstate="print"/>
            <a:srcRect/>
            <a:stretch>
              <a:fillRect/>
            </a:stretch>
          </p:blipFill>
          <p:spPr bwMode="auto">
            <a:xfrm>
              <a:off x="176758" y="3356992"/>
              <a:ext cx="8859738" cy="1872208"/>
            </a:xfrm>
            <a:prstGeom prst="rect">
              <a:avLst/>
            </a:prstGeom>
            <a:noFill/>
            <a:ln w="9525">
              <a:solidFill>
                <a:srgbClr val="FF0000"/>
              </a:solidFill>
              <a:miter lim="800000"/>
              <a:headEnd/>
              <a:tailEnd/>
            </a:ln>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19" y="5445224"/>
              <a:ext cx="4132633"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nextCondLst>
                <p:cond evt="onClick" delay="0">
                  <p:tgtEl>
                    <p:spTgt spid="12"/>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7" name="Picture 3"/>
          <p:cNvPicPr>
            <a:picLocks noChangeAspect="1" noChangeArrowheads="1"/>
          </p:cNvPicPr>
          <p:nvPr/>
        </p:nvPicPr>
        <p:blipFill>
          <a:blip r:embed="rId3" cstate="print"/>
          <a:srcRect/>
          <a:stretch>
            <a:fillRect/>
          </a:stretch>
        </p:blipFill>
        <p:spPr bwMode="auto">
          <a:xfrm>
            <a:off x="595064" y="1700808"/>
            <a:ext cx="8153400" cy="1895475"/>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err="1" smtClean="0"/>
              <a:t>문자열형</a:t>
            </a:r>
            <a:r>
              <a:rPr lang="ko-KR" altLang="en-US" dirty="0" smtClean="0"/>
              <a:t> 상수의 출력</a:t>
            </a:r>
            <a:endParaRPr lang="ko-KR" altLang="en-US" dirty="0"/>
          </a:p>
        </p:txBody>
      </p:sp>
      <p:grpSp>
        <p:nvGrpSpPr>
          <p:cNvPr id="19" name="그룹 18"/>
          <p:cNvGrpSpPr/>
          <p:nvPr/>
        </p:nvGrpSpPr>
        <p:grpSpPr>
          <a:xfrm>
            <a:off x="251520" y="2996952"/>
            <a:ext cx="6408712" cy="2331551"/>
            <a:chOff x="251520" y="2996952"/>
            <a:chExt cx="6408712" cy="2331551"/>
          </a:xfrm>
        </p:grpSpPr>
        <p:sp>
          <p:nvSpPr>
            <p:cNvPr id="9" name="TextBox 8"/>
            <p:cNvSpPr txBox="1"/>
            <p:nvPr/>
          </p:nvSpPr>
          <p:spPr>
            <a:xfrm>
              <a:off x="251520" y="4005064"/>
              <a:ext cx="4392488" cy="1323439"/>
            </a:xfrm>
            <a:prstGeom prst="rect">
              <a:avLst/>
            </a:prstGeom>
            <a:solidFill>
              <a:schemeClr val="accent1"/>
            </a:solidFill>
            <a:ln>
              <a:solidFill>
                <a:schemeClr val="tx1"/>
              </a:solidFill>
            </a:ln>
            <a:effectLst/>
          </p:spPr>
          <p:txBody>
            <a:bodyPr wrap="square" rtlCol="0">
              <a:spAutoFit/>
            </a:bodyPr>
            <a:lstStyle/>
            <a:p>
              <a:r>
                <a:rPr lang="en-US" altLang="ko-KR" sz="2000" dirty="0" smtClean="0"/>
                <a:t>%s</a:t>
              </a:r>
              <a:r>
                <a:rPr lang="ko-KR" altLang="en-US" sz="2000" dirty="0" smtClean="0"/>
                <a:t> </a:t>
              </a:r>
              <a:r>
                <a:rPr lang="en-US" altLang="ko-KR" sz="2000" dirty="0" smtClean="0"/>
                <a:t>:</a:t>
              </a:r>
              <a:r>
                <a:rPr lang="ko-KR" altLang="en-US" sz="2000" dirty="0" smtClean="0"/>
                <a:t> 형식 지정자</a:t>
              </a:r>
              <a:r>
                <a:rPr lang="en-US" altLang="ko-KR" sz="2000" dirty="0" smtClean="0"/>
                <a:t>(format </a:t>
              </a:r>
              <a:r>
                <a:rPr lang="en-US" altLang="ko-KR" sz="2000" dirty="0" err="1" smtClean="0"/>
                <a:t>specifire</a:t>
              </a:r>
              <a:r>
                <a:rPr lang="en-US" altLang="ko-KR" sz="2000" dirty="0" smtClean="0"/>
                <a:t>)</a:t>
              </a:r>
            </a:p>
            <a:p>
              <a:r>
                <a:rPr lang="ko-KR" altLang="en-US" sz="2000" dirty="0" smtClean="0"/>
                <a:t>출력할 대상의 형식을 제어</a:t>
              </a:r>
            </a:p>
            <a:p>
              <a:r>
                <a:rPr lang="en-US" altLang="ko-KR" sz="2000" dirty="0" smtClean="0"/>
                <a:t>%s</a:t>
              </a:r>
              <a:r>
                <a:rPr lang="ko-KR" altLang="en-US" sz="2000" dirty="0" smtClean="0"/>
                <a:t>는 </a:t>
              </a:r>
              <a:r>
                <a:rPr lang="en-US" altLang="ko-KR" sz="2000" dirty="0" smtClean="0"/>
                <a:t>string</a:t>
              </a:r>
              <a:r>
                <a:rPr lang="ko-KR" altLang="en-US" sz="2000" dirty="0" smtClean="0"/>
                <a:t>를 줄여서 표현한 것</a:t>
              </a:r>
            </a:p>
            <a:p>
              <a:r>
                <a:rPr lang="ko-KR" altLang="en-US" sz="2000" dirty="0" err="1" smtClean="0"/>
                <a:t>문자열형</a:t>
              </a:r>
              <a:r>
                <a:rPr lang="ko-KR" altLang="en-US" sz="2000" dirty="0" smtClean="0"/>
                <a:t> 상수를 </a:t>
              </a:r>
              <a:r>
                <a:rPr lang="ko-KR" altLang="en-US" sz="2000" dirty="0" err="1" smtClean="0"/>
                <a:t>문자열으로</a:t>
              </a:r>
              <a:r>
                <a:rPr lang="ko-KR" altLang="en-US" sz="2000" dirty="0" smtClean="0"/>
                <a:t> 출력</a:t>
              </a:r>
              <a:endParaRPr lang="en-US" altLang="ko-KR" sz="2000" dirty="0" smtClean="0"/>
            </a:p>
          </p:txBody>
        </p:sp>
        <p:sp>
          <p:nvSpPr>
            <p:cNvPr id="10" name="직사각형 9"/>
            <p:cNvSpPr/>
            <p:nvPr/>
          </p:nvSpPr>
          <p:spPr bwMode="auto">
            <a:xfrm>
              <a:off x="6372200" y="2996952"/>
              <a:ext cx="288032" cy="360040"/>
            </a:xfrm>
            <a:prstGeom prst="rect">
              <a:avLst/>
            </a:prstGeom>
            <a:noFill/>
            <a:ln w="25400">
              <a:solidFill>
                <a:schemeClr val="accent1">
                  <a:lumMod val="60000"/>
                  <a:lumOff val="40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2" name="직선 화살표 연결선 11"/>
            <p:cNvCxnSpPr>
              <a:endCxn id="9" idx="3"/>
            </p:cNvCxnSpPr>
            <p:nvPr/>
          </p:nvCxnSpPr>
          <p:spPr>
            <a:xfrm flipH="1">
              <a:off x="4644008" y="3356992"/>
              <a:ext cx="1728192" cy="1309792"/>
            </a:xfrm>
            <a:prstGeom prst="straightConnector1">
              <a:avLst/>
            </a:prstGeom>
            <a:ln w="3810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20" name="그룹 19"/>
          <p:cNvGrpSpPr/>
          <p:nvPr/>
        </p:nvGrpSpPr>
        <p:grpSpPr>
          <a:xfrm>
            <a:off x="4932040" y="2924944"/>
            <a:ext cx="3528392" cy="3084150"/>
            <a:chOff x="4932040" y="2924944"/>
            <a:chExt cx="3528392" cy="3084150"/>
          </a:xfrm>
        </p:grpSpPr>
        <p:sp>
          <p:nvSpPr>
            <p:cNvPr id="8" name="TextBox 7"/>
            <p:cNvSpPr txBox="1"/>
            <p:nvPr/>
          </p:nvSpPr>
          <p:spPr>
            <a:xfrm>
              <a:off x="4932040" y="5301208"/>
              <a:ext cx="3384376" cy="707886"/>
            </a:xfrm>
            <a:prstGeom prst="rect">
              <a:avLst/>
            </a:prstGeom>
            <a:solidFill>
              <a:schemeClr val="accent1"/>
            </a:solidFill>
            <a:ln>
              <a:solidFill>
                <a:schemeClr val="tx1"/>
              </a:solidFill>
            </a:ln>
            <a:effectLst/>
          </p:spPr>
          <p:txBody>
            <a:bodyPr wrap="square" rtlCol="0">
              <a:spAutoFit/>
            </a:bodyPr>
            <a:lstStyle/>
            <a:p>
              <a:r>
                <a:rPr lang="en-US" altLang="ko-KR" sz="2000" dirty="0" smtClean="0"/>
                <a:t>“C program” : </a:t>
              </a:r>
              <a:r>
                <a:rPr lang="ko-KR" altLang="en-US" sz="2000" dirty="0" smtClean="0"/>
                <a:t>문자열 상수</a:t>
              </a:r>
              <a:endParaRPr lang="en-US" altLang="ko-KR" sz="2000" dirty="0" smtClean="0"/>
            </a:p>
            <a:p>
              <a:r>
                <a:rPr lang="ko-KR" altLang="en-US" sz="2000" dirty="0" smtClean="0"/>
                <a:t>문자열의 앞뒤에 </a:t>
              </a:r>
              <a:r>
                <a:rPr lang="en-US" altLang="ko-KR" sz="2000" dirty="0" smtClean="0"/>
                <a:t>“</a:t>
              </a:r>
              <a:r>
                <a:rPr lang="ko-KR" altLang="en-US" sz="2000" dirty="0" smtClean="0"/>
                <a:t>를 사용</a:t>
              </a:r>
              <a:endParaRPr lang="en-US" altLang="ko-KR" sz="2000" dirty="0" smtClean="0"/>
            </a:p>
          </p:txBody>
        </p:sp>
        <p:sp>
          <p:nvSpPr>
            <p:cNvPr id="11" name="직사각형 10"/>
            <p:cNvSpPr/>
            <p:nvPr/>
          </p:nvSpPr>
          <p:spPr bwMode="auto">
            <a:xfrm>
              <a:off x="7092280" y="2924944"/>
              <a:ext cx="1368152" cy="360040"/>
            </a:xfrm>
            <a:prstGeom prst="rect">
              <a:avLst/>
            </a:prstGeom>
            <a:noFill/>
            <a:ln w="25400">
              <a:solidFill>
                <a:schemeClr val="accent1">
                  <a:lumMod val="60000"/>
                  <a:lumOff val="40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4" name="직선 화살표 연결선 13"/>
            <p:cNvCxnSpPr>
              <a:stCxn id="11" idx="2"/>
              <a:endCxn id="8" idx="0"/>
            </p:cNvCxnSpPr>
            <p:nvPr/>
          </p:nvCxnSpPr>
          <p:spPr>
            <a:xfrm flipH="1">
              <a:off x="6624228" y="3284984"/>
              <a:ext cx="1152128" cy="2016224"/>
            </a:xfrm>
            <a:prstGeom prst="straightConnector1">
              <a:avLst/>
            </a:prstGeom>
            <a:ln w="3810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13" name="텍스트 개체 틀 4"/>
          <p:cNvSpPr>
            <a:spLocks noGrp="1"/>
          </p:cNvSpPr>
          <p:nvPr>
            <p:ph type="body" sz="quarter" idx="10"/>
          </p:nvPr>
        </p:nvSpPr>
        <p:spPr>
          <a:xfrm>
            <a:off x="179512" y="1052736"/>
            <a:ext cx="8784976" cy="320537"/>
          </a:xfrm>
        </p:spPr>
        <p:txBody>
          <a:bodyPr/>
          <a:lstStyle/>
          <a:p>
            <a:pPr>
              <a:buNone/>
            </a:pPr>
            <a:r>
              <a:rPr lang="ko-KR" altLang="en-US" sz="2000" dirty="0" smtClean="0"/>
              <a:t>문자열 상수는 두 개 이상의 연속된 문자들의 상수</a:t>
            </a:r>
            <a:endParaRPr lang="ko-KR" altLang="en-US" sz="2000" dirty="0"/>
          </a:p>
        </p:txBody>
      </p:sp>
      <p:sp>
        <p:nvSpPr>
          <p:cNvPr id="15" name="Rounded Rectangle 7"/>
          <p:cNvSpPr/>
          <p:nvPr/>
        </p:nvSpPr>
        <p:spPr bwMode="auto">
          <a:xfrm>
            <a:off x="467544" y="6034980"/>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6185494"/>
            <a:ext cx="2358362" cy="398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8" restart="whenNotActive" fill="hold" evtFilter="cancelBubble" nodeType="interactiveSeq">
                <p:stCondLst>
                  <p:cond evt="onClick" delay="0">
                    <p:tgtEl>
                      <p:spTgt spid="15"/>
                    </p:tgtEl>
                  </p:cond>
                </p:stCondLst>
                <p:endSync evt="end" delay="0">
                  <p:rtn val="all"/>
                </p:endSync>
                <p:childTnLst>
                  <p:par>
                    <p:cTn id="19" fill="hold">
                      <p:stCondLst>
                        <p:cond delay="0"/>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122"/>
                                        </p:tgtEl>
                                        <p:attrNameLst>
                                          <p:attrName>style.visibility</p:attrName>
                                        </p:attrNameLst>
                                      </p:cBhvr>
                                      <p:to>
                                        <p:strVal val="visible"/>
                                      </p:to>
                                    </p:set>
                                    <p:animEffect transition="in" filter="fade">
                                      <p:cBhvr>
                                        <p:cTn id="23" dur="500"/>
                                        <p:tgtEl>
                                          <p:spTgt spid="5122"/>
                                        </p:tgtEl>
                                      </p:cBhvr>
                                    </p:animEffect>
                                  </p:childTnLst>
                                </p:cTn>
                              </p:par>
                            </p:childTnLst>
                          </p:cTn>
                        </p:par>
                      </p:childTnLst>
                    </p:cTn>
                  </p:par>
                </p:childTnLst>
              </p:cTn>
              <p:nextCondLst>
                <p:cond evt="onClick" delay="0">
                  <p:tgtEl>
                    <p:spTgt spid="15"/>
                  </p:tgtEl>
                </p:cond>
              </p:nextCondLst>
            </p:seq>
          </p:childTnLst>
        </p:cTn>
      </p:par>
    </p:tnLst>
    <p:bldLst>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fontScale="90000"/>
          </a:bodyPr>
          <a:lstStyle/>
          <a:p>
            <a:r>
              <a:rPr lang="en-US" altLang="ko-KR" dirty="0" smtClean="0"/>
              <a:t>[</a:t>
            </a:r>
            <a:r>
              <a:rPr lang="ko-KR" altLang="en-US" dirty="0" smtClean="0"/>
              <a:t>실습 </a:t>
            </a:r>
            <a:r>
              <a:rPr lang="en-US" altLang="ko-KR" dirty="0" smtClean="0"/>
              <a:t>3-5] </a:t>
            </a:r>
            <a:r>
              <a:rPr lang="ko-KR" altLang="en-US" dirty="0" smtClean="0"/>
              <a:t>문자열 상수의 출력</a:t>
            </a:r>
            <a:br>
              <a:rPr lang="ko-KR" altLang="en-US" dirty="0" smtClean="0"/>
            </a:br>
            <a:endParaRPr lang="ko-KR" altLang="en-US" dirty="0"/>
          </a:p>
        </p:txBody>
      </p:sp>
      <p:sp>
        <p:nvSpPr>
          <p:cNvPr id="6" name="텍스트 개체 틀 4"/>
          <p:cNvSpPr>
            <a:spLocks noGrp="1"/>
          </p:cNvSpPr>
          <p:nvPr>
            <p:ph type="body" sz="quarter" idx="10"/>
          </p:nvPr>
        </p:nvSpPr>
        <p:spPr>
          <a:xfrm>
            <a:off x="107504" y="1052736"/>
            <a:ext cx="8964488" cy="320537"/>
          </a:xfrm>
        </p:spPr>
        <p:txBody>
          <a:bodyPr/>
          <a:lstStyle/>
          <a:p>
            <a:pPr>
              <a:buNone/>
            </a:pPr>
            <a:r>
              <a:rPr lang="ko-KR" altLang="en-US" sz="2000" dirty="0" smtClean="0"/>
              <a:t>영문자로 처리된 부분에 대해 문자열 상수를 이용하여 출력하는 프로그램작성</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942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24930" name="Picture 2"/>
          <p:cNvPicPr>
            <a:picLocks noChangeAspect="1" noChangeArrowheads="1"/>
          </p:cNvPicPr>
          <p:nvPr/>
        </p:nvPicPr>
        <p:blipFill>
          <a:blip r:embed="rId3" cstate="print"/>
          <a:srcRect/>
          <a:stretch>
            <a:fillRect/>
          </a:stretch>
        </p:blipFill>
        <p:spPr bwMode="auto">
          <a:xfrm>
            <a:off x="179512" y="1556792"/>
            <a:ext cx="2551998" cy="936104"/>
          </a:xfrm>
          <a:prstGeom prst="rect">
            <a:avLst/>
          </a:prstGeom>
          <a:noFill/>
          <a:ln w="9525">
            <a:noFill/>
            <a:miter lim="800000"/>
            <a:headEnd/>
            <a:tailEnd/>
          </a:ln>
        </p:spPr>
      </p:pic>
      <p:sp>
        <p:nvSpPr>
          <p:cNvPr id="11" name="Rounded Rectangle 7"/>
          <p:cNvSpPr/>
          <p:nvPr/>
        </p:nvSpPr>
        <p:spPr bwMode="auto">
          <a:xfrm>
            <a:off x="251520" y="5805264"/>
            <a:ext cx="2880320" cy="7200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수정된 프로그램의 실행 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24931" name="Picture 3"/>
          <p:cNvPicPr>
            <a:picLocks noChangeAspect="1" noChangeArrowheads="1"/>
          </p:cNvPicPr>
          <p:nvPr/>
        </p:nvPicPr>
        <p:blipFill>
          <a:blip r:embed="rId4" cstate="print"/>
          <a:srcRect/>
          <a:stretch>
            <a:fillRect/>
          </a:stretch>
        </p:blipFill>
        <p:spPr bwMode="auto">
          <a:xfrm>
            <a:off x="179512" y="2492896"/>
            <a:ext cx="4257675" cy="1943100"/>
          </a:xfrm>
          <a:prstGeom prst="rect">
            <a:avLst/>
          </a:prstGeom>
          <a:noFill/>
          <a:ln w="9525">
            <a:noFill/>
            <a:miter lim="800000"/>
            <a:headEnd/>
            <a:tailEnd/>
          </a:ln>
        </p:spPr>
      </p:pic>
      <p:pic>
        <p:nvPicPr>
          <p:cNvPr id="124932" name="Picture 4"/>
          <p:cNvPicPr>
            <a:picLocks noChangeAspect="1" noChangeArrowheads="1"/>
          </p:cNvPicPr>
          <p:nvPr/>
        </p:nvPicPr>
        <p:blipFill>
          <a:blip r:embed="rId5" cstate="print"/>
          <a:srcRect/>
          <a:stretch>
            <a:fillRect/>
          </a:stretch>
        </p:blipFill>
        <p:spPr bwMode="auto">
          <a:xfrm>
            <a:off x="3851920" y="4149080"/>
            <a:ext cx="4572000" cy="2371725"/>
          </a:xfrm>
          <a:prstGeom prst="rect">
            <a:avLst/>
          </a:prstGeom>
          <a:noFill/>
          <a:ln w="9525">
            <a:noFill/>
            <a:miter lim="800000"/>
            <a:headEnd/>
            <a:tailEnd/>
          </a:ln>
        </p:spPr>
      </p:pic>
      <p:sp>
        <p:nvSpPr>
          <p:cNvPr id="14" name="오른쪽 화살표 13"/>
          <p:cNvSpPr/>
          <p:nvPr/>
        </p:nvSpPr>
        <p:spPr bwMode="auto">
          <a:xfrm rot="1498677">
            <a:off x="4572673" y="3570588"/>
            <a:ext cx="1943963" cy="504056"/>
          </a:xfrm>
          <a:prstGeom prs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124933" name="Picture 5"/>
          <p:cNvPicPr>
            <a:picLocks noChangeAspect="1" noChangeArrowheads="1"/>
          </p:cNvPicPr>
          <p:nvPr/>
        </p:nvPicPr>
        <p:blipFill>
          <a:blip r:embed="rId6" cstate="print"/>
          <a:srcRect/>
          <a:stretch>
            <a:fillRect/>
          </a:stretch>
        </p:blipFill>
        <p:spPr bwMode="auto">
          <a:xfrm>
            <a:off x="6660232" y="4149080"/>
            <a:ext cx="2234183" cy="864096"/>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933"/>
                                        </p:tgtEl>
                                        <p:attrNameLst>
                                          <p:attrName>style.visibility</p:attrName>
                                        </p:attrNameLst>
                                      </p:cBhvr>
                                      <p:to>
                                        <p:strVal val="visible"/>
                                      </p:to>
                                    </p:set>
                                    <p:animEffect transition="in" filter="fade">
                                      <p:cBhvr>
                                        <p:cTn id="7" dur="2000"/>
                                        <p:tgtEl>
                                          <p:spTgt spid="124933"/>
                                        </p:tgtEl>
                                      </p:cBhvr>
                                    </p:animEffect>
                                  </p:childTnLst>
                                  <p:subTnLst>
                                    <p:set>
                                      <p:cBhvr override="childStyle">
                                        <p:cTn dur="1" fill="hold" display="0" masterRel="nextClick" afterEffect="1"/>
                                        <p:tgtEl>
                                          <p:spTgt spid="124933"/>
                                        </p:tgtEl>
                                        <p:attrNameLst>
                                          <p:attrName>style.visibility</p:attrName>
                                        </p:attrNameLst>
                                      </p:cBhvr>
                                      <p:to>
                                        <p:strVal val="hidden"/>
                                      </p:to>
                                    </p:set>
                                  </p:subTnLst>
                                </p:cTn>
                              </p:par>
                            </p:childTnLst>
                          </p:cTn>
                        </p:par>
                      </p:childTnLst>
                    </p:cTn>
                  </p:par>
                </p:childTnLst>
              </p:cTn>
              <p:nextCondLst>
                <p:cond evt="onClick" delay="0">
                  <p:tgtEl>
                    <p:spTgt spid="11"/>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3.8] (75 page)</a:t>
            </a:r>
            <a:endParaRPr lang="ko-KR" altLang="en-US" dirty="0"/>
          </a:p>
        </p:txBody>
      </p:sp>
      <p:sp>
        <p:nvSpPr>
          <p:cNvPr id="6" name="텍스트 개체 틀 4"/>
          <p:cNvSpPr>
            <a:spLocks noGrp="1"/>
          </p:cNvSpPr>
          <p:nvPr>
            <p:ph type="body" sz="quarter" idx="10"/>
          </p:nvPr>
        </p:nvSpPr>
        <p:spPr>
          <a:xfrm>
            <a:off x="179512" y="1052736"/>
            <a:ext cx="8784976" cy="751424"/>
          </a:xfrm>
        </p:spPr>
        <p:txBody>
          <a:bodyPr/>
          <a:lstStyle/>
          <a:p>
            <a:pPr>
              <a:buNone/>
            </a:pPr>
            <a:r>
              <a:rPr lang="ko-KR" altLang="en-US" sz="2000" dirty="0" smtClean="0"/>
              <a:t>영문자와 숫자가 출력될 부분에 적절한 상수와 </a:t>
            </a:r>
            <a:r>
              <a:rPr lang="ko-KR" altLang="en-US" sz="2000" dirty="0" err="1" smtClean="0"/>
              <a:t>형식지정자를</a:t>
            </a:r>
            <a:r>
              <a:rPr lang="ko-KR" altLang="en-US" sz="2000" dirty="0" smtClean="0"/>
              <a:t> 이용하여 출력</a:t>
            </a:r>
            <a:endParaRPr lang="en-US" altLang="ko-KR" sz="2000" dirty="0" smtClean="0"/>
          </a:p>
          <a:p>
            <a:pPr>
              <a:buNone/>
            </a:pPr>
            <a:r>
              <a:rPr lang="ko-KR" altLang="en-US" sz="2000" dirty="0" smtClean="0"/>
              <a:t>하는 프로그램을 작성</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15617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942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25954" name="Picture 2"/>
          <p:cNvPicPr>
            <a:picLocks noChangeAspect="1" noChangeArrowheads="1"/>
          </p:cNvPicPr>
          <p:nvPr/>
        </p:nvPicPr>
        <p:blipFill>
          <a:blip r:embed="rId3" cstate="print"/>
          <a:srcRect/>
          <a:stretch>
            <a:fillRect/>
          </a:stretch>
        </p:blipFill>
        <p:spPr bwMode="auto">
          <a:xfrm>
            <a:off x="251519" y="1916832"/>
            <a:ext cx="3394663" cy="2232248"/>
          </a:xfrm>
          <a:prstGeom prst="rect">
            <a:avLst/>
          </a:prstGeom>
          <a:noFill/>
          <a:ln w="9525">
            <a:noFill/>
            <a:miter lim="800000"/>
            <a:headEnd/>
            <a:tailEnd/>
          </a:ln>
        </p:spPr>
      </p:pic>
      <p:grpSp>
        <p:nvGrpSpPr>
          <p:cNvPr id="3" name="그룹 2"/>
          <p:cNvGrpSpPr/>
          <p:nvPr/>
        </p:nvGrpSpPr>
        <p:grpSpPr>
          <a:xfrm>
            <a:off x="323528" y="1772816"/>
            <a:ext cx="8616200" cy="4397566"/>
            <a:chOff x="323528" y="1772816"/>
            <a:chExt cx="8616200" cy="4397566"/>
          </a:xfrm>
        </p:grpSpPr>
        <p:pic>
          <p:nvPicPr>
            <p:cNvPr id="125955" name="Picture 3"/>
            <p:cNvPicPr>
              <a:picLocks noChangeAspect="1" noChangeArrowheads="1"/>
            </p:cNvPicPr>
            <p:nvPr/>
          </p:nvPicPr>
          <p:blipFill>
            <a:blip r:embed="rId4" cstate="print"/>
            <a:srcRect/>
            <a:stretch>
              <a:fillRect/>
            </a:stretch>
          </p:blipFill>
          <p:spPr bwMode="auto">
            <a:xfrm>
              <a:off x="3692457" y="1772816"/>
              <a:ext cx="5247271" cy="3168352"/>
            </a:xfrm>
            <a:prstGeom prst="rect">
              <a:avLst/>
            </a:prstGeom>
            <a:noFill/>
            <a:ln w="9525">
              <a:solidFill>
                <a:srgbClr val="FF0000"/>
              </a:solidFill>
              <a:miter lim="800000"/>
              <a:headEnd/>
              <a:tailEnd/>
            </a:ln>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4586206"/>
              <a:ext cx="3168352"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nextCondLst>
                <p:cond evt="onClick" delay="0">
                  <p:tgtEl>
                    <p:spTgt spid="12"/>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1/7 </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rmAutofit fontScale="62500" lnSpcReduction="20000"/>
          </a:bodyPr>
          <a:lstStyle/>
          <a:p>
            <a:r>
              <a:rPr lang="en-US" altLang="ko-KR" sz="3600" b="1" dirty="0" err="1" smtClean="0"/>
              <a:t>printf</a:t>
            </a:r>
            <a:r>
              <a:rPr lang="ko-KR" altLang="en-US" sz="3600" b="1" dirty="0" smtClean="0"/>
              <a:t>의 사용방법 </a:t>
            </a:r>
            <a:endParaRPr lang="ko-KR" altLang="en-US" sz="3600" dirty="0" smtClean="0"/>
          </a:p>
          <a:p>
            <a:pPr lvl="1">
              <a:buNone/>
            </a:pPr>
            <a:endParaRPr lang="ko-KR" altLang="en-US" sz="3300" dirty="0" smtClean="0"/>
          </a:p>
        </p:txBody>
      </p:sp>
      <p:sp>
        <p:nvSpPr>
          <p:cNvPr id="14" name="Text Placeholder 2"/>
          <p:cNvSpPr txBox="1">
            <a:spLocks/>
          </p:cNvSpPr>
          <p:nvPr/>
        </p:nvSpPr>
        <p:spPr>
          <a:xfrm>
            <a:off x="323528" y="1628800"/>
            <a:ext cx="8352928" cy="360040"/>
          </a:xfrm>
          <a:prstGeom prst="rect">
            <a:avLst/>
          </a:prstGeom>
          <a:ln>
            <a:noFill/>
          </a:ln>
        </p:spPr>
        <p:txBody>
          <a:bodyPr vert="horz" lIns="0" tIns="0" rIns="0" bIns="0" rtlCol="0">
            <a:normAutofit fontScale="62500" lnSpcReduction="20000"/>
          </a:bodyPr>
          <a:lstStyle/>
          <a:p>
            <a:pPr marL="396875" marR="0" lvl="0" indent="-396875" algn="l" defTabSz="914363" rtl="0" eaLnBrk="1" fontAlgn="auto" latinLnBrk="1" hangingPunct="1">
              <a:lnSpc>
                <a:spcPct val="120000"/>
              </a:lnSpc>
              <a:spcBef>
                <a:spcPct val="20000"/>
              </a:spcBef>
              <a:spcAft>
                <a:spcPts val="0"/>
              </a:spcAft>
              <a:buClrTx/>
              <a:buSzTx/>
              <a:buFontTx/>
              <a:buBlip>
                <a:blip r:embed="rId3"/>
              </a:buBlip>
              <a:tabLst/>
              <a:defRPr/>
            </a:pPr>
            <a:r>
              <a:rPr kumimoji="0" lang="ko-KR" altLang="en-US" sz="3600" b="1" i="0" u="none" strike="noStrike" kern="1200" cap="none" spc="0" normalizeH="0" baseline="0" noProof="0" dirty="0" smtClean="0">
                <a:ln>
                  <a:noFill/>
                </a:ln>
                <a:solidFill>
                  <a:schemeClr val="tx1"/>
                </a:solidFill>
                <a:effectLst/>
                <a:uLnTx/>
                <a:uFillTx/>
                <a:latin typeface="새굴림" pitchFamily="18" charset="-127"/>
                <a:ea typeface="새굴림" pitchFamily="18" charset="-127"/>
                <a:cs typeface="+mn-cs"/>
              </a:rPr>
              <a:t>상수</a:t>
            </a:r>
            <a:endParaRPr kumimoji="0" lang="ko-KR" altLang="en-US" sz="3300" b="0" i="0" u="none" strike="noStrike" kern="1200" cap="none" spc="0" normalizeH="0" baseline="0" noProof="0" dirty="0" smtClean="0">
              <a:ln>
                <a:noFill/>
              </a:ln>
              <a:solidFill>
                <a:schemeClr val="tx1"/>
              </a:solidFill>
              <a:effectLst/>
              <a:uLnTx/>
              <a:uFillTx/>
              <a:latin typeface="새굴림" pitchFamily="18" charset="-127"/>
              <a:ea typeface="새굴림" pitchFamily="18" charset="-127"/>
              <a:cs typeface="+mn-cs"/>
            </a:endParaRPr>
          </a:p>
        </p:txBody>
      </p:sp>
      <p:sp>
        <p:nvSpPr>
          <p:cNvPr id="15" name="Text Placeholder 2"/>
          <p:cNvSpPr txBox="1">
            <a:spLocks/>
          </p:cNvSpPr>
          <p:nvPr/>
        </p:nvSpPr>
        <p:spPr>
          <a:xfrm>
            <a:off x="251520" y="3933056"/>
            <a:ext cx="8352928" cy="360040"/>
          </a:xfrm>
          <a:prstGeom prst="rect">
            <a:avLst/>
          </a:prstGeom>
          <a:ln>
            <a:noFill/>
          </a:ln>
        </p:spPr>
        <p:txBody>
          <a:bodyPr vert="horz" lIns="0" tIns="0" rIns="0" bIns="0" rtlCol="0">
            <a:normAutofit fontScale="62500" lnSpcReduction="20000"/>
          </a:bodyPr>
          <a:lstStyle/>
          <a:p>
            <a:pPr marL="396875" marR="0" lvl="0" indent="-396875" algn="l" defTabSz="914363" rtl="0" eaLnBrk="1" fontAlgn="auto" latinLnBrk="1" hangingPunct="1">
              <a:lnSpc>
                <a:spcPct val="120000"/>
              </a:lnSpc>
              <a:spcBef>
                <a:spcPct val="20000"/>
              </a:spcBef>
              <a:spcAft>
                <a:spcPts val="0"/>
              </a:spcAft>
              <a:buClrTx/>
              <a:buSzTx/>
              <a:buFontTx/>
              <a:buBlip>
                <a:blip r:embed="rId3"/>
              </a:buBlip>
              <a:tabLst/>
              <a:defRPr/>
            </a:pPr>
            <a:r>
              <a:rPr kumimoji="0" lang="ko-KR" altLang="en-US" sz="3600" b="1" i="0" u="none" strike="noStrike" kern="1200" cap="none" spc="0" normalizeH="0" baseline="0" noProof="0" dirty="0" smtClean="0">
                <a:ln>
                  <a:noFill/>
                </a:ln>
                <a:solidFill>
                  <a:schemeClr val="tx1"/>
                </a:solidFill>
                <a:effectLst/>
                <a:uLnTx/>
                <a:uFillTx/>
                <a:latin typeface="새굴림" pitchFamily="18" charset="-127"/>
                <a:ea typeface="새굴림" pitchFamily="18" charset="-127"/>
                <a:cs typeface="+mn-cs"/>
              </a:rPr>
              <a:t>상수와 형식 지정자</a:t>
            </a:r>
            <a:endParaRPr kumimoji="0" lang="ko-KR" altLang="en-US" sz="3300" b="0" i="0" u="none" strike="noStrike" kern="1200" cap="none" spc="0" normalizeH="0" baseline="0" noProof="0" dirty="0" smtClean="0">
              <a:ln>
                <a:noFill/>
              </a:ln>
              <a:solidFill>
                <a:schemeClr val="tx1"/>
              </a:solidFill>
              <a:effectLst/>
              <a:uLnTx/>
              <a:uFillTx/>
              <a:latin typeface="새굴림" pitchFamily="18" charset="-127"/>
              <a:ea typeface="새굴림" pitchFamily="18" charset="-127"/>
              <a:cs typeface="+mn-cs"/>
            </a:endParaRPr>
          </a:p>
        </p:txBody>
      </p:sp>
      <p:pic>
        <p:nvPicPr>
          <p:cNvPr id="16" name="Picture 4"/>
          <p:cNvPicPr>
            <a:picLocks noChangeAspect="1" noChangeArrowheads="1"/>
          </p:cNvPicPr>
          <p:nvPr/>
        </p:nvPicPr>
        <p:blipFill>
          <a:blip r:embed="rId4" cstate="print"/>
          <a:srcRect/>
          <a:stretch>
            <a:fillRect/>
          </a:stretch>
        </p:blipFill>
        <p:spPr bwMode="auto">
          <a:xfrm>
            <a:off x="3419872" y="1080070"/>
            <a:ext cx="4104456" cy="476722"/>
          </a:xfrm>
          <a:prstGeom prst="rect">
            <a:avLst/>
          </a:prstGeom>
          <a:noFill/>
          <a:ln w="9525">
            <a:noFill/>
            <a:miter lim="800000"/>
            <a:headEnd/>
            <a:tailEnd/>
          </a:ln>
        </p:spPr>
      </p:pic>
      <p:pic>
        <p:nvPicPr>
          <p:cNvPr id="17" name="Picture 1"/>
          <p:cNvPicPr>
            <a:picLocks noChangeAspect="1" noChangeArrowheads="1"/>
          </p:cNvPicPr>
          <p:nvPr/>
        </p:nvPicPr>
        <p:blipFill>
          <a:blip r:embed="rId5" cstate="print"/>
          <a:srcRect/>
          <a:stretch>
            <a:fillRect/>
          </a:stretch>
        </p:blipFill>
        <p:spPr bwMode="auto">
          <a:xfrm>
            <a:off x="394258" y="2060848"/>
            <a:ext cx="8426214" cy="1728192"/>
          </a:xfrm>
          <a:prstGeom prst="rect">
            <a:avLst/>
          </a:prstGeom>
          <a:noFill/>
          <a:ln w="9525">
            <a:noFill/>
            <a:miter lim="800000"/>
            <a:headEnd/>
            <a:tailEnd/>
          </a:ln>
        </p:spPr>
      </p:pic>
      <p:pic>
        <p:nvPicPr>
          <p:cNvPr id="10241" name="Picture 1"/>
          <p:cNvPicPr>
            <a:picLocks noChangeAspect="1" noChangeArrowheads="1"/>
          </p:cNvPicPr>
          <p:nvPr/>
        </p:nvPicPr>
        <p:blipFill>
          <a:blip r:embed="rId6" cstate="print"/>
          <a:srcRect/>
          <a:stretch>
            <a:fillRect/>
          </a:stretch>
        </p:blipFill>
        <p:spPr bwMode="auto">
          <a:xfrm>
            <a:off x="827584" y="4365104"/>
            <a:ext cx="7306680" cy="2420888"/>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41"/>
                                        </p:tgtEl>
                                        <p:attrNameLst>
                                          <p:attrName>style.visibility</p:attrName>
                                        </p:attrNameLst>
                                      </p:cBhvr>
                                      <p:to>
                                        <p:strVal val="visible"/>
                                      </p:to>
                                    </p:set>
                                    <p:animEffect transition="in" filter="fade">
                                      <p:cBhvr>
                                        <p:cTn id="17" dur="2000"/>
                                        <p:tgtEl>
                                          <p:spTgt spid="10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2/7 </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rmAutofit fontScale="92500" lnSpcReduction="20000"/>
          </a:bodyPr>
          <a:lstStyle/>
          <a:p>
            <a:r>
              <a:rPr lang="en-US" altLang="ko-KR" sz="2400" b="1" dirty="0" err="1" smtClean="0"/>
              <a:t>printf</a:t>
            </a:r>
            <a:r>
              <a:rPr lang="ko-KR" altLang="en-US" sz="2400" b="1" dirty="0" smtClean="0"/>
              <a:t>에서 정수형 상수 출력</a:t>
            </a:r>
            <a:endParaRPr lang="ko-KR" altLang="en-US" sz="2400" dirty="0" smtClean="0"/>
          </a:p>
        </p:txBody>
      </p:sp>
      <p:pic>
        <p:nvPicPr>
          <p:cNvPr id="126978" name="Picture 2"/>
          <p:cNvPicPr>
            <a:picLocks noChangeAspect="1" noChangeArrowheads="1"/>
          </p:cNvPicPr>
          <p:nvPr/>
        </p:nvPicPr>
        <p:blipFill>
          <a:blip r:embed="rId3" cstate="print"/>
          <a:srcRect/>
          <a:stretch>
            <a:fillRect/>
          </a:stretch>
        </p:blipFill>
        <p:spPr bwMode="auto">
          <a:xfrm>
            <a:off x="251520" y="1700808"/>
            <a:ext cx="4749559" cy="2016224"/>
          </a:xfrm>
          <a:prstGeom prst="rect">
            <a:avLst/>
          </a:prstGeom>
          <a:noFill/>
          <a:ln w="9525">
            <a:noFill/>
            <a:miter lim="800000"/>
            <a:headEnd/>
            <a:tailEnd/>
          </a:ln>
        </p:spPr>
      </p:pic>
      <p:sp>
        <p:nvSpPr>
          <p:cNvPr id="10" name="TextBox 9"/>
          <p:cNvSpPr txBox="1"/>
          <p:nvPr/>
        </p:nvSpPr>
        <p:spPr>
          <a:xfrm>
            <a:off x="251520" y="3933056"/>
            <a:ext cx="8352928" cy="1323439"/>
          </a:xfrm>
          <a:prstGeom prst="rect">
            <a:avLst/>
          </a:prstGeom>
          <a:solidFill>
            <a:schemeClr val="accent1"/>
          </a:solidFill>
          <a:ln>
            <a:noFill/>
          </a:ln>
          <a:effectLst/>
        </p:spPr>
        <p:txBody>
          <a:bodyPr wrap="square" rtlCol="0">
            <a:spAutoFit/>
          </a:bodyPr>
          <a:lstStyle/>
          <a:p>
            <a:r>
              <a:rPr lang="ko-KR" altLang="en-US" sz="2000" dirty="0" smtClean="0"/>
              <a:t>정수형 상수 </a:t>
            </a:r>
            <a:r>
              <a:rPr lang="en-US" altLang="ko-KR" sz="2000" dirty="0" smtClean="0"/>
              <a:t>21</a:t>
            </a:r>
            <a:r>
              <a:rPr lang="ko-KR" altLang="en-US" sz="2000" dirty="0" smtClean="0"/>
              <a:t>을 출력 형식에서 지정할 경우 형식 지정자 </a:t>
            </a:r>
            <a:r>
              <a:rPr lang="en-US" altLang="ko-KR" sz="2000" dirty="0" smtClean="0"/>
              <a:t>%d</a:t>
            </a:r>
            <a:r>
              <a:rPr lang="ko-KR" altLang="en-US" sz="2000" dirty="0" smtClean="0"/>
              <a:t>를 사용한다</a:t>
            </a:r>
            <a:r>
              <a:rPr lang="en-US" altLang="ko-KR" sz="2000" dirty="0" smtClean="0"/>
              <a:t>.  </a:t>
            </a:r>
            <a:r>
              <a:rPr lang="ko-KR" altLang="en-US" sz="2000" dirty="0" smtClean="0"/>
              <a:t>출력 대상에 사용할 데이터 </a:t>
            </a:r>
            <a:r>
              <a:rPr lang="en-US" altLang="ko-KR" sz="2000" dirty="0" smtClean="0"/>
              <a:t>21, 5, 8</a:t>
            </a:r>
            <a:r>
              <a:rPr lang="ko-KR" altLang="en-US" sz="2000" dirty="0" smtClean="0"/>
              <a:t>을 상수</a:t>
            </a:r>
            <a:r>
              <a:rPr lang="en-US" altLang="ko-KR" sz="2000" dirty="0" smtClean="0"/>
              <a:t>, </a:t>
            </a:r>
            <a:r>
              <a:rPr lang="ko-KR" altLang="en-US" sz="2000" dirty="0" smtClean="0"/>
              <a:t>특히 정수형 상수라 한다</a:t>
            </a:r>
            <a:r>
              <a:rPr lang="en-US" altLang="ko-KR" sz="2000" dirty="0" smtClean="0"/>
              <a:t>. </a:t>
            </a:r>
          </a:p>
          <a:p>
            <a:r>
              <a:rPr lang="ko-KR" altLang="en-US" sz="2000" dirty="0" smtClean="0"/>
              <a:t>여러 개의 정수형 상수를 출력하려면 개수만큼의 형식 지정자를 사용해야 하고</a:t>
            </a:r>
            <a:r>
              <a:rPr lang="en-US" altLang="ko-KR" sz="2000" dirty="0" smtClean="0"/>
              <a:t>, </a:t>
            </a:r>
            <a:r>
              <a:rPr lang="ko-KR" altLang="en-US" sz="2000" dirty="0" smtClean="0"/>
              <a:t>순서에 따라 대입되어 출력된다</a:t>
            </a:r>
            <a:r>
              <a:rPr lang="en-US" altLang="ko-KR" sz="2000" dirty="0" smtClean="0"/>
              <a:t>.</a:t>
            </a:r>
            <a:endParaRPr lang="ko-KR" alt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fade">
                                      <p:cBhvr>
                                        <p:cTn id="7" dur="2000"/>
                                        <p:tgtEl>
                                          <p:spTgt spid="12697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06524"/>
          </a:xfrm>
        </p:spPr>
        <p:txBody>
          <a:bodyPr>
            <a:normAutofit fontScale="90000"/>
          </a:bodyPr>
          <a:lstStyle/>
          <a:p>
            <a:r>
              <a:rPr lang="en-US" altLang="ko-KR" dirty="0" err="1" smtClean="0"/>
              <a:t>printf</a:t>
            </a:r>
            <a:r>
              <a:rPr lang="ko-KR" altLang="en-US" dirty="0" smtClean="0"/>
              <a:t>의 기본</a:t>
            </a:r>
            <a:br>
              <a:rPr lang="ko-KR" altLang="en-US" dirty="0" smtClean="0"/>
            </a:br>
            <a:endParaRPr lang="en-US" dirty="0">
              <a:solidFill>
                <a:schemeClr val="tx2"/>
              </a:solidFill>
            </a:endParaRPr>
          </a:p>
        </p:txBody>
      </p:sp>
      <p:sp>
        <p:nvSpPr>
          <p:cNvPr id="5" name="텍스트 개체 틀 4"/>
          <p:cNvSpPr>
            <a:spLocks noGrp="1"/>
          </p:cNvSpPr>
          <p:nvPr>
            <p:ph type="body" sz="quarter" idx="10"/>
          </p:nvPr>
        </p:nvSpPr>
        <p:spPr>
          <a:xfrm>
            <a:off x="179512" y="1052736"/>
            <a:ext cx="8784976" cy="1723549"/>
          </a:xfrm>
        </p:spPr>
        <p:txBody>
          <a:bodyPr/>
          <a:lstStyle/>
          <a:p>
            <a:r>
              <a:rPr lang="en-US" altLang="ko-KR" sz="2800" dirty="0" err="1" smtClean="0"/>
              <a:t>printf</a:t>
            </a:r>
            <a:r>
              <a:rPr lang="en-US" altLang="ko-KR" sz="2800" dirty="0" smtClean="0"/>
              <a:t> : </a:t>
            </a:r>
            <a:r>
              <a:rPr lang="ko-KR" altLang="en-US" sz="2800" b="1" dirty="0" smtClean="0">
                <a:solidFill>
                  <a:schemeClr val="bg2">
                    <a:lumMod val="50000"/>
                  </a:schemeClr>
                </a:solidFill>
              </a:rPr>
              <a:t>출력 함수</a:t>
            </a:r>
            <a:r>
              <a:rPr lang="en-US" altLang="ko-KR" sz="2800" dirty="0" smtClean="0"/>
              <a:t>(</a:t>
            </a:r>
            <a:r>
              <a:rPr lang="en-US" altLang="ko-KR" sz="2800" dirty="0" smtClean="0"/>
              <a:t>output  </a:t>
            </a:r>
            <a:r>
              <a:rPr lang="en-US" altLang="ko-KR" sz="2800" dirty="0" smtClean="0"/>
              <a:t>function)</a:t>
            </a:r>
          </a:p>
          <a:p>
            <a:r>
              <a:rPr lang="ko-KR" altLang="en-US" sz="2800" dirty="0" smtClean="0"/>
              <a:t>기능 </a:t>
            </a:r>
            <a:r>
              <a:rPr lang="en-US" altLang="ko-KR" sz="2800" dirty="0" smtClean="0"/>
              <a:t>: </a:t>
            </a:r>
            <a:r>
              <a:rPr lang="ko-KR" altLang="en-US" sz="2800" b="1" dirty="0" smtClean="0">
                <a:solidFill>
                  <a:schemeClr val="bg2">
                    <a:lumMod val="50000"/>
                  </a:schemeClr>
                </a:solidFill>
              </a:rPr>
              <a:t>어떤 결과를 화면에 출력</a:t>
            </a:r>
            <a:endParaRPr lang="en-US" altLang="ko-KR" sz="2800" b="1" dirty="0" smtClean="0">
              <a:solidFill>
                <a:schemeClr val="bg2">
                  <a:lumMod val="50000"/>
                </a:schemeClr>
              </a:solidFill>
            </a:endParaRPr>
          </a:p>
          <a:p>
            <a:r>
              <a:rPr lang="ko-KR" altLang="en-US" sz="2800" dirty="0" smtClean="0"/>
              <a:t>사용방법</a:t>
            </a:r>
            <a:r>
              <a:rPr lang="ko-KR" altLang="en-US" sz="2800" dirty="0" smtClean="0">
                <a:solidFill>
                  <a:schemeClr val="bg2">
                    <a:lumMod val="50000"/>
                  </a:schemeClr>
                </a:solidFill>
              </a:rPr>
              <a:t> </a:t>
            </a:r>
            <a:r>
              <a:rPr lang="en-US" altLang="ko-KR" sz="2800" dirty="0" smtClean="0">
                <a:solidFill>
                  <a:schemeClr val="bg2">
                    <a:lumMod val="50000"/>
                  </a:schemeClr>
                </a:solidFill>
              </a:rPr>
              <a:t>:</a:t>
            </a:r>
            <a:endParaRPr lang="ko-KR" altLang="en-US" sz="2400" b="1" dirty="0" smtClean="0">
              <a:solidFill>
                <a:schemeClr val="bg2">
                  <a:lumMod val="50000"/>
                </a:schemeClr>
              </a:solidFill>
            </a:endParaRPr>
          </a:p>
        </p:txBody>
      </p:sp>
      <p:sp>
        <p:nvSpPr>
          <p:cNvPr id="4096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40962" name="_x90876896" descr="EMB000000ec06e2"/>
          <p:cNvPicPr>
            <a:picLocks noChangeAspect="1" noChangeArrowheads="1"/>
          </p:cNvPicPr>
          <p:nvPr/>
        </p:nvPicPr>
        <p:blipFill>
          <a:blip r:embed="rId3" cstate="print"/>
          <a:srcRect/>
          <a:stretch>
            <a:fillRect/>
          </a:stretch>
        </p:blipFill>
        <p:spPr bwMode="auto">
          <a:xfrm>
            <a:off x="1403648" y="5517232"/>
            <a:ext cx="5821570" cy="864096"/>
          </a:xfrm>
          <a:prstGeom prst="rect">
            <a:avLst/>
          </a:prstGeom>
          <a:noFill/>
        </p:spPr>
      </p:pic>
      <p:sp>
        <p:nvSpPr>
          <p:cNvPr id="11" name="TextBox 10"/>
          <p:cNvSpPr txBox="1"/>
          <p:nvPr/>
        </p:nvSpPr>
        <p:spPr>
          <a:xfrm>
            <a:off x="611560" y="3061409"/>
            <a:ext cx="7632848" cy="1015663"/>
          </a:xfrm>
          <a:prstGeom prst="rect">
            <a:avLst/>
          </a:prstGeom>
          <a:solidFill>
            <a:schemeClr val="accent1"/>
          </a:solidFill>
          <a:ln>
            <a:noFill/>
          </a:ln>
          <a:effectLst/>
        </p:spPr>
        <p:txBody>
          <a:bodyPr wrap="square" rtlCol="0">
            <a:spAutoFit/>
          </a:bodyPr>
          <a:lstStyle/>
          <a:p>
            <a:r>
              <a:rPr lang="ko-KR" altLang="en-US" sz="2000" dirty="0" smtClean="0"/>
              <a:t>출력 형식을 제어하는 부분은 엑셀에서 </a:t>
            </a:r>
            <a:endParaRPr lang="en-US" altLang="ko-KR" sz="2000" dirty="0" smtClean="0"/>
          </a:p>
          <a:p>
            <a:r>
              <a:rPr lang="ko-KR" altLang="en-US" sz="2000" dirty="0" smtClean="0"/>
              <a:t>동일한 대상</a:t>
            </a:r>
            <a:r>
              <a:rPr lang="en-US" altLang="ko-KR" sz="2000" dirty="0" smtClean="0"/>
              <a:t>(2013</a:t>
            </a:r>
            <a:r>
              <a:rPr lang="ko-KR" altLang="en-US" sz="2000" dirty="0" smtClean="0"/>
              <a:t>년 </a:t>
            </a:r>
            <a:r>
              <a:rPr lang="en-US" altLang="ko-KR" sz="2000" dirty="0" smtClean="0"/>
              <a:t>4</a:t>
            </a:r>
            <a:r>
              <a:rPr lang="ko-KR" altLang="en-US" sz="2000" dirty="0" smtClean="0"/>
              <a:t>월 </a:t>
            </a:r>
            <a:r>
              <a:rPr lang="en-US" altLang="ko-KR" sz="2000" dirty="0" smtClean="0"/>
              <a:t>20</a:t>
            </a:r>
            <a:r>
              <a:rPr lang="ko-KR" altLang="en-US" sz="2000" dirty="0" smtClean="0"/>
              <a:t>일</a:t>
            </a:r>
            <a:r>
              <a:rPr lang="en-US" altLang="ko-KR" sz="2000" dirty="0" smtClean="0"/>
              <a:t>) </a:t>
            </a:r>
            <a:r>
              <a:rPr lang="ko-KR" altLang="en-US" sz="2000" dirty="0" smtClean="0"/>
              <a:t>에 대해 다음과 같이 </a:t>
            </a:r>
            <a:endParaRPr lang="en-US" altLang="ko-KR" sz="2000" dirty="0" smtClean="0"/>
          </a:p>
          <a:p>
            <a:r>
              <a:rPr lang="ko-KR" altLang="en-US" sz="2000" dirty="0" smtClean="0"/>
              <a:t>셀 </a:t>
            </a:r>
            <a:r>
              <a:rPr lang="ko-KR" altLang="en-US" sz="2000" dirty="0" smtClean="0"/>
              <a:t>서식을 변경하여 다르게 표현하는 것과 같은 방법으로 사용</a:t>
            </a:r>
            <a:endParaRPr lang="ko-KR" altLang="en-US" sz="2000" dirty="0"/>
          </a:p>
        </p:txBody>
      </p:sp>
      <p:sp>
        <p:nvSpPr>
          <p:cNvPr id="14" name="TextBox 13"/>
          <p:cNvSpPr txBox="1"/>
          <p:nvPr/>
        </p:nvSpPr>
        <p:spPr>
          <a:xfrm>
            <a:off x="3131840" y="4509120"/>
            <a:ext cx="2304256" cy="400110"/>
          </a:xfrm>
          <a:prstGeom prst="rect">
            <a:avLst/>
          </a:prstGeom>
          <a:solidFill>
            <a:schemeClr val="accent1"/>
          </a:solidFill>
          <a:ln>
            <a:noFill/>
          </a:ln>
          <a:effectLst/>
        </p:spPr>
        <p:txBody>
          <a:bodyPr wrap="square" rtlCol="0">
            <a:spAutoFit/>
          </a:bodyPr>
          <a:lstStyle/>
          <a:p>
            <a:r>
              <a:rPr lang="en-US" altLang="ko-KR" sz="2000" dirty="0" smtClean="0"/>
              <a:t>2013</a:t>
            </a:r>
            <a:r>
              <a:rPr lang="ko-KR" altLang="en-US" sz="2000" dirty="0" smtClean="0"/>
              <a:t>년 </a:t>
            </a:r>
            <a:r>
              <a:rPr lang="en-US" altLang="ko-KR" sz="2000" dirty="0" smtClean="0"/>
              <a:t>4</a:t>
            </a:r>
            <a:r>
              <a:rPr lang="ko-KR" altLang="en-US" sz="2000" dirty="0" smtClean="0"/>
              <a:t>월 </a:t>
            </a:r>
            <a:r>
              <a:rPr lang="en-US" altLang="ko-KR" sz="2000" dirty="0" smtClean="0"/>
              <a:t>20</a:t>
            </a:r>
            <a:r>
              <a:rPr lang="ko-KR" altLang="en-US" sz="2000" dirty="0" smtClean="0"/>
              <a:t>일</a:t>
            </a:r>
            <a:endParaRPr lang="ko-KR" altLang="en-US" sz="2000" dirty="0"/>
          </a:p>
        </p:txBody>
      </p:sp>
      <p:cxnSp>
        <p:nvCxnSpPr>
          <p:cNvPr id="15" name="직선 화살표 연결선 14"/>
          <p:cNvCxnSpPr>
            <a:stCxn id="14" idx="2"/>
          </p:cNvCxnSpPr>
          <p:nvPr/>
        </p:nvCxnSpPr>
        <p:spPr>
          <a:xfrm flipH="1">
            <a:off x="3203848" y="4909230"/>
            <a:ext cx="1080120" cy="968042"/>
          </a:xfrm>
          <a:prstGeom prst="straightConnector1">
            <a:avLst/>
          </a:prstGeom>
          <a:ln w="60325">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a:stCxn id="14" idx="2"/>
          </p:cNvCxnSpPr>
          <p:nvPr/>
        </p:nvCxnSpPr>
        <p:spPr>
          <a:xfrm>
            <a:off x="4283968" y="4909230"/>
            <a:ext cx="864096" cy="968042"/>
          </a:xfrm>
          <a:prstGeom prst="straightConnector1">
            <a:avLst/>
          </a:prstGeom>
          <a:ln w="60325">
            <a:tailEnd type="arrow"/>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14" idx="2"/>
          </p:cNvCxnSpPr>
          <p:nvPr/>
        </p:nvCxnSpPr>
        <p:spPr>
          <a:xfrm>
            <a:off x="4283968" y="4909230"/>
            <a:ext cx="1800200" cy="968042"/>
          </a:xfrm>
          <a:prstGeom prst="straightConnector1">
            <a:avLst/>
          </a:prstGeom>
          <a:ln w="60325">
            <a:tailEnd type="arrow"/>
          </a:ln>
        </p:spPr>
        <p:style>
          <a:lnRef idx="1">
            <a:schemeClr val="accent1"/>
          </a:lnRef>
          <a:fillRef idx="0">
            <a:schemeClr val="accent1"/>
          </a:fillRef>
          <a:effectRef idx="0">
            <a:schemeClr val="accent1"/>
          </a:effectRef>
          <a:fontRef idx="minor">
            <a:schemeClr val="tx1"/>
          </a:fontRef>
        </p:style>
      </p:cxnSp>
      <p:pic>
        <p:nvPicPr>
          <p:cNvPr id="40964" name="Picture 4"/>
          <p:cNvPicPr>
            <a:picLocks noChangeAspect="1" noChangeArrowheads="1"/>
          </p:cNvPicPr>
          <p:nvPr/>
        </p:nvPicPr>
        <p:blipFill>
          <a:blip r:embed="rId4" cstate="print"/>
          <a:srcRect/>
          <a:stretch>
            <a:fillRect/>
          </a:stretch>
        </p:blipFill>
        <p:spPr bwMode="auto">
          <a:xfrm>
            <a:off x="2411760" y="2276872"/>
            <a:ext cx="4104456" cy="47672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3/7</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rmAutofit lnSpcReduction="10000"/>
          </a:bodyPr>
          <a:lstStyle/>
          <a:p>
            <a:r>
              <a:rPr lang="en-US" altLang="ko-KR" sz="2000" b="1" dirty="0" err="1" smtClean="0"/>
              <a:t>printf</a:t>
            </a:r>
            <a:r>
              <a:rPr lang="ko-KR" altLang="en-US" sz="2000" b="1" dirty="0" smtClean="0"/>
              <a:t>에서 실수형 상수 출력</a:t>
            </a:r>
            <a:endParaRPr lang="ko-KR" altLang="en-US" sz="2000" dirty="0"/>
          </a:p>
        </p:txBody>
      </p:sp>
      <p:sp>
        <p:nvSpPr>
          <p:cNvPr id="10" name="TextBox 9"/>
          <p:cNvSpPr txBox="1"/>
          <p:nvPr/>
        </p:nvSpPr>
        <p:spPr>
          <a:xfrm>
            <a:off x="251520" y="4737338"/>
            <a:ext cx="8352928" cy="707886"/>
          </a:xfrm>
          <a:prstGeom prst="rect">
            <a:avLst/>
          </a:prstGeom>
          <a:solidFill>
            <a:schemeClr val="accent1"/>
          </a:solidFill>
          <a:ln>
            <a:noFill/>
          </a:ln>
          <a:effectLst/>
        </p:spPr>
        <p:txBody>
          <a:bodyPr wrap="square" rtlCol="0">
            <a:spAutoFit/>
          </a:bodyPr>
          <a:lstStyle/>
          <a:p>
            <a:r>
              <a:rPr lang="ko-KR" altLang="en-US" sz="2000" dirty="0" err="1" smtClean="0"/>
              <a:t>실수형</a:t>
            </a:r>
            <a:r>
              <a:rPr lang="ko-KR" altLang="en-US" sz="2000" dirty="0" smtClean="0"/>
              <a:t> 상수는 형식 지정자로 </a:t>
            </a:r>
            <a:r>
              <a:rPr lang="en-US" altLang="ko-KR" sz="2000" dirty="0" smtClean="0"/>
              <a:t>%f</a:t>
            </a:r>
            <a:r>
              <a:rPr lang="ko-KR" altLang="en-US" sz="2000" dirty="0" smtClean="0"/>
              <a:t>를 사용한다</a:t>
            </a:r>
            <a:r>
              <a:rPr lang="en-US" altLang="ko-KR" sz="2000" dirty="0" smtClean="0"/>
              <a:t>. </a:t>
            </a:r>
          </a:p>
          <a:p>
            <a:r>
              <a:rPr lang="en-US" altLang="ko-KR" sz="2000" dirty="0" smtClean="0"/>
              <a:t>%f</a:t>
            </a:r>
            <a:r>
              <a:rPr lang="ko-KR" altLang="en-US" sz="2000" dirty="0" smtClean="0"/>
              <a:t>는 출력대상인 실수형 상수의 소수 이하 </a:t>
            </a:r>
            <a:r>
              <a:rPr lang="ko-KR" altLang="en-US" sz="2000" dirty="0" err="1" smtClean="0"/>
              <a:t>자리수를</a:t>
            </a:r>
            <a:r>
              <a:rPr lang="ko-KR" altLang="en-US" sz="2000" dirty="0" smtClean="0"/>
              <a:t> 지정할 수 있다</a:t>
            </a:r>
            <a:r>
              <a:rPr lang="en-US" altLang="ko-KR" sz="2000" dirty="0" smtClean="0"/>
              <a:t>.</a:t>
            </a:r>
            <a:endParaRPr lang="ko-KR" altLang="en-US" sz="2000" dirty="0"/>
          </a:p>
        </p:txBody>
      </p:sp>
      <p:pic>
        <p:nvPicPr>
          <p:cNvPr id="128002" name="Picture 2"/>
          <p:cNvPicPr>
            <a:picLocks noChangeAspect="1" noChangeArrowheads="1"/>
          </p:cNvPicPr>
          <p:nvPr/>
        </p:nvPicPr>
        <p:blipFill>
          <a:blip r:embed="rId3" cstate="print"/>
          <a:srcRect/>
          <a:stretch>
            <a:fillRect/>
          </a:stretch>
        </p:blipFill>
        <p:spPr bwMode="auto">
          <a:xfrm>
            <a:off x="323528" y="1700808"/>
            <a:ext cx="4599120" cy="2808312"/>
          </a:xfrm>
          <a:prstGeom prst="rect">
            <a:avLst/>
          </a:prstGeom>
          <a:noFill/>
          <a:ln w="9525">
            <a:noFill/>
            <a:miter lim="800000"/>
            <a:headEnd/>
            <a:tailEnd/>
          </a:ln>
        </p:spPr>
      </p:pic>
      <p:sp>
        <p:nvSpPr>
          <p:cNvPr id="1280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28003" name="_x90750064" descr="EMB000000ec072d"/>
          <p:cNvPicPr>
            <a:picLocks noChangeAspect="1" noChangeArrowheads="1"/>
          </p:cNvPicPr>
          <p:nvPr/>
        </p:nvPicPr>
        <p:blipFill>
          <a:blip r:embed="rId4" cstate="print"/>
          <a:srcRect/>
          <a:stretch>
            <a:fillRect/>
          </a:stretch>
        </p:blipFill>
        <p:spPr bwMode="auto">
          <a:xfrm>
            <a:off x="5076055" y="2564903"/>
            <a:ext cx="1466075" cy="1584177"/>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fade">
                                      <p:cBhvr>
                                        <p:cTn id="7" dur="2000"/>
                                        <p:tgtEl>
                                          <p:spTgt spid="1280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8003"/>
                                        </p:tgtEl>
                                        <p:attrNameLst>
                                          <p:attrName>style.visibility</p:attrName>
                                        </p:attrNameLst>
                                      </p:cBhvr>
                                      <p:to>
                                        <p:strVal val="visible"/>
                                      </p:to>
                                    </p:set>
                                    <p:animEffect transition="in" filter="fade">
                                      <p:cBhvr>
                                        <p:cTn id="15" dur="2000"/>
                                        <p:tgtEl>
                                          <p:spTgt spid="128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4/7 </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rmAutofit lnSpcReduction="10000"/>
          </a:bodyPr>
          <a:lstStyle/>
          <a:p>
            <a:r>
              <a:rPr lang="ko-KR" altLang="en-US" sz="2000" b="1" dirty="0" smtClean="0"/>
              <a:t>상수와 연산</a:t>
            </a:r>
            <a:endParaRPr lang="ko-KR" altLang="en-US" sz="2000" dirty="0"/>
          </a:p>
        </p:txBody>
      </p:sp>
      <p:sp>
        <p:nvSpPr>
          <p:cNvPr id="10" name="TextBox 9"/>
          <p:cNvSpPr txBox="1"/>
          <p:nvPr/>
        </p:nvSpPr>
        <p:spPr>
          <a:xfrm>
            <a:off x="251520" y="4737338"/>
            <a:ext cx="8352928" cy="1015663"/>
          </a:xfrm>
          <a:prstGeom prst="rect">
            <a:avLst/>
          </a:prstGeom>
          <a:solidFill>
            <a:schemeClr val="accent1"/>
          </a:solidFill>
          <a:ln>
            <a:noFill/>
          </a:ln>
          <a:effectLst/>
        </p:spPr>
        <p:txBody>
          <a:bodyPr wrap="square" rtlCol="0">
            <a:spAutoFit/>
          </a:bodyPr>
          <a:lstStyle/>
          <a:p>
            <a:r>
              <a:rPr lang="ko-KR" altLang="en-US" sz="2000" dirty="0" smtClean="0"/>
              <a:t>상수 간의 연산결과는 상수로 처리되므로 연산결과를 출력할 경우에 적절한 형식 지정자를 선택하여 사용해야 한다</a:t>
            </a:r>
            <a:r>
              <a:rPr lang="en-US" altLang="ko-KR" sz="2000" dirty="0" smtClean="0"/>
              <a:t>. </a:t>
            </a:r>
          </a:p>
          <a:p>
            <a:r>
              <a:rPr lang="ko-KR" altLang="en-US" sz="2000" dirty="0" smtClean="0"/>
              <a:t>기본적인 </a:t>
            </a:r>
            <a:r>
              <a:rPr lang="en-US" altLang="ko-KR" sz="2000" dirty="0" smtClean="0"/>
              <a:t>4</a:t>
            </a:r>
            <a:r>
              <a:rPr lang="ko-KR" altLang="en-US" sz="2000" dirty="0" err="1" smtClean="0"/>
              <a:t>칙</a:t>
            </a:r>
            <a:r>
              <a:rPr lang="ko-KR" altLang="en-US" sz="2000" dirty="0" smtClean="0"/>
              <a:t> 연산에 대해 기호 </a:t>
            </a:r>
            <a:r>
              <a:rPr lang="en-US" altLang="ko-KR" sz="2000" dirty="0" smtClean="0"/>
              <a:t>+, -, *, /</a:t>
            </a:r>
            <a:r>
              <a:rPr lang="ko-KR" altLang="en-US" sz="2000" dirty="0" smtClean="0"/>
              <a:t>를 사용한다</a:t>
            </a:r>
            <a:r>
              <a:rPr lang="en-US" altLang="ko-KR" sz="2000" dirty="0" smtClean="0"/>
              <a:t>.</a:t>
            </a:r>
            <a:endParaRPr lang="ko-KR" altLang="en-US" sz="2000" dirty="0"/>
          </a:p>
        </p:txBody>
      </p:sp>
      <p:sp>
        <p:nvSpPr>
          <p:cNvPr id="1280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35170" name="Picture 2"/>
          <p:cNvPicPr>
            <a:picLocks noChangeAspect="1" noChangeArrowheads="1"/>
          </p:cNvPicPr>
          <p:nvPr/>
        </p:nvPicPr>
        <p:blipFill>
          <a:blip r:embed="rId3" cstate="print"/>
          <a:srcRect/>
          <a:stretch>
            <a:fillRect/>
          </a:stretch>
        </p:blipFill>
        <p:spPr bwMode="auto">
          <a:xfrm>
            <a:off x="467543" y="1772816"/>
            <a:ext cx="5974925" cy="2736304"/>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170"/>
                                        </p:tgtEl>
                                        <p:attrNameLst>
                                          <p:attrName>style.visibility</p:attrName>
                                        </p:attrNameLst>
                                      </p:cBhvr>
                                      <p:to>
                                        <p:strVal val="visible"/>
                                      </p:to>
                                    </p:set>
                                    <p:animEffect transition="in" filter="fade">
                                      <p:cBhvr>
                                        <p:cTn id="7" dur="2000"/>
                                        <p:tgtEl>
                                          <p:spTgt spid="13517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5/7</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rmAutofit lnSpcReduction="10000"/>
          </a:bodyPr>
          <a:lstStyle/>
          <a:p>
            <a:r>
              <a:rPr lang="ko-KR" altLang="en-US" sz="2000" b="1" dirty="0" smtClean="0"/>
              <a:t>나눗셈 연산</a:t>
            </a:r>
            <a:endParaRPr lang="ko-KR" altLang="en-US" sz="2000" dirty="0"/>
          </a:p>
        </p:txBody>
      </p:sp>
      <p:sp>
        <p:nvSpPr>
          <p:cNvPr id="10" name="TextBox 9"/>
          <p:cNvSpPr txBox="1"/>
          <p:nvPr/>
        </p:nvSpPr>
        <p:spPr>
          <a:xfrm>
            <a:off x="251520" y="4737338"/>
            <a:ext cx="8352928" cy="1015663"/>
          </a:xfrm>
          <a:prstGeom prst="rect">
            <a:avLst/>
          </a:prstGeom>
          <a:solidFill>
            <a:schemeClr val="accent1"/>
          </a:solidFill>
          <a:ln>
            <a:solidFill>
              <a:schemeClr val="tx1"/>
            </a:solidFill>
          </a:ln>
          <a:effectLst/>
        </p:spPr>
        <p:txBody>
          <a:bodyPr wrap="square" rtlCol="0">
            <a:spAutoFit/>
          </a:bodyPr>
          <a:lstStyle/>
          <a:p>
            <a:r>
              <a:rPr lang="ko-KR" altLang="en-US" sz="2000" dirty="0" smtClean="0"/>
              <a:t>정수형 상수끼리의 연산결과는 정수형 상수가 되므로 나눗셈 연산의 경우에 바른 결과를 출력하려면 </a:t>
            </a:r>
            <a:r>
              <a:rPr lang="ko-KR" altLang="en-US" sz="2000" dirty="0" err="1" smtClean="0"/>
              <a:t>실수형</a:t>
            </a:r>
            <a:r>
              <a:rPr lang="ko-KR" altLang="en-US" sz="2000" dirty="0" smtClean="0"/>
              <a:t> 상수로 바꿔야 하며</a:t>
            </a:r>
            <a:r>
              <a:rPr lang="en-US" altLang="ko-KR" sz="2000" dirty="0" smtClean="0"/>
              <a:t>, </a:t>
            </a:r>
          </a:p>
          <a:p>
            <a:r>
              <a:rPr lang="ko-KR" altLang="en-US" sz="2000" dirty="0" smtClean="0"/>
              <a:t>형식 지정자로 </a:t>
            </a:r>
            <a:r>
              <a:rPr lang="en-US" altLang="ko-KR" sz="2000" dirty="0" smtClean="0"/>
              <a:t>%f</a:t>
            </a:r>
            <a:r>
              <a:rPr lang="ko-KR" altLang="en-US" sz="2000" dirty="0" smtClean="0"/>
              <a:t>를 사용한다</a:t>
            </a:r>
            <a:r>
              <a:rPr lang="en-US" altLang="ko-KR" sz="2000" dirty="0" smtClean="0"/>
              <a:t>.</a:t>
            </a:r>
            <a:endParaRPr lang="ko-KR" altLang="en-US" sz="2000" dirty="0"/>
          </a:p>
        </p:txBody>
      </p:sp>
      <p:pic>
        <p:nvPicPr>
          <p:cNvPr id="136194" name="Picture 2"/>
          <p:cNvPicPr>
            <a:picLocks noChangeAspect="1" noChangeArrowheads="1"/>
          </p:cNvPicPr>
          <p:nvPr/>
        </p:nvPicPr>
        <p:blipFill>
          <a:blip r:embed="rId3" cstate="print"/>
          <a:srcRect/>
          <a:stretch>
            <a:fillRect/>
          </a:stretch>
        </p:blipFill>
        <p:spPr bwMode="auto">
          <a:xfrm>
            <a:off x="467544" y="1556792"/>
            <a:ext cx="6009395" cy="2736304"/>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fade">
                                      <p:cBhvr>
                                        <p:cTn id="7" dur="2000"/>
                                        <p:tgtEl>
                                          <p:spTgt spid="13619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6/7</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rmAutofit lnSpcReduction="10000"/>
          </a:bodyPr>
          <a:lstStyle/>
          <a:p>
            <a:r>
              <a:rPr lang="en-US" altLang="ko-KR" sz="2000" b="1" dirty="0" err="1" smtClean="0"/>
              <a:t>printf</a:t>
            </a:r>
            <a:r>
              <a:rPr lang="ko-KR" altLang="en-US" sz="2000" b="1" dirty="0" smtClean="0"/>
              <a:t>에서 문자형 상수 출력</a:t>
            </a:r>
            <a:endParaRPr lang="ko-KR" altLang="en-US" sz="2000" dirty="0"/>
          </a:p>
        </p:txBody>
      </p:sp>
      <p:sp>
        <p:nvSpPr>
          <p:cNvPr id="10" name="TextBox 9"/>
          <p:cNvSpPr txBox="1"/>
          <p:nvPr/>
        </p:nvSpPr>
        <p:spPr>
          <a:xfrm>
            <a:off x="323528" y="4149080"/>
            <a:ext cx="8352928" cy="1015663"/>
          </a:xfrm>
          <a:prstGeom prst="rect">
            <a:avLst/>
          </a:prstGeom>
          <a:solidFill>
            <a:schemeClr val="accent1"/>
          </a:solidFill>
          <a:ln>
            <a:noFill/>
          </a:ln>
          <a:effectLst/>
        </p:spPr>
        <p:txBody>
          <a:bodyPr wrap="square" rtlCol="0">
            <a:spAutoFit/>
          </a:bodyPr>
          <a:lstStyle/>
          <a:p>
            <a:r>
              <a:rPr lang="en-US" altLang="ko-KR" sz="2000" dirty="0" smtClean="0"/>
              <a:t>%c</a:t>
            </a:r>
            <a:r>
              <a:rPr lang="ko-KR" altLang="en-US" sz="2000" dirty="0" smtClean="0"/>
              <a:t>는 문자 상수를 출력하는 형식 지정자이다</a:t>
            </a:r>
            <a:r>
              <a:rPr lang="en-US" altLang="ko-KR" sz="2000" dirty="0" smtClean="0"/>
              <a:t>. </a:t>
            </a:r>
          </a:p>
          <a:p>
            <a:r>
              <a:rPr lang="ko-KR" altLang="en-US" sz="2000" dirty="0" smtClean="0"/>
              <a:t>출력 대상인 문자 </a:t>
            </a:r>
            <a:r>
              <a:rPr lang="en-US" altLang="ko-KR" sz="2000" dirty="0" smtClean="0"/>
              <a:t>'A'</a:t>
            </a:r>
            <a:r>
              <a:rPr lang="ko-KR" altLang="en-US" sz="2000" dirty="0" smtClean="0"/>
              <a:t>를 문자로서 출력하며 </a:t>
            </a:r>
            <a:r>
              <a:rPr lang="en-US" altLang="ko-KR" sz="2000" dirty="0" smtClean="0"/>
              <a:t>c</a:t>
            </a:r>
            <a:r>
              <a:rPr lang="ko-KR" altLang="en-US" sz="2000" dirty="0" smtClean="0"/>
              <a:t>는 </a:t>
            </a:r>
            <a:r>
              <a:rPr lang="en-US" altLang="ko-KR" sz="2000" dirty="0" smtClean="0"/>
              <a:t>character</a:t>
            </a:r>
            <a:r>
              <a:rPr lang="ko-KR" altLang="en-US" sz="2000" dirty="0" smtClean="0"/>
              <a:t>를 의미한다</a:t>
            </a:r>
            <a:r>
              <a:rPr lang="en-US" altLang="ko-KR" sz="2000" dirty="0" smtClean="0"/>
              <a:t>. </a:t>
            </a:r>
            <a:endParaRPr lang="ko-KR" altLang="en-US" sz="2000" dirty="0" smtClean="0"/>
          </a:p>
          <a:p>
            <a:r>
              <a:rPr lang="ko-KR" altLang="en-US" sz="2000" dirty="0" smtClean="0"/>
              <a:t>주의 </a:t>
            </a:r>
            <a:r>
              <a:rPr lang="en-US" altLang="ko-KR" sz="2000" dirty="0" smtClean="0"/>
              <a:t>: </a:t>
            </a:r>
            <a:r>
              <a:rPr lang="ko-KR" altLang="en-US" sz="2000" dirty="0" smtClean="0"/>
              <a:t>문자 상수의 앞뒤에 </a:t>
            </a:r>
            <a:r>
              <a:rPr lang="en-US" altLang="ko-KR" sz="2000" dirty="0" smtClean="0"/>
              <a:t>'(</a:t>
            </a:r>
            <a:r>
              <a:rPr lang="ko-KR" altLang="en-US" sz="2000" dirty="0" smtClean="0"/>
              <a:t>작은따옴표</a:t>
            </a:r>
            <a:r>
              <a:rPr lang="en-US" altLang="ko-KR" sz="2000" dirty="0" smtClean="0"/>
              <a:t>, single quotation mark)</a:t>
            </a:r>
            <a:r>
              <a:rPr lang="ko-KR" altLang="en-US" sz="2000" dirty="0" smtClean="0"/>
              <a:t>를 사용</a:t>
            </a:r>
            <a:endParaRPr lang="ko-KR" altLang="en-US" sz="2000" dirty="0"/>
          </a:p>
        </p:txBody>
      </p:sp>
      <p:pic>
        <p:nvPicPr>
          <p:cNvPr id="137218" name="Picture 2"/>
          <p:cNvPicPr>
            <a:picLocks noChangeAspect="1" noChangeArrowheads="1"/>
          </p:cNvPicPr>
          <p:nvPr/>
        </p:nvPicPr>
        <p:blipFill>
          <a:blip r:embed="rId3" cstate="print"/>
          <a:srcRect/>
          <a:stretch>
            <a:fillRect/>
          </a:stretch>
        </p:blipFill>
        <p:spPr bwMode="auto">
          <a:xfrm>
            <a:off x="395535" y="1556792"/>
            <a:ext cx="6110162" cy="2304256"/>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218"/>
                                        </p:tgtEl>
                                        <p:attrNameLst>
                                          <p:attrName>style.visibility</p:attrName>
                                        </p:attrNameLst>
                                      </p:cBhvr>
                                      <p:to>
                                        <p:strVal val="visible"/>
                                      </p:to>
                                    </p:set>
                                    <p:animEffect transition="in" filter="fade">
                                      <p:cBhvr>
                                        <p:cTn id="7" dur="2000"/>
                                        <p:tgtEl>
                                          <p:spTgt spid="1372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7/7 </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rmAutofit lnSpcReduction="10000"/>
          </a:bodyPr>
          <a:lstStyle/>
          <a:p>
            <a:r>
              <a:rPr lang="en-US" altLang="ko-KR" sz="2000" b="1" dirty="0" err="1" smtClean="0"/>
              <a:t>printf</a:t>
            </a:r>
            <a:r>
              <a:rPr lang="ko-KR" altLang="en-US" sz="2000" b="1" dirty="0" smtClean="0"/>
              <a:t>에서 문자열 상수 출력</a:t>
            </a:r>
            <a:endParaRPr lang="ko-KR" altLang="en-US" sz="2000" dirty="0"/>
          </a:p>
        </p:txBody>
      </p:sp>
      <p:sp>
        <p:nvSpPr>
          <p:cNvPr id="10" name="TextBox 9"/>
          <p:cNvSpPr txBox="1"/>
          <p:nvPr/>
        </p:nvSpPr>
        <p:spPr>
          <a:xfrm>
            <a:off x="323528" y="4174048"/>
            <a:ext cx="8352928" cy="1938992"/>
          </a:xfrm>
          <a:prstGeom prst="rect">
            <a:avLst/>
          </a:prstGeom>
          <a:solidFill>
            <a:schemeClr val="accent1"/>
          </a:solidFill>
          <a:ln>
            <a:noFill/>
          </a:ln>
          <a:effectLst/>
        </p:spPr>
        <p:txBody>
          <a:bodyPr wrap="square" rtlCol="0">
            <a:spAutoFit/>
          </a:bodyPr>
          <a:lstStyle/>
          <a:p>
            <a:r>
              <a:rPr lang="ko-KR" altLang="en-US" sz="2000" dirty="0" smtClean="0"/>
              <a:t>문자형 상수는 오직 한 개의 문자만을 상수로 처리하지만 문자열 상수는 두 개 이상의 연속된 문자들의 상수를 처리한다</a:t>
            </a:r>
            <a:r>
              <a:rPr lang="en-US" altLang="ko-KR" sz="2000" dirty="0" smtClean="0"/>
              <a:t>. </a:t>
            </a:r>
            <a:endParaRPr lang="en-US" altLang="ko-KR" sz="2000" dirty="0" smtClean="0"/>
          </a:p>
          <a:p>
            <a:endParaRPr lang="en-US" altLang="ko-KR" sz="2000" dirty="0" smtClean="0"/>
          </a:p>
          <a:p>
            <a:r>
              <a:rPr lang="en-US" altLang="ko-KR" sz="2000" dirty="0" smtClean="0"/>
              <a:t>%s</a:t>
            </a:r>
            <a:r>
              <a:rPr lang="ko-KR" altLang="en-US" sz="2000" dirty="0" smtClean="0"/>
              <a:t>는 문자열 상수를 출력하는 형식 지정자이다</a:t>
            </a:r>
            <a:r>
              <a:rPr lang="en-US" altLang="ko-KR" sz="2000" dirty="0" smtClean="0"/>
              <a:t>. </a:t>
            </a:r>
            <a:r>
              <a:rPr lang="ko-KR" altLang="en-US" sz="2000" dirty="0" smtClean="0"/>
              <a:t>출력 대상인 문자열 </a:t>
            </a:r>
            <a:endParaRPr lang="en-US" altLang="ko-KR" sz="2000" dirty="0" smtClean="0"/>
          </a:p>
          <a:p>
            <a:r>
              <a:rPr lang="en-US" altLang="ko-KR" sz="2000" dirty="0" smtClean="0"/>
              <a:t>"C program"</a:t>
            </a:r>
            <a:r>
              <a:rPr lang="ko-KR" altLang="en-US" sz="2000" dirty="0" smtClean="0"/>
              <a:t>을 문자열로 출력하며 </a:t>
            </a:r>
            <a:r>
              <a:rPr lang="en-US" altLang="ko-KR" sz="2000" dirty="0" smtClean="0"/>
              <a:t>s</a:t>
            </a:r>
            <a:r>
              <a:rPr lang="ko-KR" altLang="en-US" sz="2000" dirty="0" smtClean="0"/>
              <a:t>는 </a:t>
            </a:r>
            <a:r>
              <a:rPr lang="en-US" altLang="ko-KR" sz="2000" dirty="0" smtClean="0"/>
              <a:t>string</a:t>
            </a:r>
            <a:r>
              <a:rPr lang="ko-KR" altLang="en-US" sz="2000" dirty="0" smtClean="0"/>
              <a:t>을 의미한다</a:t>
            </a:r>
            <a:r>
              <a:rPr lang="en-US" altLang="ko-KR" sz="2000" dirty="0" smtClean="0"/>
              <a:t>. </a:t>
            </a:r>
            <a:endParaRPr lang="ko-KR" altLang="en-US" sz="2000" dirty="0" smtClean="0"/>
          </a:p>
          <a:p>
            <a:r>
              <a:rPr lang="ko-KR" altLang="en-US" sz="2000" dirty="0" smtClean="0"/>
              <a:t>주의 </a:t>
            </a:r>
            <a:r>
              <a:rPr lang="en-US" altLang="ko-KR" sz="2000" dirty="0" smtClean="0"/>
              <a:t>: </a:t>
            </a:r>
            <a:r>
              <a:rPr lang="ko-KR" altLang="en-US" sz="2000" dirty="0" smtClean="0"/>
              <a:t>문자열 상수의 앞뒤에 </a:t>
            </a:r>
            <a:r>
              <a:rPr lang="en-US" altLang="ko-KR" sz="2000" dirty="0" smtClean="0"/>
              <a:t>"(</a:t>
            </a:r>
            <a:r>
              <a:rPr lang="ko-KR" altLang="en-US" sz="2000" dirty="0" smtClean="0"/>
              <a:t>큰따옴표</a:t>
            </a:r>
            <a:r>
              <a:rPr lang="en-US" altLang="ko-KR" sz="2000" dirty="0" smtClean="0"/>
              <a:t>, quotation mark)</a:t>
            </a:r>
            <a:r>
              <a:rPr lang="ko-KR" altLang="en-US" sz="2000" dirty="0" smtClean="0"/>
              <a:t>를 사용</a:t>
            </a:r>
            <a:endParaRPr lang="ko-KR" altLang="en-US" sz="2000" dirty="0"/>
          </a:p>
        </p:txBody>
      </p:sp>
      <p:sp>
        <p:nvSpPr>
          <p:cNvPr id="1280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38242" name="Picture 2"/>
          <p:cNvPicPr>
            <a:picLocks noChangeAspect="1" noChangeArrowheads="1"/>
          </p:cNvPicPr>
          <p:nvPr/>
        </p:nvPicPr>
        <p:blipFill>
          <a:blip r:embed="rId3" cstate="print"/>
          <a:srcRect/>
          <a:stretch>
            <a:fillRect/>
          </a:stretch>
        </p:blipFill>
        <p:spPr bwMode="auto">
          <a:xfrm>
            <a:off x="323527" y="1700808"/>
            <a:ext cx="6068651" cy="216024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fade">
                                      <p:cBhvr>
                                        <p:cTn id="7" dur="2000"/>
                                        <p:tgtEl>
                                          <p:spTgt spid="1382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06524"/>
          </a:xfrm>
        </p:spPr>
        <p:txBody>
          <a:bodyPr>
            <a:normAutofit fontScale="90000"/>
          </a:bodyPr>
          <a:lstStyle/>
          <a:p>
            <a:r>
              <a:rPr lang="en-US" altLang="ko-KR" dirty="0" err="1" smtClean="0"/>
              <a:t>printf</a:t>
            </a:r>
            <a:r>
              <a:rPr lang="ko-KR" altLang="en-US" dirty="0" smtClean="0"/>
              <a:t>의 기본</a:t>
            </a:r>
            <a:br>
              <a:rPr lang="ko-KR" altLang="en-US" dirty="0" smtClean="0"/>
            </a:br>
            <a:endParaRPr lang="en-US" dirty="0">
              <a:solidFill>
                <a:schemeClr val="tx2"/>
              </a:solidFill>
            </a:endParaRPr>
          </a:p>
        </p:txBody>
      </p:sp>
      <p:sp>
        <p:nvSpPr>
          <p:cNvPr id="4096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86018" name="Picture 2"/>
          <p:cNvPicPr>
            <a:picLocks noChangeAspect="1" noChangeArrowheads="1"/>
          </p:cNvPicPr>
          <p:nvPr/>
        </p:nvPicPr>
        <p:blipFill>
          <a:blip r:embed="rId3" cstate="print"/>
          <a:srcRect/>
          <a:stretch>
            <a:fillRect/>
          </a:stretch>
        </p:blipFill>
        <p:spPr bwMode="auto">
          <a:xfrm>
            <a:off x="196822" y="2082155"/>
            <a:ext cx="8551642" cy="2354957"/>
          </a:xfrm>
          <a:prstGeom prst="rect">
            <a:avLst/>
          </a:prstGeom>
          <a:noFill/>
          <a:ln w="9525">
            <a:noFill/>
            <a:miter lim="800000"/>
            <a:headEnd/>
            <a:tailEnd/>
          </a:ln>
        </p:spPr>
      </p:pic>
      <p:sp>
        <p:nvSpPr>
          <p:cNvPr id="13" name="텍스트 개체 틀 4"/>
          <p:cNvSpPr>
            <a:spLocks noGrp="1"/>
          </p:cNvSpPr>
          <p:nvPr>
            <p:ph type="body" sz="quarter" idx="10"/>
          </p:nvPr>
        </p:nvSpPr>
        <p:spPr>
          <a:xfrm>
            <a:off x="179512" y="1395983"/>
            <a:ext cx="8784976" cy="448841"/>
          </a:xfrm>
        </p:spPr>
        <p:txBody>
          <a:bodyPr/>
          <a:lstStyle/>
          <a:p>
            <a:r>
              <a:rPr lang="ko-KR" altLang="en-US" sz="2800" dirty="0" smtClean="0"/>
              <a:t>사용방법</a:t>
            </a:r>
            <a:r>
              <a:rPr lang="ko-KR" altLang="en-US" sz="2800" dirty="0" smtClean="0">
                <a:solidFill>
                  <a:schemeClr val="bg2">
                    <a:lumMod val="50000"/>
                  </a:schemeClr>
                </a:solidFill>
              </a:rPr>
              <a:t> </a:t>
            </a:r>
            <a:r>
              <a:rPr lang="en-US" altLang="ko-KR" sz="2800" dirty="0" smtClean="0">
                <a:solidFill>
                  <a:schemeClr val="bg2">
                    <a:lumMod val="50000"/>
                  </a:schemeClr>
                </a:solidFill>
              </a:rPr>
              <a:t>: </a:t>
            </a:r>
            <a:r>
              <a:rPr lang="en-US" altLang="ko-KR" sz="2400" b="1" dirty="0" err="1" smtClean="0">
                <a:solidFill>
                  <a:schemeClr val="bg2">
                    <a:lumMod val="50000"/>
                  </a:schemeClr>
                </a:solidFill>
              </a:rPr>
              <a:t>printf</a:t>
            </a:r>
            <a:r>
              <a:rPr lang="en-US" altLang="ko-KR" sz="2400" b="1" dirty="0" smtClean="0">
                <a:solidFill>
                  <a:schemeClr val="bg2">
                    <a:lumMod val="50000"/>
                  </a:schemeClr>
                </a:solidFill>
              </a:rPr>
              <a:t>("</a:t>
            </a:r>
            <a:r>
              <a:rPr lang="ko-KR" altLang="en-US" sz="2400" b="1" dirty="0" smtClean="0">
                <a:solidFill>
                  <a:schemeClr val="bg2">
                    <a:lumMod val="50000"/>
                  </a:schemeClr>
                </a:solidFill>
              </a:rPr>
              <a:t>출력 형식 제어</a:t>
            </a:r>
            <a:r>
              <a:rPr lang="en-US" altLang="ko-KR" sz="2400" b="1" dirty="0" smtClean="0">
                <a:solidFill>
                  <a:schemeClr val="bg2">
                    <a:lumMod val="50000"/>
                  </a:schemeClr>
                </a:solidFill>
              </a:rPr>
              <a:t>", </a:t>
            </a:r>
            <a:r>
              <a:rPr lang="ko-KR" altLang="en-US" sz="2400" b="1" dirty="0" smtClean="0">
                <a:solidFill>
                  <a:schemeClr val="bg2">
                    <a:lumMod val="50000"/>
                  </a:schemeClr>
                </a:solidFill>
              </a:rPr>
              <a:t>출력 대상</a:t>
            </a:r>
            <a:r>
              <a:rPr lang="en-US" altLang="ko-KR" sz="2400" b="1" dirty="0" smtClean="0">
                <a:solidFill>
                  <a:schemeClr val="bg2">
                    <a:lumMod val="50000"/>
                  </a:schemeClr>
                </a:solidFill>
              </a:rPr>
              <a:t>);</a:t>
            </a:r>
            <a:endParaRPr lang="ko-KR" altLang="en-US" sz="2400" b="1" dirty="0" smtClean="0">
              <a:solidFill>
                <a:schemeClr val="bg2">
                  <a:lumMod val="50000"/>
                </a:schemeClr>
              </a:solidFil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err="1" smtClean="0"/>
              <a:t>printf</a:t>
            </a:r>
            <a:r>
              <a:rPr lang="ko-KR" altLang="en-US" dirty="0" smtClean="0"/>
              <a:t>에서 상수 출력</a:t>
            </a:r>
            <a:endParaRPr lang="ko-KR" altLang="en-US" dirty="0"/>
          </a:p>
        </p:txBody>
      </p:sp>
      <p:sp>
        <p:nvSpPr>
          <p:cNvPr id="6" name="텍스트 개체 틀 4"/>
          <p:cNvSpPr>
            <a:spLocks noGrp="1"/>
          </p:cNvSpPr>
          <p:nvPr>
            <p:ph type="body" sz="quarter" idx="10"/>
          </p:nvPr>
        </p:nvSpPr>
        <p:spPr>
          <a:xfrm>
            <a:off x="179512" y="1052736"/>
            <a:ext cx="8784976" cy="1120307"/>
          </a:xfrm>
        </p:spPr>
        <p:txBody>
          <a:bodyPr/>
          <a:lstStyle/>
          <a:p>
            <a:r>
              <a:rPr lang="ko-KR" altLang="en-US" sz="2800" dirty="0" smtClean="0"/>
              <a:t>상수</a:t>
            </a:r>
            <a:r>
              <a:rPr lang="en-US" altLang="ko-KR" sz="2800" dirty="0" smtClean="0"/>
              <a:t>(constant) : </a:t>
            </a:r>
            <a:r>
              <a:rPr lang="ko-KR" altLang="en-US" sz="2800" b="1" dirty="0" smtClean="0">
                <a:solidFill>
                  <a:schemeClr val="bg2">
                    <a:lumMod val="50000"/>
                  </a:schemeClr>
                </a:solidFill>
              </a:rPr>
              <a:t>데이터의 크기나 양을 나타내는데 </a:t>
            </a:r>
            <a:endParaRPr lang="en-US" altLang="ko-KR" sz="2800" b="1" dirty="0" smtClean="0">
              <a:solidFill>
                <a:schemeClr val="bg2">
                  <a:lumMod val="50000"/>
                </a:schemeClr>
              </a:solidFill>
            </a:endParaRPr>
          </a:p>
          <a:p>
            <a:pPr marL="0" indent="0">
              <a:buNone/>
            </a:pPr>
            <a:r>
              <a:rPr lang="en-US" altLang="ko-KR" sz="2800" b="1" dirty="0" smtClean="0">
                <a:solidFill>
                  <a:schemeClr val="bg2">
                    <a:lumMod val="50000"/>
                  </a:schemeClr>
                </a:solidFill>
              </a:rPr>
              <a:t>                                      </a:t>
            </a:r>
            <a:r>
              <a:rPr lang="ko-KR" altLang="en-US" sz="2800" b="1" dirty="0" smtClean="0">
                <a:solidFill>
                  <a:schemeClr val="bg2">
                    <a:lumMod val="50000"/>
                  </a:schemeClr>
                </a:solidFill>
              </a:rPr>
              <a:t>사용된 대상</a:t>
            </a:r>
          </a:p>
        </p:txBody>
      </p:sp>
      <p:pic>
        <p:nvPicPr>
          <p:cNvPr id="38913" name="Picture 1"/>
          <p:cNvPicPr>
            <a:picLocks noChangeAspect="1" noChangeArrowheads="1"/>
          </p:cNvPicPr>
          <p:nvPr/>
        </p:nvPicPr>
        <p:blipFill>
          <a:blip r:embed="rId3" cstate="print"/>
          <a:srcRect/>
          <a:stretch>
            <a:fillRect/>
          </a:stretch>
        </p:blipFill>
        <p:spPr bwMode="auto">
          <a:xfrm>
            <a:off x="35496" y="2492896"/>
            <a:ext cx="9001000" cy="187220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err="1" smtClean="0"/>
              <a:t>printf</a:t>
            </a:r>
            <a:r>
              <a:rPr lang="ko-KR" altLang="en-US" dirty="0" smtClean="0"/>
              <a:t>에서 상수 출력</a:t>
            </a:r>
            <a:endParaRPr lang="ko-KR" altLang="en-US" dirty="0"/>
          </a:p>
        </p:txBody>
      </p:sp>
      <p:sp>
        <p:nvSpPr>
          <p:cNvPr id="6" name="텍스트 개체 틀 4"/>
          <p:cNvSpPr>
            <a:spLocks noGrp="1"/>
          </p:cNvSpPr>
          <p:nvPr>
            <p:ph type="body" sz="quarter" idx="10"/>
          </p:nvPr>
        </p:nvSpPr>
        <p:spPr>
          <a:xfrm>
            <a:off x="179512" y="3068961"/>
            <a:ext cx="8784976" cy="2448271"/>
          </a:xfrm>
        </p:spPr>
        <p:txBody>
          <a:bodyPr/>
          <a:lstStyle/>
          <a:p>
            <a:r>
              <a:rPr lang="ko-KR" altLang="en-US" sz="2000" b="1" dirty="0" smtClean="0">
                <a:solidFill>
                  <a:schemeClr val="bg2">
                    <a:lumMod val="50000"/>
                  </a:schemeClr>
                </a:solidFill>
              </a:rPr>
              <a:t>정수형 상수</a:t>
            </a:r>
            <a:r>
              <a:rPr lang="en-US" altLang="ko-KR" sz="2000" dirty="0" smtClean="0"/>
              <a:t> : </a:t>
            </a:r>
            <a:r>
              <a:rPr lang="ko-KR" altLang="en-US" sz="2000" dirty="0" smtClean="0"/>
              <a:t>소수점을 포함하지 않는 </a:t>
            </a:r>
            <a:r>
              <a:rPr lang="en-US" altLang="ko-KR" sz="2000" dirty="0" smtClean="0"/>
              <a:t>10</a:t>
            </a:r>
            <a:r>
              <a:rPr lang="ko-KR" altLang="en-US" sz="2000" dirty="0" smtClean="0"/>
              <a:t>진</a:t>
            </a:r>
            <a:r>
              <a:rPr lang="en-US" altLang="ko-KR" sz="2000" dirty="0" smtClean="0"/>
              <a:t>, 8</a:t>
            </a:r>
            <a:r>
              <a:rPr lang="ko-KR" altLang="en-US" sz="2000" dirty="0" smtClean="0"/>
              <a:t>진</a:t>
            </a:r>
            <a:r>
              <a:rPr lang="en-US" altLang="ko-KR" sz="2000" dirty="0" smtClean="0"/>
              <a:t>, 16</a:t>
            </a:r>
            <a:r>
              <a:rPr lang="ko-KR" altLang="en-US" sz="2000" dirty="0" smtClean="0"/>
              <a:t>진 정수</a:t>
            </a:r>
            <a:endParaRPr lang="en-US" altLang="ko-KR" sz="2000" dirty="0" smtClean="0"/>
          </a:p>
          <a:p>
            <a:r>
              <a:rPr lang="ko-KR" altLang="en-US" sz="2000" b="1" dirty="0" err="1" smtClean="0">
                <a:solidFill>
                  <a:schemeClr val="bg2">
                    <a:lumMod val="50000"/>
                  </a:schemeClr>
                </a:solidFill>
              </a:rPr>
              <a:t>실수형</a:t>
            </a:r>
            <a:r>
              <a:rPr lang="ko-KR" altLang="en-US" sz="2000" b="1" dirty="0" smtClean="0">
                <a:solidFill>
                  <a:schemeClr val="bg2">
                    <a:lumMod val="50000"/>
                  </a:schemeClr>
                </a:solidFill>
              </a:rPr>
              <a:t> 상수</a:t>
            </a:r>
            <a:r>
              <a:rPr lang="ko-KR" altLang="en-US" sz="2000" dirty="0" smtClean="0"/>
              <a:t> </a:t>
            </a:r>
            <a:r>
              <a:rPr lang="en-US" altLang="ko-KR" sz="2000" dirty="0" smtClean="0"/>
              <a:t>: </a:t>
            </a:r>
            <a:r>
              <a:rPr lang="ko-KR" altLang="en-US" sz="2000" dirty="0" smtClean="0"/>
              <a:t>소수점을 포함하는 숫자</a:t>
            </a:r>
            <a:r>
              <a:rPr lang="en-US" altLang="ko-KR" sz="2000" dirty="0" smtClean="0"/>
              <a:t>(</a:t>
            </a:r>
            <a:r>
              <a:rPr lang="ko-KR" altLang="en-US" sz="2000" dirty="0" smtClean="0"/>
              <a:t>부동 소수점수</a:t>
            </a:r>
            <a:r>
              <a:rPr lang="en-US" altLang="ko-KR" sz="2000" dirty="0" smtClean="0"/>
              <a:t>, floating point number</a:t>
            </a:r>
            <a:endParaRPr lang="ko-KR" altLang="en-US" sz="2000" dirty="0" smtClean="0"/>
          </a:p>
          <a:p>
            <a:r>
              <a:rPr lang="ko-KR" altLang="en-US" sz="2000" b="1" dirty="0" smtClean="0">
                <a:solidFill>
                  <a:schemeClr val="bg2">
                    <a:lumMod val="50000"/>
                  </a:schemeClr>
                </a:solidFill>
              </a:rPr>
              <a:t>문자형 상수</a:t>
            </a:r>
            <a:r>
              <a:rPr lang="ko-KR" altLang="en-US" sz="2000" dirty="0" smtClean="0"/>
              <a:t> </a:t>
            </a:r>
            <a:r>
              <a:rPr lang="en-US" altLang="ko-KR" sz="2000" dirty="0" smtClean="0"/>
              <a:t>: </a:t>
            </a:r>
            <a:r>
              <a:rPr lang="ko-KR" altLang="en-US" sz="2000" dirty="0" smtClean="0"/>
              <a:t>문자의 앞뒤에 </a:t>
            </a:r>
            <a:r>
              <a:rPr lang="en-US" altLang="ko-KR" sz="2000" dirty="0" smtClean="0"/>
              <a:t>'(</a:t>
            </a:r>
            <a:r>
              <a:rPr lang="ko-KR" altLang="en-US" sz="2000" dirty="0" smtClean="0"/>
              <a:t>작은따옴표</a:t>
            </a:r>
            <a:r>
              <a:rPr lang="en-US" altLang="ko-KR" sz="2000" dirty="0" smtClean="0"/>
              <a:t>, single quotation mark)</a:t>
            </a:r>
            <a:r>
              <a:rPr lang="ko-KR" altLang="en-US" sz="2000" dirty="0" smtClean="0"/>
              <a:t>를 사용</a:t>
            </a:r>
          </a:p>
          <a:p>
            <a:r>
              <a:rPr lang="ko-KR" altLang="en-US" sz="2000" b="1" dirty="0" err="1" smtClean="0">
                <a:solidFill>
                  <a:schemeClr val="bg2">
                    <a:lumMod val="50000"/>
                  </a:schemeClr>
                </a:solidFill>
              </a:rPr>
              <a:t>문자열형</a:t>
            </a:r>
            <a:r>
              <a:rPr lang="ko-KR" altLang="en-US" sz="2000" b="1" dirty="0" smtClean="0">
                <a:solidFill>
                  <a:schemeClr val="bg2">
                    <a:lumMod val="50000"/>
                  </a:schemeClr>
                </a:solidFill>
              </a:rPr>
              <a:t> 상수</a:t>
            </a:r>
            <a:r>
              <a:rPr lang="ko-KR" altLang="en-US" sz="2000" dirty="0" smtClean="0"/>
              <a:t> </a:t>
            </a:r>
            <a:r>
              <a:rPr lang="en-US" altLang="ko-KR" sz="2000" dirty="0" smtClean="0"/>
              <a:t>: </a:t>
            </a:r>
            <a:r>
              <a:rPr lang="ko-KR" altLang="en-US" sz="2000" dirty="0" smtClean="0"/>
              <a:t>두 개 </a:t>
            </a:r>
            <a:r>
              <a:rPr lang="ko-KR" altLang="en-US" sz="2000" dirty="0" smtClean="0"/>
              <a:t>이상의 문자가 연속</a:t>
            </a:r>
            <a:endParaRPr lang="en-US" altLang="ko-KR" sz="2000" dirty="0" smtClean="0"/>
          </a:p>
          <a:p>
            <a:pPr>
              <a:buNone/>
            </a:pPr>
            <a:r>
              <a:rPr lang="ko-KR" altLang="en-US" sz="2000" dirty="0" smtClean="0"/>
              <a:t>     문자열의 앞뒤에 </a:t>
            </a:r>
            <a:r>
              <a:rPr lang="en-US" altLang="ko-KR" sz="2000" dirty="0" smtClean="0"/>
              <a:t>"(</a:t>
            </a:r>
            <a:r>
              <a:rPr lang="ko-KR" altLang="en-US" sz="2000" dirty="0" smtClean="0"/>
              <a:t>큰따옴표</a:t>
            </a:r>
            <a:r>
              <a:rPr lang="en-US" altLang="ko-KR" sz="2000" dirty="0" smtClean="0"/>
              <a:t>, double quotation mark)</a:t>
            </a:r>
            <a:r>
              <a:rPr lang="ko-KR" altLang="en-US" sz="2000" dirty="0" smtClean="0"/>
              <a:t>를 사용</a:t>
            </a:r>
          </a:p>
          <a:p>
            <a:pPr>
              <a:buNone/>
            </a:pPr>
            <a:endParaRPr lang="en-US" altLang="ko-KR" sz="2000" dirty="0" smtClean="0"/>
          </a:p>
          <a:p>
            <a:pPr>
              <a:buNone/>
            </a:pPr>
            <a:endParaRPr lang="en-US" altLang="ko-KR" sz="2000" dirty="0" smtClean="0"/>
          </a:p>
          <a:p>
            <a:pPr>
              <a:buNone/>
            </a:pPr>
            <a:endParaRPr lang="ko-KR" altLang="en-US" sz="2000" b="1" dirty="0" smtClean="0">
              <a:solidFill>
                <a:schemeClr val="bg2">
                  <a:lumMod val="50000"/>
                </a:schemeClr>
              </a:solidFill>
            </a:endParaRPr>
          </a:p>
        </p:txBody>
      </p:sp>
      <p:pic>
        <p:nvPicPr>
          <p:cNvPr id="38913" name="Picture 1"/>
          <p:cNvPicPr>
            <a:picLocks noChangeAspect="1" noChangeArrowheads="1"/>
          </p:cNvPicPr>
          <p:nvPr/>
        </p:nvPicPr>
        <p:blipFill>
          <a:blip r:embed="rId3" cstate="print"/>
          <a:srcRect/>
          <a:stretch>
            <a:fillRect/>
          </a:stretch>
        </p:blipFill>
        <p:spPr bwMode="auto">
          <a:xfrm>
            <a:off x="107504" y="1052736"/>
            <a:ext cx="8784976" cy="180177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p:cNvPicPr>
            <a:picLocks noChangeAspect="1" noChangeArrowheads="1"/>
          </p:cNvPicPr>
          <p:nvPr/>
        </p:nvPicPr>
        <p:blipFill>
          <a:blip r:embed="rId3" cstate="print"/>
          <a:srcRect/>
          <a:stretch>
            <a:fillRect/>
          </a:stretch>
        </p:blipFill>
        <p:spPr bwMode="auto">
          <a:xfrm>
            <a:off x="107504" y="1052736"/>
            <a:ext cx="8724900" cy="2200275"/>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smtClean="0"/>
              <a:t>정수형 상수의 출력</a:t>
            </a:r>
            <a:endParaRPr lang="ko-KR" altLang="en-US" dirty="0"/>
          </a:p>
        </p:txBody>
      </p:sp>
      <p:grpSp>
        <p:nvGrpSpPr>
          <p:cNvPr id="18" name="그룹 17"/>
          <p:cNvGrpSpPr/>
          <p:nvPr/>
        </p:nvGrpSpPr>
        <p:grpSpPr>
          <a:xfrm>
            <a:off x="611560" y="2492896"/>
            <a:ext cx="6120680" cy="2403559"/>
            <a:chOff x="611560" y="2492896"/>
            <a:chExt cx="6120680" cy="2403559"/>
          </a:xfrm>
        </p:grpSpPr>
        <p:sp>
          <p:nvSpPr>
            <p:cNvPr id="9" name="TextBox 8"/>
            <p:cNvSpPr txBox="1"/>
            <p:nvPr/>
          </p:nvSpPr>
          <p:spPr>
            <a:xfrm>
              <a:off x="611560" y="3573016"/>
              <a:ext cx="4032448" cy="1323439"/>
            </a:xfrm>
            <a:prstGeom prst="rect">
              <a:avLst/>
            </a:prstGeom>
            <a:solidFill>
              <a:schemeClr val="accent1"/>
            </a:solidFill>
            <a:ln>
              <a:solidFill>
                <a:schemeClr val="tx1"/>
              </a:solidFill>
            </a:ln>
            <a:effectLst/>
          </p:spPr>
          <p:txBody>
            <a:bodyPr wrap="square" rtlCol="0">
              <a:spAutoFit/>
            </a:bodyPr>
            <a:lstStyle/>
            <a:p>
              <a:r>
                <a:rPr lang="en-US" altLang="ko-KR" sz="2000" dirty="0" smtClean="0"/>
                <a:t>%d</a:t>
              </a:r>
              <a:r>
                <a:rPr lang="ko-KR" altLang="en-US" sz="2000" dirty="0" smtClean="0"/>
                <a:t> </a:t>
              </a:r>
              <a:r>
                <a:rPr lang="en-US" altLang="ko-KR" sz="2000" dirty="0" smtClean="0"/>
                <a:t>:</a:t>
              </a:r>
              <a:r>
                <a:rPr lang="ko-KR" altLang="en-US" sz="2000" dirty="0" smtClean="0"/>
                <a:t> 형식 지정자</a:t>
              </a:r>
              <a:r>
                <a:rPr lang="en-US" altLang="ko-KR" sz="2000" dirty="0" smtClean="0"/>
                <a:t>(format </a:t>
              </a:r>
              <a:r>
                <a:rPr lang="en-US" altLang="ko-KR" sz="2000" dirty="0" err="1" smtClean="0"/>
                <a:t>specifire</a:t>
              </a:r>
              <a:r>
                <a:rPr lang="en-US" altLang="ko-KR" sz="2000" dirty="0" smtClean="0"/>
                <a:t>)</a:t>
              </a:r>
            </a:p>
            <a:p>
              <a:r>
                <a:rPr lang="ko-KR" altLang="en-US" sz="2000" dirty="0" smtClean="0"/>
                <a:t>출력할 대상의 형식을 제어</a:t>
              </a:r>
            </a:p>
            <a:p>
              <a:r>
                <a:rPr lang="en-US" altLang="ko-KR" sz="2000" dirty="0" smtClean="0"/>
                <a:t>%d</a:t>
              </a:r>
              <a:r>
                <a:rPr lang="ko-KR" altLang="en-US" sz="2000" dirty="0" smtClean="0"/>
                <a:t>는 </a:t>
              </a:r>
              <a:r>
                <a:rPr lang="en-US" altLang="ko-KR" sz="2000" dirty="0" smtClean="0"/>
                <a:t>decimal</a:t>
              </a:r>
              <a:r>
                <a:rPr lang="ko-KR" altLang="en-US" sz="2000" dirty="0" smtClean="0"/>
                <a:t>을 줄여서 표현한 것</a:t>
              </a:r>
            </a:p>
            <a:p>
              <a:r>
                <a:rPr lang="ko-KR" altLang="en-US" sz="2000" dirty="0" smtClean="0"/>
                <a:t>해당 상수를 정수형 상수로 출력</a:t>
              </a:r>
              <a:endParaRPr lang="en-US" altLang="ko-KR" sz="2000" dirty="0" smtClean="0"/>
            </a:p>
          </p:txBody>
        </p:sp>
        <p:sp>
          <p:nvSpPr>
            <p:cNvPr id="10" name="직사각형 9"/>
            <p:cNvSpPr/>
            <p:nvPr/>
          </p:nvSpPr>
          <p:spPr bwMode="auto">
            <a:xfrm>
              <a:off x="6444208" y="2492896"/>
              <a:ext cx="288032" cy="360040"/>
            </a:xfrm>
            <a:prstGeom prst="rect">
              <a:avLst/>
            </a:prstGeom>
            <a:noFill/>
            <a:ln w="25400">
              <a:solidFill>
                <a:schemeClr val="accent1">
                  <a:lumMod val="60000"/>
                  <a:lumOff val="40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2" name="직선 화살표 연결선 11"/>
            <p:cNvCxnSpPr/>
            <p:nvPr/>
          </p:nvCxnSpPr>
          <p:spPr>
            <a:xfrm flipH="1">
              <a:off x="4644008" y="2852936"/>
              <a:ext cx="1800200" cy="1368153"/>
            </a:xfrm>
            <a:prstGeom prst="straightConnector1">
              <a:avLst/>
            </a:prstGeom>
            <a:ln w="3810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9" name="그룹 18"/>
          <p:cNvGrpSpPr/>
          <p:nvPr/>
        </p:nvGrpSpPr>
        <p:grpSpPr>
          <a:xfrm>
            <a:off x="5580112" y="2492896"/>
            <a:ext cx="3096344" cy="2416334"/>
            <a:chOff x="5580112" y="2492896"/>
            <a:chExt cx="3096344" cy="2416334"/>
          </a:xfrm>
        </p:grpSpPr>
        <p:sp>
          <p:nvSpPr>
            <p:cNvPr id="8" name="TextBox 7"/>
            <p:cNvSpPr txBox="1"/>
            <p:nvPr/>
          </p:nvSpPr>
          <p:spPr>
            <a:xfrm>
              <a:off x="5580112" y="4509120"/>
              <a:ext cx="3096344" cy="400110"/>
            </a:xfrm>
            <a:prstGeom prst="rect">
              <a:avLst/>
            </a:prstGeom>
            <a:solidFill>
              <a:schemeClr val="accent1"/>
            </a:solidFill>
            <a:ln>
              <a:solidFill>
                <a:schemeClr val="tx1"/>
              </a:solidFill>
            </a:ln>
            <a:effectLst/>
          </p:spPr>
          <p:txBody>
            <a:bodyPr wrap="square" rtlCol="0">
              <a:spAutoFit/>
            </a:bodyPr>
            <a:lstStyle/>
            <a:p>
              <a:r>
                <a:rPr lang="en-US" altLang="ko-KR" sz="2000" dirty="0" smtClean="0"/>
                <a:t>21 : </a:t>
              </a:r>
              <a:r>
                <a:rPr lang="ko-KR" altLang="en-US" sz="2000" dirty="0" smtClean="0"/>
                <a:t>정수형 상수</a:t>
              </a:r>
              <a:r>
                <a:rPr lang="en-US" altLang="ko-KR" sz="2000" dirty="0" smtClean="0"/>
                <a:t>(</a:t>
              </a:r>
              <a:r>
                <a:rPr lang="ko-KR" altLang="en-US" sz="2000" dirty="0" smtClean="0"/>
                <a:t>출력대상</a:t>
              </a:r>
              <a:r>
                <a:rPr lang="en-US" altLang="ko-KR" sz="2000" dirty="0" smtClean="0"/>
                <a:t>)</a:t>
              </a:r>
            </a:p>
          </p:txBody>
        </p:sp>
        <p:sp>
          <p:nvSpPr>
            <p:cNvPr id="11" name="직사각형 10"/>
            <p:cNvSpPr/>
            <p:nvPr/>
          </p:nvSpPr>
          <p:spPr bwMode="auto">
            <a:xfrm>
              <a:off x="8172400" y="2492896"/>
              <a:ext cx="216024" cy="360040"/>
            </a:xfrm>
            <a:prstGeom prst="rect">
              <a:avLst/>
            </a:prstGeom>
            <a:noFill/>
            <a:ln w="25400">
              <a:solidFill>
                <a:schemeClr val="accent1">
                  <a:lumMod val="60000"/>
                  <a:lumOff val="40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4" name="직선 화살표 연결선 13"/>
            <p:cNvCxnSpPr>
              <a:stCxn id="11" idx="2"/>
              <a:endCxn id="8" idx="0"/>
            </p:cNvCxnSpPr>
            <p:nvPr/>
          </p:nvCxnSpPr>
          <p:spPr>
            <a:xfrm flipH="1">
              <a:off x="7128284" y="2852936"/>
              <a:ext cx="1152128" cy="1656184"/>
            </a:xfrm>
            <a:prstGeom prst="straightConnector1">
              <a:avLst/>
            </a:prstGeom>
            <a:ln w="3810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 </a:t>
            </a:r>
            <a:r>
              <a:rPr lang="en-US" altLang="ko-KR" dirty="0" smtClean="0"/>
              <a:t>3-1] </a:t>
            </a:r>
            <a:r>
              <a:rPr lang="ko-KR" altLang="en-US" dirty="0" smtClean="0"/>
              <a:t>정수형 상수의 출력 </a:t>
            </a:r>
            <a:r>
              <a:rPr lang="en-US" altLang="ko-KR" dirty="0" smtClean="0"/>
              <a:t>(66 page)</a:t>
            </a:r>
            <a:r>
              <a:rPr lang="ko-KR" altLang="en-US" dirty="0" smtClean="0"/>
              <a:t> </a:t>
            </a:r>
            <a:endParaRPr lang="ko-KR" altLang="en-US" dirty="0"/>
          </a:p>
        </p:txBody>
      </p:sp>
      <p:sp>
        <p:nvSpPr>
          <p:cNvPr id="6" name="텍스트 개체 틀 4"/>
          <p:cNvSpPr>
            <a:spLocks noGrp="1"/>
          </p:cNvSpPr>
          <p:nvPr>
            <p:ph type="body" sz="quarter" idx="10"/>
          </p:nvPr>
        </p:nvSpPr>
        <p:spPr>
          <a:xfrm>
            <a:off x="179512" y="1092239"/>
            <a:ext cx="8784976" cy="320537"/>
          </a:xfrm>
        </p:spPr>
        <p:txBody>
          <a:bodyPr/>
          <a:lstStyle/>
          <a:p>
            <a:pPr>
              <a:buNone/>
            </a:pPr>
            <a:r>
              <a:rPr lang="ko-KR" altLang="en-US" sz="2000" dirty="0" smtClean="0"/>
              <a:t>숫자가 출력될 부분에 상수를 이용하여 출력하는 프로그램을 작성</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36865" name="Picture 1"/>
          <p:cNvPicPr>
            <a:picLocks noChangeAspect="1" noChangeArrowheads="1"/>
          </p:cNvPicPr>
          <p:nvPr/>
        </p:nvPicPr>
        <p:blipFill>
          <a:blip r:embed="rId3" cstate="print"/>
          <a:srcRect/>
          <a:stretch>
            <a:fillRect/>
          </a:stretch>
        </p:blipFill>
        <p:spPr bwMode="auto">
          <a:xfrm>
            <a:off x="179512" y="1484784"/>
            <a:ext cx="2912088" cy="720080"/>
          </a:xfrm>
          <a:prstGeom prst="rect">
            <a:avLst/>
          </a:prstGeom>
          <a:noFill/>
          <a:ln w="9525">
            <a:noFill/>
            <a:miter lim="800000"/>
            <a:headEnd/>
            <a:tailEnd/>
          </a:ln>
        </p:spPr>
      </p:pic>
      <p:pic>
        <p:nvPicPr>
          <p:cNvPr id="36866" name="Picture 2"/>
          <p:cNvPicPr>
            <a:picLocks noChangeAspect="1" noChangeArrowheads="1"/>
          </p:cNvPicPr>
          <p:nvPr/>
        </p:nvPicPr>
        <p:blipFill>
          <a:blip r:embed="rId4" cstate="print"/>
          <a:srcRect/>
          <a:stretch>
            <a:fillRect/>
          </a:stretch>
        </p:blipFill>
        <p:spPr bwMode="auto">
          <a:xfrm>
            <a:off x="179512" y="2204864"/>
            <a:ext cx="4219575" cy="2162175"/>
          </a:xfrm>
          <a:prstGeom prst="rect">
            <a:avLst/>
          </a:prstGeom>
          <a:noFill/>
          <a:ln w="9525">
            <a:noFill/>
            <a:miter lim="800000"/>
            <a:headEnd/>
            <a:tailEnd/>
          </a:ln>
        </p:spPr>
      </p:pic>
      <p:pic>
        <p:nvPicPr>
          <p:cNvPr id="36867" name="Picture 3"/>
          <p:cNvPicPr>
            <a:picLocks noChangeAspect="1" noChangeArrowheads="1"/>
          </p:cNvPicPr>
          <p:nvPr/>
        </p:nvPicPr>
        <p:blipFill>
          <a:blip r:embed="rId5" cstate="print"/>
          <a:srcRect/>
          <a:stretch>
            <a:fillRect/>
          </a:stretch>
        </p:blipFill>
        <p:spPr bwMode="auto">
          <a:xfrm>
            <a:off x="3724597" y="4365104"/>
            <a:ext cx="5095875" cy="2238375"/>
          </a:xfrm>
          <a:prstGeom prst="rect">
            <a:avLst/>
          </a:prstGeom>
          <a:noFill/>
          <a:ln w="9525">
            <a:noFill/>
            <a:miter lim="800000"/>
            <a:headEnd/>
            <a:tailEnd/>
          </a:ln>
        </p:spPr>
      </p:pic>
      <p:sp>
        <p:nvSpPr>
          <p:cNvPr id="13" name="오른쪽 화살표 12"/>
          <p:cNvSpPr/>
          <p:nvPr/>
        </p:nvSpPr>
        <p:spPr bwMode="auto">
          <a:xfrm rot="1335086">
            <a:off x="4023165" y="3685058"/>
            <a:ext cx="1831848" cy="504056"/>
          </a:xfrm>
          <a:prstGeom prs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3.1] (67 page)</a:t>
            </a:r>
            <a:endParaRPr lang="ko-KR" altLang="en-US" dirty="0"/>
          </a:p>
        </p:txBody>
      </p:sp>
      <p:sp>
        <p:nvSpPr>
          <p:cNvPr id="6" name="텍스트 개체 틀 4"/>
          <p:cNvSpPr>
            <a:spLocks noGrp="1"/>
          </p:cNvSpPr>
          <p:nvPr>
            <p:ph type="body" sz="quarter" idx="10"/>
          </p:nvPr>
        </p:nvSpPr>
        <p:spPr>
          <a:xfrm>
            <a:off x="179512" y="1092239"/>
            <a:ext cx="8784976" cy="320537"/>
          </a:xfrm>
        </p:spPr>
        <p:txBody>
          <a:bodyPr/>
          <a:lstStyle/>
          <a:p>
            <a:pPr>
              <a:buNone/>
            </a:pPr>
            <a:r>
              <a:rPr lang="ko-KR" altLang="en-US" sz="2000" dirty="0" smtClean="0"/>
              <a:t>숫자가 출력될 부분에 상수를 이용하여 출력하는 프로그램을 작성</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88066" name="Picture 2"/>
          <p:cNvPicPr>
            <a:picLocks noChangeAspect="1" noChangeArrowheads="1"/>
          </p:cNvPicPr>
          <p:nvPr/>
        </p:nvPicPr>
        <p:blipFill>
          <a:blip r:embed="rId3" cstate="print"/>
          <a:srcRect/>
          <a:stretch>
            <a:fillRect/>
          </a:stretch>
        </p:blipFill>
        <p:spPr bwMode="auto">
          <a:xfrm>
            <a:off x="35496" y="1556792"/>
            <a:ext cx="3675288" cy="1584176"/>
          </a:xfrm>
          <a:prstGeom prst="rect">
            <a:avLst/>
          </a:prstGeom>
          <a:noFill/>
          <a:ln w="9525">
            <a:noFill/>
            <a:miter lim="800000"/>
            <a:headEnd/>
            <a:tailEnd/>
          </a:ln>
        </p:spPr>
      </p:pic>
      <p:pic>
        <p:nvPicPr>
          <p:cNvPr id="88067" name="Picture 3"/>
          <p:cNvPicPr>
            <a:picLocks noChangeAspect="1" noChangeArrowheads="1"/>
          </p:cNvPicPr>
          <p:nvPr/>
        </p:nvPicPr>
        <p:blipFill>
          <a:blip r:embed="rId4" cstate="print"/>
          <a:srcRect/>
          <a:stretch>
            <a:fillRect/>
          </a:stretch>
        </p:blipFill>
        <p:spPr bwMode="auto">
          <a:xfrm>
            <a:off x="3762196" y="2060848"/>
            <a:ext cx="4842252" cy="2664296"/>
          </a:xfrm>
          <a:prstGeom prst="rect">
            <a:avLst/>
          </a:prstGeom>
          <a:noFill/>
          <a:ln w="9525">
            <a:solidFill>
              <a:srgbClr val="FF0000"/>
            </a:solidFill>
            <a:miter lim="800000"/>
            <a:headEnd/>
            <a:tailEnd/>
          </a:ln>
        </p:spPr>
      </p:pic>
      <p:sp>
        <p:nvSpPr>
          <p:cNvPr id="12" name="Rounded Rectangle 7"/>
          <p:cNvSpPr/>
          <p:nvPr/>
        </p:nvSpPr>
        <p:spPr bwMode="auto">
          <a:xfrm>
            <a:off x="615617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067"/>
                                        </p:tgtEl>
                                        <p:attrNameLst>
                                          <p:attrName>style.visibility</p:attrName>
                                        </p:attrNameLst>
                                      </p:cBhvr>
                                      <p:to>
                                        <p:strVal val="visible"/>
                                      </p:to>
                                    </p:set>
                                    <p:animEffect transition="in" filter="fade">
                                      <p:cBhvr>
                                        <p:cTn id="7" dur="2000"/>
                                        <p:tgtEl>
                                          <p:spTgt spid="88067"/>
                                        </p:tgtEl>
                                      </p:cBhvr>
                                    </p:animEffect>
                                  </p:childTnLst>
                                  <p:subTnLst>
                                    <p:set>
                                      <p:cBhvr override="childStyle">
                                        <p:cTn dur="1" fill="hold" display="0" masterRel="nextClick" afterEffect="1"/>
                                        <p:tgtEl>
                                          <p:spTgt spid="88067"/>
                                        </p:tgtEl>
                                        <p:attrNameLst>
                                          <p:attrName>style.visibility</p:attrName>
                                        </p:attrNameLst>
                                      </p:cBhvr>
                                      <p:to>
                                        <p:strVal val="hidden"/>
                                      </p:to>
                                    </p:set>
                                  </p:subTnLst>
                                </p:cTn>
                              </p:par>
                            </p:childTnLst>
                          </p:cTn>
                        </p:par>
                      </p:childTnLst>
                    </p:cTn>
                  </p:par>
                </p:childTnLst>
              </p:cTn>
              <p:nextCondLst>
                <p:cond evt="onClick" delay="0">
                  <p:tgtEl>
                    <p:spTgt spid="12"/>
                  </p:tgtEl>
                </p:cond>
              </p:nextCondLst>
            </p:seq>
          </p:childTnLst>
        </p:cTn>
      </p:par>
    </p:tnLst>
  </p:timing>
</p:sld>
</file>

<file path=ppt/theme/theme1.xml><?xml version="1.0" encoding="utf-8"?>
<a:theme xmlns:a="http://schemas.openxmlformats.org/drawingml/2006/main" name="1_Grid - PURPLE template Segoe">
  <a:themeElements>
    <a:clrScheme name="Purple Template-Template">
      <a:dk1>
        <a:srgbClr val="000000"/>
      </a:dk1>
      <a:lt1>
        <a:srgbClr val="FFFFFF"/>
      </a:lt1>
      <a:dk2>
        <a:srgbClr val="663474"/>
      </a:dk2>
      <a:lt2>
        <a:srgbClr val="DBB7FF"/>
      </a:lt2>
      <a:accent1>
        <a:srgbClr val="FFC000"/>
      </a:accent1>
      <a:accent2>
        <a:srgbClr val="3497AE"/>
      </a:accent2>
      <a:accent3>
        <a:srgbClr val="DF8045"/>
      </a:accent3>
      <a:accent4>
        <a:srgbClr val="7DCC2E"/>
      </a:accent4>
      <a:accent5>
        <a:srgbClr val="FF9929"/>
      </a:accent5>
      <a:accent6>
        <a:srgbClr val="2681E6"/>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5B28715-887B-4BDE-AC78-1A11DBFF77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918</TotalTime>
  <Words>4520</Words>
  <Application>Microsoft Office PowerPoint</Application>
  <PresentationFormat>화면 슬라이드 쇼(4:3)</PresentationFormat>
  <Paragraphs>259</Paragraphs>
  <Slides>34</Slides>
  <Notes>34</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34</vt:i4>
      </vt:variant>
    </vt:vector>
  </HeadingPairs>
  <TitlesOfParts>
    <vt:vector size="43" baseType="lpstr">
      <vt:lpstr>굴림</vt:lpstr>
      <vt:lpstr>Arial</vt:lpstr>
      <vt:lpstr>나눔바른고딕</vt:lpstr>
      <vt:lpstr>맑은 고딕</vt:lpstr>
      <vt:lpstr>새굴림</vt:lpstr>
      <vt:lpstr>Segoe</vt:lpstr>
      <vt:lpstr>Calibri</vt:lpstr>
      <vt:lpstr>한컴돋움</vt:lpstr>
      <vt:lpstr>1_Grid - PURPLE template Segoe</vt:lpstr>
      <vt:lpstr>3. printf의 기본적인                                사용법과 상수</vt:lpstr>
      <vt:lpstr>학습할 내용</vt:lpstr>
      <vt:lpstr>printf의 기본 </vt:lpstr>
      <vt:lpstr>printf의 기본 </vt:lpstr>
      <vt:lpstr>printf에서 상수 출력</vt:lpstr>
      <vt:lpstr>printf에서 상수 출력</vt:lpstr>
      <vt:lpstr>정수형 상수의 출력</vt:lpstr>
      <vt:lpstr>[실습 3-1] 정수형 상수의 출력 (66 page) </vt:lpstr>
      <vt:lpstr>[실습문제 3.1] (67 page)</vt:lpstr>
      <vt:lpstr>실수형 상수의 출력</vt:lpstr>
      <vt:lpstr>[실습 3-2] 실수형 상수의 출력 (68 page)</vt:lpstr>
      <vt:lpstr>[실습 3-2] 실수형 상수의 출력 </vt:lpstr>
      <vt:lpstr>[실습문제 3.2] (69 page)</vt:lpstr>
      <vt:lpstr>[실습문제 3.3] (69 page)</vt:lpstr>
      <vt:lpstr>상수와 연산결과의 출력</vt:lpstr>
      <vt:lpstr>[실습 3-3] 정수형 상수와 연산결과의 출력 </vt:lpstr>
      <vt:lpstr>[실습문제 3.4] (71 page)</vt:lpstr>
      <vt:lpstr>[실습문제 3.4] 해설</vt:lpstr>
      <vt:lpstr>[실습문제 3.4] 수정</vt:lpstr>
      <vt:lpstr>[실습문제 3.5]</vt:lpstr>
      <vt:lpstr>문자형 상수의 출력</vt:lpstr>
      <vt:lpstr>[실습 3-4] 정수형 상수와 연산결과의 출력 </vt:lpstr>
      <vt:lpstr>[실습문제 3.6] (73 page)</vt:lpstr>
      <vt:lpstr>[실습문제 3.7] (73 page)</vt:lpstr>
      <vt:lpstr>문자열형 상수의 출력</vt:lpstr>
      <vt:lpstr>[실습 3-5] 문자열 상수의 출력 </vt:lpstr>
      <vt:lpstr>[실습문제 3.8] (75 page)</vt:lpstr>
      <vt:lpstr>[단원정리] 1/7 </vt:lpstr>
      <vt:lpstr>[단원정리] 2/7 </vt:lpstr>
      <vt:lpstr>[단원정리] 3/7</vt:lpstr>
      <vt:lpstr>[단원정리] 4/7 </vt:lpstr>
      <vt:lpstr>[단원정리] 5/7</vt:lpstr>
      <vt:lpstr>[단원정리] 6/7</vt:lpstr>
      <vt:lpstr>[단원정리] 7/7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
  <dc:creator>Master</dc:creator>
  <cp:keywords/>
  <dc:description/>
  <cp:lastModifiedBy>samsung</cp:lastModifiedBy>
  <cp:revision>101</cp:revision>
  <dcterms:created xsi:type="dcterms:W3CDTF">2011-07-09T01:10:17Z</dcterms:created>
  <dcterms:modified xsi:type="dcterms:W3CDTF">2021-07-28T05:45:45Z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TC102867449990</vt:lpwstr>
  </property>
</Properties>
</file>