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2" r:id="rId2"/>
  </p:sldMasterIdLst>
  <p:notesMasterIdLst>
    <p:notesMasterId r:id="rId48"/>
  </p:notesMasterIdLst>
  <p:handoutMasterIdLst>
    <p:handoutMasterId r:id="rId49"/>
  </p:handoutMasterIdLst>
  <p:sldIdLst>
    <p:sldId id="257" r:id="rId3"/>
    <p:sldId id="270" r:id="rId4"/>
    <p:sldId id="259" r:id="rId5"/>
    <p:sldId id="303" r:id="rId6"/>
    <p:sldId id="271" r:id="rId7"/>
    <p:sldId id="331" r:id="rId8"/>
    <p:sldId id="332" r:id="rId9"/>
    <p:sldId id="304" r:id="rId10"/>
    <p:sldId id="305" r:id="rId11"/>
    <p:sldId id="333" r:id="rId12"/>
    <p:sldId id="334" r:id="rId13"/>
    <p:sldId id="335" r:id="rId14"/>
    <p:sldId id="336" r:id="rId15"/>
    <p:sldId id="337" r:id="rId16"/>
    <p:sldId id="272" r:id="rId17"/>
    <p:sldId id="306" r:id="rId18"/>
    <p:sldId id="338" r:id="rId19"/>
    <p:sldId id="339" r:id="rId20"/>
    <p:sldId id="307" r:id="rId21"/>
    <p:sldId id="308" r:id="rId22"/>
    <p:sldId id="340" r:id="rId23"/>
    <p:sldId id="341" r:id="rId24"/>
    <p:sldId id="342" r:id="rId25"/>
    <p:sldId id="343" r:id="rId26"/>
    <p:sldId id="344" r:id="rId27"/>
    <p:sldId id="345" r:id="rId28"/>
    <p:sldId id="346" r:id="rId29"/>
    <p:sldId id="347" r:id="rId30"/>
    <p:sldId id="348" r:id="rId31"/>
    <p:sldId id="349" r:id="rId32"/>
    <p:sldId id="309" r:id="rId33"/>
    <p:sldId id="350" r:id="rId34"/>
    <p:sldId id="351" r:id="rId35"/>
    <p:sldId id="310" r:id="rId36"/>
    <p:sldId id="352" r:id="rId37"/>
    <p:sldId id="353" r:id="rId38"/>
    <p:sldId id="354" r:id="rId39"/>
    <p:sldId id="355" r:id="rId40"/>
    <p:sldId id="278" r:id="rId41"/>
    <p:sldId id="325" r:id="rId42"/>
    <p:sldId id="326" r:id="rId43"/>
    <p:sldId id="327" r:id="rId44"/>
    <p:sldId id="328" r:id="rId45"/>
    <p:sldId id="356" r:id="rId46"/>
    <p:sldId id="329" r:id="rId47"/>
  </p:sldIdLst>
  <p:sldSz cx="9144000" cy="6858000" type="screen4x3"/>
  <p:notesSz cx="6858000" cy="9144000"/>
  <p:embeddedFontLst>
    <p:embeddedFont>
      <p:font typeface="나눔바른고딕" panose="020B0600000101010101" charset="-127"/>
      <p:regular r:id="rId50"/>
      <p:bold r:id="rId51"/>
    </p:embeddedFont>
    <p:embeddedFont>
      <p:font typeface="Calibri" panose="020F0502020204030204" pitchFamily="34" charset="0"/>
      <p:regular r:id="rId52"/>
      <p:bold r:id="rId53"/>
      <p:italic r:id="rId54"/>
      <p:boldItalic r:id="rId55"/>
    </p:embeddedFont>
    <p:embeddedFont>
      <p:font typeface="맑은 고딕" panose="020B0503020000020004" pitchFamily="50" charset="-127"/>
      <p:regular r:id="rId56"/>
      <p:bold r:id="rId57"/>
    </p:embeddedFont>
    <p:embeddedFont>
      <p:font typeface="새굴림" panose="02030600000101010101" pitchFamily="18" charset="-127"/>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04" autoAdjust="0"/>
    <p:restoredTop sz="94660"/>
  </p:normalViewPr>
  <p:slideViewPr>
    <p:cSldViewPr>
      <p:cViewPr varScale="1">
        <p:scale>
          <a:sx n="108" d="100"/>
          <a:sy n="108" d="100"/>
        </p:scale>
        <p:origin x="1302" y="120"/>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73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D80914-434E-4CB4-A4E8-A31EE539B94D}" type="datetime9">
              <a:rPr lang="ko-KR" altLang="en-US" smtClean="0"/>
              <a:pPr/>
              <a:t>2024년 3월 12일 오전 10시 27분</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4EB414-D411-4C30-ADBE-627D969AB331}" type="slidenum">
              <a:rPr lang="ko-KR" altLang="en-US" smtClean="0"/>
              <a:pPr/>
              <a:t>‹#›</a:t>
            </a:fld>
            <a:endParaRPr lang="ko-KR" altLang="en-US"/>
          </a:p>
        </p:txBody>
      </p:sp>
    </p:spTree>
    <p:extLst>
      <p:ext uri="{BB962C8B-B14F-4D97-AF65-F5344CB8AC3E}">
        <p14:creationId xmlns:p14="http://schemas.microsoft.com/office/powerpoint/2010/main" val="69895171"/>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슬라이드 이미지 개체 틀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pic>
        <p:nvPicPr>
          <p:cNvPr id="1026" name="ShockwaveFlash1"/>
          <p:cNvPicPr>
            <a:picLocks noChangeAspect="1" noChangeArrowheads="1"/>
          </p:cNvPicPr>
          <p:nvPr/>
        </p:nvPicPr>
        <p:blipFill>
          <a:blip r:embed="rId2"/>
          <a:srcRect/>
          <a:stretch>
            <a:fillRect/>
          </a:stretch>
        </p:blipFill>
        <p:spPr bwMode="auto">
          <a:xfrm>
            <a:off x="5301208" y="8604448"/>
            <a:ext cx="1368425" cy="360362"/>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744377540"/>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AF826D3B-53D3-462E-ABEC-A9127BBED795}" type="datetime9">
              <a:rPr lang="ko-KR" altLang="en-US" smtClean="0"/>
              <a:pPr/>
              <a:t>2024년 3월 12일 오전 10시 27분</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1DC5D22A-79DC-46D3-93A2-536B334BBEEC}"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12일 오전 10시 27분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1"/>
            <a:ext cx="7681913" cy="875928"/>
          </a:xfrm>
          <a:noFill/>
        </p:spPr>
        <p:txBody>
          <a:bodyPr>
            <a:noAutofit/>
          </a:bodyPr>
          <a:lstStyle>
            <a:lvl1pPr>
              <a:lnSpc>
                <a:spcPct val="90000"/>
              </a:lnSpc>
              <a:defRPr sz="5400">
                <a:solidFill>
                  <a:schemeClr val="bg2">
                    <a:lumMod val="50000"/>
                  </a:schemeClr>
                </a:solidFill>
                <a:latin typeface="나눔바른고딕" panose="020B0603020101020101" pitchFamily="50" charset="-127"/>
                <a:ea typeface="나눔바른고딕" panose="020B0603020101020101" pitchFamily="50" charset="-127"/>
              </a:defRPr>
            </a:lvl1pPr>
          </a:lstStyle>
          <a:p>
            <a:r>
              <a:rPr lang="ko-KR" altLang="en-US" dirty="0"/>
              <a:t>마스터 제목 스타일 편집</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a:t>마스터 부제목 스타일 편집</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a:noFill/>
        </p:spPr>
        <p:txBody>
          <a:bodyPr/>
          <a:lstStyle>
            <a:lvl1pPr>
              <a:defRPr sz="4000" b="1" u="none">
                <a:solidFill>
                  <a:schemeClr val="bg2">
                    <a:lumMod val="50000"/>
                  </a:schemeClr>
                </a:solidFill>
                <a:latin typeface="나눔바른고딕" panose="020B0603020101020101" pitchFamily="50" charset="-127"/>
                <a:ea typeface="나눔바른고딕" panose="020B0603020101020101" pitchFamily="50" charset="-127"/>
                <a:cs typeface="한컴돋움" pitchFamily="18" charset="2"/>
              </a:defRPr>
            </a:lvl1pPr>
          </a:lstStyle>
          <a:p>
            <a:r>
              <a:rPr lang="ko-KR" altLang="en-US" dirty="0"/>
              <a:t>마스터 제목 스타일 편집</a:t>
            </a:r>
            <a:endParaRPr lang="en-US" dirty="0"/>
          </a:p>
        </p:txBody>
      </p:sp>
      <p:sp>
        <p:nvSpPr>
          <p:cNvPr id="6" name="Text Placeholder 5"/>
          <p:cNvSpPr>
            <a:spLocks noGrp="1"/>
          </p:cNvSpPr>
          <p:nvPr>
            <p:ph type="body" sz="quarter" idx="10"/>
          </p:nvPr>
        </p:nvSpPr>
        <p:spPr>
          <a:xfrm>
            <a:off x="381000" y="1411552"/>
            <a:ext cx="8382000" cy="2822311"/>
          </a:xfrm>
        </p:spPr>
        <p:txBody>
          <a:bodyPr/>
          <a:lstStyle>
            <a:lvl1pPr>
              <a:lnSpc>
                <a:spcPct val="120000"/>
              </a:lnSpc>
              <a:defRPr sz="3500" b="0" baseline="0">
                <a:latin typeface="나눔바른고딕" panose="020B0603020101020101" pitchFamily="50" charset="-127"/>
                <a:ea typeface="나눔바른고딕" panose="020B0603020101020101" pitchFamily="50" charset="-127"/>
              </a:defRPr>
            </a:lvl1pPr>
            <a:lvl2pPr>
              <a:lnSpc>
                <a:spcPct val="120000"/>
              </a:lnSpc>
              <a:defRPr sz="3000" b="0" baseline="0">
                <a:latin typeface="나눔바른고딕" panose="020B0603020101020101" pitchFamily="50" charset="-127"/>
                <a:ea typeface="나눔바른고딕" panose="020B0603020101020101" pitchFamily="50" charset="-127"/>
              </a:defRPr>
            </a:lvl2pPr>
            <a:lvl3pPr>
              <a:lnSpc>
                <a:spcPct val="120000"/>
              </a:lnSpc>
              <a:defRPr sz="2700" b="0" baseline="0">
                <a:latin typeface="나눔바른고딕" panose="020B0603020101020101" pitchFamily="50" charset="-127"/>
                <a:ea typeface="나눔바른고딕" panose="020B0603020101020101" pitchFamily="50" charset="-127"/>
              </a:defRPr>
            </a:lvl3pPr>
            <a:lvl4pPr>
              <a:lnSpc>
                <a:spcPct val="120000"/>
              </a:lnSpc>
              <a:defRPr b="0">
                <a:latin typeface="나눔바른고딕" panose="020B0603020101020101" pitchFamily="50" charset="-127"/>
                <a:ea typeface="나눔바른고딕" panose="020B0603020101020101" pitchFamily="50" charset="-127"/>
              </a:defRPr>
            </a:lvl4pPr>
            <a:lvl5pPr>
              <a:lnSpc>
                <a:spcPct val="120000"/>
              </a:lnSpc>
              <a:defRPr b="0">
                <a:latin typeface="나눔바른고딕" panose="020B0603020101020101" pitchFamily="50" charset="-127"/>
                <a:ea typeface="나눔바른고딕" panose="020B0603020101020101"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553998"/>
          </a:xfrm>
          <a:prstGeom prst="rect">
            <a:avLst/>
          </a:prstGeom>
        </p:spPr>
        <p:txBody>
          <a:bodyPr vert="horz" wrap="square" lIns="0" tIns="0" rIns="0" bIns="0" rtlCol="0" anchor="t">
            <a:sp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381000" y="1412875"/>
            <a:ext cx="8382000" cy="2714589"/>
          </a:xfrm>
          <a:prstGeom prst="rect">
            <a:avLst/>
          </a:prstGeom>
        </p:spPr>
        <p:txBody>
          <a:bodyPr vert="horz" lIns="0" tIns="0" rIns="0" bIns="0" rtlCol="0">
            <a:sp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61" r:id="rId10"/>
  </p:sldLayoutIdLst>
  <p:transition>
    <p:fade/>
  </p:transition>
  <p:txStyles>
    <p:titleStyle>
      <a:lvl1pPr algn="l" defTabSz="914363" rtl="0" eaLnBrk="1" latinLnBrk="1" hangingPunct="1">
        <a:lnSpc>
          <a:spcPct val="90000"/>
        </a:lnSpc>
        <a:spcBef>
          <a:spcPct val="0"/>
        </a:spcBef>
        <a:buNone/>
        <a:defRPr lang="en-US" sz="4000" b="1" kern="1200" cap="none" spc="-150" baseline="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새굴림" pitchFamily="18" charset="-127"/>
          <a:ea typeface="새굴림" pitchFamily="18" charset="-127"/>
          <a:cs typeface="Arial" charset="0"/>
        </a:defRPr>
      </a:lvl1pPr>
    </p:titleStyle>
    <p:bodyStyle>
      <a:lvl1pPr marL="396875" indent="-396875" algn="l" defTabSz="914363" rtl="0" eaLnBrk="1" latinLnBrk="1" hangingPunct="1">
        <a:lnSpc>
          <a:spcPct val="120000"/>
        </a:lnSpc>
        <a:spcBef>
          <a:spcPct val="20000"/>
        </a:spcBef>
        <a:buFontTx/>
        <a:buBlip>
          <a:blip r:embed="rId12"/>
        </a:buBlip>
        <a:defRPr sz="3500" b="1" kern="1200" baseline="0">
          <a:solidFill>
            <a:schemeClr val="tx1"/>
          </a:solidFill>
          <a:latin typeface="+mn-ea"/>
          <a:ea typeface="+mn-ea"/>
          <a:cs typeface="+mn-cs"/>
        </a:defRPr>
      </a:lvl1pPr>
      <a:lvl2pPr marL="914400" indent="-396875" algn="l" defTabSz="914363" rtl="0" eaLnBrk="1" latinLnBrk="1" hangingPunct="1">
        <a:lnSpc>
          <a:spcPct val="120000"/>
        </a:lnSpc>
        <a:spcBef>
          <a:spcPct val="20000"/>
        </a:spcBef>
        <a:buFontTx/>
        <a:buBlip>
          <a:blip r:embed="rId13"/>
        </a:buBlip>
        <a:defRPr sz="3000" b="1" kern="1200" baseline="0">
          <a:solidFill>
            <a:schemeClr val="tx1"/>
          </a:solidFill>
          <a:latin typeface="+mn-ea"/>
          <a:ea typeface="+mn-ea"/>
          <a:cs typeface="+mn-cs"/>
        </a:defRPr>
      </a:lvl2pPr>
      <a:lvl3pPr marL="1258888" indent="-344488"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3pPr>
      <a:lvl4pPr marL="1604963" indent="-346075"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4pPr>
      <a:lvl5pPr marL="1941513" indent="-336550"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5pPr>
      <a:lvl6pPr marL="2514499"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1" hangingPunct="1">
        <a:defRPr sz="1800" kern="1200">
          <a:solidFill>
            <a:schemeClr val="tx1"/>
          </a:solidFill>
          <a:latin typeface="+mn-lt"/>
          <a:ea typeface="+mn-ea"/>
          <a:cs typeface="+mn-cs"/>
        </a:defRPr>
      </a:lvl1pPr>
      <a:lvl2pPr marL="457182" algn="l" defTabSz="914363" rtl="0" eaLnBrk="1" latinLnBrk="1" hangingPunct="1">
        <a:defRPr sz="1800" kern="1200">
          <a:solidFill>
            <a:schemeClr val="tx1"/>
          </a:solidFill>
          <a:latin typeface="+mn-lt"/>
          <a:ea typeface="+mn-ea"/>
          <a:cs typeface="+mn-cs"/>
        </a:defRPr>
      </a:lvl2pPr>
      <a:lvl3pPr marL="914363" algn="l" defTabSz="914363" rtl="0" eaLnBrk="1" latinLnBrk="1" hangingPunct="1">
        <a:defRPr sz="1800" kern="1200">
          <a:solidFill>
            <a:schemeClr val="tx1"/>
          </a:solidFill>
          <a:latin typeface="+mn-lt"/>
          <a:ea typeface="+mn-ea"/>
          <a:cs typeface="+mn-cs"/>
        </a:defRPr>
      </a:lvl3pPr>
      <a:lvl4pPr marL="1371545" algn="l" defTabSz="914363" rtl="0" eaLnBrk="1" latinLnBrk="1" hangingPunct="1">
        <a:defRPr sz="1800" kern="1200">
          <a:solidFill>
            <a:schemeClr val="tx1"/>
          </a:solidFill>
          <a:latin typeface="+mn-lt"/>
          <a:ea typeface="+mn-ea"/>
          <a:cs typeface="+mn-cs"/>
        </a:defRPr>
      </a:lvl4pPr>
      <a:lvl5pPr marL="1828727" algn="l" defTabSz="914363" rtl="0" eaLnBrk="1" latinLnBrk="1" hangingPunct="1">
        <a:defRPr sz="1800" kern="1200">
          <a:solidFill>
            <a:schemeClr val="tx1"/>
          </a:solidFill>
          <a:latin typeface="+mn-lt"/>
          <a:ea typeface="+mn-ea"/>
          <a:cs typeface="+mn-cs"/>
        </a:defRPr>
      </a:lvl5pPr>
      <a:lvl6pPr marL="2285909" algn="l" defTabSz="914363" rtl="0" eaLnBrk="1" latinLnBrk="1" hangingPunct="1">
        <a:defRPr sz="1800" kern="1200">
          <a:solidFill>
            <a:schemeClr val="tx1"/>
          </a:solidFill>
          <a:latin typeface="+mn-lt"/>
          <a:ea typeface="+mn-ea"/>
          <a:cs typeface="+mn-cs"/>
        </a:defRPr>
      </a:lvl6pPr>
      <a:lvl7pPr marL="2743090" algn="l" defTabSz="914363" rtl="0" eaLnBrk="1" latinLnBrk="1" hangingPunct="1">
        <a:defRPr sz="1800" kern="1200">
          <a:solidFill>
            <a:schemeClr val="tx1"/>
          </a:solidFill>
          <a:latin typeface="+mn-lt"/>
          <a:ea typeface="+mn-ea"/>
          <a:cs typeface="+mn-cs"/>
        </a:defRPr>
      </a:lvl7pPr>
      <a:lvl8pPr marL="3200272" algn="l" defTabSz="914363" rtl="0" eaLnBrk="1" latinLnBrk="1" hangingPunct="1">
        <a:defRPr sz="1800" kern="1200">
          <a:solidFill>
            <a:schemeClr val="tx1"/>
          </a:solidFill>
          <a:latin typeface="+mn-lt"/>
          <a:ea typeface="+mn-ea"/>
          <a:cs typeface="+mn-cs"/>
        </a:defRPr>
      </a:lvl8pPr>
      <a:lvl9pPr marL="3657454" algn="l" defTabSz="914363"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6.jpe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9.jpeg"/><Relationship Id="rId5" Type="http://schemas.openxmlformats.org/officeDocument/2006/relationships/image" Target="../media/image38.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4.jpe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7.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905001"/>
            <a:ext cx="8640960" cy="1163960"/>
          </a:xfrm>
        </p:spPr>
        <p:txBody>
          <a:bodyPr/>
          <a:lstStyle/>
          <a:p>
            <a:r>
              <a:rPr lang="en-US" altLang="ko-KR" sz="4000" dirty="0"/>
              <a:t>4. </a:t>
            </a:r>
            <a:r>
              <a:rPr lang="ko-KR" altLang="en-US" sz="4000" dirty="0"/>
              <a:t>데이터를 보관하는 장소인 </a:t>
            </a:r>
            <a:br>
              <a:rPr lang="en-US" altLang="ko-KR" sz="4000" dirty="0"/>
            </a:br>
            <a:r>
              <a:rPr lang="en-US" altLang="ko-KR" sz="4000" dirty="0"/>
              <a:t>                                             </a:t>
            </a:r>
            <a:r>
              <a:rPr lang="ko-KR" altLang="en-US" sz="4000" dirty="0"/>
              <a:t>변수와 데이터 형</a:t>
            </a:r>
          </a:p>
        </p:txBody>
      </p:sp>
      <p:sp>
        <p:nvSpPr>
          <p:cNvPr id="3" name="Subtitle 2"/>
          <p:cNvSpPr>
            <a:spLocks noGrp="1"/>
          </p:cNvSpPr>
          <p:nvPr>
            <p:ph type="subTitle" idx="1"/>
          </p:nvPr>
        </p:nvSpPr>
        <p:spPr>
          <a:xfrm>
            <a:off x="730249" y="4344988"/>
            <a:ext cx="7681913" cy="1370012"/>
          </a:xfrm>
        </p:spPr>
        <p:txBody>
          <a:bodyPr>
            <a:normAutofit lnSpcReduction="10000"/>
          </a:bodyPr>
          <a:lstStyle/>
          <a:p>
            <a:r>
              <a:rPr lang="en-US" dirty="0"/>
              <a:t>Name</a:t>
            </a:r>
          </a:p>
          <a:p>
            <a:r>
              <a:rPr lang="en-US" dirty="0"/>
              <a:t>Title</a:t>
            </a:r>
          </a:p>
          <a:p>
            <a:r>
              <a:rPr lang="en-US" dirty="0"/>
              <a:t>Company Name</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0189"/>
            <a:ext cx="8712968" cy="822547"/>
          </a:xfrm>
        </p:spPr>
        <p:txBody>
          <a:bodyPr>
            <a:normAutofit/>
          </a:bodyPr>
          <a:lstStyle/>
          <a:p>
            <a:r>
              <a:rPr lang="ko-KR" altLang="en-US" dirty="0"/>
              <a:t>두 변수에 저장된 값을 교환 하는 경우</a:t>
            </a:r>
          </a:p>
        </p:txBody>
      </p:sp>
      <p:sp>
        <p:nvSpPr>
          <p:cNvPr id="13" name="텍스트 개체 틀 4"/>
          <p:cNvSpPr>
            <a:spLocks noGrp="1"/>
          </p:cNvSpPr>
          <p:nvPr>
            <p:ph type="body" sz="quarter" idx="10"/>
          </p:nvPr>
        </p:nvSpPr>
        <p:spPr>
          <a:xfrm>
            <a:off x="179512" y="1092239"/>
            <a:ext cx="8784976" cy="800219"/>
          </a:xfrm>
        </p:spPr>
        <p:txBody>
          <a:bodyPr/>
          <a:lstStyle/>
          <a:p>
            <a:pPr>
              <a:buNone/>
            </a:pPr>
            <a:r>
              <a:rPr lang="ko-KR" altLang="en-US" sz="2000" dirty="0"/>
              <a:t>두 개의 변수 </a:t>
            </a:r>
            <a:r>
              <a:rPr lang="en-US" altLang="ko-KR" sz="2000" dirty="0"/>
              <a:t>a</a:t>
            </a:r>
            <a:r>
              <a:rPr lang="ko-KR" altLang="en-US" sz="2000" dirty="0"/>
              <a:t>와 </a:t>
            </a:r>
            <a:r>
              <a:rPr lang="en-US" altLang="ko-KR" sz="2000" dirty="0"/>
              <a:t>b</a:t>
            </a:r>
            <a:r>
              <a:rPr lang="ko-KR" altLang="en-US" sz="2000" dirty="0"/>
              <a:t>에 각각 </a:t>
            </a:r>
            <a:r>
              <a:rPr lang="en-US" altLang="ko-KR" sz="2000" dirty="0"/>
              <a:t>3</a:t>
            </a:r>
            <a:r>
              <a:rPr lang="ko-KR" altLang="en-US" sz="2000" dirty="0"/>
              <a:t>과 </a:t>
            </a:r>
            <a:r>
              <a:rPr lang="en-US" altLang="ko-KR" sz="2000" dirty="0"/>
              <a:t>5</a:t>
            </a:r>
            <a:r>
              <a:rPr lang="ko-KR" altLang="en-US" sz="2000" dirty="0"/>
              <a:t>가 저장되어 있고</a:t>
            </a:r>
            <a:r>
              <a:rPr lang="en-US" altLang="ko-KR" sz="2000" dirty="0"/>
              <a:t>, </a:t>
            </a:r>
          </a:p>
          <a:p>
            <a:pPr>
              <a:buNone/>
            </a:pPr>
            <a:r>
              <a:rPr lang="ko-KR" altLang="en-US" sz="2000" dirty="0"/>
              <a:t>각 변수에 저장된 값을 교환</a:t>
            </a:r>
          </a:p>
        </p:txBody>
      </p:sp>
      <p:pic>
        <p:nvPicPr>
          <p:cNvPr id="7170" name="Picture 2"/>
          <p:cNvPicPr>
            <a:picLocks noChangeAspect="1" noChangeArrowheads="1"/>
          </p:cNvPicPr>
          <p:nvPr/>
        </p:nvPicPr>
        <p:blipFill>
          <a:blip r:embed="rId3" cstate="print"/>
          <a:srcRect/>
          <a:stretch>
            <a:fillRect/>
          </a:stretch>
        </p:blipFill>
        <p:spPr bwMode="auto">
          <a:xfrm>
            <a:off x="179512" y="1916832"/>
            <a:ext cx="1226386" cy="108012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1619672" y="1988840"/>
            <a:ext cx="2952328" cy="1925431"/>
          </a:xfrm>
          <a:prstGeom prst="rect">
            <a:avLst/>
          </a:prstGeom>
          <a:noFill/>
          <a:ln w="9525">
            <a:noFill/>
            <a:miter lim="800000"/>
            <a:headEnd/>
            <a:tailEnd/>
          </a:ln>
        </p:spPr>
      </p:pic>
      <p:sp>
        <p:nvSpPr>
          <p:cNvPr id="17" name="TextBox 16"/>
          <p:cNvSpPr txBox="1"/>
          <p:nvPr/>
        </p:nvSpPr>
        <p:spPr>
          <a:xfrm>
            <a:off x="4860032" y="1929026"/>
            <a:ext cx="3816424" cy="1938992"/>
          </a:xfrm>
          <a:prstGeom prst="rect">
            <a:avLst/>
          </a:prstGeom>
          <a:solidFill>
            <a:schemeClr val="accent1"/>
          </a:solidFill>
          <a:ln>
            <a:noFill/>
          </a:ln>
          <a:effectLst/>
        </p:spPr>
        <p:txBody>
          <a:bodyPr wrap="square" rtlCol="0">
            <a:spAutoFit/>
          </a:bodyPr>
          <a:lstStyle/>
          <a:p>
            <a:r>
              <a:rPr lang="en-US" altLang="ko-KR" sz="2000" dirty="0"/>
              <a:t>1) "</a:t>
            </a:r>
            <a:r>
              <a:rPr lang="ko-KR" altLang="en-US" sz="2000" dirty="0"/>
              <a:t>동시성</a:t>
            </a:r>
            <a:r>
              <a:rPr lang="en-US" altLang="ko-KR" sz="2000" dirty="0"/>
              <a:t>"</a:t>
            </a:r>
            <a:r>
              <a:rPr lang="ko-KR" altLang="en-US" sz="2000" dirty="0"/>
              <a:t>이 유지되지 않고 </a:t>
            </a:r>
            <a:r>
              <a:rPr lang="en-US" altLang="ko-KR" sz="2000" dirty="0"/>
              <a:t>"</a:t>
            </a:r>
            <a:r>
              <a:rPr lang="ko-KR" altLang="en-US" sz="2000" dirty="0"/>
              <a:t>순차적</a:t>
            </a:r>
            <a:r>
              <a:rPr lang="en-US" altLang="ko-KR" sz="2000" dirty="0"/>
              <a:t>"</a:t>
            </a:r>
            <a:r>
              <a:rPr lang="ko-KR" altLang="en-US" sz="2000" dirty="0"/>
              <a:t>으로 이루어지기 때문</a:t>
            </a:r>
            <a:endParaRPr lang="en-US" altLang="ko-KR" sz="2000" dirty="0"/>
          </a:p>
          <a:p>
            <a:r>
              <a:rPr lang="en-US" altLang="ko-KR" sz="2000" dirty="0"/>
              <a:t>2) </a:t>
            </a:r>
            <a:r>
              <a:rPr lang="ko-KR" altLang="en-US" sz="2000" dirty="0"/>
              <a:t>변수의 특성상 한 개의 변수에는 오직 한 개의 값만을 저장할 수 있다</a:t>
            </a:r>
            <a:r>
              <a:rPr lang="en-US" altLang="ko-KR" sz="2000" dirty="0"/>
              <a:t>. </a:t>
            </a:r>
            <a:endParaRPr lang="ko-KR" altLang="en-US" sz="2000" dirty="0"/>
          </a:p>
          <a:p>
            <a:endParaRPr lang="ko-KR" altLang="en-US" sz="2000" dirty="0"/>
          </a:p>
        </p:txBody>
      </p:sp>
      <p:sp>
        <p:nvSpPr>
          <p:cNvPr id="18" name="Rounded Rectangle 7"/>
          <p:cNvSpPr/>
          <p:nvPr/>
        </p:nvSpPr>
        <p:spPr bwMode="auto">
          <a:xfrm>
            <a:off x="5796136" y="5949280"/>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해결 방법  </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9" name="TextBox 18"/>
          <p:cNvSpPr txBox="1"/>
          <p:nvPr/>
        </p:nvSpPr>
        <p:spPr>
          <a:xfrm>
            <a:off x="251520" y="4221088"/>
            <a:ext cx="8064896" cy="1015663"/>
          </a:xfrm>
          <a:prstGeom prst="rect">
            <a:avLst/>
          </a:prstGeom>
          <a:solidFill>
            <a:schemeClr val="accent1"/>
          </a:solidFill>
          <a:ln>
            <a:noFill/>
          </a:ln>
          <a:effectLst/>
        </p:spPr>
        <p:txBody>
          <a:bodyPr wrap="square" rtlCol="0">
            <a:spAutoFit/>
          </a:bodyPr>
          <a:lstStyle/>
          <a:p>
            <a:r>
              <a:rPr lang="ko-KR" altLang="en-US" sz="2000" dirty="0"/>
              <a:t>영화의 경우</a:t>
            </a:r>
            <a:r>
              <a:rPr lang="en-US" altLang="ko-KR" sz="2000" dirty="0"/>
              <a:t>, </a:t>
            </a:r>
            <a:r>
              <a:rPr lang="ko-KR" altLang="en-US" sz="2000" dirty="0"/>
              <a:t>악당이 인질과 돈을 교환을 하기 전에 인질을 안전한 곳에 미리 옮겨 둔 상태에서 교환 장소에 나타남</a:t>
            </a:r>
            <a:r>
              <a:rPr lang="en-US" altLang="ko-KR" sz="2000" dirty="0"/>
              <a:t>. </a:t>
            </a:r>
          </a:p>
          <a:p>
            <a:r>
              <a:rPr lang="ko-KR" altLang="en-US" sz="2000" dirty="0"/>
              <a:t>프로그램에서도 이와 같은 임시 보관장소를 이용하여 값을 교환</a:t>
            </a: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nextCondLst>
                <p:cond evt="onClick" delay="0">
                  <p:tgtEl>
                    <p:spTgt spid="18"/>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0189"/>
            <a:ext cx="8712968" cy="678531"/>
          </a:xfrm>
        </p:spPr>
        <p:txBody>
          <a:bodyPr>
            <a:normAutofit/>
          </a:bodyPr>
          <a:lstStyle/>
          <a:p>
            <a:r>
              <a:rPr lang="ko-KR" altLang="en-US" dirty="0"/>
              <a:t>임시변수를 이용한 교환 방법</a:t>
            </a:r>
          </a:p>
        </p:txBody>
      </p:sp>
      <p:sp>
        <p:nvSpPr>
          <p:cNvPr id="13" name="텍스트 개체 틀 4"/>
          <p:cNvSpPr>
            <a:spLocks noGrp="1"/>
          </p:cNvSpPr>
          <p:nvPr>
            <p:ph type="body" sz="quarter" idx="10"/>
          </p:nvPr>
        </p:nvSpPr>
        <p:spPr>
          <a:xfrm>
            <a:off x="179512" y="908720"/>
            <a:ext cx="4032448" cy="1231106"/>
          </a:xfrm>
        </p:spPr>
        <p:txBody>
          <a:bodyPr/>
          <a:lstStyle/>
          <a:p>
            <a:pPr>
              <a:buNone/>
            </a:pPr>
            <a:r>
              <a:rPr lang="ko-KR" altLang="en-US" sz="2000" dirty="0"/>
              <a:t>두 개의 변수 </a:t>
            </a:r>
            <a:r>
              <a:rPr lang="en-US" altLang="ko-KR" sz="2000" dirty="0"/>
              <a:t>a</a:t>
            </a:r>
            <a:r>
              <a:rPr lang="ko-KR" altLang="en-US" sz="2000" dirty="0"/>
              <a:t>와 </a:t>
            </a:r>
            <a:r>
              <a:rPr lang="en-US" altLang="ko-KR" sz="2000" dirty="0"/>
              <a:t>b</a:t>
            </a:r>
            <a:r>
              <a:rPr lang="ko-KR" altLang="en-US" sz="2000" dirty="0"/>
              <a:t>에 각각 </a:t>
            </a:r>
            <a:r>
              <a:rPr lang="en-US" altLang="ko-KR" sz="2000" dirty="0"/>
              <a:t>3</a:t>
            </a:r>
            <a:r>
              <a:rPr lang="ko-KR" altLang="en-US" sz="2000" dirty="0"/>
              <a:t>과 </a:t>
            </a:r>
            <a:r>
              <a:rPr lang="en-US" altLang="ko-KR" sz="2000" dirty="0"/>
              <a:t>5</a:t>
            </a:r>
            <a:r>
              <a:rPr lang="ko-KR" altLang="en-US" sz="2000" dirty="0"/>
              <a:t>이</a:t>
            </a:r>
            <a:endParaRPr lang="en-US" altLang="ko-KR" sz="2000" dirty="0"/>
          </a:p>
          <a:p>
            <a:pPr>
              <a:buNone/>
            </a:pPr>
            <a:r>
              <a:rPr lang="ko-KR" altLang="en-US" sz="2000" dirty="0"/>
              <a:t>저장되어 있고</a:t>
            </a:r>
            <a:r>
              <a:rPr lang="en-US" altLang="ko-KR" sz="2000" dirty="0"/>
              <a:t>, </a:t>
            </a:r>
            <a:r>
              <a:rPr lang="ko-KR" altLang="en-US" sz="2000" dirty="0"/>
              <a:t>각 변수에 저장된</a:t>
            </a:r>
            <a:endParaRPr lang="en-US" altLang="ko-KR" sz="2000" dirty="0"/>
          </a:p>
          <a:p>
            <a:pPr>
              <a:buNone/>
            </a:pPr>
            <a:r>
              <a:rPr lang="ko-KR" altLang="en-US" sz="2000" dirty="0"/>
              <a:t>값을 교환</a:t>
            </a:r>
          </a:p>
        </p:txBody>
      </p:sp>
      <p:sp>
        <p:nvSpPr>
          <p:cNvPr id="18" name="Rounded Rectangle 7"/>
          <p:cNvSpPr/>
          <p:nvPr/>
        </p:nvSpPr>
        <p:spPr bwMode="auto">
          <a:xfrm>
            <a:off x="179512" y="220486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교환 과정</a:t>
            </a:r>
            <a:r>
              <a:rPr lang="en-US" altLang="ko-KR" sz="2300" b="1" dirty="0">
                <a:solidFill>
                  <a:srgbClr val="FFFFFF"/>
                </a:solidFill>
                <a:effectLst>
                  <a:outerShdw blurRad="38100" dist="38100" dir="2700000" algn="tl">
                    <a:srgbClr val="000000">
                      <a:alpha val="43137"/>
                    </a:srgbClr>
                  </a:outerShdw>
                </a:effectLst>
                <a:ea typeface="맑은 고딕" pitchFamily="50" charset="-127"/>
              </a:rPr>
              <a:t>(</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연속</a:t>
            </a:r>
            <a:r>
              <a:rPr lang="en-US" altLang="ko-KR" sz="2300" b="1" dirty="0">
                <a:solidFill>
                  <a:srgbClr val="FFFFFF"/>
                </a:solidFill>
                <a:effectLst>
                  <a:outerShdw blurRad="38100" dist="38100" dir="2700000" algn="tl">
                    <a:srgbClr val="000000">
                      <a:alpha val="43137"/>
                    </a:srgbClr>
                  </a:outerShdw>
                </a:effectLst>
                <a:ea typeface="맑은 고딕" pitchFamily="50" charset="-127"/>
              </a:rPr>
              <a:t>click)</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  </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9" name="텍스트 개체 틀 4"/>
          <p:cNvSpPr txBox="1">
            <a:spLocks/>
          </p:cNvSpPr>
          <p:nvPr/>
        </p:nvSpPr>
        <p:spPr>
          <a:xfrm>
            <a:off x="5076056" y="908720"/>
            <a:ext cx="3888432" cy="1231106"/>
          </a:xfrm>
          <a:prstGeom prst="rect">
            <a:avLst/>
          </a:prstGeom>
        </p:spPr>
        <p:txBody>
          <a:bodyPr vert="horz" wrap="square" lIns="0" tIns="0" rIns="0" bIns="0" rtlCol="0">
            <a:spAutoFit/>
          </a:bodyPr>
          <a:lstStyle/>
          <a:p>
            <a:pPr marL="396875" marR="0" lvl="0" indent="-396875" algn="l" defTabSz="914363" rtl="0" eaLnBrk="1" fontAlgn="auto" latinLnBrk="1" hangingPunct="1">
              <a:lnSpc>
                <a:spcPct val="120000"/>
              </a:lnSpc>
              <a:spcBef>
                <a:spcPct val="20000"/>
              </a:spcBef>
              <a:spcAft>
                <a:spcPts val="0"/>
              </a:spcAft>
              <a:buClrTx/>
              <a:buSzTx/>
              <a:buFontTx/>
              <a:buNone/>
              <a:tabLst/>
              <a:defRPr/>
            </a:pPr>
            <a:r>
              <a:rPr kumimoji="0" lang="ko-KR" altLang="en-US" sz="2000" b="0" i="0" u="none" strike="noStrike" kern="1200" cap="none" spc="0" normalizeH="0" baseline="0" noProof="0" dirty="0">
                <a:ln>
                  <a:noFill/>
                </a:ln>
                <a:solidFill>
                  <a:schemeClr val="tx1"/>
                </a:solidFill>
                <a:effectLst/>
                <a:uLnTx/>
                <a:uFillTx/>
                <a:latin typeface="+mn-ea"/>
                <a:cs typeface="+mn-cs"/>
              </a:rPr>
              <a:t>교환 전에 변수 </a:t>
            </a:r>
            <a:r>
              <a:rPr kumimoji="0" lang="en-US" altLang="ko-KR" sz="2000" b="0" i="0" u="none" strike="noStrike" kern="1200" cap="none" spc="0" normalizeH="0" baseline="0" noProof="0" dirty="0">
                <a:ln>
                  <a:noFill/>
                </a:ln>
                <a:solidFill>
                  <a:schemeClr val="tx1"/>
                </a:solidFill>
                <a:effectLst/>
                <a:uLnTx/>
                <a:uFillTx/>
                <a:latin typeface="+mn-ea"/>
                <a:cs typeface="+mn-cs"/>
              </a:rPr>
              <a:t>a </a:t>
            </a:r>
            <a:r>
              <a:rPr kumimoji="0" lang="ko-KR" altLang="en-US" sz="2000" b="0" i="0" u="none" strike="noStrike" kern="1200" cap="none" spc="0" normalizeH="0" baseline="0" noProof="0" dirty="0">
                <a:ln>
                  <a:noFill/>
                </a:ln>
                <a:solidFill>
                  <a:schemeClr val="tx1"/>
                </a:solidFill>
                <a:effectLst/>
                <a:uLnTx/>
                <a:uFillTx/>
                <a:latin typeface="+mn-ea"/>
                <a:cs typeface="+mn-cs"/>
              </a:rPr>
              <a:t>또는 </a:t>
            </a:r>
            <a:r>
              <a:rPr kumimoji="0" lang="en-US" altLang="ko-KR" sz="2000" b="0" i="0" u="none" strike="noStrike" kern="1200" cap="none" spc="0" normalizeH="0" baseline="0" noProof="0" dirty="0">
                <a:ln>
                  <a:noFill/>
                </a:ln>
                <a:solidFill>
                  <a:schemeClr val="tx1"/>
                </a:solidFill>
                <a:effectLst/>
                <a:uLnTx/>
                <a:uFillTx/>
                <a:latin typeface="+mn-ea"/>
                <a:cs typeface="+mn-cs"/>
              </a:rPr>
              <a:t>b</a:t>
            </a:r>
            <a:r>
              <a:rPr kumimoji="0" lang="ko-KR" altLang="en-US" sz="2000" b="0" i="0" u="none" strike="noStrike" kern="1200" cap="none" spc="0" normalizeH="0" baseline="0" noProof="0" dirty="0">
                <a:ln>
                  <a:noFill/>
                </a:ln>
                <a:solidFill>
                  <a:schemeClr val="tx1"/>
                </a:solidFill>
                <a:effectLst/>
                <a:uLnTx/>
                <a:uFillTx/>
                <a:latin typeface="+mn-ea"/>
                <a:cs typeface="+mn-cs"/>
              </a:rPr>
              <a:t>의</a:t>
            </a:r>
            <a:r>
              <a:rPr kumimoji="0" lang="en-US" altLang="ko-KR" sz="2000" b="0" i="0" u="none" strike="noStrike" kern="1200" cap="none" spc="0" normalizeH="0" baseline="0" noProof="0" dirty="0">
                <a:ln>
                  <a:noFill/>
                </a:ln>
                <a:solidFill>
                  <a:schemeClr val="tx1"/>
                </a:solidFill>
                <a:effectLst/>
                <a:uLnTx/>
                <a:uFillTx/>
                <a:latin typeface="+mn-ea"/>
                <a:cs typeface="+mn-cs"/>
              </a:rPr>
              <a:t> </a:t>
            </a:r>
            <a:r>
              <a:rPr kumimoji="0" lang="ko-KR" altLang="en-US" sz="2000" b="0" i="0" u="none" strike="noStrike" kern="1200" cap="none" spc="0" normalizeH="0" baseline="0" noProof="0" dirty="0">
                <a:ln>
                  <a:noFill/>
                </a:ln>
                <a:solidFill>
                  <a:schemeClr val="tx1"/>
                </a:solidFill>
                <a:effectLst/>
                <a:uLnTx/>
                <a:uFillTx/>
                <a:latin typeface="+mn-ea"/>
                <a:cs typeface="+mn-cs"/>
              </a:rPr>
              <a:t>값을</a:t>
            </a:r>
            <a:r>
              <a:rPr kumimoji="0" lang="en-US" altLang="ko-KR" sz="2000" b="0" i="0" u="none" strike="noStrike" kern="1200" cap="none" spc="0" normalizeH="0" baseline="0" noProof="0" dirty="0">
                <a:ln>
                  <a:noFill/>
                </a:ln>
                <a:solidFill>
                  <a:schemeClr val="tx1"/>
                </a:solidFill>
                <a:effectLst/>
                <a:uLnTx/>
                <a:uFillTx/>
                <a:latin typeface="+mn-ea"/>
                <a:cs typeface="+mn-cs"/>
              </a:rPr>
              <a:t> </a:t>
            </a:r>
          </a:p>
          <a:p>
            <a:pPr marL="396875" marR="0" lvl="0" indent="-396875" algn="l" defTabSz="914363" rtl="0" eaLnBrk="1" fontAlgn="auto" latinLnBrk="1" hangingPunct="1">
              <a:lnSpc>
                <a:spcPct val="120000"/>
              </a:lnSpc>
              <a:spcBef>
                <a:spcPct val="20000"/>
              </a:spcBef>
              <a:spcAft>
                <a:spcPts val="0"/>
              </a:spcAft>
              <a:buClrTx/>
              <a:buSzTx/>
              <a:buFontTx/>
              <a:buNone/>
              <a:tabLst/>
              <a:defRPr/>
            </a:pPr>
            <a:r>
              <a:rPr kumimoji="0" lang="ko-KR" altLang="en-US" sz="2000" b="0" i="0" u="none" strike="noStrike" kern="1200" cap="none" spc="0" normalizeH="0" baseline="0" noProof="0" dirty="0">
                <a:ln>
                  <a:noFill/>
                </a:ln>
                <a:solidFill>
                  <a:schemeClr val="tx1"/>
                </a:solidFill>
                <a:effectLst/>
                <a:uLnTx/>
                <a:uFillTx/>
                <a:latin typeface="+mn-ea"/>
                <a:cs typeface="+mn-cs"/>
              </a:rPr>
              <a:t>임시보관장소</a:t>
            </a:r>
            <a:r>
              <a:rPr kumimoji="0" lang="en-US" altLang="ko-KR" sz="2000" b="0" i="0" u="none" strike="noStrike" kern="1200" cap="none" spc="0" normalizeH="0" baseline="0" noProof="0" dirty="0">
                <a:ln>
                  <a:noFill/>
                </a:ln>
                <a:solidFill>
                  <a:schemeClr val="tx1"/>
                </a:solidFill>
                <a:effectLst/>
                <a:uLnTx/>
                <a:uFillTx/>
                <a:latin typeface="+mn-ea"/>
                <a:cs typeface="+mn-cs"/>
              </a:rPr>
              <a:t> c</a:t>
            </a:r>
            <a:r>
              <a:rPr kumimoji="0" lang="ko-KR" altLang="en-US" sz="2000" b="0" i="0" u="none" strike="noStrike" kern="1200" cap="none" spc="0" normalizeH="0" baseline="0" noProof="0" dirty="0">
                <a:ln>
                  <a:noFill/>
                </a:ln>
                <a:solidFill>
                  <a:schemeClr val="tx1"/>
                </a:solidFill>
                <a:effectLst/>
                <a:uLnTx/>
                <a:uFillTx/>
                <a:latin typeface="+mn-ea"/>
                <a:cs typeface="+mn-cs"/>
              </a:rPr>
              <a:t>에 저장한 다음 </a:t>
            </a:r>
            <a:endParaRPr kumimoji="0" lang="en-US" altLang="ko-KR" sz="2000" b="0" i="0" u="none" strike="noStrike" kern="1200" cap="none" spc="0" normalizeH="0" baseline="0" noProof="0" dirty="0">
              <a:ln>
                <a:noFill/>
              </a:ln>
              <a:solidFill>
                <a:schemeClr val="tx1"/>
              </a:solidFill>
              <a:effectLst/>
              <a:uLnTx/>
              <a:uFillTx/>
              <a:latin typeface="+mn-ea"/>
              <a:cs typeface="+mn-cs"/>
            </a:endParaRPr>
          </a:p>
          <a:p>
            <a:pPr marL="396875" marR="0" lvl="0" indent="-396875" algn="l" defTabSz="914363" rtl="0" eaLnBrk="1" fontAlgn="auto" latinLnBrk="1" hangingPunct="1">
              <a:lnSpc>
                <a:spcPct val="120000"/>
              </a:lnSpc>
              <a:spcBef>
                <a:spcPct val="20000"/>
              </a:spcBef>
              <a:spcAft>
                <a:spcPts val="0"/>
              </a:spcAft>
              <a:buClrTx/>
              <a:buSzTx/>
              <a:buFontTx/>
              <a:buNone/>
              <a:tabLst/>
              <a:defRPr/>
            </a:pPr>
            <a:r>
              <a:rPr kumimoji="0" lang="ko-KR" altLang="en-US" sz="2000" b="0" i="0" u="none" strike="noStrike" kern="1200" cap="none" spc="0" normalizeH="0" baseline="0" noProof="0" dirty="0">
                <a:ln>
                  <a:noFill/>
                </a:ln>
                <a:solidFill>
                  <a:schemeClr val="tx1"/>
                </a:solidFill>
                <a:effectLst/>
                <a:uLnTx/>
                <a:uFillTx/>
                <a:latin typeface="+mn-ea"/>
                <a:cs typeface="+mn-cs"/>
              </a:rPr>
              <a:t>교환</a:t>
            </a:r>
          </a:p>
        </p:txBody>
      </p:sp>
      <p:sp>
        <p:nvSpPr>
          <p:cNvPr id="10" name="오른쪽 화살표 9"/>
          <p:cNvSpPr/>
          <p:nvPr/>
        </p:nvSpPr>
        <p:spPr bwMode="auto">
          <a:xfrm>
            <a:off x="4107354" y="1268760"/>
            <a:ext cx="680670" cy="504056"/>
          </a:xfrm>
          <a:prstGeom prs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grpSp>
        <p:nvGrpSpPr>
          <p:cNvPr id="20" name="그룹 19"/>
          <p:cNvGrpSpPr/>
          <p:nvPr/>
        </p:nvGrpSpPr>
        <p:grpSpPr>
          <a:xfrm>
            <a:off x="179512" y="2924944"/>
            <a:ext cx="2524125" cy="3641179"/>
            <a:chOff x="179512" y="2924944"/>
            <a:chExt cx="2524125" cy="3641179"/>
          </a:xfrm>
        </p:grpSpPr>
        <p:pic>
          <p:nvPicPr>
            <p:cNvPr id="8194" name="Picture 2"/>
            <p:cNvPicPr>
              <a:picLocks noChangeAspect="1" noChangeArrowheads="1"/>
            </p:cNvPicPr>
            <p:nvPr/>
          </p:nvPicPr>
          <p:blipFill>
            <a:blip r:embed="rId3" cstate="print"/>
            <a:srcRect/>
            <a:stretch>
              <a:fillRect/>
            </a:stretch>
          </p:blipFill>
          <p:spPr bwMode="auto">
            <a:xfrm>
              <a:off x="179512" y="2924944"/>
              <a:ext cx="2524125" cy="2686050"/>
            </a:xfrm>
            <a:prstGeom prst="rect">
              <a:avLst/>
            </a:prstGeom>
            <a:noFill/>
            <a:ln w="9525">
              <a:noFill/>
              <a:miter lim="800000"/>
              <a:headEnd/>
              <a:tailEnd/>
            </a:ln>
          </p:spPr>
        </p:pic>
        <p:pic>
          <p:nvPicPr>
            <p:cNvPr id="8197" name="Picture 5"/>
            <p:cNvPicPr>
              <a:picLocks noChangeAspect="1" noChangeArrowheads="1"/>
            </p:cNvPicPr>
            <p:nvPr/>
          </p:nvPicPr>
          <p:blipFill>
            <a:blip r:embed="rId4" cstate="print"/>
            <a:srcRect/>
            <a:stretch>
              <a:fillRect/>
            </a:stretch>
          </p:blipFill>
          <p:spPr bwMode="auto">
            <a:xfrm>
              <a:off x="323528" y="5661248"/>
              <a:ext cx="1514475" cy="904875"/>
            </a:xfrm>
            <a:prstGeom prst="rect">
              <a:avLst/>
            </a:prstGeom>
            <a:noFill/>
            <a:ln w="9525">
              <a:noFill/>
              <a:miter lim="800000"/>
              <a:headEnd/>
              <a:tailEnd/>
            </a:ln>
          </p:spPr>
        </p:pic>
      </p:grpSp>
      <p:grpSp>
        <p:nvGrpSpPr>
          <p:cNvPr id="21" name="그룹 20"/>
          <p:cNvGrpSpPr/>
          <p:nvPr/>
        </p:nvGrpSpPr>
        <p:grpSpPr>
          <a:xfrm>
            <a:off x="3059832" y="2564904"/>
            <a:ext cx="2419350" cy="3854921"/>
            <a:chOff x="3059832" y="2780928"/>
            <a:chExt cx="2419350" cy="3854921"/>
          </a:xfrm>
        </p:grpSpPr>
        <p:pic>
          <p:nvPicPr>
            <p:cNvPr id="8195" name="Picture 3"/>
            <p:cNvPicPr>
              <a:picLocks noChangeAspect="1" noChangeArrowheads="1"/>
            </p:cNvPicPr>
            <p:nvPr/>
          </p:nvPicPr>
          <p:blipFill>
            <a:blip r:embed="rId5" cstate="print"/>
            <a:srcRect/>
            <a:stretch>
              <a:fillRect/>
            </a:stretch>
          </p:blipFill>
          <p:spPr bwMode="auto">
            <a:xfrm>
              <a:off x="3059832" y="2780928"/>
              <a:ext cx="2419350" cy="2590800"/>
            </a:xfrm>
            <a:prstGeom prst="rect">
              <a:avLst/>
            </a:prstGeom>
            <a:noFill/>
            <a:ln w="9525">
              <a:noFill/>
              <a:miter lim="800000"/>
              <a:headEnd/>
              <a:tailEnd/>
            </a:ln>
          </p:spPr>
        </p:pic>
        <p:pic>
          <p:nvPicPr>
            <p:cNvPr id="8198" name="Picture 6"/>
            <p:cNvPicPr>
              <a:picLocks noChangeAspect="1" noChangeArrowheads="1"/>
            </p:cNvPicPr>
            <p:nvPr/>
          </p:nvPicPr>
          <p:blipFill>
            <a:blip r:embed="rId6" cstate="print"/>
            <a:srcRect/>
            <a:stretch>
              <a:fillRect/>
            </a:stretch>
          </p:blipFill>
          <p:spPr bwMode="auto">
            <a:xfrm>
              <a:off x="3275856" y="5445224"/>
              <a:ext cx="1476375" cy="1190625"/>
            </a:xfrm>
            <a:prstGeom prst="rect">
              <a:avLst/>
            </a:prstGeom>
            <a:noFill/>
            <a:ln w="9525">
              <a:noFill/>
              <a:miter lim="800000"/>
              <a:headEnd/>
              <a:tailEnd/>
            </a:ln>
          </p:spPr>
        </p:pic>
      </p:grpSp>
      <p:grpSp>
        <p:nvGrpSpPr>
          <p:cNvPr id="22" name="그룹 21"/>
          <p:cNvGrpSpPr/>
          <p:nvPr/>
        </p:nvGrpSpPr>
        <p:grpSpPr>
          <a:xfrm>
            <a:off x="5860107" y="2060848"/>
            <a:ext cx="2600325" cy="4313262"/>
            <a:chOff x="5860107" y="2060848"/>
            <a:chExt cx="2600325" cy="4313262"/>
          </a:xfrm>
        </p:grpSpPr>
        <p:pic>
          <p:nvPicPr>
            <p:cNvPr id="8196" name="Picture 4"/>
            <p:cNvPicPr>
              <a:picLocks noChangeAspect="1" noChangeArrowheads="1"/>
            </p:cNvPicPr>
            <p:nvPr/>
          </p:nvPicPr>
          <p:blipFill>
            <a:blip r:embed="rId7" cstate="print"/>
            <a:srcRect/>
            <a:stretch>
              <a:fillRect/>
            </a:stretch>
          </p:blipFill>
          <p:spPr bwMode="auto">
            <a:xfrm>
              <a:off x="5860107" y="2060848"/>
              <a:ext cx="2600325" cy="2647950"/>
            </a:xfrm>
            <a:prstGeom prst="rect">
              <a:avLst/>
            </a:prstGeom>
            <a:noFill/>
            <a:ln w="9525">
              <a:noFill/>
              <a:miter lim="800000"/>
              <a:headEnd/>
              <a:tailEnd/>
            </a:ln>
          </p:spPr>
        </p:pic>
        <p:pic>
          <p:nvPicPr>
            <p:cNvPr id="8199" name="Picture 7"/>
            <p:cNvPicPr>
              <a:picLocks noChangeAspect="1" noChangeArrowheads="1"/>
            </p:cNvPicPr>
            <p:nvPr/>
          </p:nvPicPr>
          <p:blipFill>
            <a:blip r:embed="rId8" cstate="print"/>
            <a:srcRect/>
            <a:stretch>
              <a:fillRect/>
            </a:stretch>
          </p:blipFill>
          <p:spPr bwMode="auto">
            <a:xfrm>
              <a:off x="6084168" y="4869160"/>
              <a:ext cx="1657350" cy="150495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childTnLst>
                                </p:cTn>
                              </p:par>
                            </p:childTnLst>
                          </p:cTn>
                        </p:par>
                      </p:childTnLst>
                    </p:cTn>
                  </p:par>
                </p:childTnLst>
              </p:cTn>
              <p:nextCondLst>
                <p:cond evt="onClick" delay="0">
                  <p:tgtEl>
                    <p:spTgt spid="18"/>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4.3] (90 page)</a:t>
            </a:r>
            <a:endParaRPr lang="ko-KR" altLang="en-US" dirty="0"/>
          </a:p>
        </p:txBody>
      </p:sp>
      <p:sp>
        <p:nvSpPr>
          <p:cNvPr id="6" name="텍스트 개체 틀 4"/>
          <p:cNvSpPr>
            <a:spLocks noGrp="1"/>
          </p:cNvSpPr>
          <p:nvPr>
            <p:ph type="body" sz="quarter" idx="10"/>
          </p:nvPr>
        </p:nvSpPr>
        <p:spPr>
          <a:xfrm>
            <a:off x="179512" y="1092239"/>
            <a:ext cx="8784976" cy="320537"/>
          </a:xfrm>
        </p:spPr>
        <p:txBody>
          <a:bodyPr/>
          <a:lstStyle/>
          <a:p>
            <a:pPr>
              <a:buNone/>
            </a:pPr>
            <a:r>
              <a:rPr lang="ko-KR" altLang="en-US" sz="2000" dirty="0"/>
              <a:t>다음 프로그램의 실행결과로 출력될 내용을 예측하시오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0242" name="Picture 2"/>
          <p:cNvPicPr>
            <a:picLocks noChangeAspect="1" noChangeArrowheads="1"/>
          </p:cNvPicPr>
          <p:nvPr/>
        </p:nvPicPr>
        <p:blipFill>
          <a:blip r:embed="rId3" cstate="print"/>
          <a:srcRect/>
          <a:stretch>
            <a:fillRect/>
          </a:stretch>
        </p:blipFill>
        <p:spPr bwMode="auto">
          <a:xfrm>
            <a:off x="251520" y="1628800"/>
            <a:ext cx="6318842" cy="2880320"/>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323528" y="4509120"/>
            <a:ext cx="4133850" cy="933450"/>
          </a:xfrm>
          <a:prstGeom prst="rect">
            <a:avLst/>
          </a:prstGeom>
          <a:noFill/>
          <a:ln w="9525">
            <a:solidFill>
              <a:srgbClr val="FF0000"/>
            </a:solidFill>
            <a:miter lim="800000"/>
            <a:headEnd/>
            <a:tailEnd/>
          </a:ln>
        </p:spPr>
      </p:pic>
      <p:pic>
        <p:nvPicPr>
          <p:cNvPr id="10244" name="Picture 4"/>
          <p:cNvPicPr>
            <a:picLocks noChangeAspect="1" noChangeArrowheads="1"/>
          </p:cNvPicPr>
          <p:nvPr/>
        </p:nvPicPr>
        <p:blipFill>
          <a:blip r:embed="rId5" cstate="print"/>
          <a:srcRect/>
          <a:stretch>
            <a:fillRect/>
          </a:stretch>
        </p:blipFill>
        <p:spPr bwMode="auto">
          <a:xfrm>
            <a:off x="323528" y="5589240"/>
            <a:ext cx="4181475" cy="895350"/>
          </a:xfrm>
          <a:prstGeom prst="rect">
            <a:avLst/>
          </a:prstGeom>
          <a:noFill/>
          <a:ln w="9525">
            <a:solidFill>
              <a:srgbClr val="FF0000"/>
            </a:solid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fade">
                                      <p:cBhvr>
                                        <p:cTn id="7" dur="20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fade">
                                      <p:cBhvr>
                                        <p:cTn id="12" dur="2000"/>
                                        <p:tgtEl>
                                          <p:spTgt spid="10244"/>
                                        </p:tgtEl>
                                      </p:cBhvr>
                                    </p:animEffect>
                                  </p:childTnLst>
                                </p:cTn>
                              </p:par>
                            </p:childTnLst>
                          </p:cTn>
                        </p:par>
                      </p:childTnLst>
                    </p:cTn>
                  </p:par>
                </p:childTnLst>
              </p:cTn>
              <p:nextCondLst>
                <p:cond evt="onClick" delay="0">
                  <p:tgtEl>
                    <p:spTgt spid="1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4.4]</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en-US" altLang="ko-KR" sz="2000" dirty="0" err="1"/>
              <a:t>a+b</a:t>
            </a:r>
            <a:r>
              <a:rPr lang="ko-KR" altLang="en-US" sz="2000" dirty="0"/>
              <a:t>의 값과 </a:t>
            </a:r>
            <a:r>
              <a:rPr lang="en-US" altLang="ko-KR" sz="2000" dirty="0"/>
              <a:t>a-b</a:t>
            </a:r>
            <a:r>
              <a:rPr lang="ko-KR" altLang="en-US" sz="2000" dirty="0"/>
              <a:t>의 값을 각각 변수 </a:t>
            </a:r>
            <a:r>
              <a:rPr lang="en-US" altLang="ko-KR" sz="2000" dirty="0"/>
              <a:t>c</a:t>
            </a:r>
            <a:r>
              <a:rPr lang="ko-KR" altLang="en-US" sz="2000" dirty="0"/>
              <a:t>와 </a:t>
            </a:r>
            <a:r>
              <a:rPr lang="en-US" altLang="ko-KR" sz="2000" dirty="0"/>
              <a:t>d</a:t>
            </a:r>
            <a:r>
              <a:rPr lang="ko-KR" altLang="en-US" sz="2000" dirty="0"/>
              <a:t>에 저장하여 </a:t>
            </a:r>
            <a:endParaRPr lang="en-US" altLang="ko-KR" sz="2000" dirty="0"/>
          </a:p>
          <a:p>
            <a:pPr>
              <a:buNone/>
            </a:pPr>
            <a:r>
              <a:rPr lang="en-US" altLang="ko-KR" sz="2000" dirty="0"/>
              <a:t>c</a:t>
            </a:r>
            <a:r>
              <a:rPr lang="ko-KR" altLang="en-US" sz="2000" dirty="0"/>
              <a:t>와 </a:t>
            </a:r>
            <a:r>
              <a:rPr lang="en-US" altLang="ko-KR" sz="2000" dirty="0"/>
              <a:t>d</a:t>
            </a:r>
            <a:r>
              <a:rPr lang="ko-KR" altLang="en-US" sz="2000" dirty="0"/>
              <a:t>의 값을 서로 바꾸는 프로그램을 메모장에 작성하시오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1266" name="Picture 2"/>
          <p:cNvPicPr>
            <a:picLocks noChangeAspect="1" noChangeArrowheads="1"/>
          </p:cNvPicPr>
          <p:nvPr/>
        </p:nvPicPr>
        <p:blipFill>
          <a:blip r:embed="rId3" cstate="print"/>
          <a:srcRect/>
          <a:stretch>
            <a:fillRect/>
          </a:stretch>
        </p:blipFill>
        <p:spPr bwMode="auto">
          <a:xfrm>
            <a:off x="251520" y="2132855"/>
            <a:ext cx="2088232" cy="2399245"/>
          </a:xfrm>
          <a:prstGeom prst="rect">
            <a:avLst/>
          </a:prstGeom>
          <a:noFill/>
          <a:ln w="9525">
            <a:solidFill>
              <a:srgbClr val="FF0000"/>
            </a:solid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childTnLst>
                                </p:cTn>
                              </p:par>
                            </p:childTnLst>
                          </p:cTn>
                        </p:par>
                      </p:childTnLst>
                    </p:cTn>
                  </p:par>
                </p:childTnLst>
              </p:cTn>
              <p:nextCondLst>
                <p:cond evt="onClick" delay="0">
                  <p:tgtEl>
                    <p:spTgt spid="12"/>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4.5]</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a:t>다음과 같이 연산을 이용하여 두 변수의 값을 바꾸는 프로그램의 □부분을 </a:t>
            </a:r>
            <a:endParaRPr lang="en-US" altLang="ko-KR" sz="2000" dirty="0"/>
          </a:p>
          <a:p>
            <a:pPr>
              <a:buNone/>
            </a:pPr>
            <a:r>
              <a:rPr lang="ko-KR" altLang="en-US" sz="2000" dirty="0"/>
              <a:t>완성하시오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2290" name="Picture 2"/>
          <p:cNvPicPr>
            <a:picLocks noChangeAspect="1" noChangeArrowheads="1"/>
          </p:cNvPicPr>
          <p:nvPr/>
        </p:nvPicPr>
        <p:blipFill>
          <a:blip r:embed="rId3" cstate="print"/>
          <a:srcRect/>
          <a:stretch>
            <a:fillRect/>
          </a:stretch>
        </p:blipFill>
        <p:spPr bwMode="auto">
          <a:xfrm>
            <a:off x="251520" y="2132856"/>
            <a:ext cx="2304256" cy="2576802"/>
          </a:xfrm>
          <a:prstGeom prst="rect">
            <a:avLst/>
          </a:prstGeom>
          <a:noFill/>
          <a:ln w="9525">
            <a:noFill/>
            <a:miter lim="800000"/>
            <a:headEnd/>
            <a:tailEnd/>
          </a:ln>
        </p:spPr>
      </p:pic>
      <p:grpSp>
        <p:nvGrpSpPr>
          <p:cNvPr id="11" name="그룹 10"/>
          <p:cNvGrpSpPr/>
          <p:nvPr/>
        </p:nvGrpSpPr>
        <p:grpSpPr>
          <a:xfrm>
            <a:off x="395536" y="3501008"/>
            <a:ext cx="1728192" cy="1017843"/>
            <a:chOff x="395536" y="3501008"/>
            <a:chExt cx="1728192" cy="1017843"/>
          </a:xfrm>
        </p:grpSpPr>
        <p:pic>
          <p:nvPicPr>
            <p:cNvPr id="12291" name="Picture 3"/>
            <p:cNvPicPr>
              <a:picLocks noChangeAspect="1" noChangeArrowheads="1"/>
            </p:cNvPicPr>
            <p:nvPr/>
          </p:nvPicPr>
          <p:blipFill>
            <a:blip r:embed="rId4" cstate="print"/>
            <a:srcRect/>
            <a:stretch>
              <a:fillRect/>
            </a:stretch>
          </p:blipFill>
          <p:spPr bwMode="auto">
            <a:xfrm>
              <a:off x="395536" y="3501008"/>
              <a:ext cx="1656184" cy="528060"/>
            </a:xfrm>
            <a:prstGeom prst="rect">
              <a:avLst/>
            </a:prstGeom>
            <a:noFill/>
            <a:ln w="9525">
              <a:noFill/>
              <a:miter lim="800000"/>
              <a:headEnd/>
              <a:tailEnd/>
            </a:ln>
          </p:spPr>
        </p:pic>
        <p:pic>
          <p:nvPicPr>
            <p:cNvPr id="12292" name="Picture 4"/>
            <p:cNvPicPr>
              <a:picLocks noChangeAspect="1" noChangeArrowheads="1"/>
            </p:cNvPicPr>
            <p:nvPr/>
          </p:nvPicPr>
          <p:blipFill>
            <a:blip r:embed="rId5" cstate="print"/>
            <a:srcRect/>
            <a:stretch>
              <a:fillRect/>
            </a:stretch>
          </p:blipFill>
          <p:spPr bwMode="auto">
            <a:xfrm>
              <a:off x="395536" y="4005064"/>
              <a:ext cx="1728192" cy="513787"/>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nextCondLst>
                <p:cond evt="onClick" delay="0">
                  <p:tgtEl>
                    <p:spTgt spid="1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상수와 데이터 형</a:t>
            </a:r>
          </a:p>
        </p:txBody>
      </p:sp>
      <p:sp>
        <p:nvSpPr>
          <p:cNvPr id="6" name="텍스트 개체 틀 4"/>
          <p:cNvSpPr>
            <a:spLocks noGrp="1"/>
          </p:cNvSpPr>
          <p:nvPr>
            <p:ph type="body" sz="quarter" idx="10"/>
          </p:nvPr>
        </p:nvSpPr>
        <p:spPr>
          <a:xfrm>
            <a:off x="179512" y="980728"/>
            <a:ext cx="8784976" cy="320537"/>
          </a:xfrm>
        </p:spPr>
        <p:txBody>
          <a:bodyPr/>
          <a:lstStyle/>
          <a:p>
            <a:pPr>
              <a:buNone/>
            </a:pPr>
            <a:r>
              <a:rPr lang="ko-KR" altLang="en-US" sz="2000" dirty="0"/>
              <a:t>다음 예제의 실행결과를 확인</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9218" name="Picture 2"/>
          <p:cNvPicPr>
            <a:picLocks noChangeAspect="1" noChangeArrowheads="1"/>
          </p:cNvPicPr>
          <p:nvPr/>
        </p:nvPicPr>
        <p:blipFill>
          <a:blip r:embed="rId3" cstate="print"/>
          <a:srcRect/>
          <a:stretch>
            <a:fillRect/>
          </a:stretch>
        </p:blipFill>
        <p:spPr bwMode="auto">
          <a:xfrm>
            <a:off x="179512" y="1484784"/>
            <a:ext cx="5181600" cy="2933700"/>
          </a:xfrm>
          <a:prstGeom prst="rect">
            <a:avLst/>
          </a:prstGeom>
          <a:noFill/>
          <a:ln w="9525">
            <a:noFill/>
            <a:miter lim="800000"/>
            <a:headEnd/>
            <a:tailEnd/>
          </a:ln>
        </p:spPr>
      </p:pic>
      <p:sp>
        <p:nvSpPr>
          <p:cNvPr id="10" name="Rounded Rectangle 7"/>
          <p:cNvSpPr/>
          <p:nvPr/>
        </p:nvSpPr>
        <p:spPr bwMode="auto">
          <a:xfrm>
            <a:off x="6012160" y="532859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실행결과와 문제점</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1" name="Rounded Rectangle 7"/>
          <p:cNvSpPr/>
          <p:nvPr/>
        </p:nvSpPr>
        <p:spPr bwMode="auto">
          <a:xfrm>
            <a:off x="6012160" y="6120680"/>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원인</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922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6" name="그룹 15"/>
          <p:cNvGrpSpPr/>
          <p:nvPr/>
        </p:nvGrpSpPr>
        <p:grpSpPr>
          <a:xfrm>
            <a:off x="179512" y="2852936"/>
            <a:ext cx="8712968" cy="2533054"/>
            <a:chOff x="179512" y="2852936"/>
            <a:chExt cx="8712968" cy="2533054"/>
          </a:xfrm>
        </p:grpSpPr>
        <p:pic>
          <p:nvPicPr>
            <p:cNvPr id="9219" name="_x80451824" descr="EMB00000ec40a3f"/>
            <p:cNvPicPr>
              <a:picLocks noChangeAspect="1" noChangeArrowheads="1"/>
            </p:cNvPicPr>
            <p:nvPr/>
          </p:nvPicPr>
          <p:blipFill>
            <a:blip r:embed="rId4" cstate="print"/>
            <a:srcRect/>
            <a:stretch>
              <a:fillRect/>
            </a:stretch>
          </p:blipFill>
          <p:spPr bwMode="auto">
            <a:xfrm>
              <a:off x="5018449" y="2852936"/>
              <a:ext cx="3874031" cy="1152128"/>
            </a:xfrm>
            <a:prstGeom prst="rect">
              <a:avLst/>
            </a:prstGeom>
            <a:noFill/>
          </p:spPr>
        </p:pic>
        <p:sp>
          <p:nvSpPr>
            <p:cNvPr id="14" name="TextBox 13"/>
            <p:cNvSpPr txBox="1"/>
            <p:nvPr/>
          </p:nvSpPr>
          <p:spPr>
            <a:xfrm>
              <a:off x="179512" y="4678104"/>
              <a:ext cx="5256584" cy="707886"/>
            </a:xfrm>
            <a:prstGeom prst="rect">
              <a:avLst/>
            </a:prstGeom>
            <a:solidFill>
              <a:schemeClr val="accent1"/>
            </a:solidFill>
            <a:ln>
              <a:noFill/>
            </a:ln>
            <a:effectLst/>
          </p:spPr>
          <p:txBody>
            <a:bodyPr wrap="square" rtlCol="0">
              <a:spAutoFit/>
            </a:bodyPr>
            <a:lstStyle/>
            <a:p>
              <a:r>
                <a:rPr lang="ko-KR" altLang="en-US" sz="2000" dirty="0"/>
                <a:t>토성의 경우는 정상적으로 출력되었지만 천왕성 이후부터는 엉뚱한 값이 출력됨</a:t>
              </a:r>
              <a:endParaRPr lang="en-US" altLang="ko-KR" sz="2000" dirty="0"/>
            </a:p>
          </p:txBody>
        </p:sp>
      </p:grpSp>
      <p:sp>
        <p:nvSpPr>
          <p:cNvPr id="15" name="TextBox 14"/>
          <p:cNvSpPr txBox="1"/>
          <p:nvPr/>
        </p:nvSpPr>
        <p:spPr>
          <a:xfrm>
            <a:off x="179512" y="5661248"/>
            <a:ext cx="5256584" cy="707886"/>
          </a:xfrm>
          <a:prstGeom prst="rect">
            <a:avLst/>
          </a:prstGeom>
          <a:solidFill>
            <a:schemeClr val="accent1"/>
          </a:solidFill>
          <a:ln>
            <a:noFill/>
          </a:ln>
          <a:effectLst/>
        </p:spPr>
        <p:txBody>
          <a:bodyPr wrap="square" rtlCol="0">
            <a:spAutoFit/>
          </a:bodyPr>
          <a:lstStyle/>
          <a:p>
            <a:r>
              <a:rPr lang="ko-KR" altLang="en-US" sz="2000" dirty="0"/>
              <a:t>원인 </a:t>
            </a:r>
            <a:r>
              <a:rPr lang="en-US" altLang="ko-KR" sz="2000" dirty="0"/>
              <a:t>: </a:t>
            </a:r>
            <a:r>
              <a:rPr lang="ko-KR" altLang="en-US" sz="2000" dirty="0"/>
              <a:t>상수라 하더라도 사용할 수 있는 값에 제한이 있다</a:t>
            </a:r>
            <a:r>
              <a:rPr lang="en-US" altLang="ko-KR" sz="2000" dirty="0"/>
              <a:t>.</a:t>
            </a:r>
            <a:endParaRPr lang="ko-KR" altLang="en-US" sz="2000" dirty="0"/>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000"/>
                                        <p:tgtEl>
                                          <p:spTgt spid="15"/>
                                        </p:tgtEl>
                                      </p:cBhvr>
                                    </p:animEffect>
                                  </p:childTnLst>
                                </p:cTn>
                              </p:par>
                            </p:childTnLst>
                          </p:cTn>
                        </p:par>
                      </p:childTnLst>
                    </p:cTn>
                  </p:par>
                </p:childTnLst>
              </p:cTn>
              <p:nextCondLst>
                <p:cond evt="onClick" delay="0">
                  <p:tgtEl>
                    <p:spTgt spid="11"/>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사용할 수 있는 정수형 상수의 범위</a:t>
            </a:r>
          </a:p>
        </p:txBody>
      </p:sp>
      <p:sp>
        <p:nvSpPr>
          <p:cNvPr id="6" name="텍스트 개체 틀 4"/>
          <p:cNvSpPr>
            <a:spLocks noGrp="1"/>
          </p:cNvSpPr>
          <p:nvPr>
            <p:ph type="body" sz="quarter" idx="10"/>
          </p:nvPr>
        </p:nvSpPr>
        <p:spPr>
          <a:xfrm>
            <a:off x="179512" y="1556792"/>
            <a:ext cx="8784976" cy="320537"/>
          </a:xfrm>
        </p:spPr>
        <p:txBody>
          <a:bodyPr/>
          <a:lstStyle/>
          <a:p>
            <a:pPr>
              <a:buNone/>
            </a:pPr>
            <a:r>
              <a:rPr lang="ko-KR" altLang="en-US" sz="2000" dirty="0"/>
              <a:t>위의 범위를 초과하는 상수를 사용하려면 </a:t>
            </a:r>
            <a:r>
              <a:rPr lang="ko-KR" altLang="en-US" sz="2000" dirty="0" err="1"/>
              <a:t>실수형</a:t>
            </a:r>
            <a:r>
              <a:rPr lang="ko-KR" altLang="en-US" sz="2000" dirty="0"/>
              <a:t> 상수를 사용해야 한다</a:t>
            </a:r>
            <a:r>
              <a:rPr lang="en-US" altLang="ko-KR" sz="2000" dirty="0"/>
              <a:t>.</a:t>
            </a:r>
            <a:endParaRPr lang="ko-KR" altLang="en-US" sz="2000" dirty="0"/>
          </a:p>
        </p:txBody>
      </p:sp>
      <p:sp>
        <p:nvSpPr>
          <p:cNvPr id="12" name="Rounded Rectangle 7"/>
          <p:cNvSpPr/>
          <p:nvPr/>
        </p:nvSpPr>
        <p:spPr bwMode="auto">
          <a:xfrm>
            <a:off x="6156176" y="6165304"/>
            <a:ext cx="2736304" cy="620688"/>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a:solidFill>
                  <a:srgbClr val="FFFFFF"/>
                </a:solidFill>
                <a:effectLst>
                  <a:outerShdw blurRad="38100" dist="38100" dir="2700000" algn="tl">
                    <a:srgbClr val="000000">
                      <a:alpha val="43137"/>
                    </a:srgbClr>
                  </a:outerShdw>
                </a:effectLst>
                <a:ea typeface="맑은 고딕" pitchFamily="50" charset="-127"/>
              </a:rPr>
              <a:t>프로그램 수정과 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73729" name="Picture 1"/>
          <p:cNvPicPr>
            <a:picLocks noChangeAspect="1" noChangeArrowheads="1"/>
          </p:cNvPicPr>
          <p:nvPr/>
        </p:nvPicPr>
        <p:blipFill>
          <a:blip r:embed="rId3" cstate="print"/>
          <a:srcRect/>
          <a:stretch>
            <a:fillRect/>
          </a:stretch>
        </p:blipFill>
        <p:spPr bwMode="auto">
          <a:xfrm>
            <a:off x="2038919" y="980728"/>
            <a:ext cx="5197377" cy="576064"/>
          </a:xfrm>
          <a:prstGeom prst="rect">
            <a:avLst/>
          </a:prstGeom>
          <a:noFill/>
          <a:ln w="9525">
            <a:noFill/>
            <a:miter lim="800000"/>
            <a:headEnd/>
            <a:tailEnd/>
          </a:ln>
        </p:spPr>
      </p:pic>
      <p:pic>
        <p:nvPicPr>
          <p:cNvPr id="10" name="Picture 2"/>
          <p:cNvPicPr>
            <a:picLocks noChangeAspect="1" noChangeArrowheads="1"/>
          </p:cNvPicPr>
          <p:nvPr/>
        </p:nvPicPr>
        <p:blipFill>
          <a:blip r:embed="rId4" cstate="print"/>
          <a:srcRect/>
          <a:stretch>
            <a:fillRect/>
          </a:stretch>
        </p:blipFill>
        <p:spPr bwMode="auto">
          <a:xfrm>
            <a:off x="35496" y="2023882"/>
            <a:ext cx="4389512" cy="2485238"/>
          </a:xfrm>
          <a:prstGeom prst="rect">
            <a:avLst/>
          </a:prstGeom>
          <a:noFill/>
          <a:ln w="9525">
            <a:noFill/>
            <a:miter lim="800000"/>
            <a:headEnd/>
            <a:tailEnd/>
          </a:ln>
        </p:spPr>
      </p:pic>
      <p:sp>
        <p:nvSpPr>
          <p:cNvPr id="7373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5" name="그룹 14"/>
          <p:cNvGrpSpPr/>
          <p:nvPr/>
        </p:nvGrpSpPr>
        <p:grpSpPr>
          <a:xfrm>
            <a:off x="251520" y="2671259"/>
            <a:ext cx="8640960" cy="3494044"/>
            <a:chOff x="251520" y="2671259"/>
            <a:chExt cx="8640960" cy="3494044"/>
          </a:xfrm>
        </p:grpSpPr>
        <p:pic>
          <p:nvPicPr>
            <p:cNvPr id="73730" name="Picture 2"/>
            <p:cNvPicPr>
              <a:picLocks noChangeAspect="1" noChangeArrowheads="1"/>
            </p:cNvPicPr>
            <p:nvPr/>
          </p:nvPicPr>
          <p:blipFill>
            <a:blip r:embed="rId5" cstate="print"/>
            <a:srcRect/>
            <a:stretch>
              <a:fillRect/>
            </a:stretch>
          </p:blipFill>
          <p:spPr bwMode="auto">
            <a:xfrm>
              <a:off x="4166360" y="3298490"/>
              <a:ext cx="4726120" cy="2866813"/>
            </a:xfrm>
            <a:prstGeom prst="rect">
              <a:avLst/>
            </a:prstGeom>
            <a:noFill/>
            <a:ln w="9525">
              <a:noFill/>
              <a:miter lim="800000"/>
              <a:headEnd/>
              <a:tailEnd/>
            </a:ln>
          </p:spPr>
        </p:pic>
        <p:sp>
          <p:nvSpPr>
            <p:cNvPr id="13" name="오른쪽 화살표 12"/>
            <p:cNvSpPr/>
            <p:nvPr/>
          </p:nvSpPr>
          <p:spPr bwMode="auto">
            <a:xfrm rot="1335086">
              <a:off x="3764573" y="2671259"/>
              <a:ext cx="1041166" cy="504056"/>
            </a:xfrm>
            <a:prstGeom prs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73731" name="_x81534936" descr="EMB00000ec40a4f"/>
            <p:cNvPicPr>
              <a:picLocks noChangeAspect="1" noChangeArrowheads="1"/>
            </p:cNvPicPr>
            <p:nvPr/>
          </p:nvPicPr>
          <p:blipFill>
            <a:blip r:embed="rId6" cstate="print"/>
            <a:srcRect/>
            <a:stretch>
              <a:fillRect/>
            </a:stretch>
          </p:blipFill>
          <p:spPr bwMode="auto">
            <a:xfrm>
              <a:off x="251520" y="4869160"/>
              <a:ext cx="3660043" cy="1152128"/>
            </a:xfrm>
            <a:prstGeom prst="rect">
              <a:avLst/>
            </a:prstGeom>
            <a:noFill/>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nextCondLst>
                <p:cond evt="onClick" delay="0">
                  <p:tgtEl>
                    <p:spTgt spid="1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기본적인 데이터 형</a:t>
            </a:r>
            <a:r>
              <a:rPr lang="en-US" altLang="ko-KR" dirty="0"/>
              <a:t>(data type)</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98307" name="Picture 3"/>
          <p:cNvPicPr>
            <a:picLocks noChangeAspect="1" noChangeArrowheads="1"/>
          </p:cNvPicPr>
          <p:nvPr/>
        </p:nvPicPr>
        <p:blipFill>
          <a:blip r:embed="rId3" cstate="print"/>
          <a:srcRect/>
          <a:stretch>
            <a:fillRect/>
          </a:stretch>
        </p:blipFill>
        <p:spPr bwMode="auto">
          <a:xfrm>
            <a:off x="395536" y="1196752"/>
            <a:ext cx="3417523" cy="2160240"/>
          </a:xfrm>
          <a:prstGeom prst="rect">
            <a:avLst/>
          </a:prstGeom>
          <a:noFill/>
          <a:ln w="9525">
            <a:noFill/>
            <a:miter lim="800000"/>
            <a:headEnd/>
            <a:tailEnd/>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변수와 데이터 형</a:t>
            </a:r>
          </a:p>
        </p:txBody>
      </p:sp>
      <p:sp>
        <p:nvSpPr>
          <p:cNvPr id="6" name="텍스트 개체 틀 4"/>
          <p:cNvSpPr>
            <a:spLocks noGrp="1"/>
          </p:cNvSpPr>
          <p:nvPr>
            <p:ph type="body" sz="quarter" idx="10"/>
          </p:nvPr>
        </p:nvSpPr>
        <p:spPr>
          <a:xfrm>
            <a:off x="179512" y="980728"/>
            <a:ext cx="8784976" cy="320537"/>
          </a:xfrm>
        </p:spPr>
        <p:txBody>
          <a:bodyPr/>
          <a:lstStyle/>
          <a:p>
            <a:pPr>
              <a:buNone/>
            </a:pPr>
            <a:r>
              <a:rPr lang="ko-KR" altLang="en-US" sz="2000" dirty="0"/>
              <a:t>다음 예제의 실행결과를 확인</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Rounded Rectangle 7"/>
          <p:cNvSpPr/>
          <p:nvPr/>
        </p:nvSpPr>
        <p:spPr bwMode="auto">
          <a:xfrm>
            <a:off x="6012160" y="532859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실행결과와  오류</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1" name="Rounded Rectangle 7"/>
          <p:cNvSpPr/>
          <p:nvPr/>
        </p:nvSpPr>
        <p:spPr bwMode="auto">
          <a:xfrm>
            <a:off x="6012160" y="6120680"/>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해결방법 </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99330" name="Picture 2"/>
          <p:cNvPicPr>
            <a:picLocks noChangeAspect="1" noChangeArrowheads="1"/>
          </p:cNvPicPr>
          <p:nvPr/>
        </p:nvPicPr>
        <p:blipFill>
          <a:blip r:embed="rId3" cstate="print"/>
          <a:srcRect/>
          <a:stretch>
            <a:fillRect/>
          </a:stretch>
        </p:blipFill>
        <p:spPr bwMode="auto">
          <a:xfrm>
            <a:off x="280045" y="1412776"/>
            <a:ext cx="3571875" cy="2800350"/>
          </a:xfrm>
          <a:prstGeom prst="rect">
            <a:avLst/>
          </a:prstGeom>
          <a:noFill/>
          <a:ln w="9525">
            <a:noFill/>
            <a:miter lim="800000"/>
            <a:headEnd/>
            <a:tailEnd/>
          </a:ln>
        </p:spPr>
      </p:pic>
      <p:pic>
        <p:nvPicPr>
          <p:cNvPr id="99331" name="Picture 3"/>
          <p:cNvPicPr>
            <a:picLocks noChangeAspect="1" noChangeArrowheads="1"/>
          </p:cNvPicPr>
          <p:nvPr/>
        </p:nvPicPr>
        <p:blipFill>
          <a:blip r:embed="rId4" cstate="print"/>
          <a:srcRect/>
          <a:stretch>
            <a:fillRect/>
          </a:stretch>
        </p:blipFill>
        <p:spPr bwMode="auto">
          <a:xfrm>
            <a:off x="251520" y="4365104"/>
            <a:ext cx="5495925" cy="1123950"/>
          </a:xfrm>
          <a:prstGeom prst="rect">
            <a:avLst/>
          </a:prstGeom>
          <a:noFill/>
          <a:ln w="9525">
            <a:noFill/>
            <a:miter lim="800000"/>
            <a:headEnd/>
            <a:tailEnd/>
          </a:ln>
        </p:spPr>
      </p:pic>
      <p:grpSp>
        <p:nvGrpSpPr>
          <p:cNvPr id="19" name="그룹 18"/>
          <p:cNvGrpSpPr/>
          <p:nvPr/>
        </p:nvGrpSpPr>
        <p:grpSpPr>
          <a:xfrm>
            <a:off x="539552" y="2204864"/>
            <a:ext cx="8208912" cy="1440160"/>
            <a:chOff x="539552" y="2204864"/>
            <a:chExt cx="8208912" cy="1440160"/>
          </a:xfrm>
        </p:grpSpPr>
        <p:sp>
          <p:nvSpPr>
            <p:cNvPr id="15" name="TextBox 14"/>
            <p:cNvSpPr txBox="1"/>
            <p:nvPr/>
          </p:nvSpPr>
          <p:spPr>
            <a:xfrm>
              <a:off x="3491880" y="2204864"/>
              <a:ext cx="5256584" cy="707886"/>
            </a:xfrm>
            <a:prstGeom prst="rect">
              <a:avLst/>
            </a:prstGeom>
            <a:solidFill>
              <a:schemeClr val="accent1"/>
            </a:solidFill>
            <a:ln>
              <a:noFill/>
            </a:ln>
            <a:effectLst/>
          </p:spPr>
          <p:txBody>
            <a:bodyPr wrap="square" rtlCol="0">
              <a:spAutoFit/>
            </a:bodyPr>
            <a:lstStyle/>
            <a:p>
              <a:r>
                <a:rPr lang="ko-KR" altLang="en-US" sz="2000" dirty="0"/>
                <a:t>변수를 사용하기 전에 변수의 데이터 형과 이름을 미리 정의해 주어야 한다</a:t>
              </a:r>
              <a:r>
                <a:rPr lang="en-US" altLang="ko-KR" sz="2000" dirty="0"/>
                <a:t>.</a:t>
              </a:r>
              <a:endParaRPr lang="ko-KR" altLang="en-US" sz="2000" dirty="0"/>
            </a:p>
          </p:txBody>
        </p:sp>
        <p:sp>
          <p:nvSpPr>
            <p:cNvPr id="16" name="직사각형 15"/>
            <p:cNvSpPr/>
            <p:nvPr/>
          </p:nvSpPr>
          <p:spPr bwMode="auto">
            <a:xfrm>
              <a:off x="539552" y="2708920"/>
              <a:ext cx="360040" cy="936104"/>
            </a:xfrm>
            <a:prstGeom prst="rect">
              <a:avLst/>
            </a:prstGeom>
            <a:noFill/>
            <a:ln w="25400">
              <a:solidFill>
                <a:schemeClr val="accent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18" name="직선 화살표 연결선 17"/>
            <p:cNvCxnSpPr>
              <a:stCxn id="15" idx="1"/>
            </p:cNvCxnSpPr>
            <p:nvPr/>
          </p:nvCxnSpPr>
          <p:spPr>
            <a:xfrm flipH="1">
              <a:off x="971600" y="2558807"/>
              <a:ext cx="2520280" cy="43814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fade">
                                      <p:cBhvr>
                                        <p:cTn id="7" dur="2000"/>
                                        <p:tgtEl>
                                          <p:spTgt spid="99331"/>
                                        </p:tgtEl>
                                      </p:cBhvr>
                                    </p:animEffec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2000"/>
                                        <p:tgtEl>
                                          <p:spTgt spid="19"/>
                                        </p:tgtEl>
                                      </p:cBhvr>
                                    </p:animEffect>
                                  </p:childTnLst>
                                </p:cTn>
                              </p:par>
                            </p:childTnLst>
                          </p:cTn>
                        </p:par>
                      </p:childTnLst>
                    </p:cTn>
                  </p:par>
                </p:childTnLst>
              </p:cTn>
              <p:nextCondLst>
                <p:cond evt="onClick" delay="0">
                  <p:tgtEl>
                    <p:spTgt spid="11"/>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프로그램 수정</a:t>
            </a:r>
          </a:p>
        </p:txBody>
      </p:sp>
      <p:pic>
        <p:nvPicPr>
          <p:cNvPr id="13" name="Picture 2"/>
          <p:cNvPicPr>
            <a:picLocks noChangeAspect="1" noChangeArrowheads="1"/>
          </p:cNvPicPr>
          <p:nvPr/>
        </p:nvPicPr>
        <p:blipFill>
          <a:blip r:embed="rId3" cstate="print"/>
          <a:srcRect/>
          <a:stretch>
            <a:fillRect/>
          </a:stretch>
        </p:blipFill>
        <p:spPr bwMode="auto">
          <a:xfrm>
            <a:off x="251520" y="1124744"/>
            <a:ext cx="3571875" cy="2800350"/>
          </a:xfrm>
          <a:prstGeom prst="rect">
            <a:avLst/>
          </a:prstGeom>
          <a:noFill/>
          <a:ln w="9525">
            <a:noFill/>
            <a:miter lim="800000"/>
            <a:headEnd/>
            <a:tailEnd/>
          </a:ln>
        </p:spPr>
      </p:pic>
      <p:pic>
        <p:nvPicPr>
          <p:cNvPr id="71681" name="Picture 1"/>
          <p:cNvPicPr>
            <a:picLocks noChangeAspect="1" noChangeArrowheads="1"/>
          </p:cNvPicPr>
          <p:nvPr/>
        </p:nvPicPr>
        <p:blipFill>
          <a:blip r:embed="rId4" cstate="print"/>
          <a:srcRect/>
          <a:stretch>
            <a:fillRect/>
          </a:stretch>
        </p:blipFill>
        <p:spPr bwMode="auto">
          <a:xfrm>
            <a:off x="3995936" y="1772816"/>
            <a:ext cx="2943225" cy="3048000"/>
          </a:xfrm>
          <a:prstGeom prst="rect">
            <a:avLst/>
          </a:prstGeom>
          <a:noFill/>
          <a:ln w="9525">
            <a:noFill/>
            <a:miter lim="800000"/>
            <a:headEnd/>
            <a:tailEnd/>
          </a:ln>
        </p:spPr>
      </p:pic>
      <p:sp>
        <p:nvSpPr>
          <p:cNvPr id="15" name="오른쪽 화살표 14"/>
          <p:cNvSpPr/>
          <p:nvPr/>
        </p:nvSpPr>
        <p:spPr bwMode="auto">
          <a:xfrm rot="1335086">
            <a:off x="2751949" y="2334162"/>
            <a:ext cx="1162346" cy="504056"/>
          </a:xfrm>
          <a:prstGeom prs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7" name="Rounded Rectangle 7"/>
          <p:cNvSpPr/>
          <p:nvPr/>
        </p:nvSpPr>
        <p:spPr bwMode="auto">
          <a:xfrm>
            <a:off x="5220072" y="544522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변수 선언  </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grpSp>
        <p:nvGrpSpPr>
          <p:cNvPr id="19" name="그룹 18"/>
          <p:cNvGrpSpPr/>
          <p:nvPr/>
        </p:nvGrpSpPr>
        <p:grpSpPr>
          <a:xfrm>
            <a:off x="35496" y="2996952"/>
            <a:ext cx="5904656" cy="2652102"/>
            <a:chOff x="35496" y="2996952"/>
            <a:chExt cx="5904656" cy="2652102"/>
          </a:xfrm>
        </p:grpSpPr>
        <p:sp>
          <p:nvSpPr>
            <p:cNvPr id="8" name="TextBox 7"/>
            <p:cNvSpPr txBox="1"/>
            <p:nvPr/>
          </p:nvSpPr>
          <p:spPr>
            <a:xfrm>
              <a:off x="35496" y="4437112"/>
              <a:ext cx="3923928" cy="400110"/>
            </a:xfrm>
            <a:prstGeom prst="rect">
              <a:avLst/>
            </a:prstGeom>
            <a:solidFill>
              <a:schemeClr val="accent1"/>
            </a:solidFill>
            <a:ln>
              <a:solidFill>
                <a:schemeClr val="tx1"/>
              </a:solidFill>
            </a:ln>
            <a:effectLst/>
          </p:spPr>
          <p:txBody>
            <a:bodyPr wrap="square" rtlCol="0">
              <a:spAutoFit/>
            </a:bodyPr>
            <a:lstStyle/>
            <a:p>
              <a:r>
                <a:rPr lang="ko-KR" altLang="en-US" sz="2000" dirty="0"/>
                <a:t>정수형 </a:t>
              </a:r>
              <a:r>
                <a:rPr lang="en-US" altLang="ko-KR" sz="2000" dirty="0"/>
                <a:t>(</a:t>
              </a:r>
              <a:r>
                <a:rPr lang="en-US" altLang="ko-KR" sz="2000" dirty="0" err="1"/>
                <a:t>int</a:t>
              </a:r>
              <a:r>
                <a:rPr lang="ko-KR" altLang="en-US" sz="2000" dirty="0"/>
                <a:t> 형</a:t>
              </a:r>
              <a:r>
                <a:rPr lang="en-US" altLang="ko-KR" sz="2000" dirty="0"/>
                <a:t>) </a:t>
              </a:r>
              <a:r>
                <a:rPr lang="ko-KR" altLang="en-US" sz="2000" dirty="0"/>
                <a:t>변수 </a:t>
              </a:r>
              <a:r>
                <a:rPr lang="en-US" altLang="ko-KR" sz="2000" dirty="0"/>
                <a:t>a, b, c</a:t>
              </a:r>
              <a:r>
                <a:rPr lang="ko-KR" altLang="en-US" sz="2000" dirty="0"/>
                <a:t>의</a:t>
              </a:r>
              <a:r>
                <a:rPr lang="en-US" altLang="ko-KR" sz="2000" dirty="0"/>
                <a:t> </a:t>
              </a:r>
              <a:r>
                <a:rPr lang="ko-KR" altLang="en-US" sz="2000" dirty="0"/>
                <a:t>선언</a:t>
              </a:r>
              <a:endParaRPr lang="en-US" altLang="ko-KR" sz="2000" dirty="0"/>
            </a:p>
          </p:txBody>
        </p:sp>
        <p:cxnSp>
          <p:nvCxnSpPr>
            <p:cNvPr id="14" name="직선 화살표 연결선 13"/>
            <p:cNvCxnSpPr/>
            <p:nvPr/>
          </p:nvCxnSpPr>
          <p:spPr>
            <a:xfrm flipH="1">
              <a:off x="2915816" y="3212976"/>
              <a:ext cx="1296144" cy="1224136"/>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bwMode="auto">
            <a:xfrm>
              <a:off x="4283968" y="2996952"/>
              <a:ext cx="1656184" cy="360040"/>
            </a:xfrm>
            <a:prstGeom prst="rect">
              <a:avLst/>
            </a:prstGeom>
            <a:noFill/>
            <a:ln w="25400">
              <a:solidFill>
                <a:schemeClr val="accent1">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8" name="TextBox 17"/>
            <p:cNvSpPr txBox="1"/>
            <p:nvPr/>
          </p:nvSpPr>
          <p:spPr>
            <a:xfrm>
              <a:off x="35496" y="4941168"/>
              <a:ext cx="4680520" cy="707886"/>
            </a:xfrm>
            <a:prstGeom prst="rect">
              <a:avLst/>
            </a:prstGeom>
            <a:solidFill>
              <a:schemeClr val="accent1"/>
            </a:solidFill>
            <a:ln>
              <a:solidFill>
                <a:schemeClr val="tx1"/>
              </a:solidFill>
            </a:ln>
            <a:effectLst/>
          </p:spPr>
          <p:txBody>
            <a:bodyPr wrap="square" rtlCol="0">
              <a:spAutoFit/>
            </a:bodyPr>
            <a:lstStyle/>
            <a:p>
              <a:r>
                <a:rPr lang="ko-KR" altLang="en-US" sz="2000" dirty="0"/>
                <a:t>변수 선언 </a:t>
              </a:r>
              <a:r>
                <a:rPr lang="en-US" altLang="ko-KR" sz="2000" dirty="0"/>
                <a:t>: </a:t>
              </a:r>
              <a:r>
                <a:rPr lang="ko-KR" altLang="en-US" sz="2000" dirty="0"/>
                <a:t>변수의 데이터 형과 변수 이름을 정의</a:t>
              </a:r>
            </a:p>
          </p:txBody>
        </p:sp>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nextCondLst>
                <p:cond evt="onClick" delay="0">
                  <p:tgtEl>
                    <p:spTgt spid="17"/>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학습할 내용</a:t>
            </a:r>
            <a:endParaRPr lang="en-US" dirty="0"/>
          </a:p>
        </p:txBody>
      </p:sp>
      <p:sp>
        <p:nvSpPr>
          <p:cNvPr id="3" name="Text Placeholder 2"/>
          <p:cNvSpPr>
            <a:spLocks noGrp="1"/>
          </p:cNvSpPr>
          <p:nvPr>
            <p:ph type="body" sz="quarter" idx="10"/>
          </p:nvPr>
        </p:nvSpPr>
        <p:spPr>
          <a:xfrm>
            <a:off x="381000" y="1411552"/>
            <a:ext cx="8367464" cy="4537728"/>
          </a:xfrm>
        </p:spPr>
        <p:txBody>
          <a:bodyPr>
            <a:normAutofit/>
          </a:bodyPr>
          <a:lstStyle/>
          <a:p>
            <a:r>
              <a:rPr lang="ko-KR" altLang="en-US" sz="3200" dirty="0"/>
              <a:t>상수와 변수</a:t>
            </a:r>
          </a:p>
          <a:p>
            <a:r>
              <a:rPr lang="ko-KR" altLang="en-US" sz="3200" dirty="0"/>
              <a:t>인질을 담보로 하여 돈과 교환</a:t>
            </a:r>
            <a:r>
              <a:rPr lang="en-US" altLang="ko-KR" sz="3200" dirty="0"/>
              <a:t>?</a:t>
            </a:r>
            <a:endParaRPr lang="ko-KR" altLang="en-US" sz="3200" dirty="0"/>
          </a:p>
          <a:p>
            <a:r>
              <a:rPr lang="ko-KR" altLang="en-US" sz="3200" dirty="0"/>
              <a:t>변수의 데이터 형</a:t>
            </a:r>
            <a:endParaRPr lang="en-US" altLang="ko-KR" sz="3200" dirty="0"/>
          </a:p>
          <a:p>
            <a:r>
              <a:rPr lang="ko-KR" altLang="en-US" sz="3200" dirty="0"/>
              <a:t>데이터 형의 사용 범위</a:t>
            </a:r>
          </a:p>
          <a:p>
            <a:r>
              <a:rPr lang="ko-KR" altLang="en-US" sz="3200" dirty="0"/>
              <a:t>모든 데이터 형</a:t>
            </a:r>
          </a:p>
          <a:p>
            <a:pPr>
              <a:buNone/>
            </a:pPr>
            <a:endParaRPr lang="ko-KR" altLang="en-US" sz="3200" dirty="0"/>
          </a:p>
          <a:p>
            <a:pPr>
              <a:buNone/>
            </a:pPr>
            <a:endParaRPr lang="en-US" altLang="ko-KR" sz="3200" dirty="0"/>
          </a:p>
          <a:p>
            <a:endParaRPr lang="ko-KR" altLang="en-US" sz="2800" dirty="0"/>
          </a:p>
          <a:p>
            <a:pPr>
              <a:buNone/>
            </a:pPr>
            <a:endParaRPr lang="en-US" altLang="ko-KR" sz="2800"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변수와 초기값</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9633" name="Picture 1"/>
          <p:cNvPicPr>
            <a:picLocks noChangeAspect="1" noChangeArrowheads="1"/>
          </p:cNvPicPr>
          <p:nvPr/>
        </p:nvPicPr>
        <p:blipFill>
          <a:blip r:embed="rId3" cstate="print"/>
          <a:srcRect/>
          <a:stretch>
            <a:fillRect/>
          </a:stretch>
        </p:blipFill>
        <p:spPr bwMode="auto">
          <a:xfrm>
            <a:off x="292224" y="1124744"/>
            <a:ext cx="8528248" cy="3496220"/>
          </a:xfrm>
          <a:prstGeom prst="rect">
            <a:avLst/>
          </a:prstGeom>
          <a:noFill/>
          <a:ln w="9525">
            <a:noFill/>
            <a:miter lim="800000"/>
            <a:headEnd/>
            <a:tailEnd/>
          </a:ln>
        </p:spPr>
      </p:pic>
      <p:sp>
        <p:nvSpPr>
          <p:cNvPr id="5" name="TextBox 4"/>
          <p:cNvSpPr txBox="1"/>
          <p:nvPr/>
        </p:nvSpPr>
        <p:spPr>
          <a:xfrm>
            <a:off x="1043608" y="1146230"/>
            <a:ext cx="504056" cy="338554"/>
          </a:xfrm>
          <a:prstGeom prst="rect">
            <a:avLst/>
          </a:prstGeom>
          <a:solidFill>
            <a:schemeClr val="bg1"/>
          </a:solidFill>
        </p:spPr>
        <p:txBody>
          <a:bodyPr wrap="square" rtlCol="0">
            <a:spAutoFit/>
          </a:bodyPr>
          <a:lstStyle/>
          <a:p>
            <a:r>
              <a:rPr lang="en-US" altLang="ko-KR" sz="1600" dirty="0"/>
              <a:t>4-5]</a:t>
            </a:r>
            <a:endParaRPr lang="ko-KR" altLang="en-US" sz="1600" dirty="0"/>
          </a:p>
        </p:txBody>
      </p:sp>
      <p:sp>
        <p:nvSpPr>
          <p:cNvPr id="6" name="TextBox 5"/>
          <p:cNvSpPr txBox="1"/>
          <p:nvPr/>
        </p:nvSpPr>
        <p:spPr>
          <a:xfrm>
            <a:off x="5148064" y="1412776"/>
            <a:ext cx="504056" cy="338554"/>
          </a:xfrm>
          <a:prstGeom prst="rect">
            <a:avLst/>
          </a:prstGeom>
          <a:solidFill>
            <a:schemeClr val="bg1"/>
          </a:solidFill>
        </p:spPr>
        <p:txBody>
          <a:bodyPr wrap="square" rtlCol="0">
            <a:spAutoFit/>
          </a:bodyPr>
          <a:lstStyle/>
          <a:p>
            <a:r>
              <a:rPr lang="en-US" altLang="ko-KR" sz="1600" dirty="0"/>
              <a:t>4-6]</a:t>
            </a:r>
            <a:endParaRPr lang="ko-KR" altLang="en-US" sz="1600"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4.6] (94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a:t>두 변수 </a:t>
            </a:r>
            <a:r>
              <a:rPr lang="en-US" altLang="ko-KR" sz="2000" dirty="0"/>
              <a:t>a</a:t>
            </a:r>
            <a:r>
              <a:rPr lang="ko-KR" altLang="en-US" sz="2000" dirty="0"/>
              <a:t>와 </a:t>
            </a:r>
            <a:r>
              <a:rPr lang="en-US" altLang="ko-KR" sz="2000" dirty="0"/>
              <a:t>b</a:t>
            </a:r>
            <a:r>
              <a:rPr lang="ko-KR" altLang="en-US" sz="2000" dirty="0"/>
              <a:t>에 저장된 값을 서로 바꾸는 다음의 내용을 프로그램으로 작성</a:t>
            </a:r>
            <a:endParaRPr lang="en-US" altLang="ko-KR" sz="2000" dirty="0"/>
          </a:p>
          <a:p>
            <a:pPr>
              <a:buNone/>
            </a:pPr>
            <a:r>
              <a:rPr lang="ko-KR" altLang="en-US" sz="2000" dirty="0"/>
              <a:t>하여 결과를 확인</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00355" name="Picture 3"/>
          <p:cNvPicPr>
            <a:picLocks noChangeAspect="1" noChangeArrowheads="1"/>
          </p:cNvPicPr>
          <p:nvPr/>
        </p:nvPicPr>
        <p:blipFill>
          <a:blip r:embed="rId3" cstate="print"/>
          <a:srcRect/>
          <a:stretch>
            <a:fillRect/>
          </a:stretch>
        </p:blipFill>
        <p:spPr bwMode="auto">
          <a:xfrm>
            <a:off x="251520" y="1988840"/>
            <a:ext cx="2088232" cy="1968594"/>
          </a:xfrm>
          <a:prstGeom prst="rect">
            <a:avLst/>
          </a:prstGeom>
          <a:noFill/>
          <a:ln w="9525">
            <a:noFill/>
            <a:miter lim="800000"/>
            <a:headEnd/>
            <a:tailEnd/>
          </a:ln>
        </p:spPr>
      </p:pic>
      <p:grpSp>
        <p:nvGrpSpPr>
          <p:cNvPr id="3" name="그룹 2"/>
          <p:cNvGrpSpPr/>
          <p:nvPr/>
        </p:nvGrpSpPr>
        <p:grpSpPr>
          <a:xfrm>
            <a:off x="2987824" y="1628800"/>
            <a:ext cx="4368175" cy="4276831"/>
            <a:chOff x="2987824" y="1628800"/>
            <a:chExt cx="4368175" cy="4276831"/>
          </a:xfrm>
        </p:grpSpPr>
        <p:pic>
          <p:nvPicPr>
            <p:cNvPr id="100354" name="Picture 2"/>
            <p:cNvPicPr>
              <a:picLocks noChangeAspect="1" noChangeArrowheads="1"/>
            </p:cNvPicPr>
            <p:nvPr/>
          </p:nvPicPr>
          <p:blipFill>
            <a:blip r:embed="rId4" cstate="print"/>
            <a:srcRect/>
            <a:stretch>
              <a:fillRect/>
            </a:stretch>
          </p:blipFill>
          <p:spPr bwMode="auto">
            <a:xfrm>
              <a:off x="2987824" y="1628800"/>
              <a:ext cx="3384376" cy="4276831"/>
            </a:xfrm>
            <a:prstGeom prst="rect">
              <a:avLst/>
            </a:prstGeom>
            <a:noFill/>
            <a:ln w="9525">
              <a:solidFill>
                <a:srgbClr val="FF0000"/>
              </a:solidFill>
              <a:miter lim="800000"/>
              <a:headEnd/>
              <a:tailEnd/>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3946" y="1628800"/>
              <a:ext cx="742053" cy="762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12"/>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4.7] (1) (94 page)</a:t>
            </a:r>
            <a:endParaRPr lang="ko-KR" altLang="en-US" dirty="0"/>
          </a:p>
        </p:txBody>
      </p:sp>
      <p:sp>
        <p:nvSpPr>
          <p:cNvPr id="6" name="텍스트 개체 틀 4"/>
          <p:cNvSpPr>
            <a:spLocks noGrp="1"/>
          </p:cNvSpPr>
          <p:nvPr>
            <p:ph type="body" sz="quarter" idx="10"/>
          </p:nvPr>
        </p:nvSpPr>
        <p:spPr>
          <a:xfrm>
            <a:off x="179512" y="980728"/>
            <a:ext cx="8784976" cy="320537"/>
          </a:xfrm>
        </p:spPr>
        <p:txBody>
          <a:bodyPr/>
          <a:lstStyle/>
          <a:p>
            <a:pPr>
              <a:buNone/>
            </a:pPr>
            <a:r>
              <a:rPr lang="ko-KR" altLang="en-US" sz="2000" dirty="0"/>
              <a:t>다음의 프로그램에 대해 실행이 가능한 프로그램으로 수정하시오</a:t>
            </a:r>
            <a:r>
              <a:rPr lang="en-US" altLang="ko-KR" sz="2000" dirty="0"/>
              <a:t>. </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292494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01378" name="Picture 2"/>
          <p:cNvPicPr>
            <a:picLocks noChangeAspect="1" noChangeArrowheads="1"/>
          </p:cNvPicPr>
          <p:nvPr/>
        </p:nvPicPr>
        <p:blipFill>
          <a:blip r:embed="rId3" cstate="print"/>
          <a:srcRect/>
          <a:stretch>
            <a:fillRect/>
          </a:stretch>
        </p:blipFill>
        <p:spPr bwMode="auto">
          <a:xfrm>
            <a:off x="616818" y="1412776"/>
            <a:ext cx="5467350" cy="2438400"/>
          </a:xfrm>
          <a:prstGeom prst="rect">
            <a:avLst/>
          </a:prstGeom>
          <a:noFill/>
          <a:ln w="9525">
            <a:noFill/>
            <a:miter lim="800000"/>
            <a:headEnd/>
            <a:tailEnd/>
          </a:ln>
        </p:spPr>
      </p:pic>
      <p:pic>
        <p:nvPicPr>
          <p:cNvPr id="101379" name="Picture 3"/>
          <p:cNvPicPr>
            <a:picLocks noChangeAspect="1" noChangeArrowheads="1"/>
          </p:cNvPicPr>
          <p:nvPr/>
        </p:nvPicPr>
        <p:blipFill>
          <a:blip r:embed="rId4" cstate="print"/>
          <a:srcRect/>
          <a:stretch>
            <a:fillRect/>
          </a:stretch>
        </p:blipFill>
        <p:spPr bwMode="auto">
          <a:xfrm>
            <a:off x="107504" y="3861048"/>
            <a:ext cx="6496050" cy="292417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fade">
                                      <p:cBhvr>
                                        <p:cTn id="7" dur="2000"/>
                                        <p:tgtEl>
                                          <p:spTgt spid="101379"/>
                                        </p:tgtEl>
                                      </p:cBhvr>
                                    </p:animEffect>
                                  </p:childTnLst>
                                </p:cTn>
                              </p:par>
                            </p:childTnLst>
                          </p:cTn>
                        </p:par>
                      </p:childTnLst>
                    </p:cTn>
                  </p:par>
                </p:childTnLst>
              </p:cTn>
              <p:nextCondLst>
                <p:cond evt="onClick" delay="0">
                  <p:tgtEl>
                    <p:spTgt spid="1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4.7] (2) </a:t>
            </a:r>
            <a:endParaRPr lang="ko-KR" altLang="en-US" dirty="0"/>
          </a:p>
        </p:txBody>
      </p:sp>
      <p:sp>
        <p:nvSpPr>
          <p:cNvPr id="6" name="텍스트 개체 틀 4"/>
          <p:cNvSpPr>
            <a:spLocks noGrp="1"/>
          </p:cNvSpPr>
          <p:nvPr>
            <p:ph type="body" sz="quarter" idx="10"/>
          </p:nvPr>
        </p:nvSpPr>
        <p:spPr>
          <a:xfrm>
            <a:off x="179512" y="980728"/>
            <a:ext cx="8784976" cy="800219"/>
          </a:xfrm>
        </p:spPr>
        <p:txBody>
          <a:bodyPr/>
          <a:lstStyle/>
          <a:p>
            <a:pPr>
              <a:buNone/>
            </a:pPr>
            <a:r>
              <a:rPr lang="en-US" altLang="ko-KR" sz="2000" dirty="0"/>
              <a:t>A: </a:t>
            </a:r>
            <a:r>
              <a:rPr lang="en-US" altLang="ko-KR" sz="2000" dirty="0" err="1"/>
              <a:t>a+b</a:t>
            </a:r>
            <a:r>
              <a:rPr lang="ko-KR" altLang="en-US" sz="2000" dirty="0"/>
              <a:t>의 값과 </a:t>
            </a:r>
            <a:r>
              <a:rPr lang="en-US" altLang="ko-KR" sz="2000" dirty="0"/>
              <a:t>a-b</a:t>
            </a:r>
            <a:r>
              <a:rPr lang="ko-KR" altLang="en-US" sz="2000" dirty="0"/>
              <a:t>의 값을 각각 변수 </a:t>
            </a:r>
            <a:r>
              <a:rPr lang="en-US" altLang="ko-KR" sz="2000" dirty="0"/>
              <a:t>c</a:t>
            </a:r>
            <a:r>
              <a:rPr lang="ko-KR" altLang="en-US" sz="2000" dirty="0"/>
              <a:t>와 </a:t>
            </a:r>
            <a:r>
              <a:rPr lang="en-US" altLang="ko-KR" sz="2000" dirty="0"/>
              <a:t>d</a:t>
            </a:r>
            <a:r>
              <a:rPr lang="ko-KR" altLang="en-US" sz="2000" dirty="0"/>
              <a:t>에 저장하여 </a:t>
            </a:r>
            <a:r>
              <a:rPr lang="en-US" altLang="ko-KR" sz="2000" dirty="0"/>
              <a:t>c</a:t>
            </a:r>
            <a:r>
              <a:rPr lang="ko-KR" altLang="en-US" sz="2000" dirty="0"/>
              <a:t>와 </a:t>
            </a:r>
            <a:r>
              <a:rPr lang="en-US" altLang="ko-KR" sz="2000" dirty="0"/>
              <a:t>d</a:t>
            </a:r>
            <a:r>
              <a:rPr lang="ko-KR" altLang="en-US" sz="2000" dirty="0"/>
              <a:t>의 값을 서로 </a:t>
            </a:r>
            <a:endParaRPr lang="en-US" altLang="ko-KR" sz="2000" dirty="0"/>
          </a:p>
          <a:p>
            <a:pPr>
              <a:buNone/>
            </a:pPr>
            <a:r>
              <a:rPr lang="ko-KR" altLang="en-US" sz="2000" dirty="0"/>
              <a:t>바꾸는 프로그램을 작성하시오</a:t>
            </a:r>
            <a:r>
              <a:rPr lang="en-US" altLang="ko-KR" sz="2000" dirty="0"/>
              <a:t>. </a:t>
            </a:r>
            <a:r>
              <a:rPr lang="ko-KR" altLang="en-US" sz="2000" dirty="0"/>
              <a:t>단 </a:t>
            </a:r>
            <a:r>
              <a:rPr lang="en-US" altLang="ko-KR" sz="2000" dirty="0"/>
              <a:t>a</a:t>
            </a:r>
            <a:r>
              <a:rPr lang="ko-KR" altLang="en-US" sz="2000" dirty="0"/>
              <a:t>와 </a:t>
            </a:r>
            <a:r>
              <a:rPr lang="en-US" altLang="ko-KR" sz="2000" dirty="0"/>
              <a:t>b</a:t>
            </a:r>
            <a:r>
              <a:rPr lang="ko-KR" altLang="en-US" sz="2000" dirty="0"/>
              <a:t>의 초기값은 </a:t>
            </a:r>
            <a:r>
              <a:rPr lang="en-US" altLang="ko-KR" sz="2000" dirty="0"/>
              <a:t>3</a:t>
            </a:r>
            <a:r>
              <a:rPr lang="ko-KR" altLang="en-US" sz="2000" dirty="0"/>
              <a:t>과 </a:t>
            </a:r>
            <a:r>
              <a:rPr lang="en-US" altLang="ko-KR" sz="2000" dirty="0"/>
              <a:t>5</a:t>
            </a:r>
            <a:r>
              <a:rPr lang="ko-KR" altLang="en-US" sz="2000" dirty="0"/>
              <a:t>로 처리</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96136" y="184482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a:t>
            </a:r>
            <a:r>
              <a:rPr lang="en-US" altLang="ko-KR" sz="2300" b="1" dirty="0">
                <a:solidFill>
                  <a:srgbClr val="FFFFFF"/>
                </a:solidFill>
                <a:effectLst>
                  <a:outerShdw blurRad="38100" dist="38100" dir="2700000" algn="tl">
                    <a:srgbClr val="000000">
                      <a:alpha val="43137"/>
                    </a:srgbClr>
                  </a:outerShdw>
                </a:effectLst>
                <a:ea typeface="맑은 고딕" pitchFamily="50" charset="-127"/>
              </a:rPr>
              <a:t>(A)</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9" name="텍스트 개체 틀 4"/>
          <p:cNvSpPr txBox="1">
            <a:spLocks/>
          </p:cNvSpPr>
          <p:nvPr/>
        </p:nvSpPr>
        <p:spPr>
          <a:xfrm>
            <a:off x="4463480" y="3212976"/>
            <a:ext cx="4680520" cy="615553"/>
          </a:xfrm>
          <a:prstGeom prst="rect">
            <a:avLst/>
          </a:prstGeom>
        </p:spPr>
        <p:txBody>
          <a:bodyPr vert="horz" wrap="square" lIns="0" tIns="0" rIns="0" bIns="0" rtlCol="0">
            <a:spAutoFit/>
          </a:bodyPr>
          <a:lstStyle/>
          <a:p>
            <a:r>
              <a:rPr lang="en-US" altLang="ko-KR" sz="2000" dirty="0">
                <a:latin typeface="새굴림" pitchFamily="18" charset="-127"/>
                <a:ea typeface="새굴림" pitchFamily="18" charset="-127"/>
              </a:rPr>
              <a:t>B: </a:t>
            </a:r>
            <a:r>
              <a:rPr lang="ko-KR" altLang="en-US" sz="2000" dirty="0">
                <a:latin typeface="새굴림" pitchFamily="18" charset="-127"/>
                <a:ea typeface="새굴림" pitchFamily="18" charset="-127"/>
              </a:rPr>
              <a:t>연산을 이용하여 두 변수의 값을 바꾸는 프로그램을 완성하시오</a:t>
            </a:r>
            <a:r>
              <a:rPr lang="en-US" altLang="ko-KR" sz="2000" dirty="0">
                <a:latin typeface="새굴림" pitchFamily="18" charset="-127"/>
                <a:ea typeface="새굴림" pitchFamily="18" charset="-127"/>
              </a:rPr>
              <a:t>.</a:t>
            </a:r>
            <a:endParaRPr lang="ko-KR" altLang="en-US" sz="2000" dirty="0">
              <a:latin typeface="새굴림" pitchFamily="18" charset="-127"/>
              <a:ea typeface="새굴림" pitchFamily="18" charset="-127"/>
            </a:endParaRPr>
          </a:p>
        </p:txBody>
      </p:sp>
      <p:sp>
        <p:nvSpPr>
          <p:cNvPr id="10" name="Rounded Rectangle 7"/>
          <p:cNvSpPr/>
          <p:nvPr/>
        </p:nvSpPr>
        <p:spPr bwMode="auto">
          <a:xfrm>
            <a:off x="6300192" y="544522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a:t>
            </a:r>
            <a:r>
              <a:rPr lang="en-US" altLang="ko-KR" sz="2300" b="1" dirty="0">
                <a:solidFill>
                  <a:srgbClr val="FFFFFF"/>
                </a:solidFill>
                <a:effectLst>
                  <a:outerShdw blurRad="38100" dist="38100" dir="2700000" algn="tl">
                    <a:srgbClr val="000000">
                      <a:alpha val="43137"/>
                    </a:srgbClr>
                  </a:outerShdw>
                </a:effectLst>
                <a:ea typeface="맑은 고딕" pitchFamily="50" charset="-127"/>
              </a:rPr>
              <a:t>(B)</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02402" name="Picture 2"/>
          <p:cNvPicPr>
            <a:picLocks noChangeAspect="1" noChangeArrowheads="1"/>
          </p:cNvPicPr>
          <p:nvPr/>
        </p:nvPicPr>
        <p:blipFill>
          <a:blip r:embed="rId3" cstate="print"/>
          <a:srcRect/>
          <a:stretch>
            <a:fillRect/>
          </a:stretch>
        </p:blipFill>
        <p:spPr bwMode="auto">
          <a:xfrm>
            <a:off x="4499992" y="3861048"/>
            <a:ext cx="1638300" cy="1914525"/>
          </a:xfrm>
          <a:prstGeom prst="rect">
            <a:avLst/>
          </a:prstGeom>
          <a:noFill/>
          <a:ln w="9525">
            <a:noFill/>
            <a:miter lim="800000"/>
            <a:headEnd/>
            <a:tailEnd/>
          </a:ln>
        </p:spPr>
      </p:pic>
      <p:pic>
        <p:nvPicPr>
          <p:cNvPr id="102404" name="Picture 4"/>
          <p:cNvPicPr>
            <a:picLocks noChangeAspect="1" noChangeArrowheads="1"/>
          </p:cNvPicPr>
          <p:nvPr/>
        </p:nvPicPr>
        <p:blipFill>
          <a:blip r:embed="rId4" cstate="print"/>
          <a:srcRect/>
          <a:stretch>
            <a:fillRect/>
          </a:stretch>
        </p:blipFill>
        <p:spPr bwMode="auto">
          <a:xfrm>
            <a:off x="251520" y="1916832"/>
            <a:ext cx="3174323" cy="3960440"/>
          </a:xfrm>
          <a:prstGeom prst="rect">
            <a:avLst/>
          </a:prstGeom>
          <a:noFill/>
          <a:ln w="9525">
            <a:noFill/>
            <a:miter lim="800000"/>
            <a:headEnd/>
            <a:tailEnd/>
          </a:ln>
        </p:spPr>
      </p:pic>
      <p:pic>
        <p:nvPicPr>
          <p:cNvPr id="102405" name="Picture 5"/>
          <p:cNvPicPr>
            <a:picLocks noChangeAspect="1" noChangeArrowheads="1"/>
          </p:cNvPicPr>
          <p:nvPr/>
        </p:nvPicPr>
        <p:blipFill>
          <a:blip r:embed="rId5" cstate="print"/>
          <a:srcRect/>
          <a:stretch>
            <a:fillRect/>
          </a:stretch>
        </p:blipFill>
        <p:spPr bwMode="auto">
          <a:xfrm>
            <a:off x="179512" y="1916832"/>
            <a:ext cx="3240360" cy="3960439"/>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fade">
                                      <p:cBhvr>
                                        <p:cTn id="7" dur="2000"/>
                                        <p:tgtEl>
                                          <p:spTgt spid="102404"/>
                                        </p:tgtEl>
                                      </p:cBhvr>
                                    </p:animEffect>
                                  </p:childTnLst>
                                  <p:subTnLst>
                                    <p:set>
                                      <p:cBhvr override="childStyle">
                                        <p:cTn dur="1" fill="hold" display="0" masterRel="nextClick" afterEffect="1"/>
                                        <p:tgtEl>
                                          <p:spTgt spid="102404"/>
                                        </p:tgtEl>
                                        <p:attrNameLst>
                                          <p:attrName>style.visibility</p:attrName>
                                        </p:attrNameLst>
                                      </p:cBhvr>
                                      <p:to>
                                        <p:strVal val="hidden"/>
                                      </p:to>
                                    </p:set>
                                  </p:sub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405"/>
                                        </p:tgtEl>
                                        <p:attrNameLst>
                                          <p:attrName>style.visibility</p:attrName>
                                        </p:attrNameLst>
                                      </p:cBhvr>
                                      <p:to>
                                        <p:strVal val="visible"/>
                                      </p:to>
                                    </p:set>
                                    <p:animEffect transition="in" filter="fade">
                                      <p:cBhvr>
                                        <p:cTn id="13" dur="2000"/>
                                        <p:tgtEl>
                                          <p:spTgt spid="102405"/>
                                        </p:tgtEl>
                                      </p:cBhvr>
                                    </p:animEffect>
                                  </p:childTnLst>
                                  <p:subTnLst>
                                    <p:set>
                                      <p:cBhvr override="childStyle">
                                        <p:cTn dur="1" fill="hold" display="0" masterRel="nextClick" afterEffect="1"/>
                                        <p:tgtEl>
                                          <p:spTgt spid="102405"/>
                                        </p:tgtEl>
                                        <p:attrNameLst>
                                          <p:attrName>style.visibility</p:attrName>
                                        </p:attrNameLst>
                                      </p:cBhvr>
                                      <p:to>
                                        <p:strVal val="hidden"/>
                                      </p:to>
                                    </p:set>
                                  </p:subTnLst>
                                </p:cTn>
                              </p:par>
                            </p:childTnLst>
                          </p:cTn>
                        </p:par>
                      </p:childTnLst>
                    </p:cTn>
                  </p:par>
                </p:childTnLst>
              </p:cTn>
              <p:nextCondLst>
                <p:cond evt="onClick" delay="0">
                  <p:tgtEl>
                    <p:spTgt spid="10"/>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ChangeAspect="1" noChangeArrowheads="1"/>
          </p:cNvPicPr>
          <p:nvPr/>
        </p:nvPicPr>
        <p:blipFill>
          <a:blip r:embed="rId3" cstate="print"/>
          <a:srcRect/>
          <a:stretch>
            <a:fillRect/>
          </a:stretch>
        </p:blipFill>
        <p:spPr bwMode="auto">
          <a:xfrm>
            <a:off x="251519" y="1412776"/>
            <a:ext cx="3497531" cy="3240360"/>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err="1"/>
              <a:t>실수형</a:t>
            </a:r>
            <a:r>
              <a:rPr lang="en-US" altLang="ko-KR" dirty="0"/>
              <a:t> </a:t>
            </a:r>
            <a:r>
              <a:rPr lang="ko-KR" altLang="en-US" dirty="0"/>
              <a:t>변수와 실수 데이터 형</a:t>
            </a:r>
            <a:r>
              <a:rPr lang="en-US" altLang="ko-KR" dirty="0"/>
              <a:t>(double)</a:t>
            </a:r>
            <a:endParaRPr lang="ko-KR" altLang="en-US" dirty="0"/>
          </a:p>
        </p:txBody>
      </p:sp>
      <p:sp>
        <p:nvSpPr>
          <p:cNvPr id="6" name="텍스트 개체 틀 4"/>
          <p:cNvSpPr>
            <a:spLocks noGrp="1"/>
          </p:cNvSpPr>
          <p:nvPr>
            <p:ph type="body" sz="quarter" idx="10"/>
          </p:nvPr>
        </p:nvSpPr>
        <p:spPr>
          <a:xfrm>
            <a:off x="323528" y="980728"/>
            <a:ext cx="8784976" cy="369332"/>
          </a:xfrm>
        </p:spPr>
        <p:txBody>
          <a:bodyPr/>
          <a:lstStyle/>
          <a:p>
            <a:pPr>
              <a:buNone/>
            </a:pPr>
            <a:r>
              <a:rPr lang="ko-KR" altLang="en-US" sz="2000" dirty="0"/>
              <a:t>다음 </a:t>
            </a:r>
            <a:r>
              <a:rPr lang="en-US" altLang="ko-KR" sz="2000" dirty="0"/>
              <a:t>[</a:t>
            </a:r>
            <a:r>
              <a:rPr lang="ko-KR" altLang="en-US" sz="2000" dirty="0"/>
              <a:t>예제 </a:t>
            </a:r>
            <a:r>
              <a:rPr lang="en-US" altLang="ko-KR" sz="2000" dirty="0"/>
              <a:t>4-7]</a:t>
            </a:r>
            <a:r>
              <a:rPr lang="ko-KR" altLang="en-US" sz="2000" dirty="0"/>
              <a:t>의 실행결과를 확인</a:t>
            </a:r>
          </a:p>
        </p:txBody>
      </p:sp>
      <p:sp>
        <p:nvSpPr>
          <p:cNvPr id="10" name="Rounded Rectangle 7"/>
          <p:cNvSpPr/>
          <p:nvPr/>
        </p:nvSpPr>
        <p:spPr bwMode="auto">
          <a:xfrm>
            <a:off x="6012160" y="532859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5" name="TextBox 14"/>
          <p:cNvSpPr txBox="1"/>
          <p:nvPr/>
        </p:nvSpPr>
        <p:spPr>
          <a:xfrm>
            <a:off x="3635896" y="3068960"/>
            <a:ext cx="5256584" cy="1015663"/>
          </a:xfrm>
          <a:prstGeom prst="rect">
            <a:avLst/>
          </a:prstGeom>
          <a:solidFill>
            <a:schemeClr val="accent1"/>
          </a:solidFill>
          <a:ln>
            <a:solidFill>
              <a:schemeClr val="tx1"/>
            </a:solidFill>
          </a:ln>
          <a:effectLst/>
        </p:spPr>
        <p:txBody>
          <a:bodyPr wrap="square" rtlCol="0">
            <a:spAutoFit/>
          </a:bodyPr>
          <a:lstStyle/>
          <a:p>
            <a:r>
              <a:rPr lang="ko-KR" altLang="en-US" sz="2000" dirty="0"/>
              <a:t>변수를 사용하기 전에 변수의 데이터 형과 이름을 미리 정의해 주어야 한다</a:t>
            </a:r>
            <a:r>
              <a:rPr lang="en-US" altLang="ko-KR" sz="2000" dirty="0"/>
              <a:t>.</a:t>
            </a:r>
          </a:p>
          <a:p>
            <a:r>
              <a:rPr lang="ko-KR" altLang="en-US" sz="2000" dirty="0"/>
              <a:t>변수 </a:t>
            </a:r>
            <a:r>
              <a:rPr lang="en-US" altLang="ko-KR" sz="2000" dirty="0"/>
              <a:t>x</a:t>
            </a:r>
            <a:r>
              <a:rPr lang="ko-KR" altLang="en-US" sz="2000" dirty="0"/>
              <a:t>와 </a:t>
            </a:r>
            <a:r>
              <a:rPr lang="en-US" altLang="ko-KR" sz="2000" dirty="0"/>
              <a:t>y</a:t>
            </a:r>
            <a:r>
              <a:rPr lang="ko-KR" altLang="en-US" sz="2000" dirty="0"/>
              <a:t>는 실수형 값을 저장할 수 있는 변수</a:t>
            </a:r>
          </a:p>
        </p:txBody>
      </p:sp>
      <p:sp>
        <p:nvSpPr>
          <p:cNvPr id="16" name="직사각형 15"/>
          <p:cNvSpPr/>
          <p:nvPr/>
        </p:nvSpPr>
        <p:spPr bwMode="auto">
          <a:xfrm>
            <a:off x="611560" y="2636912"/>
            <a:ext cx="2376264" cy="360040"/>
          </a:xfrm>
          <a:prstGeom prst="rect">
            <a:avLst/>
          </a:prstGeom>
          <a:noFill/>
          <a:ln w="25400">
            <a:solidFill>
              <a:schemeClr val="accent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18" name="직선 화살표 연결선 17"/>
          <p:cNvCxnSpPr/>
          <p:nvPr/>
        </p:nvCxnSpPr>
        <p:spPr>
          <a:xfrm flipH="1" flipV="1">
            <a:off x="2987824" y="2787025"/>
            <a:ext cx="1152128" cy="28193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34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3427" name="_x80690888" descr="EMB00000ec40a67"/>
          <p:cNvPicPr>
            <a:picLocks noChangeAspect="1" noChangeArrowheads="1"/>
          </p:cNvPicPr>
          <p:nvPr/>
        </p:nvPicPr>
        <p:blipFill>
          <a:blip r:embed="rId4" cstate="print"/>
          <a:srcRect/>
          <a:stretch>
            <a:fillRect/>
          </a:stretch>
        </p:blipFill>
        <p:spPr bwMode="auto">
          <a:xfrm>
            <a:off x="4211959" y="1556792"/>
            <a:ext cx="4323092" cy="1368152"/>
          </a:xfrm>
          <a:prstGeom prst="rect">
            <a:avLst/>
          </a:prstGeom>
          <a:noFill/>
        </p:spPr>
      </p:pic>
      <p:sp>
        <p:nvSpPr>
          <p:cNvPr id="11" name="TextBox 10"/>
          <p:cNvSpPr txBox="1"/>
          <p:nvPr/>
        </p:nvSpPr>
        <p:spPr>
          <a:xfrm>
            <a:off x="323528" y="5291916"/>
            <a:ext cx="3456384" cy="369332"/>
          </a:xfrm>
          <a:prstGeom prst="rect">
            <a:avLst/>
          </a:prstGeom>
          <a:solidFill>
            <a:schemeClr val="bg1"/>
          </a:solidFill>
        </p:spPr>
        <p:txBody>
          <a:bodyPr wrap="square" rtlCol="0">
            <a:spAutoFit/>
          </a:bodyPr>
          <a:lstStyle/>
          <a:p>
            <a:endParaRPr lang="ko-KR" altLang="en-US" dirty="0"/>
          </a:p>
        </p:txBody>
      </p:sp>
      <p:sp>
        <p:nvSpPr>
          <p:cNvPr id="12" name="TextBox 11"/>
          <p:cNvSpPr txBox="1"/>
          <p:nvPr/>
        </p:nvSpPr>
        <p:spPr>
          <a:xfrm>
            <a:off x="899592" y="1362254"/>
            <a:ext cx="504056" cy="338554"/>
          </a:xfrm>
          <a:prstGeom prst="rect">
            <a:avLst/>
          </a:prstGeom>
          <a:solidFill>
            <a:schemeClr val="bg1"/>
          </a:solidFill>
        </p:spPr>
        <p:txBody>
          <a:bodyPr wrap="square" rtlCol="0">
            <a:spAutoFit/>
          </a:bodyPr>
          <a:lstStyle/>
          <a:p>
            <a:r>
              <a:rPr lang="en-US" altLang="ko-KR" sz="1600" dirty="0"/>
              <a:t>4-7]</a:t>
            </a:r>
            <a:endParaRPr lang="ko-KR" altLang="en-US" sz="1600" dirty="0"/>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2000"/>
                                        <p:tgtEl>
                                          <p:spTgt spid="103427"/>
                                        </p:tgtEl>
                                      </p:cBhvr>
                                    </p:animEffect>
                                  </p:childTnLst>
                                </p:cTn>
                              </p:par>
                            </p:childTnLst>
                          </p:cTn>
                        </p:par>
                      </p:childTnLst>
                    </p:cTn>
                  </p:par>
                </p:childTnLst>
              </p:cTn>
              <p:nextCondLst>
                <p:cond evt="onClick" delay="0">
                  <p:tgtEl>
                    <p:spTgt spid="10"/>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3" cstate="print"/>
          <a:srcRect/>
          <a:stretch>
            <a:fillRect/>
          </a:stretch>
        </p:blipFill>
        <p:spPr bwMode="auto">
          <a:xfrm>
            <a:off x="251520" y="1484784"/>
            <a:ext cx="4381500" cy="2952750"/>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a:t>연산내용과 출력 자릿수 조절</a:t>
            </a:r>
          </a:p>
        </p:txBody>
      </p:sp>
      <p:sp>
        <p:nvSpPr>
          <p:cNvPr id="6" name="텍스트 개체 틀 4"/>
          <p:cNvSpPr>
            <a:spLocks noGrp="1"/>
          </p:cNvSpPr>
          <p:nvPr>
            <p:ph type="body" sz="quarter" idx="10"/>
          </p:nvPr>
        </p:nvSpPr>
        <p:spPr>
          <a:xfrm>
            <a:off x="323528" y="980728"/>
            <a:ext cx="8784976" cy="369332"/>
          </a:xfrm>
        </p:spPr>
        <p:txBody>
          <a:bodyPr/>
          <a:lstStyle/>
          <a:p>
            <a:pPr>
              <a:buNone/>
            </a:pPr>
            <a:r>
              <a:rPr lang="ko-KR" altLang="en-US" sz="2000" dirty="0"/>
              <a:t>이전 예제를 </a:t>
            </a:r>
            <a:r>
              <a:rPr lang="en-US" altLang="ko-KR" sz="2000" dirty="0"/>
              <a:t>[</a:t>
            </a:r>
            <a:r>
              <a:rPr lang="ko-KR" altLang="en-US" sz="2000" dirty="0"/>
              <a:t>예제</a:t>
            </a:r>
            <a:r>
              <a:rPr lang="en-US" altLang="ko-KR" sz="2000" dirty="0"/>
              <a:t> 4-8]</a:t>
            </a:r>
            <a:r>
              <a:rPr lang="ko-KR" altLang="en-US" sz="2000" dirty="0"/>
              <a:t>과 같이 수정하여 실행결과를 확인</a:t>
            </a:r>
          </a:p>
        </p:txBody>
      </p:sp>
      <p:sp>
        <p:nvSpPr>
          <p:cNvPr id="10" name="Rounded Rectangle 7"/>
          <p:cNvSpPr/>
          <p:nvPr/>
        </p:nvSpPr>
        <p:spPr bwMode="auto">
          <a:xfrm>
            <a:off x="5580112" y="4392488"/>
            <a:ext cx="288032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프로그램 설명</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grpSp>
        <p:nvGrpSpPr>
          <p:cNvPr id="22" name="그룹 21"/>
          <p:cNvGrpSpPr/>
          <p:nvPr/>
        </p:nvGrpSpPr>
        <p:grpSpPr>
          <a:xfrm>
            <a:off x="1403648" y="1844824"/>
            <a:ext cx="7272808" cy="2232248"/>
            <a:chOff x="1403648" y="1844824"/>
            <a:chExt cx="7272808" cy="2232248"/>
          </a:xfrm>
        </p:grpSpPr>
        <p:sp>
          <p:nvSpPr>
            <p:cNvPr id="15" name="TextBox 14"/>
            <p:cNvSpPr txBox="1"/>
            <p:nvPr/>
          </p:nvSpPr>
          <p:spPr>
            <a:xfrm>
              <a:off x="5292080" y="1844824"/>
              <a:ext cx="3240360" cy="1015663"/>
            </a:xfrm>
            <a:prstGeom prst="rect">
              <a:avLst/>
            </a:prstGeom>
            <a:solidFill>
              <a:schemeClr val="accent1"/>
            </a:solidFill>
            <a:ln>
              <a:solidFill>
                <a:schemeClr val="tx1"/>
              </a:solidFill>
            </a:ln>
            <a:effectLst/>
          </p:spPr>
          <p:txBody>
            <a:bodyPr wrap="square" rtlCol="0">
              <a:spAutoFit/>
            </a:bodyPr>
            <a:lstStyle/>
            <a:p>
              <a:r>
                <a:rPr lang="ko-KR" altLang="en-US" sz="2000" dirty="0" err="1"/>
                <a:t>실수형</a:t>
              </a:r>
              <a:r>
                <a:rPr lang="ko-KR" altLang="en-US" sz="2000" dirty="0"/>
                <a:t> 형식 지정자</a:t>
              </a:r>
              <a:endParaRPr lang="en-US" altLang="ko-KR" sz="2000" dirty="0"/>
            </a:p>
            <a:p>
              <a:r>
                <a:rPr lang="ko-KR" altLang="en-US" sz="2000" dirty="0"/>
                <a:t>출력할 실수의 소수 이하</a:t>
              </a:r>
              <a:endParaRPr lang="en-US" altLang="ko-KR" sz="2000" dirty="0"/>
            </a:p>
            <a:p>
              <a:r>
                <a:rPr lang="ko-KR" altLang="en-US" sz="2000" dirty="0"/>
                <a:t>자릿수를 조절 </a:t>
              </a:r>
            </a:p>
          </p:txBody>
        </p:sp>
        <p:sp>
          <p:nvSpPr>
            <p:cNvPr id="16" name="직사각형 15"/>
            <p:cNvSpPr/>
            <p:nvPr/>
          </p:nvSpPr>
          <p:spPr bwMode="auto">
            <a:xfrm>
              <a:off x="1403648" y="2924944"/>
              <a:ext cx="1872208" cy="360040"/>
            </a:xfrm>
            <a:prstGeom prst="rect">
              <a:avLst/>
            </a:prstGeom>
            <a:noFill/>
            <a:ln w="25400">
              <a:solidFill>
                <a:schemeClr val="accent1"/>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18" name="직선 화살표 연결선 17"/>
            <p:cNvCxnSpPr>
              <a:stCxn id="15" idx="1"/>
            </p:cNvCxnSpPr>
            <p:nvPr/>
          </p:nvCxnSpPr>
          <p:spPr>
            <a:xfrm flipH="1">
              <a:off x="3347864" y="2352656"/>
              <a:ext cx="1944216" cy="5722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36096" y="3140968"/>
              <a:ext cx="3240360" cy="400110"/>
            </a:xfrm>
            <a:prstGeom prst="rect">
              <a:avLst/>
            </a:prstGeom>
            <a:solidFill>
              <a:schemeClr val="accent1"/>
            </a:solidFill>
            <a:ln>
              <a:solidFill>
                <a:schemeClr val="tx1"/>
              </a:solidFill>
            </a:ln>
            <a:effectLst/>
          </p:spPr>
          <p:txBody>
            <a:bodyPr wrap="square" rtlCol="0">
              <a:spAutoFit/>
            </a:bodyPr>
            <a:lstStyle/>
            <a:p>
              <a:r>
                <a:rPr lang="ko-KR" altLang="en-US" sz="2000" dirty="0"/>
                <a:t>출력할 대상</a:t>
              </a:r>
              <a:r>
                <a:rPr lang="en-US" altLang="ko-KR" sz="2000" dirty="0"/>
                <a:t>(</a:t>
              </a:r>
              <a:r>
                <a:rPr lang="ko-KR" altLang="en-US" sz="2000" dirty="0"/>
                <a:t>변수와 연산</a:t>
              </a:r>
              <a:r>
                <a:rPr lang="en-US" altLang="ko-KR" sz="2000" dirty="0"/>
                <a:t>)</a:t>
              </a:r>
              <a:endParaRPr lang="ko-KR" altLang="en-US" sz="2000" dirty="0"/>
            </a:p>
          </p:txBody>
        </p:sp>
        <p:sp>
          <p:nvSpPr>
            <p:cNvPr id="13" name="직사각형 12"/>
            <p:cNvSpPr/>
            <p:nvPr/>
          </p:nvSpPr>
          <p:spPr bwMode="auto">
            <a:xfrm>
              <a:off x="3419872" y="3789040"/>
              <a:ext cx="1224136" cy="288032"/>
            </a:xfrm>
            <a:prstGeom prst="rect">
              <a:avLst/>
            </a:prstGeom>
            <a:noFill/>
            <a:ln w="25400">
              <a:solidFill>
                <a:schemeClr val="accent1"/>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19" name="직선 화살표 연결선 18"/>
            <p:cNvCxnSpPr>
              <a:stCxn id="12" idx="1"/>
            </p:cNvCxnSpPr>
            <p:nvPr/>
          </p:nvCxnSpPr>
          <p:spPr>
            <a:xfrm flipH="1">
              <a:off x="4644008" y="3341023"/>
              <a:ext cx="792088" cy="59203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23" name="Rounded Rectangle 7"/>
          <p:cNvSpPr/>
          <p:nvPr/>
        </p:nvSpPr>
        <p:spPr bwMode="auto">
          <a:xfrm>
            <a:off x="5580112" y="5229200"/>
            <a:ext cx="288032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 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105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10595" name="_x81522032" descr="EMB00000ec40a66"/>
          <p:cNvPicPr>
            <a:picLocks noChangeAspect="1" noChangeArrowheads="1"/>
          </p:cNvPicPr>
          <p:nvPr/>
        </p:nvPicPr>
        <p:blipFill>
          <a:blip r:embed="rId4" cstate="print"/>
          <a:srcRect/>
          <a:stretch>
            <a:fillRect/>
          </a:stretch>
        </p:blipFill>
        <p:spPr bwMode="auto">
          <a:xfrm>
            <a:off x="627527" y="4581128"/>
            <a:ext cx="3744730" cy="1296144"/>
          </a:xfrm>
          <a:prstGeom prst="rect">
            <a:avLst/>
          </a:prstGeom>
          <a:noFill/>
        </p:spPr>
      </p:pic>
      <p:sp>
        <p:nvSpPr>
          <p:cNvPr id="17" name="TextBox 16"/>
          <p:cNvSpPr txBox="1"/>
          <p:nvPr/>
        </p:nvSpPr>
        <p:spPr>
          <a:xfrm>
            <a:off x="323528" y="6011996"/>
            <a:ext cx="3744416" cy="369332"/>
          </a:xfrm>
          <a:prstGeom prst="rect">
            <a:avLst/>
          </a:prstGeom>
          <a:solidFill>
            <a:schemeClr val="bg1"/>
          </a:solidFill>
        </p:spPr>
        <p:txBody>
          <a:bodyPr wrap="square" rtlCol="0">
            <a:spAutoFit/>
          </a:bodyPr>
          <a:lstStyle/>
          <a:p>
            <a:endParaRPr lang="ko-KR" altLang="en-US" dirty="0"/>
          </a:p>
        </p:txBody>
      </p:sp>
      <p:sp>
        <p:nvSpPr>
          <p:cNvPr id="20" name="TextBox 19"/>
          <p:cNvSpPr txBox="1"/>
          <p:nvPr/>
        </p:nvSpPr>
        <p:spPr>
          <a:xfrm>
            <a:off x="827584" y="1434262"/>
            <a:ext cx="504056" cy="338554"/>
          </a:xfrm>
          <a:prstGeom prst="rect">
            <a:avLst/>
          </a:prstGeom>
          <a:solidFill>
            <a:schemeClr val="bg1"/>
          </a:solidFill>
        </p:spPr>
        <p:txBody>
          <a:bodyPr wrap="square" rtlCol="0">
            <a:spAutoFit/>
          </a:bodyPr>
          <a:lstStyle/>
          <a:p>
            <a:r>
              <a:rPr lang="en-US" altLang="ko-KR" sz="1600" dirty="0"/>
              <a:t>4-8]</a:t>
            </a:r>
            <a:endParaRPr lang="ko-KR" altLang="en-US" sz="1600" dirty="0"/>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23"/>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0595"/>
                                        </p:tgtEl>
                                        <p:attrNameLst>
                                          <p:attrName>style.visibility</p:attrName>
                                        </p:attrNameLst>
                                      </p:cBhvr>
                                      <p:to>
                                        <p:strVal val="visible"/>
                                      </p:to>
                                    </p:set>
                                    <p:animEffect transition="in" filter="fade">
                                      <p:cBhvr>
                                        <p:cTn id="13" dur="2000"/>
                                        <p:tgtEl>
                                          <p:spTgt spid="110595"/>
                                        </p:tgtEl>
                                      </p:cBhvr>
                                    </p:animEffect>
                                  </p:childTnLst>
                                </p:cTn>
                              </p:par>
                            </p:childTnLst>
                          </p:cTn>
                        </p:par>
                      </p:childTnLst>
                    </p:cTn>
                  </p:par>
                </p:childTnLst>
              </p:cTn>
              <p:nextCondLst>
                <p:cond evt="onClick" delay="0">
                  <p:tgtEl>
                    <p:spTgt spid="23"/>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3" cstate="print"/>
          <a:srcRect/>
          <a:stretch>
            <a:fillRect/>
          </a:stretch>
        </p:blipFill>
        <p:spPr bwMode="auto">
          <a:xfrm>
            <a:off x="251520" y="1484784"/>
            <a:ext cx="4619625" cy="3048000"/>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a:t>출력할 숫자의 소수점 위치 맞추기</a:t>
            </a:r>
          </a:p>
        </p:txBody>
      </p:sp>
      <p:sp>
        <p:nvSpPr>
          <p:cNvPr id="6" name="텍스트 개체 틀 4"/>
          <p:cNvSpPr>
            <a:spLocks noGrp="1"/>
          </p:cNvSpPr>
          <p:nvPr>
            <p:ph type="body" sz="quarter" idx="10"/>
          </p:nvPr>
        </p:nvSpPr>
        <p:spPr>
          <a:xfrm>
            <a:off x="323528" y="980728"/>
            <a:ext cx="8784976" cy="320537"/>
          </a:xfrm>
        </p:spPr>
        <p:txBody>
          <a:bodyPr/>
          <a:lstStyle/>
          <a:p>
            <a:pPr>
              <a:buNone/>
            </a:pPr>
            <a:r>
              <a:rPr lang="ko-KR" altLang="en-US" sz="2000" dirty="0"/>
              <a:t>이전 예제를 다음과 같이 수정하여 결과를 확인</a:t>
            </a:r>
          </a:p>
        </p:txBody>
      </p:sp>
      <p:sp>
        <p:nvSpPr>
          <p:cNvPr id="10" name="Rounded Rectangle 7"/>
          <p:cNvSpPr/>
          <p:nvPr/>
        </p:nvSpPr>
        <p:spPr bwMode="auto">
          <a:xfrm>
            <a:off x="6012160" y="544522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034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7" name="그룹 16"/>
          <p:cNvGrpSpPr/>
          <p:nvPr/>
        </p:nvGrpSpPr>
        <p:grpSpPr>
          <a:xfrm>
            <a:off x="2483768" y="1916832"/>
            <a:ext cx="6273527" cy="2160240"/>
            <a:chOff x="2483768" y="1916832"/>
            <a:chExt cx="6273527" cy="2160240"/>
          </a:xfrm>
        </p:grpSpPr>
        <p:sp>
          <p:nvSpPr>
            <p:cNvPr id="16" name="직사각형 15"/>
            <p:cNvSpPr/>
            <p:nvPr/>
          </p:nvSpPr>
          <p:spPr bwMode="auto">
            <a:xfrm>
              <a:off x="2483768" y="2996952"/>
              <a:ext cx="576064" cy="1080120"/>
            </a:xfrm>
            <a:prstGeom prst="rect">
              <a:avLst/>
            </a:prstGeom>
            <a:noFill/>
            <a:ln w="25400">
              <a:solidFill>
                <a:schemeClr val="accent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112643" name="Picture 3"/>
            <p:cNvPicPr>
              <a:picLocks noChangeAspect="1" noChangeArrowheads="1"/>
            </p:cNvPicPr>
            <p:nvPr/>
          </p:nvPicPr>
          <p:blipFill>
            <a:blip r:embed="rId4" cstate="print"/>
            <a:srcRect/>
            <a:stretch>
              <a:fillRect/>
            </a:stretch>
          </p:blipFill>
          <p:spPr bwMode="auto">
            <a:xfrm>
              <a:off x="3851920" y="1916832"/>
              <a:ext cx="4905375" cy="933450"/>
            </a:xfrm>
            <a:prstGeom prst="rect">
              <a:avLst/>
            </a:prstGeom>
            <a:noFill/>
            <a:ln w="9525">
              <a:noFill/>
              <a:miter lim="800000"/>
              <a:headEnd/>
              <a:tailEnd/>
            </a:ln>
          </p:spPr>
        </p:pic>
        <p:cxnSp>
          <p:nvCxnSpPr>
            <p:cNvPr id="18" name="직선 화살표 연결선 17"/>
            <p:cNvCxnSpPr/>
            <p:nvPr/>
          </p:nvCxnSpPr>
          <p:spPr>
            <a:xfrm flipH="1">
              <a:off x="3059832" y="2492896"/>
              <a:ext cx="864096"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19" name="Rounded Rectangle 7"/>
          <p:cNvSpPr/>
          <p:nvPr/>
        </p:nvSpPr>
        <p:spPr bwMode="auto">
          <a:xfrm>
            <a:off x="5940152" y="465313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프로그램 설명</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1264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12644" name="_x80423952" descr="EMB00000ec40a65"/>
          <p:cNvPicPr>
            <a:picLocks noChangeAspect="1" noChangeArrowheads="1"/>
          </p:cNvPicPr>
          <p:nvPr/>
        </p:nvPicPr>
        <p:blipFill>
          <a:blip r:embed="rId5" cstate="print"/>
          <a:srcRect/>
          <a:stretch>
            <a:fillRect/>
          </a:stretch>
        </p:blipFill>
        <p:spPr bwMode="auto">
          <a:xfrm>
            <a:off x="5148064" y="3068960"/>
            <a:ext cx="2232248" cy="1224136"/>
          </a:xfrm>
          <a:prstGeom prst="rect">
            <a:avLst/>
          </a:prstGeom>
          <a:noFill/>
        </p:spPr>
      </p:pic>
      <p:sp>
        <p:nvSpPr>
          <p:cNvPr id="14" name="TextBox 13"/>
          <p:cNvSpPr txBox="1"/>
          <p:nvPr/>
        </p:nvSpPr>
        <p:spPr>
          <a:xfrm>
            <a:off x="755576" y="1434262"/>
            <a:ext cx="504056" cy="338554"/>
          </a:xfrm>
          <a:prstGeom prst="rect">
            <a:avLst/>
          </a:prstGeom>
          <a:solidFill>
            <a:schemeClr val="bg1"/>
          </a:solidFill>
        </p:spPr>
        <p:txBody>
          <a:bodyPr wrap="square" rtlCol="0">
            <a:spAutoFit/>
          </a:bodyPr>
          <a:lstStyle/>
          <a:p>
            <a:r>
              <a:rPr lang="en-US" altLang="ko-KR" sz="1600" dirty="0"/>
              <a:t>4-9]</a:t>
            </a:r>
            <a:endParaRPr lang="ko-KR" altLang="en-US" sz="1600" dirty="0"/>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nextCondLst>
                <p:cond evt="onClick" delay="0">
                  <p:tgtEl>
                    <p:spTgt spid="19"/>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2644"/>
                                        </p:tgtEl>
                                        <p:attrNameLst>
                                          <p:attrName>style.visibility</p:attrName>
                                        </p:attrNameLst>
                                      </p:cBhvr>
                                      <p:to>
                                        <p:strVal val="visible"/>
                                      </p:to>
                                    </p:set>
                                    <p:animEffect transition="in" filter="fade">
                                      <p:cBhvr>
                                        <p:cTn id="13" dur="2000"/>
                                        <p:tgtEl>
                                          <p:spTgt spid="112644"/>
                                        </p:tgtEl>
                                      </p:cBhvr>
                                    </p:animEffect>
                                  </p:childTnLst>
                                </p:cTn>
                              </p:par>
                            </p:childTnLst>
                          </p:cTn>
                        </p:par>
                      </p:childTnLst>
                    </p:cTn>
                  </p:par>
                </p:childTnLst>
              </p:cTn>
              <p:nextCondLst>
                <p:cond evt="onClick" delay="0">
                  <p:tgtEl>
                    <p:spTgt spid="10"/>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4.8] (96 page)</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544522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4098" name="Picture 2"/>
          <p:cNvPicPr>
            <a:picLocks noChangeAspect="1" noChangeArrowheads="1"/>
          </p:cNvPicPr>
          <p:nvPr/>
        </p:nvPicPr>
        <p:blipFill>
          <a:blip r:embed="rId3" cstate="print"/>
          <a:srcRect/>
          <a:stretch>
            <a:fillRect/>
          </a:stretch>
        </p:blipFill>
        <p:spPr bwMode="auto">
          <a:xfrm>
            <a:off x="179512" y="1916832"/>
            <a:ext cx="6480720" cy="956172"/>
          </a:xfrm>
          <a:prstGeom prst="rect">
            <a:avLst/>
          </a:prstGeom>
          <a:noFill/>
          <a:ln w="9525">
            <a:noFill/>
            <a:miter lim="800000"/>
            <a:headEnd/>
            <a:tailEnd/>
          </a:ln>
        </p:spPr>
      </p:pic>
      <p:sp>
        <p:nvSpPr>
          <p:cNvPr id="13" name="텍스트 개체 틀 4"/>
          <p:cNvSpPr>
            <a:spLocks noGrp="1"/>
          </p:cNvSpPr>
          <p:nvPr>
            <p:ph type="body" sz="quarter" idx="10"/>
          </p:nvPr>
        </p:nvSpPr>
        <p:spPr>
          <a:xfrm>
            <a:off x="179512" y="1092239"/>
            <a:ext cx="8784976" cy="800219"/>
          </a:xfrm>
        </p:spPr>
        <p:txBody>
          <a:bodyPr/>
          <a:lstStyle/>
          <a:p>
            <a:pPr>
              <a:buNone/>
            </a:pPr>
            <a:r>
              <a:rPr lang="ko-KR" altLang="en-US" sz="2000" dirty="0"/>
              <a:t>두 개의 </a:t>
            </a:r>
            <a:r>
              <a:rPr lang="ko-KR" altLang="en-US" sz="2000" dirty="0" err="1"/>
              <a:t>실수형</a:t>
            </a:r>
            <a:r>
              <a:rPr lang="ko-KR" altLang="en-US" sz="2000" dirty="0"/>
              <a:t> 변수 </a:t>
            </a:r>
            <a:r>
              <a:rPr lang="en-US" altLang="ko-KR" sz="2000" dirty="0"/>
              <a:t>a</a:t>
            </a:r>
            <a:r>
              <a:rPr lang="ko-KR" altLang="en-US" sz="2000" dirty="0"/>
              <a:t>와 </a:t>
            </a:r>
            <a:r>
              <a:rPr lang="en-US" altLang="ko-KR" sz="2000" dirty="0"/>
              <a:t>b</a:t>
            </a:r>
            <a:r>
              <a:rPr lang="ko-KR" altLang="en-US" sz="2000" dirty="0"/>
              <a:t>에 각각 실수형 상수 </a:t>
            </a:r>
            <a:r>
              <a:rPr lang="en-US" altLang="ko-KR" sz="2000" dirty="0"/>
              <a:t>5</a:t>
            </a:r>
            <a:r>
              <a:rPr lang="ko-KR" altLang="en-US" sz="2000" dirty="0"/>
              <a:t>와 </a:t>
            </a:r>
            <a:r>
              <a:rPr lang="en-US" altLang="ko-KR" sz="2000" dirty="0"/>
              <a:t>7</a:t>
            </a:r>
            <a:r>
              <a:rPr lang="ko-KR" altLang="en-US" sz="2000" dirty="0"/>
              <a:t>을 저장하고 </a:t>
            </a:r>
            <a:endParaRPr lang="en-US" altLang="ko-KR" sz="2000" dirty="0"/>
          </a:p>
          <a:p>
            <a:pPr>
              <a:buNone/>
            </a:pPr>
            <a:r>
              <a:rPr lang="ko-KR" altLang="en-US" sz="2000" dirty="0"/>
              <a:t>다음 수식의 결과를  모두 출력하되 소수점의 위치를 맞추어 출력하시오</a:t>
            </a:r>
            <a:r>
              <a:rPr lang="en-US" altLang="ko-KR" sz="2000" dirty="0"/>
              <a:t>.</a:t>
            </a:r>
            <a:endParaRPr lang="ko-KR" altLang="en-US" sz="2000" dirty="0"/>
          </a:p>
        </p:txBody>
      </p:sp>
      <p:grpSp>
        <p:nvGrpSpPr>
          <p:cNvPr id="3" name="그룹 2"/>
          <p:cNvGrpSpPr/>
          <p:nvPr/>
        </p:nvGrpSpPr>
        <p:grpSpPr>
          <a:xfrm>
            <a:off x="611560" y="2852936"/>
            <a:ext cx="4691552" cy="3631374"/>
            <a:chOff x="611560" y="2852936"/>
            <a:chExt cx="4691552" cy="3631374"/>
          </a:xfrm>
        </p:grpSpPr>
        <p:pic>
          <p:nvPicPr>
            <p:cNvPr id="114690" name="Picture 2"/>
            <p:cNvPicPr>
              <a:picLocks noChangeAspect="1" noChangeArrowheads="1"/>
            </p:cNvPicPr>
            <p:nvPr/>
          </p:nvPicPr>
          <p:blipFill>
            <a:blip r:embed="rId4" cstate="print"/>
            <a:srcRect/>
            <a:stretch>
              <a:fillRect/>
            </a:stretch>
          </p:blipFill>
          <p:spPr bwMode="auto">
            <a:xfrm>
              <a:off x="611560" y="2852936"/>
              <a:ext cx="3096344" cy="3631374"/>
            </a:xfrm>
            <a:prstGeom prst="rect">
              <a:avLst/>
            </a:prstGeom>
            <a:noFill/>
            <a:ln w="9525">
              <a:solidFill>
                <a:srgbClr val="FF0000"/>
              </a:solidFill>
              <a:miter lim="800000"/>
              <a:headEnd/>
              <a:tailEnd/>
            </a:ln>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2899031"/>
              <a:ext cx="1235168" cy="1135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12"/>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4.9]</a:t>
            </a:r>
            <a:endParaRPr lang="ko-KR" altLang="en-US" dirty="0"/>
          </a:p>
        </p:txBody>
      </p:sp>
      <p:sp>
        <p:nvSpPr>
          <p:cNvPr id="6" name="텍스트 개체 틀 4"/>
          <p:cNvSpPr>
            <a:spLocks noGrp="1"/>
          </p:cNvSpPr>
          <p:nvPr>
            <p:ph type="body" sz="quarter" idx="10"/>
          </p:nvPr>
        </p:nvSpPr>
        <p:spPr>
          <a:xfrm>
            <a:off x="179512" y="1092239"/>
            <a:ext cx="8784976" cy="800219"/>
          </a:xfrm>
        </p:spPr>
        <p:txBody>
          <a:bodyPr/>
          <a:lstStyle/>
          <a:p>
            <a:pPr>
              <a:buNone/>
            </a:pPr>
            <a:r>
              <a:rPr lang="ko-KR" altLang="en-US" sz="2000" dirty="0"/>
              <a:t>두 개의 변수 </a:t>
            </a:r>
            <a:r>
              <a:rPr lang="en-US" altLang="ko-KR" sz="2000" dirty="0"/>
              <a:t>a</a:t>
            </a:r>
            <a:r>
              <a:rPr lang="ko-KR" altLang="en-US" sz="2000" dirty="0"/>
              <a:t>와 </a:t>
            </a:r>
            <a:r>
              <a:rPr lang="en-US" altLang="ko-KR" sz="2000" dirty="0"/>
              <a:t>b</a:t>
            </a:r>
            <a:r>
              <a:rPr lang="ko-KR" altLang="en-US" sz="2000" dirty="0"/>
              <a:t>에 각각 </a:t>
            </a:r>
            <a:r>
              <a:rPr lang="en-US" altLang="ko-KR" sz="2000" dirty="0"/>
              <a:t>5.3</a:t>
            </a:r>
            <a:r>
              <a:rPr lang="ko-KR" altLang="en-US" sz="2000" dirty="0"/>
              <a:t>과 </a:t>
            </a:r>
            <a:r>
              <a:rPr lang="en-US" altLang="ko-KR" sz="2000" dirty="0"/>
              <a:t>7.6</a:t>
            </a:r>
            <a:r>
              <a:rPr lang="ko-KR" altLang="en-US" sz="2000" dirty="0"/>
              <a:t>을 저장하고 다음 수식의 결과를 </a:t>
            </a:r>
            <a:endParaRPr lang="en-US" altLang="ko-KR" sz="2000" dirty="0"/>
          </a:p>
          <a:p>
            <a:pPr>
              <a:buNone/>
            </a:pPr>
            <a:r>
              <a:rPr lang="ko-KR" altLang="en-US" sz="2000" dirty="0"/>
              <a:t>모두 출력하되 소수점의 위치를 맞추어 출력하시오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537321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5122" name="Picture 2"/>
          <p:cNvPicPr>
            <a:picLocks noChangeAspect="1" noChangeArrowheads="1"/>
          </p:cNvPicPr>
          <p:nvPr/>
        </p:nvPicPr>
        <p:blipFill>
          <a:blip r:embed="rId3" cstate="print"/>
          <a:srcRect/>
          <a:stretch>
            <a:fillRect/>
          </a:stretch>
        </p:blipFill>
        <p:spPr bwMode="auto">
          <a:xfrm>
            <a:off x="251520" y="1988840"/>
            <a:ext cx="5781976" cy="864096"/>
          </a:xfrm>
          <a:prstGeom prst="rect">
            <a:avLst/>
          </a:prstGeom>
          <a:noFill/>
          <a:ln w="9525">
            <a:noFill/>
            <a:miter lim="800000"/>
            <a:headEnd/>
            <a:tailEnd/>
          </a:ln>
        </p:spPr>
      </p:pic>
      <p:grpSp>
        <p:nvGrpSpPr>
          <p:cNvPr id="3" name="그룹 2"/>
          <p:cNvGrpSpPr/>
          <p:nvPr/>
        </p:nvGrpSpPr>
        <p:grpSpPr>
          <a:xfrm>
            <a:off x="467544" y="2805994"/>
            <a:ext cx="4809596" cy="3791358"/>
            <a:chOff x="467544" y="2805994"/>
            <a:chExt cx="4809596" cy="3791358"/>
          </a:xfrm>
        </p:grpSpPr>
        <p:pic>
          <p:nvPicPr>
            <p:cNvPr id="1026" name="Picture 2"/>
            <p:cNvPicPr>
              <a:picLocks noChangeAspect="1" noChangeArrowheads="1"/>
            </p:cNvPicPr>
            <p:nvPr/>
          </p:nvPicPr>
          <p:blipFill>
            <a:blip r:embed="rId4" cstate="print"/>
            <a:srcRect/>
            <a:stretch>
              <a:fillRect/>
            </a:stretch>
          </p:blipFill>
          <p:spPr bwMode="auto">
            <a:xfrm>
              <a:off x="467544" y="2805994"/>
              <a:ext cx="3384376" cy="3791358"/>
            </a:xfrm>
            <a:prstGeom prst="rect">
              <a:avLst/>
            </a:prstGeom>
            <a:noFill/>
            <a:ln w="9525">
              <a:solidFill>
                <a:srgbClr val="FF0000"/>
              </a:solidFill>
              <a:miter lim="800000"/>
              <a:headEnd/>
              <a:tailEnd/>
            </a:ln>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2805994"/>
              <a:ext cx="1209196" cy="911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nextCondLst>
                <p:cond evt="onClick" delay="0">
                  <p:tgtEl>
                    <p:spTgt spid="12"/>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p:cNvPicPr>
            <a:picLocks noChangeAspect="1" noChangeArrowheads="1"/>
          </p:cNvPicPr>
          <p:nvPr/>
        </p:nvPicPr>
        <p:blipFill>
          <a:blip r:embed="rId3" cstate="print"/>
          <a:srcRect/>
          <a:stretch>
            <a:fillRect/>
          </a:stretch>
        </p:blipFill>
        <p:spPr bwMode="auto">
          <a:xfrm>
            <a:off x="251520" y="1628800"/>
            <a:ext cx="4286974" cy="2448272"/>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a:t>문자형</a:t>
            </a:r>
            <a:r>
              <a:rPr lang="en-US" altLang="ko-KR" dirty="0"/>
              <a:t> </a:t>
            </a:r>
            <a:r>
              <a:rPr lang="ko-KR" altLang="en-US" dirty="0"/>
              <a:t>변수와 문자 데이터 형</a:t>
            </a:r>
            <a:r>
              <a:rPr lang="en-US" altLang="ko-KR" dirty="0"/>
              <a:t>(char)</a:t>
            </a:r>
            <a:endParaRPr lang="ko-KR" altLang="en-US" dirty="0"/>
          </a:p>
        </p:txBody>
      </p:sp>
      <p:sp>
        <p:nvSpPr>
          <p:cNvPr id="6" name="텍스트 개체 틀 4"/>
          <p:cNvSpPr>
            <a:spLocks noGrp="1"/>
          </p:cNvSpPr>
          <p:nvPr>
            <p:ph type="body" sz="quarter" idx="10"/>
          </p:nvPr>
        </p:nvSpPr>
        <p:spPr>
          <a:xfrm>
            <a:off x="323528" y="980728"/>
            <a:ext cx="8784976" cy="320537"/>
          </a:xfrm>
        </p:spPr>
        <p:txBody>
          <a:bodyPr/>
          <a:lstStyle/>
          <a:p>
            <a:pPr>
              <a:buNone/>
            </a:pPr>
            <a:r>
              <a:rPr lang="ko-KR" altLang="en-US" sz="2000" dirty="0"/>
              <a:t>데이터 형 </a:t>
            </a:r>
            <a:r>
              <a:rPr lang="en-US" altLang="ko-KR" sz="2000" dirty="0"/>
              <a:t>char</a:t>
            </a:r>
            <a:r>
              <a:rPr lang="ko-KR" altLang="en-US" sz="2000" dirty="0"/>
              <a:t>는 문자형 상수의 값을 저장하기 위해 사용</a:t>
            </a:r>
          </a:p>
        </p:txBody>
      </p:sp>
      <p:sp>
        <p:nvSpPr>
          <p:cNvPr id="10" name="Rounded Rectangle 7"/>
          <p:cNvSpPr/>
          <p:nvPr/>
        </p:nvSpPr>
        <p:spPr bwMode="auto">
          <a:xfrm>
            <a:off x="6012160" y="573325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034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Rounded Rectangle 7"/>
          <p:cNvSpPr/>
          <p:nvPr/>
        </p:nvSpPr>
        <p:spPr bwMode="auto">
          <a:xfrm>
            <a:off x="5940152" y="494116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프로그램 설명</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grpSp>
        <p:nvGrpSpPr>
          <p:cNvPr id="21" name="그룹 20"/>
          <p:cNvGrpSpPr/>
          <p:nvPr/>
        </p:nvGrpSpPr>
        <p:grpSpPr>
          <a:xfrm>
            <a:off x="492254" y="1556792"/>
            <a:ext cx="8400226" cy="2436078"/>
            <a:chOff x="492254" y="1556792"/>
            <a:chExt cx="8400226" cy="2436078"/>
          </a:xfrm>
        </p:grpSpPr>
        <p:sp>
          <p:nvSpPr>
            <p:cNvPr id="15" name="TextBox 14"/>
            <p:cNvSpPr txBox="1"/>
            <p:nvPr/>
          </p:nvSpPr>
          <p:spPr>
            <a:xfrm>
              <a:off x="4932040" y="1556792"/>
              <a:ext cx="3960440" cy="1631216"/>
            </a:xfrm>
            <a:prstGeom prst="rect">
              <a:avLst/>
            </a:prstGeom>
            <a:solidFill>
              <a:schemeClr val="accent1"/>
            </a:solidFill>
            <a:ln>
              <a:noFill/>
            </a:ln>
            <a:effectLst/>
          </p:spPr>
          <p:txBody>
            <a:bodyPr wrap="square" rtlCol="0">
              <a:spAutoFit/>
            </a:bodyPr>
            <a:lstStyle/>
            <a:p>
              <a:r>
                <a:rPr lang="ko-KR" altLang="en-US" sz="2000" dirty="0"/>
                <a:t>변수를 사용하기 전에 변수의 데이터 형과 이름을 미리 정의해 주어야 한다</a:t>
              </a:r>
              <a:r>
                <a:rPr lang="en-US" altLang="ko-KR" sz="2000" dirty="0"/>
                <a:t>.</a:t>
              </a:r>
            </a:p>
            <a:p>
              <a:r>
                <a:rPr lang="ko-KR" altLang="en-US" sz="2000" dirty="0"/>
                <a:t>변수 </a:t>
              </a:r>
              <a:r>
                <a:rPr lang="en-US" altLang="ko-KR" sz="2000" dirty="0"/>
                <a:t>ch1</a:t>
              </a:r>
              <a:r>
                <a:rPr lang="ko-KR" altLang="en-US" sz="2000" dirty="0"/>
                <a:t>은 문자형 변수이고</a:t>
              </a:r>
              <a:endParaRPr lang="en-US" altLang="ko-KR" sz="2000" dirty="0"/>
            </a:p>
            <a:p>
              <a:r>
                <a:rPr lang="ko-KR" altLang="en-US" sz="2000" dirty="0"/>
                <a:t>문자 </a:t>
              </a:r>
              <a:r>
                <a:rPr lang="en-US" altLang="ko-KR" sz="2000" dirty="0"/>
                <a:t>‘A’</a:t>
              </a:r>
              <a:r>
                <a:rPr lang="ko-KR" altLang="en-US" sz="2000" dirty="0"/>
                <a:t>를 저장</a:t>
              </a:r>
            </a:p>
          </p:txBody>
        </p:sp>
        <p:sp>
          <p:nvSpPr>
            <p:cNvPr id="16" name="직사각형 15"/>
            <p:cNvSpPr/>
            <p:nvPr/>
          </p:nvSpPr>
          <p:spPr bwMode="auto">
            <a:xfrm>
              <a:off x="492254" y="3037428"/>
              <a:ext cx="2376264" cy="360040"/>
            </a:xfrm>
            <a:prstGeom prst="rect">
              <a:avLst/>
            </a:prstGeom>
            <a:noFill/>
            <a:ln w="25400">
              <a:solidFill>
                <a:schemeClr val="accent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18" name="직선 화살표 연결선 17"/>
            <p:cNvCxnSpPr>
              <a:stCxn id="15" idx="1"/>
            </p:cNvCxnSpPr>
            <p:nvPr/>
          </p:nvCxnSpPr>
          <p:spPr>
            <a:xfrm flipH="1">
              <a:off x="2843808" y="2372400"/>
              <a:ext cx="2088232" cy="84057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bwMode="auto">
            <a:xfrm>
              <a:off x="2891106" y="3413234"/>
              <a:ext cx="1440160" cy="288032"/>
            </a:xfrm>
            <a:prstGeom prst="rect">
              <a:avLst/>
            </a:prstGeom>
            <a:noFill/>
            <a:ln w="25400">
              <a:solidFill>
                <a:schemeClr val="accent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7" name="TextBox 16"/>
            <p:cNvSpPr txBox="1"/>
            <p:nvPr/>
          </p:nvSpPr>
          <p:spPr>
            <a:xfrm>
              <a:off x="4860032" y="3284984"/>
              <a:ext cx="3960440" cy="707886"/>
            </a:xfrm>
            <a:prstGeom prst="rect">
              <a:avLst/>
            </a:prstGeom>
            <a:solidFill>
              <a:schemeClr val="accent1"/>
            </a:solidFill>
            <a:ln>
              <a:noFill/>
            </a:ln>
            <a:effectLst/>
          </p:spPr>
          <p:txBody>
            <a:bodyPr wrap="square" rtlCol="0">
              <a:spAutoFit/>
            </a:bodyPr>
            <a:lstStyle/>
            <a:p>
              <a:r>
                <a:rPr lang="ko-KR" altLang="en-US" sz="2000" dirty="0"/>
                <a:t>형식</a:t>
              </a:r>
              <a:r>
                <a:rPr lang="en-US" altLang="ko-KR" sz="2000" dirty="0"/>
                <a:t> </a:t>
              </a:r>
              <a:r>
                <a:rPr lang="ko-KR" altLang="en-US" sz="2000" dirty="0"/>
                <a:t>지정자 </a:t>
              </a:r>
              <a:r>
                <a:rPr lang="en-US" altLang="ko-KR" sz="2000" dirty="0"/>
                <a:t>%c </a:t>
              </a:r>
            </a:p>
            <a:p>
              <a:r>
                <a:rPr lang="ko-KR" altLang="en-US" sz="2000" dirty="0"/>
                <a:t>문자로 출력</a:t>
              </a:r>
              <a:endParaRPr lang="en-US" altLang="ko-KR" sz="2000" dirty="0"/>
            </a:p>
          </p:txBody>
        </p:sp>
        <p:cxnSp>
          <p:nvCxnSpPr>
            <p:cNvPr id="19" name="직선 화살표 연결선 18"/>
            <p:cNvCxnSpPr/>
            <p:nvPr/>
          </p:nvCxnSpPr>
          <p:spPr>
            <a:xfrm flipH="1" flipV="1">
              <a:off x="4355976" y="3573016"/>
              <a:ext cx="648072" cy="7200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pic>
        <p:nvPicPr>
          <p:cNvPr id="118787" name="Picture 3"/>
          <p:cNvPicPr>
            <a:picLocks noChangeAspect="1" noChangeArrowheads="1"/>
          </p:cNvPicPr>
          <p:nvPr/>
        </p:nvPicPr>
        <p:blipFill>
          <a:blip r:embed="rId4" cstate="print"/>
          <a:srcRect/>
          <a:stretch>
            <a:fillRect/>
          </a:stretch>
        </p:blipFill>
        <p:spPr bwMode="auto">
          <a:xfrm>
            <a:off x="1907704" y="4149080"/>
            <a:ext cx="2703386" cy="864096"/>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childTnLst>
              </p:cTn>
              <p:nextCondLst>
                <p:cond evt="onClick" delay="0">
                  <p:tgtEl>
                    <p:spTgt spid="13"/>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8787"/>
                                        </p:tgtEl>
                                        <p:attrNameLst>
                                          <p:attrName>style.visibility</p:attrName>
                                        </p:attrNameLst>
                                      </p:cBhvr>
                                      <p:to>
                                        <p:strVal val="visible"/>
                                      </p:to>
                                    </p:set>
                                    <p:animEffect transition="in" filter="fade">
                                      <p:cBhvr>
                                        <p:cTn id="13" dur="2000"/>
                                        <p:tgtEl>
                                          <p:spTgt spid="118787"/>
                                        </p:tgtEl>
                                      </p:cBhvr>
                                    </p:animEffect>
                                  </p:childTnLst>
                                </p:cTn>
                              </p:par>
                            </p:childTnLst>
                          </p:cTn>
                        </p:par>
                      </p:childTnLst>
                    </p:cTn>
                  </p:par>
                </p:childTnLst>
              </p:cTn>
              <p:nextCondLst>
                <p:cond evt="onClick" delay="0">
                  <p:tgtEl>
                    <p:spTgt spid="10"/>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06524"/>
          </a:xfrm>
        </p:spPr>
        <p:txBody>
          <a:bodyPr>
            <a:normAutofit/>
          </a:bodyPr>
          <a:lstStyle/>
          <a:p>
            <a:r>
              <a:rPr lang="ko-KR" altLang="en-US" dirty="0"/>
              <a:t>상수와 변수</a:t>
            </a:r>
            <a:endParaRPr lang="en-US" dirty="0">
              <a:solidFill>
                <a:schemeClr val="tx2"/>
              </a:solidFill>
            </a:endParaRPr>
          </a:p>
        </p:txBody>
      </p:sp>
      <p:sp>
        <p:nvSpPr>
          <p:cNvPr id="5" name="텍스트 개체 틀 4"/>
          <p:cNvSpPr>
            <a:spLocks noGrp="1"/>
          </p:cNvSpPr>
          <p:nvPr>
            <p:ph type="body" sz="quarter" idx="10"/>
          </p:nvPr>
        </p:nvSpPr>
        <p:spPr>
          <a:xfrm>
            <a:off x="179512" y="1052736"/>
            <a:ext cx="8784976" cy="960263"/>
          </a:xfrm>
        </p:spPr>
        <p:txBody>
          <a:bodyPr/>
          <a:lstStyle/>
          <a:p>
            <a:r>
              <a:rPr lang="ko-KR" altLang="en-US" sz="2400" b="1" dirty="0">
                <a:solidFill>
                  <a:schemeClr val="bg2">
                    <a:lumMod val="50000"/>
                  </a:schemeClr>
                </a:solidFill>
              </a:rPr>
              <a:t>상수</a:t>
            </a:r>
            <a:r>
              <a:rPr lang="en-US" altLang="ko-KR" sz="2400" dirty="0"/>
              <a:t>(constant): </a:t>
            </a:r>
            <a:r>
              <a:rPr lang="ko-KR" altLang="en-US" sz="2400" dirty="0"/>
              <a:t>데이터의 크기나 양을 나타내는데 사용된 </a:t>
            </a:r>
            <a:endParaRPr lang="en-US" altLang="ko-KR" sz="2400" dirty="0"/>
          </a:p>
          <a:p>
            <a:pPr>
              <a:buNone/>
            </a:pPr>
            <a:r>
              <a:rPr lang="en-US" altLang="ko-KR" sz="2400" dirty="0"/>
              <a:t>    </a:t>
            </a:r>
            <a:r>
              <a:rPr lang="ko-KR" altLang="en-US" sz="2400" dirty="0"/>
              <a:t>대상</a:t>
            </a:r>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TextBox 11"/>
          <p:cNvSpPr txBox="1"/>
          <p:nvPr/>
        </p:nvSpPr>
        <p:spPr>
          <a:xfrm>
            <a:off x="1763688" y="2996952"/>
            <a:ext cx="5688632" cy="400110"/>
          </a:xfrm>
          <a:prstGeom prst="rect">
            <a:avLst/>
          </a:prstGeom>
          <a:solidFill>
            <a:schemeClr val="accent1"/>
          </a:solidFill>
          <a:ln>
            <a:noFill/>
          </a:ln>
          <a:effectLst/>
        </p:spPr>
        <p:txBody>
          <a:bodyPr wrap="square" rtlCol="0">
            <a:spAutoFit/>
          </a:bodyPr>
          <a:lstStyle/>
          <a:p>
            <a:r>
              <a:rPr lang="ko-KR" altLang="en-US" sz="2000" dirty="0"/>
              <a:t>단순한 계산이라면 상수만을 이용하여 계산 가능</a:t>
            </a:r>
          </a:p>
        </p:txBody>
      </p:sp>
      <p:sp>
        <p:nvSpPr>
          <p:cNvPr id="16" name="TextBox 15"/>
          <p:cNvSpPr txBox="1"/>
          <p:nvPr/>
        </p:nvSpPr>
        <p:spPr>
          <a:xfrm>
            <a:off x="1835696" y="2060848"/>
            <a:ext cx="1440160" cy="830997"/>
          </a:xfrm>
          <a:prstGeom prst="rect">
            <a:avLst/>
          </a:prstGeom>
          <a:noFill/>
        </p:spPr>
        <p:txBody>
          <a:bodyPr wrap="square" rtlCol="0">
            <a:spAutoFit/>
          </a:bodyPr>
          <a:lstStyle/>
          <a:p>
            <a:r>
              <a:rPr lang="en-US" altLang="ko-KR" sz="2400" dirty="0"/>
              <a:t>3+5=?</a:t>
            </a:r>
          </a:p>
          <a:p>
            <a:r>
              <a:rPr lang="en-US" altLang="ko-KR" sz="2400" dirty="0"/>
              <a:t>20*30=?</a:t>
            </a:r>
            <a:endParaRPr lang="ko-KR" altLang="en-US" sz="2400" dirty="0"/>
          </a:p>
        </p:txBody>
      </p:sp>
      <p:sp>
        <p:nvSpPr>
          <p:cNvPr id="17" name="TextBox 16"/>
          <p:cNvSpPr txBox="1"/>
          <p:nvPr/>
        </p:nvSpPr>
        <p:spPr>
          <a:xfrm>
            <a:off x="4572000" y="2060848"/>
            <a:ext cx="3024336" cy="830997"/>
          </a:xfrm>
          <a:prstGeom prst="rect">
            <a:avLst/>
          </a:prstGeom>
          <a:noFill/>
        </p:spPr>
        <p:txBody>
          <a:bodyPr wrap="square" rtlCol="0">
            <a:spAutoFit/>
          </a:bodyPr>
          <a:lstStyle/>
          <a:p>
            <a:r>
              <a:rPr lang="en-US" altLang="ko-KR" sz="2400" dirty="0" err="1"/>
              <a:t>Printf</a:t>
            </a:r>
            <a:r>
              <a:rPr lang="en-US" altLang="ko-KR" sz="2400" dirty="0"/>
              <a:t>(“%d\n”, 3+5);</a:t>
            </a:r>
          </a:p>
          <a:p>
            <a:r>
              <a:rPr lang="en-US" altLang="ko-KR" sz="2400" dirty="0" err="1"/>
              <a:t>Printf</a:t>
            </a:r>
            <a:r>
              <a:rPr lang="en-US" altLang="ko-KR" sz="2400" dirty="0"/>
              <a:t>(“%d\n”, 20*30);</a:t>
            </a:r>
          </a:p>
        </p:txBody>
      </p:sp>
      <p:sp>
        <p:nvSpPr>
          <p:cNvPr id="19" name="오른쪽 화살표 18"/>
          <p:cNvSpPr/>
          <p:nvPr/>
        </p:nvSpPr>
        <p:spPr bwMode="auto">
          <a:xfrm>
            <a:off x="3532032" y="2231594"/>
            <a:ext cx="607920" cy="549334"/>
          </a:xfrm>
          <a:prstGeom prst="rightArrow">
            <a:avLst>
              <a:gd name="adj1" fmla="val 50000"/>
              <a:gd name="adj2" fmla="val 50000"/>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grpSp>
        <p:nvGrpSpPr>
          <p:cNvPr id="22" name="그룹 21"/>
          <p:cNvGrpSpPr/>
          <p:nvPr/>
        </p:nvGrpSpPr>
        <p:grpSpPr>
          <a:xfrm>
            <a:off x="144016" y="3861048"/>
            <a:ext cx="8820472" cy="2351296"/>
            <a:chOff x="0" y="3861048"/>
            <a:chExt cx="8820472" cy="2351296"/>
          </a:xfrm>
        </p:grpSpPr>
        <p:sp>
          <p:nvSpPr>
            <p:cNvPr id="11" name="TextBox 10"/>
            <p:cNvSpPr txBox="1"/>
            <p:nvPr/>
          </p:nvSpPr>
          <p:spPr>
            <a:xfrm>
              <a:off x="2843808" y="4581128"/>
              <a:ext cx="5976664" cy="1631216"/>
            </a:xfrm>
            <a:prstGeom prst="rect">
              <a:avLst/>
            </a:prstGeom>
            <a:solidFill>
              <a:schemeClr val="accent1"/>
            </a:solidFill>
            <a:ln>
              <a:noFill/>
            </a:ln>
            <a:effectLst/>
          </p:spPr>
          <p:txBody>
            <a:bodyPr wrap="square" rtlCol="0">
              <a:spAutoFit/>
            </a:bodyPr>
            <a:lstStyle/>
            <a:p>
              <a:r>
                <a:rPr lang="ko-KR" altLang="en-US" sz="2000" dirty="0"/>
                <a:t>복잡한 수학 공식 문제를 푸는 경우에 중간 계산 결과 값을 따로 적어 놓아 기억하듯이 프로그램의 </a:t>
              </a:r>
              <a:endParaRPr lang="en-US" altLang="ko-KR" sz="2000" dirty="0"/>
            </a:p>
            <a:p>
              <a:r>
                <a:rPr lang="ko-KR" altLang="en-US" sz="2000" dirty="0"/>
                <a:t>수식 작성에서도 중간 계산 결과 값을 따로 보관 또는 저장할 수 있는데 이때 값을 보관하는 장소를 변수</a:t>
              </a:r>
              <a:r>
                <a:rPr lang="en-US" altLang="ko-KR" sz="2000" dirty="0"/>
                <a:t>(variable)</a:t>
              </a:r>
              <a:r>
                <a:rPr lang="ko-KR" altLang="en-US" sz="2000" dirty="0"/>
                <a:t>라 한다</a:t>
              </a:r>
              <a:r>
                <a:rPr lang="en-US" altLang="ko-KR" sz="2000" dirty="0"/>
                <a:t>.</a:t>
              </a:r>
              <a:endParaRPr lang="ko-KR" altLang="en-US" sz="2000" dirty="0"/>
            </a:p>
          </p:txBody>
        </p:sp>
        <p:pic>
          <p:nvPicPr>
            <p:cNvPr id="1026" name="Picture 2"/>
            <p:cNvPicPr>
              <a:picLocks noChangeAspect="1" noChangeArrowheads="1"/>
            </p:cNvPicPr>
            <p:nvPr/>
          </p:nvPicPr>
          <p:blipFill>
            <a:blip r:embed="rId3" cstate="print"/>
            <a:srcRect/>
            <a:stretch>
              <a:fillRect/>
            </a:stretch>
          </p:blipFill>
          <p:spPr bwMode="auto">
            <a:xfrm>
              <a:off x="179512" y="4655021"/>
              <a:ext cx="2371725" cy="1438275"/>
            </a:xfrm>
            <a:prstGeom prst="rect">
              <a:avLst/>
            </a:prstGeom>
            <a:noFill/>
            <a:ln w="9525">
              <a:noFill/>
              <a:miter lim="800000"/>
              <a:headEnd/>
              <a:tailEnd/>
            </a:ln>
          </p:spPr>
        </p:pic>
        <p:sp>
          <p:nvSpPr>
            <p:cNvPr id="20" name="텍스트 개체 틀 4"/>
            <p:cNvSpPr txBox="1">
              <a:spLocks/>
            </p:cNvSpPr>
            <p:nvPr/>
          </p:nvSpPr>
          <p:spPr>
            <a:xfrm>
              <a:off x="0" y="3861048"/>
              <a:ext cx="8784976" cy="443198"/>
            </a:xfrm>
            <a:prstGeom prst="rect">
              <a:avLst/>
            </a:prstGeom>
          </p:spPr>
          <p:txBody>
            <a:bodyPr vert="horz" lIns="0" tIns="0" rIns="0" bIns="0" rtlCol="0">
              <a:spAutoFit/>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4"/>
                </a:buBlip>
                <a:tabLst/>
                <a:defRPr/>
              </a:pPr>
              <a:r>
                <a:rPr kumimoji="0" lang="ko-KR" altLang="en-US" sz="2400" b="1" i="0" u="none" strike="noStrike" kern="1200" cap="none" spc="0" normalizeH="0" baseline="0" noProof="0" dirty="0">
                  <a:ln>
                    <a:noFill/>
                  </a:ln>
                  <a:solidFill>
                    <a:schemeClr val="bg2">
                      <a:lumMod val="50000"/>
                    </a:schemeClr>
                  </a:solidFill>
                  <a:effectLst/>
                  <a:uLnTx/>
                  <a:uFillTx/>
                  <a:latin typeface="나눔바른고딕" panose="020B0603020101020101" pitchFamily="50" charset="-127"/>
                  <a:ea typeface="나눔바른고딕" panose="020B0603020101020101" pitchFamily="50" charset="-127"/>
                </a:rPr>
                <a:t>변수</a:t>
              </a:r>
              <a:r>
                <a:rPr kumimoji="0" lang="en-US" altLang="ko-KR" sz="2400" b="0" i="0" u="none" strike="noStrike" kern="1200" cap="none" spc="0" normalizeH="0" baseline="0" noProof="0" dirty="0">
                  <a:ln>
                    <a:noFill/>
                  </a:ln>
                  <a:solidFill>
                    <a:schemeClr val="tx1"/>
                  </a:solidFill>
                  <a:effectLst/>
                  <a:uLnTx/>
                  <a:uFillTx/>
                  <a:latin typeface="나눔바른고딕" panose="020B0603020101020101" pitchFamily="50" charset="-127"/>
                  <a:ea typeface="나눔바른고딕" panose="020B0603020101020101" pitchFamily="50" charset="-127"/>
                </a:rPr>
                <a:t>(variable) : </a:t>
              </a:r>
              <a:r>
                <a:rPr kumimoji="0" lang="ko-KR" altLang="en-US" sz="2400" b="0" i="0" u="none" strike="noStrike" kern="1200" cap="none" spc="0" normalizeH="0" baseline="0" noProof="0" dirty="0">
                  <a:ln>
                    <a:noFill/>
                  </a:ln>
                  <a:solidFill>
                    <a:schemeClr val="tx1"/>
                  </a:solidFill>
                  <a:effectLst/>
                  <a:uLnTx/>
                  <a:uFillTx/>
                  <a:latin typeface="나눔바른고딕" panose="020B0603020101020101" pitchFamily="50" charset="-127"/>
                  <a:ea typeface="나눔바른고딕" panose="020B0603020101020101" pitchFamily="50" charset="-127"/>
                </a:rPr>
                <a:t>상수</a:t>
              </a:r>
              <a:r>
                <a:rPr kumimoji="0" lang="en-US" altLang="ko-KR" sz="2400" b="0" i="0" u="none" strike="noStrike" kern="1200" cap="none" spc="0" normalizeH="0" baseline="0" noProof="0" dirty="0">
                  <a:ln>
                    <a:noFill/>
                  </a:ln>
                  <a:solidFill>
                    <a:schemeClr val="tx1"/>
                  </a:solidFill>
                  <a:effectLst/>
                  <a:uLnTx/>
                  <a:uFillTx/>
                  <a:latin typeface="나눔바른고딕" panose="020B0603020101020101" pitchFamily="50" charset="-127"/>
                  <a:ea typeface="나눔바른고딕" panose="020B0603020101020101" pitchFamily="50" charset="-127"/>
                </a:rPr>
                <a:t>(</a:t>
              </a:r>
              <a:r>
                <a:rPr kumimoji="0" lang="ko-KR" altLang="en-US" sz="2400" b="0" i="0" u="none" strike="noStrike" kern="1200" cap="none" spc="0" normalizeH="0" baseline="0" noProof="0" dirty="0">
                  <a:ln>
                    <a:noFill/>
                  </a:ln>
                  <a:solidFill>
                    <a:schemeClr val="tx1"/>
                  </a:solidFill>
                  <a:effectLst/>
                  <a:uLnTx/>
                  <a:uFillTx/>
                  <a:latin typeface="나눔바른고딕" panose="020B0603020101020101" pitchFamily="50" charset="-127"/>
                  <a:ea typeface="나눔바른고딕" panose="020B0603020101020101" pitchFamily="50" charset="-127"/>
                </a:rPr>
                <a:t>또는 연산결과</a:t>
              </a:r>
              <a:r>
                <a:rPr kumimoji="0" lang="en-US" altLang="ko-KR" sz="2400" b="0" i="0" u="none" strike="noStrike" kern="1200" cap="none" spc="0" normalizeH="0" baseline="0" noProof="0" dirty="0">
                  <a:ln>
                    <a:noFill/>
                  </a:ln>
                  <a:solidFill>
                    <a:schemeClr val="tx1"/>
                  </a:solidFill>
                  <a:effectLst/>
                  <a:uLnTx/>
                  <a:uFillTx/>
                  <a:latin typeface="나눔바른고딕" panose="020B0603020101020101" pitchFamily="50" charset="-127"/>
                  <a:ea typeface="나눔바른고딕" panose="020B0603020101020101" pitchFamily="50" charset="-127"/>
                </a:rPr>
                <a:t>)</a:t>
              </a:r>
              <a:r>
                <a:rPr kumimoji="0" lang="ko-KR" altLang="en-US" sz="2400" b="0" i="0" u="none" strike="noStrike" kern="1200" cap="none" spc="0" normalizeH="0" baseline="0" noProof="0" dirty="0">
                  <a:ln>
                    <a:noFill/>
                  </a:ln>
                  <a:solidFill>
                    <a:schemeClr val="tx1"/>
                  </a:solidFill>
                  <a:effectLst/>
                  <a:uLnTx/>
                  <a:uFillTx/>
                  <a:latin typeface="나눔바른고딕" panose="020B0603020101020101" pitchFamily="50" charset="-127"/>
                  <a:ea typeface="나눔바른고딕" panose="020B0603020101020101" pitchFamily="50" charset="-127"/>
                </a:rPr>
                <a:t>를</a:t>
              </a:r>
              <a:r>
                <a:rPr kumimoji="0" lang="en-US" altLang="ko-KR" sz="2400" b="0" i="0" u="none" strike="noStrike" kern="1200" cap="none" spc="0" normalizeH="0" baseline="0" noProof="0" dirty="0">
                  <a:ln>
                    <a:noFill/>
                  </a:ln>
                  <a:solidFill>
                    <a:schemeClr val="tx1"/>
                  </a:solidFill>
                  <a:effectLst/>
                  <a:uLnTx/>
                  <a:uFillTx/>
                  <a:latin typeface="나눔바른고딕" panose="020B0603020101020101" pitchFamily="50" charset="-127"/>
                  <a:ea typeface="나눔바른고딕" panose="020B0603020101020101" pitchFamily="50" charset="-127"/>
                </a:rPr>
                <a:t> </a:t>
              </a:r>
              <a:r>
                <a:rPr kumimoji="0" lang="ko-KR" altLang="en-US" sz="2400" b="0" i="0" u="none" strike="noStrike" kern="1200" cap="none" spc="0" normalizeH="0" baseline="0" noProof="0" dirty="0">
                  <a:ln>
                    <a:noFill/>
                  </a:ln>
                  <a:solidFill>
                    <a:schemeClr val="tx1"/>
                  </a:solidFill>
                  <a:effectLst/>
                  <a:uLnTx/>
                  <a:uFillTx/>
                  <a:latin typeface="나눔바른고딕" panose="020B0603020101020101" pitchFamily="50" charset="-127"/>
                  <a:ea typeface="나눔바른고딕" panose="020B0603020101020101" pitchFamily="50" charset="-127"/>
                </a:rPr>
                <a:t>저장하는 공간</a:t>
              </a:r>
              <a:endParaRPr kumimoji="0" lang="ko-KR" altLang="en-US" sz="2400" b="1" i="0" u="none" strike="noStrike" kern="1200" cap="none" spc="0" normalizeH="0" baseline="0" noProof="0" dirty="0">
                <a:ln>
                  <a:noFill/>
                </a:ln>
                <a:solidFill>
                  <a:schemeClr val="bg2">
                    <a:lumMod val="50000"/>
                  </a:schemeClr>
                </a:solidFill>
                <a:effectLst/>
                <a:uLnTx/>
                <a:uFillTx/>
                <a:latin typeface="나눔바른고딕" panose="020B0603020101020101" pitchFamily="50" charset="-127"/>
                <a:ea typeface="나눔바른고딕" panose="020B0603020101020101" pitchFamily="50" charset="-127"/>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p:cNvPicPr>
            <a:picLocks noChangeAspect="1" noChangeArrowheads="1"/>
          </p:cNvPicPr>
          <p:nvPr/>
        </p:nvPicPr>
        <p:blipFill>
          <a:blip r:embed="rId3" cstate="print"/>
          <a:srcRect/>
          <a:stretch>
            <a:fillRect/>
          </a:stretch>
        </p:blipFill>
        <p:spPr bwMode="auto">
          <a:xfrm>
            <a:off x="179512" y="1556792"/>
            <a:ext cx="4481734" cy="3384376"/>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en-US" altLang="ko-KR" dirty="0"/>
              <a:t>%d</a:t>
            </a:r>
            <a:r>
              <a:rPr lang="ko-KR" altLang="en-US" dirty="0"/>
              <a:t>와 </a:t>
            </a:r>
            <a:r>
              <a:rPr lang="en-US" altLang="ko-KR" dirty="0"/>
              <a:t>%c</a:t>
            </a:r>
            <a:r>
              <a:rPr lang="ko-KR" altLang="en-US" dirty="0"/>
              <a:t>를 이용한 문자 상수의 출력</a:t>
            </a:r>
          </a:p>
        </p:txBody>
      </p:sp>
      <p:sp>
        <p:nvSpPr>
          <p:cNvPr id="6" name="텍스트 개체 틀 4"/>
          <p:cNvSpPr>
            <a:spLocks noGrp="1"/>
          </p:cNvSpPr>
          <p:nvPr>
            <p:ph type="body" sz="quarter" idx="10"/>
          </p:nvPr>
        </p:nvSpPr>
        <p:spPr>
          <a:xfrm>
            <a:off x="323528" y="980728"/>
            <a:ext cx="8784976" cy="369332"/>
          </a:xfrm>
        </p:spPr>
        <p:txBody>
          <a:bodyPr/>
          <a:lstStyle/>
          <a:p>
            <a:pPr>
              <a:buNone/>
            </a:pPr>
            <a:r>
              <a:rPr lang="ko-KR" altLang="en-US" sz="2000" dirty="0"/>
              <a:t>다음 예제의 실행결과를 확인</a:t>
            </a:r>
          </a:p>
        </p:txBody>
      </p:sp>
      <p:sp>
        <p:nvSpPr>
          <p:cNvPr id="10" name="Rounded Rectangle 7"/>
          <p:cNvSpPr/>
          <p:nvPr/>
        </p:nvSpPr>
        <p:spPr bwMode="auto">
          <a:xfrm>
            <a:off x="6012160" y="573325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034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Rounded Rectangle 7"/>
          <p:cNvSpPr/>
          <p:nvPr/>
        </p:nvSpPr>
        <p:spPr bwMode="auto">
          <a:xfrm>
            <a:off x="5940152" y="494116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프로그램 설명</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24" name="직사각형 23"/>
          <p:cNvSpPr/>
          <p:nvPr/>
        </p:nvSpPr>
        <p:spPr bwMode="auto">
          <a:xfrm>
            <a:off x="2267744" y="2924944"/>
            <a:ext cx="936104" cy="360040"/>
          </a:xfrm>
          <a:prstGeom prst="rect">
            <a:avLst/>
          </a:prstGeom>
          <a:noFill/>
          <a:ln w="25400">
            <a:solidFill>
              <a:schemeClr val="accent1"/>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grpSp>
        <p:nvGrpSpPr>
          <p:cNvPr id="41" name="그룹 40"/>
          <p:cNvGrpSpPr/>
          <p:nvPr/>
        </p:nvGrpSpPr>
        <p:grpSpPr>
          <a:xfrm>
            <a:off x="2522122" y="1988840"/>
            <a:ext cx="6514374" cy="2648530"/>
            <a:chOff x="2522122" y="1988840"/>
            <a:chExt cx="6514374" cy="2648530"/>
          </a:xfrm>
        </p:grpSpPr>
        <p:cxnSp>
          <p:nvCxnSpPr>
            <p:cNvPr id="18" name="직선 화살표 연결선 17"/>
            <p:cNvCxnSpPr/>
            <p:nvPr/>
          </p:nvCxnSpPr>
          <p:spPr>
            <a:xfrm flipH="1">
              <a:off x="4572000" y="4365104"/>
              <a:ext cx="576064" cy="14401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2524834"/>
              <a:ext cx="3960440" cy="400110"/>
            </a:xfrm>
            <a:prstGeom prst="rect">
              <a:avLst/>
            </a:prstGeom>
            <a:solidFill>
              <a:schemeClr val="accent1"/>
            </a:solidFill>
            <a:ln>
              <a:solidFill>
                <a:schemeClr val="tx1"/>
              </a:solidFill>
            </a:ln>
            <a:effectLst/>
          </p:spPr>
          <p:txBody>
            <a:bodyPr wrap="square" rtlCol="0">
              <a:spAutoFit/>
            </a:bodyPr>
            <a:lstStyle/>
            <a:p>
              <a:r>
                <a:rPr lang="ko-KR" altLang="en-US" sz="2000" dirty="0"/>
                <a:t>문자형 변수의 값을 문자로 출력</a:t>
              </a:r>
              <a:endParaRPr lang="en-US" altLang="ko-KR" sz="2000" dirty="0"/>
            </a:p>
          </p:txBody>
        </p:sp>
        <p:cxnSp>
          <p:nvCxnSpPr>
            <p:cNvPr id="19" name="직선 화살표 연결선 18"/>
            <p:cNvCxnSpPr>
              <a:stCxn id="23" idx="1"/>
            </p:cNvCxnSpPr>
            <p:nvPr/>
          </p:nvCxnSpPr>
          <p:spPr>
            <a:xfrm flipH="1">
              <a:off x="3203848" y="2188895"/>
              <a:ext cx="1872208" cy="8800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76056" y="3028890"/>
              <a:ext cx="3960440" cy="400110"/>
            </a:xfrm>
            <a:prstGeom prst="rect">
              <a:avLst/>
            </a:prstGeom>
            <a:solidFill>
              <a:schemeClr val="accent1"/>
            </a:solidFill>
            <a:ln>
              <a:solidFill>
                <a:schemeClr val="tx1"/>
              </a:solidFill>
            </a:ln>
            <a:effectLst/>
          </p:spPr>
          <p:txBody>
            <a:bodyPr wrap="square" rtlCol="0">
              <a:spAutoFit/>
            </a:bodyPr>
            <a:lstStyle/>
            <a:p>
              <a:r>
                <a:rPr lang="ko-KR" altLang="en-US" sz="2000" dirty="0"/>
                <a:t>문자형 변수의 값을 정수로 출력</a:t>
              </a:r>
              <a:endParaRPr lang="en-US" altLang="ko-KR" sz="2000" dirty="0"/>
            </a:p>
          </p:txBody>
        </p:sp>
        <p:sp>
          <p:nvSpPr>
            <p:cNvPr id="21" name="TextBox 20"/>
            <p:cNvSpPr txBox="1"/>
            <p:nvPr/>
          </p:nvSpPr>
          <p:spPr>
            <a:xfrm>
              <a:off x="5076056" y="3573016"/>
              <a:ext cx="3960440" cy="400110"/>
            </a:xfrm>
            <a:prstGeom prst="rect">
              <a:avLst/>
            </a:prstGeom>
            <a:solidFill>
              <a:schemeClr val="accent1"/>
            </a:solidFill>
            <a:ln>
              <a:solidFill>
                <a:schemeClr val="tx1"/>
              </a:solidFill>
            </a:ln>
            <a:effectLst/>
          </p:spPr>
          <p:txBody>
            <a:bodyPr wrap="square" rtlCol="0">
              <a:spAutoFit/>
            </a:bodyPr>
            <a:lstStyle/>
            <a:p>
              <a:r>
                <a:rPr lang="ko-KR" altLang="en-US" sz="2000" dirty="0"/>
                <a:t>문자형 변수의 값을 문자로 출력</a:t>
              </a:r>
              <a:endParaRPr lang="en-US" altLang="ko-KR" sz="2000" dirty="0"/>
            </a:p>
          </p:txBody>
        </p:sp>
        <p:sp>
          <p:nvSpPr>
            <p:cNvPr id="22" name="TextBox 21"/>
            <p:cNvSpPr txBox="1"/>
            <p:nvPr/>
          </p:nvSpPr>
          <p:spPr>
            <a:xfrm>
              <a:off x="5076056" y="4149080"/>
              <a:ext cx="3960440" cy="400110"/>
            </a:xfrm>
            <a:prstGeom prst="rect">
              <a:avLst/>
            </a:prstGeom>
            <a:solidFill>
              <a:schemeClr val="accent1"/>
            </a:solidFill>
            <a:ln>
              <a:solidFill>
                <a:schemeClr val="tx1"/>
              </a:solidFill>
            </a:ln>
            <a:effectLst/>
          </p:spPr>
          <p:txBody>
            <a:bodyPr wrap="square" rtlCol="0">
              <a:spAutoFit/>
            </a:bodyPr>
            <a:lstStyle/>
            <a:p>
              <a:r>
                <a:rPr lang="ko-KR" altLang="en-US" sz="2000" dirty="0"/>
                <a:t>문자형 변수의 값을 정수로 출력</a:t>
              </a:r>
              <a:endParaRPr lang="en-US" altLang="ko-KR" sz="2000" dirty="0"/>
            </a:p>
          </p:txBody>
        </p:sp>
        <p:sp>
          <p:nvSpPr>
            <p:cNvPr id="23" name="TextBox 22"/>
            <p:cNvSpPr txBox="1"/>
            <p:nvPr/>
          </p:nvSpPr>
          <p:spPr>
            <a:xfrm>
              <a:off x="5076056" y="1988840"/>
              <a:ext cx="3960440" cy="400110"/>
            </a:xfrm>
            <a:prstGeom prst="rect">
              <a:avLst/>
            </a:prstGeom>
            <a:solidFill>
              <a:schemeClr val="accent1"/>
            </a:solidFill>
            <a:ln>
              <a:solidFill>
                <a:schemeClr val="tx1"/>
              </a:solidFill>
            </a:ln>
            <a:effectLst/>
          </p:spPr>
          <p:txBody>
            <a:bodyPr wrap="square" rtlCol="0">
              <a:spAutoFit/>
            </a:bodyPr>
            <a:lstStyle/>
            <a:p>
              <a:r>
                <a:rPr lang="ko-KR" altLang="en-US" sz="2000" dirty="0"/>
                <a:t>문자형 변수에 숫자 상수를 저장</a:t>
              </a:r>
              <a:endParaRPr lang="en-US" altLang="ko-KR" sz="2000" dirty="0"/>
            </a:p>
          </p:txBody>
        </p:sp>
        <p:sp>
          <p:nvSpPr>
            <p:cNvPr id="26" name="직사각형 25"/>
            <p:cNvSpPr/>
            <p:nvPr/>
          </p:nvSpPr>
          <p:spPr bwMode="auto">
            <a:xfrm>
              <a:off x="2522122" y="3332282"/>
              <a:ext cx="1656184" cy="288032"/>
            </a:xfrm>
            <a:prstGeom prst="rect">
              <a:avLst/>
            </a:prstGeom>
            <a:noFill/>
            <a:ln w="25400">
              <a:solidFill>
                <a:schemeClr val="accent1"/>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7" name="직사각형 26"/>
            <p:cNvSpPr/>
            <p:nvPr/>
          </p:nvSpPr>
          <p:spPr bwMode="auto">
            <a:xfrm>
              <a:off x="2900050" y="3676556"/>
              <a:ext cx="1656184" cy="288032"/>
            </a:xfrm>
            <a:prstGeom prst="rect">
              <a:avLst/>
            </a:prstGeom>
            <a:noFill/>
            <a:ln w="25400">
              <a:solidFill>
                <a:schemeClr val="accent1"/>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8" name="직사각형 27"/>
            <p:cNvSpPr/>
            <p:nvPr/>
          </p:nvSpPr>
          <p:spPr bwMode="auto">
            <a:xfrm>
              <a:off x="2540010" y="4020830"/>
              <a:ext cx="1656184" cy="288032"/>
            </a:xfrm>
            <a:prstGeom prst="rect">
              <a:avLst/>
            </a:prstGeom>
            <a:noFill/>
            <a:ln w="25400">
              <a:solidFill>
                <a:schemeClr val="accent1"/>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9" name="직사각형 28"/>
            <p:cNvSpPr/>
            <p:nvPr/>
          </p:nvSpPr>
          <p:spPr bwMode="auto">
            <a:xfrm>
              <a:off x="2915816" y="4349338"/>
              <a:ext cx="1656184" cy="288032"/>
            </a:xfrm>
            <a:prstGeom prst="rect">
              <a:avLst/>
            </a:prstGeom>
            <a:noFill/>
            <a:ln w="25400">
              <a:solidFill>
                <a:schemeClr val="accent1"/>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30" name="직선 화살표 연결선 29"/>
            <p:cNvCxnSpPr>
              <a:stCxn id="17" idx="1"/>
            </p:cNvCxnSpPr>
            <p:nvPr/>
          </p:nvCxnSpPr>
          <p:spPr>
            <a:xfrm flipH="1">
              <a:off x="4067944" y="2724889"/>
              <a:ext cx="1008112" cy="56009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flipH="1">
              <a:off x="4572000" y="3212976"/>
              <a:ext cx="576064"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flipH="1">
              <a:off x="4283968" y="3861048"/>
              <a:ext cx="792088" cy="28803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11981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43" name="그룹 42"/>
          <p:cNvGrpSpPr/>
          <p:nvPr/>
        </p:nvGrpSpPr>
        <p:grpSpPr>
          <a:xfrm>
            <a:off x="172690" y="4725144"/>
            <a:ext cx="5047382" cy="2038260"/>
            <a:chOff x="172690" y="4725144"/>
            <a:chExt cx="5047382" cy="2038260"/>
          </a:xfrm>
        </p:grpSpPr>
        <p:pic>
          <p:nvPicPr>
            <p:cNvPr id="119811" name="_x81987968" descr="EMB00000ec40a9d"/>
            <p:cNvPicPr>
              <a:picLocks noChangeAspect="1" noChangeArrowheads="1"/>
            </p:cNvPicPr>
            <p:nvPr/>
          </p:nvPicPr>
          <p:blipFill>
            <a:blip r:embed="rId4" cstate="print"/>
            <a:srcRect/>
            <a:stretch>
              <a:fillRect/>
            </a:stretch>
          </p:blipFill>
          <p:spPr bwMode="auto">
            <a:xfrm>
              <a:off x="1926709" y="4725144"/>
              <a:ext cx="2501275" cy="1296144"/>
            </a:xfrm>
            <a:prstGeom prst="rect">
              <a:avLst/>
            </a:prstGeom>
            <a:noFill/>
          </p:spPr>
        </p:pic>
        <p:sp>
          <p:nvSpPr>
            <p:cNvPr id="42" name="TextBox 41"/>
            <p:cNvSpPr txBox="1"/>
            <p:nvPr/>
          </p:nvSpPr>
          <p:spPr>
            <a:xfrm>
              <a:off x="172690" y="6055518"/>
              <a:ext cx="5047382" cy="707886"/>
            </a:xfrm>
            <a:prstGeom prst="rect">
              <a:avLst/>
            </a:prstGeom>
            <a:solidFill>
              <a:schemeClr val="accent1"/>
            </a:solidFill>
            <a:ln>
              <a:noFill/>
            </a:ln>
            <a:effectLst/>
          </p:spPr>
          <p:txBody>
            <a:bodyPr wrap="square" rtlCol="0">
              <a:spAutoFit/>
            </a:bodyPr>
            <a:lstStyle/>
            <a:p>
              <a:r>
                <a:rPr lang="ko-KR" altLang="en-US" sz="2000" dirty="0"/>
                <a:t>변수에 저장되는 값은 문자 자체가 아니라 </a:t>
              </a:r>
              <a:endParaRPr lang="en-US" altLang="ko-KR" sz="2000" dirty="0"/>
            </a:p>
            <a:p>
              <a:r>
                <a:rPr lang="ko-KR" altLang="en-US" sz="2000" dirty="0"/>
                <a:t>문자에 대한 코드 값을 저장한다</a:t>
              </a:r>
              <a:r>
                <a:rPr lang="en-US" altLang="ko-KR" sz="2000" dirty="0"/>
                <a:t>.</a:t>
              </a:r>
              <a:endParaRPr lang="ko-KR" altLang="en-US" sz="2000" dirty="0"/>
            </a:p>
          </p:txBody>
        </p:sp>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000"/>
                                        <p:tgtEl>
                                          <p:spTgt spid="41"/>
                                        </p:tgtEl>
                                      </p:cBhvr>
                                    </p:animEffect>
                                  </p:childTnLst>
                                </p:cTn>
                              </p:par>
                            </p:childTnLst>
                          </p:cTn>
                        </p:par>
                      </p:childTnLst>
                    </p:cTn>
                  </p:par>
                </p:childTnLst>
              </p:cTn>
              <p:nextCondLst>
                <p:cond evt="onClick" delay="0">
                  <p:tgtEl>
                    <p:spTgt spid="13"/>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2000"/>
                                        <p:tgtEl>
                                          <p:spTgt spid="43"/>
                                        </p:tgtEl>
                                      </p:cBhvr>
                                    </p:animEffect>
                                  </p:childTnLst>
                                </p:cTn>
                              </p:par>
                            </p:childTnLst>
                          </p:cTn>
                        </p:par>
                      </p:childTnLst>
                    </p:cTn>
                  </p:par>
                </p:childTnLst>
              </p:cTn>
              <p:nextCondLst>
                <p:cond evt="onClick" delay="0">
                  <p:tgtEl>
                    <p:spTgt spid="10"/>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참고</a:t>
            </a:r>
            <a:r>
              <a:rPr lang="en-US" altLang="ko-KR" dirty="0"/>
              <a:t>] ASCII</a:t>
            </a:r>
            <a:endParaRPr lang="ko-KR" altLang="en-US" dirty="0"/>
          </a:p>
        </p:txBody>
      </p:sp>
      <p:sp>
        <p:nvSpPr>
          <p:cNvPr id="6" name="텍스트 개체 틀 4"/>
          <p:cNvSpPr>
            <a:spLocks noGrp="1"/>
          </p:cNvSpPr>
          <p:nvPr>
            <p:ph type="body" sz="quarter" idx="10"/>
          </p:nvPr>
        </p:nvSpPr>
        <p:spPr>
          <a:xfrm>
            <a:off x="179512" y="908720"/>
            <a:ext cx="8784976" cy="2523768"/>
          </a:xfrm>
        </p:spPr>
        <p:txBody>
          <a:bodyPr/>
          <a:lstStyle/>
          <a:p>
            <a:pPr>
              <a:buNone/>
            </a:pPr>
            <a:r>
              <a:rPr lang="ko-KR" altLang="en-US" sz="2000" dirty="0"/>
              <a:t>컴퓨터에서 사용되는 모든 데이터 즉</a:t>
            </a:r>
            <a:r>
              <a:rPr lang="en-US" altLang="ko-KR" sz="2000" dirty="0"/>
              <a:t>, </a:t>
            </a:r>
            <a:r>
              <a:rPr lang="ko-KR" altLang="en-US" sz="2000" dirty="0"/>
              <a:t>문자나 숫자들은 </a:t>
            </a:r>
            <a:r>
              <a:rPr lang="en-US" altLang="ko-KR" sz="2000" dirty="0"/>
              <a:t>2</a:t>
            </a:r>
            <a:r>
              <a:rPr lang="ko-KR" altLang="en-US" sz="2000" dirty="0"/>
              <a:t>진수 즉</a:t>
            </a:r>
            <a:r>
              <a:rPr lang="en-US" altLang="ko-KR" sz="2000" dirty="0"/>
              <a:t>, 0</a:t>
            </a:r>
            <a:r>
              <a:rPr lang="ko-KR" altLang="en-US" sz="2000" dirty="0"/>
              <a:t>과 </a:t>
            </a:r>
            <a:r>
              <a:rPr lang="en-US" altLang="ko-KR" sz="2000" dirty="0"/>
              <a:t>1</a:t>
            </a:r>
            <a:r>
              <a:rPr lang="ko-KR" altLang="en-US" sz="2000" dirty="0"/>
              <a:t>의 </a:t>
            </a:r>
            <a:endParaRPr lang="en-US" altLang="ko-KR" sz="2000" dirty="0"/>
          </a:p>
          <a:p>
            <a:pPr>
              <a:buNone/>
            </a:pPr>
            <a:r>
              <a:rPr lang="ko-KR" altLang="en-US" sz="2000" dirty="0"/>
              <a:t>코드로 표현되고 저장된다</a:t>
            </a:r>
            <a:r>
              <a:rPr lang="en-US" altLang="ko-KR" sz="2000" dirty="0"/>
              <a:t>. </a:t>
            </a:r>
            <a:r>
              <a:rPr lang="ko-KR" altLang="en-US" sz="2000" dirty="0"/>
              <a:t>데이터가 숫자이던 문자이던 간에 </a:t>
            </a:r>
            <a:r>
              <a:rPr lang="en-US" altLang="ko-KR" sz="2000" dirty="0"/>
              <a:t>2 </a:t>
            </a:r>
            <a:r>
              <a:rPr lang="ko-KR" altLang="en-US" sz="2000" dirty="0"/>
              <a:t>진수 즉</a:t>
            </a:r>
            <a:r>
              <a:rPr lang="en-US" altLang="ko-KR" sz="2000" dirty="0"/>
              <a:t>, </a:t>
            </a:r>
          </a:p>
          <a:p>
            <a:pPr>
              <a:buNone/>
            </a:pPr>
            <a:r>
              <a:rPr lang="ko-KR" altLang="en-US" sz="2000" dirty="0"/>
              <a:t>숫자로 변환되어 처리된다</a:t>
            </a:r>
            <a:r>
              <a:rPr lang="en-US" altLang="ko-KR" sz="2000" dirty="0"/>
              <a:t>. </a:t>
            </a:r>
          </a:p>
          <a:p>
            <a:pPr>
              <a:buNone/>
            </a:pPr>
            <a:r>
              <a:rPr lang="ko-KR" altLang="en-US" sz="2000" dirty="0"/>
              <a:t>따라서 문자형 변수 </a:t>
            </a:r>
            <a:r>
              <a:rPr lang="en-US" altLang="ko-KR" sz="2000" dirty="0"/>
              <a:t>ch1</a:t>
            </a:r>
            <a:r>
              <a:rPr lang="ko-KR" altLang="en-US" sz="2000" dirty="0"/>
              <a:t>에는 문자로서의 </a:t>
            </a:r>
            <a:r>
              <a:rPr lang="en-US" altLang="ko-KR" sz="2000" dirty="0"/>
              <a:t>'A'</a:t>
            </a:r>
            <a:r>
              <a:rPr lang="ko-KR" altLang="en-US" sz="2000" dirty="0"/>
              <a:t>가 저장되는 것이 아니라 문자 </a:t>
            </a:r>
            <a:r>
              <a:rPr lang="en-US" altLang="ko-KR" sz="2000" dirty="0"/>
              <a:t>'A‘</a:t>
            </a:r>
            <a:r>
              <a:rPr lang="ko-KR" altLang="en-US" sz="2000" dirty="0"/>
              <a:t>를 </a:t>
            </a:r>
            <a:endParaRPr lang="en-US" altLang="ko-KR" sz="2000" dirty="0"/>
          </a:p>
          <a:p>
            <a:pPr>
              <a:buNone/>
            </a:pPr>
            <a:r>
              <a:rPr lang="ko-KR" altLang="en-US" sz="2000" dirty="0"/>
              <a:t>나타내는 숫자 즉</a:t>
            </a:r>
            <a:r>
              <a:rPr lang="en-US" altLang="ko-KR" sz="2000" dirty="0"/>
              <a:t>, 2</a:t>
            </a:r>
            <a:r>
              <a:rPr lang="ko-KR" altLang="en-US" sz="2000" dirty="0"/>
              <a:t>진수 코드</a:t>
            </a:r>
            <a:r>
              <a:rPr lang="en-US" altLang="ko-KR" sz="2000" dirty="0"/>
              <a:t>(code)</a:t>
            </a:r>
            <a:r>
              <a:rPr lang="ko-KR" altLang="en-US" sz="2000" dirty="0"/>
              <a:t>로 표현되고 저장</a:t>
            </a:r>
            <a:r>
              <a:rPr lang="en-US" altLang="ko-KR" sz="2000" dirty="0"/>
              <a:t>. </a:t>
            </a:r>
            <a:r>
              <a:rPr lang="ko-KR" altLang="en-US" sz="2000" dirty="0"/>
              <a:t>컴퓨터에서 </a:t>
            </a:r>
            <a:r>
              <a:rPr lang="ko-KR" altLang="en-US" sz="2000" dirty="0" err="1"/>
              <a:t>표현해야할</a:t>
            </a:r>
            <a:r>
              <a:rPr lang="ko-KR" altLang="en-US" sz="2000" dirty="0"/>
              <a:t> </a:t>
            </a:r>
            <a:endParaRPr lang="en-US" altLang="ko-KR" sz="2000" dirty="0"/>
          </a:p>
          <a:p>
            <a:pPr>
              <a:buNone/>
            </a:pPr>
            <a:r>
              <a:rPr lang="ko-KR" altLang="en-US" sz="2000" dirty="0"/>
              <a:t>모든 문자 각각에 대한 고유의 코드는 </a:t>
            </a:r>
            <a:r>
              <a:rPr lang="en-US" altLang="ko-KR" sz="2000" dirty="0"/>
              <a:t>ASCII(</a:t>
            </a:r>
            <a:r>
              <a:rPr lang="ko-KR" altLang="en-US" sz="2000" dirty="0"/>
              <a:t>아스키로 읽음</a:t>
            </a:r>
            <a:r>
              <a:rPr lang="en-US" altLang="ko-KR" sz="2000" dirty="0"/>
              <a:t>)</a:t>
            </a:r>
            <a:r>
              <a:rPr lang="ko-KR" altLang="en-US" sz="2000" dirty="0"/>
              <a:t>로 약속되어  있다</a:t>
            </a:r>
            <a:r>
              <a:rPr lang="en-US" altLang="ko-KR" sz="2000" dirty="0"/>
              <a:t>. </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47105" name="Picture 1"/>
          <p:cNvPicPr>
            <a:picLocks noChangeAspect="1" noChangeArrowheads="1"/>
          </p:cNvPicPr>
          <p:nvPr/>
        </p:nvPicPr>
        <p:blipFill>
          <a:blip r:embed="rId3" cstate="print"/>
          <a:srcRect/>
          <a:stretch>
            <a:fillRect/>
          </a:stretch>
        </p:blipFill>
        <p:spPr bwMode="auto">
          <a:xfrm>
            <a:off x="3563888" y="3645024"/>
            <a:ext cx="4799014" cy="1944216"/>
          </a:xfrm>
          <a:prstGeom prst="rect">
            <a:avLst/>
          </a:prstGeom>
          <a:noFill/>
          <a:ln w="9525">
            <a:solidFill>
              <a:srgbClr val="FF0000">
                <a:alpha val="80000"/>
              </a:srgbClr>
            </a:solidFill>
            <a:miter lim="800000"/>
            <a:headEnd/>
            <a:tailEnd/>
          </a:ln>
        </p:spPr>
      </p:pic>
      <p:sp>
        <p:nvSpPr>
          <p:cNvPr id="17" name="TextBox 16"/>
          <p:cNvSpPr txBox="1"/>
          <p:nvPr/>
        </p:nvSpPr>
        <p:spPr>
          <a:xfrm>
            <a:off x="827584" y="5733256"/>
            <a:ext cx="7848872" cy="1015663"/>
          </a:xfrm>
          <a:prstGeom prst="rect">
            <a:avLst/>
          </a:prstGeom>
          <a:solidFill>
            <a:schemeClr val="accent1"/>
          </a:solidFill>
          <a:ln>
            <a:noFill/>
          </a:ln>
          <a:effectLst/>
        </p:spPr>
        <p:txBody>
          <a:bodyPr wrap="square" rtlCol="0">
            <a:spAutoFit/>
          </a:bodyPr>
          <a:lstStyle/>
          <a:p>
            <a:r>
              <a:rPr lang="en-US" altLang="ko-KR" sz="2000" dirty="0"/>
              <a:t>ASCII(</a:t>
            </a:r>
            <a:r>
              <a:rPr lang="en-US" altLang="ko-KR" sz="2000" b="1" dirty="0"/>
              <a:t>A</a:t>
            </a:r>
            <a:r>
              <a:rPr lang="en-US" altLang="ko-KR" sz="2000" dirty="0"/>
              <a:t>merican </a:t>
            </a:r>
            <a:r>
              <a:rPr lang="en-US" altLang="ko-KR" sz="2000" b="1" dirty="0"/>
              <a:t>S</a:t>
            </a:r>
            <a:r>
              <a:rPr lang="en-US" altLang="ko-KR" sz="2000" dirty="0"/>
              <a:t>tandard </a:t>
            </a:r>
            <a:r>
              <a:rPr lang="en-US" altLang="ko-KR" sz="2000" b="1" dirty="0"/>
              <a:t>C</a:t>
            </a:r>
            <a:r>
              <a:rPr lang="en-US" altLang="ko-KR" sz="2000" dirty="0"/>
              <a:t>ode for </a:t>
            </a:r>
            <a:r>
              <a:rPr lang="en-US" altLang="ko-KR" sz="2000" b="1" dirty="0"/>
              <a:t>I</a:t>
            </a:r>
            <a:r>
              <a:rPr lang="en-US" altLang="ko-KR" sz="2000" dirty="0"/>
              <a:t>nformation </a:t>
            </a:r>
            <a:r>
              <a:rPr lang="en-US" altLang="ko-KR" sz="2000" b="1" dirty="0"/>
              <a:t>I</a:t>
            </a:r>
            <a:r>
              <a:rPr lang="en-US" altLang="ko-KR" sz="2000" dirty="0">
                <a:effectLst>
                  <a:outerShdw blurRad="50800" dist="38100" algn="tr" rotWithShape="0">
                    <a:prstClr val="black">
                      <a:alpha val="40000"/>
                    </a:prstClr>
                  </a:outerShdw>
                </a:effectLst>
              </a:rPr>
              <a:t>nt</a:t>
            </a:r>
            <a:r>
              <a:rPr lang="en-US" altLang="ko-KR" sz="2000" dirty="0"/>
              <a:t>erchange) : </a:t>
            </a:r>
            <a:r>
              <a:rPr lang="ko-KR" altLang="en-US" sz="2000" dirty="0"/>
              <a:t>미국표준협회에서 정한 정보 교환 표준 코드</a:t>
            </a:r>
            <a:r>
              <a:rPr lang="en-US" altLang="ko-KR" sz="2000" dirty="0"/>
              <a:t>, </a:t>
            </a:r>
            <a:r>
              <a:rPr lang="ko-KR" altLang="en-US" sz="2000" dirty="0"/>
              <a:t>각 문자에 대한 고유 코드를 정의하고 있다</a:t>
            </a:r>
            <a:r>
              <a:rPr lang="en-US" altLang="ko-KR" sz="2000" dirty="0"/>
              <a:t>. [</a:t>
            </a:r>
            <a:r>
              <a:rPr lang="ko-KR" altLang="en-US" sz="2000" dirty="0"/>
              <a:t>부록 </a:t>
            </a:r>
            <a:r>
              <a:rPr lang="en-US" altLang="ko-KR" sz="2000" dirty="0"/>
              <a:t>1. ASCII </a:t>
            </a:r>
            <a:r>
              <a:rPr lang="ko-KR" altLang="en-US" sz="2000" dirty="0"/>
              <a:t>코드</a:t>
            </a:r>
            <a:r>
              <a:rPr lang="en-US" altLang="ko-KR" sz="2000" dirty="0"/>
              <a:t>] </a:t>
            </a:r>
            <a:r>
              <a:rPr lang="ko-KR" altLang="en-US" sz="2000" dirty="0"/>
              <a:t>참고</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참고</a:t>
            </a:r>
            <a:r>
              <a:rPr lang="en-US" altLang="ko-KR" dirty="0"/>
              <a:t>] ASCII(</a:t>
            </a:r>
            <a:r>
              <a:rPr lang="ko-KR" altLang="en-US" dirty="0"/>
              <a:t>문자와 정수의 표현</a:t>
            </a:r>
            <a:r>
              <a:rPr lang="en-US" altLang="ko-KR" dirty="0"/>
              <a:t>)</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a:t>문자 </a:t>
            </a:r>
            <a:r>
              <a:rPr lang="en-US" altLang="ko-KR" sz="2000" dirty="0"/>
              <a:t>'A'</a:t>
            </a:r>
            <a:r>
              <a:rPr lang="ko-KR" altLang="en-US" sz="2000" dirty="0"/>
              <a:t>와 문자로서의 </a:t>
            </a:r>
            <a:r>
              <a:rPr lang="en-US" altLang="ko-KR" sz="2000" dirty="0"/>
              <a:t>'1' </a:t>
            </a:r>
            <a:r>
              <a:rPr lang="ko-KR" altLang="en-US" sz="2000" dirty="0"/>
              <a:t>을 </a:t>
            </a:r>
            <a:r>
              <a:rPr lang="en-US" altLang="ko-KR" sz="2000" b="1" dirty="0">
                <a:effectLst>
                  <a:outerShdw blurRad="50800" dist="38100" algn="tr" rotWithShape="0">
                    <a:prstClr val="black">
                      <a:alpha val="40000"/>
                    </a:prstClr>
                  </a:outerShdw>
                </a:effectLst>
              </a:rPr>
              <a:t>char</a:t>
            </a:r>
            <a:r>
              <a:rPr lang="ko-KR" altLang="en-US" sz="2000" dirty="0"/>
              <a:t> 형의 </a:t>
            </a:r>
            <a:r>
              <a:rPr lang="en-US" altLang="ko-KR" sz="2000" dirty="0"/>
              <a:t>1 byte </a:t>
            </a:r>
            <a:r>
              <a:rPr lang="ko-KR" altLang="en-US" sz="2000" dirty="0"/>
              <a:t>크기로 표현한다면 다음과 </a:t>
            </a:r>
            <a:endParaRPr lang="en-US" altLang="ko-KR" sz="2000" dirty="0"/>
          </a:p>
          <a:p>
            <a:pPr>
              <a:buNone/>
            </a:pPr>
            <a:r>
              <a:rPr lang="ko-KR" altLang="en-US" sz="2000" dirty="0"/>
              <a:t>같이 숫자</a:t>
            </a:r>
            <a:r>
              <a:rPr lang="en-US" altLang="ko-KR" sz="2000" dirty="0"/>
              <a:t>(2</a:t>
            </a:r>
            <a:r>
              <a:rPr lang="ko-KR" altLang="en-US" sz="2000" dirty="0"/>
              <a:t>진수</a:t>
            </a:r>
            <a:r>
              <a:rPr lang="en-US" altLang="ko-KR" sz="2000" dirty="0"/>
              <a:t>)</a:t>
            </a:r>
            <a:r>
              <a:rPr lang="ko-KR" altLang="en-US" sz="2000" dirty="0"/>
              <a:t>로 표현된 </a:t>
            </a:r>
            <a:r>
              <a:rPr lang="en-US" altLang="ko-KR" sz="2000" dirty="0"/>
              <a:t>ASCII </a:t>
            </a:r>
            <a:r>
              <a:rPr lang="ko-KR" altLang="en-US" sz="2000" dirty="0"/>
              <a:t>코드로 변환되어 표현된다</a:t>
            </a:r>
            <a:r>
              <a:rPr lang="en-US" altLang="ko-KR" sz="2000" dirty="0"/>
              <a:t>. </a:t>
            </a:r>
            <a:endParaRPr lang="ko-KR" altLang="en-US" sz="2000" dirty="0"/>
          </a:p>
        </p:txBody>
      </p:sp>
      <p:sp>
        <p:nvSpPr>
          <p:cNvPr id="17" name="TextBox 16"/>
          <p:cNvSpPr txBox="1"/>
          <p:nvPr/>
        </p:nvSpPr>
        <p:spPr>
          <a:xfrm>
            <a:off x="395536" y="4797152"/>
            <a:ext cx="8424936" cy="1631216"/>
          </a:xfrm>
          <a:prstGeom prst="rect">
            <a:avLst/>
          </a:prstGeom>
          <a:solidFill>
            <a:schemeClr val="accent1"/>
          </a:solidFill>
          <a:ln>
            <a:noFill/>
          </a:ln>
          <a:effectLst/>
        </p:spPr>
        <p:txBody>
          <a:bodyPr wrap="square" rtlCol="0">
            <a:spAutoFit/>
          </a:bodyPr>
          <a:lstStyle/>
          <a:p>
            <a:r>
              <a:rPr lang="ko-KR" altLang="en-US" sz="2000" dirty="0"/>
              <a:t>문자 </a:t>
            </a:r>
            <a:r>
              <a:rPr lang="en-US" altLang="ko-KR" sz="2000" dirty="0"/>
              <a:t>'A'</a:t>
            </a:r>
            <a:r>
              <a:rPr lang="ko-KR" altLang="en-US" sz="2000" dirty="0"/>
              <a:t>에 대한 </a:t>
            </a:r>
            <a:r>
              <a:rPr lang="en-US" altLang="ko-KR" sz="2000" dirty="0"/>
              <a:t>2 </a:t>
            </a:r>
            <a:r>
              <a:rPr lang="ko-KR" altLang="en-US" sz="2000" dirty="0"/>
              <a:t>진수의 </a:t>
            </a:r>
            <a:r>
              <a:rPr lang="en-US" altLang="ko-KR" sz="2000" dirty="0"/>
              <a:t>ASCII </a:t>
            </a:r>
            <a:r>
              <a:rPr lang="ko-KR" altLang="en-US" sz="2000" dirty="0"/>
              <a:t>코드를 십진수로 변환하면 </a:t>
            </a:r>
            <a:r>
              <a:rPr lang="en-US" altLang="ko-KR" sz="2000" dirty="0"/>
              <a:t>65</a:t>
            </a:r>
            <a:r>
              <a:rPr lang="ko-KR" altLang="en-US" sz="2000" dirty="0"/>
              <a:t>가 되며</a:t>
            </a:r>
            <a:r>
              <a:rPr lang="en-US" altLang="ko-KR" sz="2000" dirty="0"/>
              <a:t>, </a:t>
            </a:r>
          </a:p>
          <a:p>
            <a:r>
              <a:rPr lang="ko-KR" altLang="en-US" sz="2000" dirty="0"/>
              <a:t>문자 </a:t>
            </a:r>
            <a:r>
              <a:rPr lang="en-US" altLang="ko-KR" sz="2000" dirty="0"/>
              <a:t>'1'</a:t>
            </a:r>
            <a:r>
              <a:rPr lang="ko-KR" altLang="en-US" sz="2000" dirty="0"/>
              <a:t>은 </a:t>
            </a:r>
            <a:r>
              <a:rPr lang="en-US" altLang="ko-KR" sz="2000" dirty="0"/>
              <a:t>49</a:t>
            </a:r>
            <a:r>
              <a:rPr lang="ko-KR" altLang="en-US" sz="2000" dirty="0"/>
              <a:t>가 된다</a:t>
            </a:r>
            <a:r>
              <a:rPr lang="en-US" altLang="ko-KR" sz="2000" dirty="0"/>
              <a:t>. </a:t>
            </a:r>
          </a:p>
          <a:p>
            <a:endParaRPr lang="en-US" altLang="ko-KR" sz="2000" dirty="0"/>
          </a:p>
          <a:p>
            <a:r>
              <a:rPr lang="ko-KR" altLang="en-US" sz="2000" dirty="0"/>
              <a:t>결국 변수에 저장되는 것은 숫자이며</a:t>
            </a:r>
            <a:r>
              <a:rPr lang="en-US" altLang="ko-KR" sz="2000" dirty="0"/>
              <a:t>, </a:t>
            </a:r>
            <a:r>
              <a:rPr lang="ko-KR" altLang="en-US" sz="2000" dirty="0"/>
              <a:t>이를 어떤 방식으로 출력할 것인가에 따라 문자로 또는 숫자로 표현된다</a:t>
            </a:r>
            <a:r>
              <a:rPr lang="en-US" altLang="ko-KR" sz="2000" dirty="0"/>
              <a:t>.</a:t>
            </a:r>
            <a:endParaRPr lang="ko-KR" altLang="en-US" sz="2000" dirty="0"/>
          </a:p>
        </p:txBody>
      </p:sp>
      <p:pic>
        <p:nvPicPr>
          <p:cNvPr id="122883" name="Picture 3"/>
          <p:cNvPicPr>
            <a:picLocks noChangeAspect="1" noChangeArrowheads="1"/>
          </p:cNvPicPr>
          <p:nvPr/>
        </p:nvPicPr>
        <p:blipFill>
          <a:blip r:embed="rId3" cstate="print"/>
          <a:srcRect/>
          <a:stretch>
            <a:fillRect/>
          </a:stretch>
        </p:blipFill>
        <p:spPr bwMode="auto">
          <a:xfrm>
            <a:off x="1115615" y="1988840"/>
            <a:ext cx="6307071" cy="2448272"/>
          </a:xfrm>
          <a:prstGeom prst="rect">
            <a:avLst/>
          </a:prstGeom>
          <a:noFill/>
          <a:ln w="9525">
            <a:noFill/>
            <a:miter lim="800000"/>
            <a:headEnd/>
            <a:tailEnd/>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3" cstate="print"/>
          <a:srcRect/>
          <a:stretch>
            <a:fillRect/>
          </a:stretch>
        </p:blipFill>
        <p:spPr bwMode="auto">
          <a:xfrm>
            <a:off x="251520" y="1484784"/>
            <a:ext cx="4943475" cy="3162300"/>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a:t>문자 상수 </a:t>
            </a:r>
            <a:r>
              <a:rPr lang="en-US" altLang="ko-KR" dirty="0"/>
              <a:t>‘A’</a:t>
            </a:r>
            <a:r>
              <a:rPr lang="ko-KR" altLang="en-US" dirty="0"/>
              <a:t>와 </a:t>
            </a:r>
            <a:r>
              <a:rPr lang="en-US" altLang="ko-KR" dirty="0"/>
              <a:t>‘1’</a:t>
            </a:r>
            <a:r>
              <a:rPr lang="ko-KR" altLang="en-US" dirty="0"/>
              <a:t>에 대한 코드 출력</a:t>
            </a:r>
          </a:p>
        </p:txBody>
      </p:sp>
      <p:sp>
        <p:nvSpPr>
          <p:cNvPr id="6" name="텍스트 개체 틀 4"/>
          <p:cNvSpPr>
            <a:spLocks noGrp="1"/>
          </p:cNvSpPr>
          <p:nvPr>
            <p:ph type="body" sz="quarter" idx="10"/>
          </p:nvPr>
        </p:nvSpPr>
        <p:spPr>
          <a:xfrm>
            <a:off x="323528" y="1052736"/>
            <a:ext cx="8784976" cy="320537"/>
          </a:xfrm>
        </p:spPr>
        <p:txBody>
          <a:bodyPr/>
          <a:lstStyle/>
          <a:p>
            <a:pPr>
              <a:buNone/>
            </a:pPr>
            <a:r>
              <a:rPr lang="ko-KR" altLang="en-US" sz="2000" dirty="0"/>
              <a:t>다음 예제의 실행결과를 확인</a:t>
            </a:r>
          </a:p>
        </p:txBody>
      </p:sp>
      <p:sp>
        <p:nvSpPr>
          <p:cNvPr id="7" name="Rounded Rectangle 7"/>
          <p:cNvSpPr/>
          <p:nvPr/>
        </p:nvSpPr>
        <p:spPr bwMode="auto">
          <a:xfrm>
            <a:off x="6012160" y="573325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8" name="Rounded Rectangle 7"/>
          <p:cNvSpPr/>
          <p:nvPr/>
        </p:nvSpPr>
        <p:spPr bwMode="auto">
          <a:xfrm>
            <a:off x="5940152" y="494116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프로그램 설명</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grpSp>
        <p:nvGrpSpPr>
          <p:cNvPr id="13" name="그룹 12"/>
          <p:cNvGrpSpPr/>
          <p:nvPr/>
        </p:nvGrpSpPr>
        <p:grpSpPr>
          <a:xfrm>
            <a:off x="2915816" y="2393593"/>
            <a:ext cx="6192688" cy="1971511"/>
            <a:chOff x="2915816" y="2393593"/>
            <a:chExt cx="6192688" cy="1971511"/>
          </a:xfrm>
        </p:grpSpPr>
        <p:sp>
          <p:nvSpPr>
            <p:cNvPr id="17" name="TextBox 16"/>
            <p:cNvSpPr txBox="1"/>
            <p:nvPr/>
          </p:nvSpPr>
          <p:spPr>
            <a:xfrm>
              <a:off x="5436096" y="2393593"/>
              <a:ext cx="3672408" cy="1323439"/>
            </a:xfrm>
            <a:prstGeom prst="rect">
              <a:avLst/>
            </a:prstGeom>
            <a:solidFill>
              <a:schemeClr val="accent1"/>
            </a:solidFill>
            <a:ln>
              <a:noFill/>
            </a:ln>
            <a:effectLst/>
          </p:spPr>
          <p:txBody>
            <a:bodyPr wrap="square" rtlCol="0">
              <a:spAutoFit/>
            </a:bodyPr>
            <a:lstStyle/>
            <a:p>
              <a:r>
                <a:rPr lang="ko-KR" altLang="en-US" sz="2000" dirty="0"/>
                <a:t>문자형 변수에 저장되는 값은 문자 자체가 아니라 코드이므로 문자형 변수 간의 연산이 가능하다</a:t>
              </a:r>
              <a:r>
                <a:rPr lang="en-US" altLang="ko-KR" sz="2000" dirty="0"/>
                <a:t>.</a:t>
              </a:r>
              <a:endParaRPr lang="ko-KR" altLang="en-US" sz="2000" dirty="0"/>
            </a:p>
          </p:txBody>
        </p:sp>
        <p:cxnSp>
          <p:nvCxnSpPr>
            <p:cNvPr id="10" name="직선 화살표 연결선 9"/>
            <p:cNvCxnSpPr/>
            <p:nvPr/>
          </p:nvCxnSpPr>
          <p:spPr>
            <a:xfrm flipH="1">
              <a:off x="4644008" y="2996952"/>
              <a:ext cx="792088" cy="100811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bwMode="auto">
            <a:xfrm>
              <a:off x="2915816" y="4005064"/>
              <a:ext cx="2160240" cy="360040"/>
            </a:xfrm>
            <a:prstGeom prst="rect">
              <a:avLst/>
            </a:prstGeom>
            <a:noFill/>
            <a:ln w="25400">
              <a:solidFill>
                <a:schemeClr val="accent1"/>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grpSp>
      <p:grpSp>
        <p:nvGrpSpPr>
          <p:cNvPr id="16" name="그룹 15"/>
          <p:cNvGrpSpPr/>
          <p:nvPr/>
        </p:nvGrpSpPr>
        <p:grpSpPr>
          <a:xfrm>
            <a:off x="539552" y="4653136"/>
            <a:ext cx="5184576" cy="2016224"/>
            <a:chOff x="539552" y="4653136"/>
            <a:chExt cx="5184576" cy="2016224"/>
          </a:xfrm>
        </p:grpSpPr>
        <p:pic>
          <p:nvPicPr>
            <p:cNvPr id="123907" name="Picture 3"/>
            <p:cNvPicPr>
              <a:picLocks noChangeAspect="1" noChangeArrowheads="1"/>
            </p:cNvPicPr>
            <p:nvPr/>
          </p:nvPicPr>
          <p:blipFill>
            <a:blip r:embed="rId4" cstate="print"/>
            <a:srcRect/>
            <a:stretch>
              <a:fillRect/>
            </a:stretch>
          </p:blipFill>
          <p:spPr bwMode="auto">
            <a:xfrm>
              <a:off x="2843808" y="4653136"/>
              <a:ext cx="1910686" cy="1584176"/>
            </a:xfrm>
            <a:prstGeom prst="rect">
              <a:avLst/>
            </a:prstGeom>
            <a:noFill/>
            <a:ln w="9525">
              <a:noFill/>
              <a:miter lim="800000"/>
              <a:headEnd/>
              <a:tailEnd/>
            </a:ln>
          </p:spPr>
        </p:pic>
        <p:sp>
          <p:nvSpPr>
            <p:cNvPr id="15" name="TextBox 14"/>
            <p:cNvSpPr txBox="1"/>
            <p:nvPr/>
          </p:nvSpPr>
          <p:spPr>
            <a:xfrm>
              <a:off x="539552" y="6269250"/>
              <a:ext cx="5184576" cy="400110"/>
            </a:xfrm>
            <a:prstGeom prst="rect">
              <a:avLst/>
            </a:prstGeom>
            <a:solidFill>
              <a:schemeClr val="accent1"/>
            </a:solidFill>
            <a:ln>
              <a:solidFill>
                <a:schemeClr val="tx1"/>
              </a:solidFill>
            </a:ln>
            <a:effectLst/>
          </p:spPr>
          <p:txBody>
            <a:bodyPr wrap="square" rtlCol="0">
              <a:spAutoFit/>
            </a:bodyPr>
            <a:lstStyle/>
            <a:p>
              <a:r>
                <a:rPr lang="en-US" altLang="ko-KR" sz="2000" b="1" dirty="0">
                  <a:effectLst>
                    <a:outerShdw blurRad="50800" dist="38100" algn="tr" rotWithShape="0">
                      <a:prstClr val="black">
                        <a:alpha val="40000"/>
                      </a:prstClr>
                    </a:outerShdw>
                  </a:effectLst>
                </a:rPr>
                <a:t>char</a:t>
              </a:r>
              <a:r>
                <a:rPr lang="en-US" altLang="ko-KR" sz="2000" dirty="0"/>
                <a:t> ch1='A'; 과 </a:t>
              </a:r>
              <a:r>
                <a:rPr lang="en-US" altLang="ko-KR" sz="2000" b="1" dirty="0">
                  <a:effectLst>
                    <a:outerShdw blurRad="50800" dist="38100" algn="tr" rotWithShape="0">
                      <a:prstClr val="black">
                        <a:alpha val="40000"/>
                      </a:prstClr>
                    </a:outerShdw>
                  </a:effectLst>
                </a:rPr>
                <a:t>char</a:t>
              </a:r>
              <a:r>
                <a:rPr lang="en-US" altLang="ko-KR" sz="2000" dirty="0"/>
                <a:t> ch1=65; 는 </a:t>
              </a:r>
              <a:r>
                <a:rPr lang="en-US" altLang="ko-KR" sz="2000" dirty="0" err="1"/>
                <a:t>같은</a:t>
              </a:r>
              <a:r>
                <a:rPr lang="en-US" altLang="ko-KR" sz="2000" dirty="0"/>
                <a:t> </a:t>
              </a:r>
              <a:r>
                <a:rPr lang="en-US" altLang="ko-KR" sz="2000" dirty="0" err="1"/>
                <a:t>의미이다</a:t>
              </a:r>
              <a:r>
                <a:rPr lang="en-US" altLang="ko-KR" sz="2000" dirty="0"/>
                <a:t>.</a:t>
              </a:r>
            </a:p>
          </p:txBody>
        </p:sp>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2000"/>
                                        <p:tgtEl>
                                          <p:spTgt spid="16"/>
                                        </p:tgtEl>
                                      </p:cBhvr>
                                    </p:animEffect>
                                  </p:childTnLst>
                                </p:cTn>
                              </p:par>
                            </p:childTnLst>
                          </p:cTn>
                        </p:par>
                      </p:childTnLst>
                    </p:cTn>
                  </p:par>
                </p:childTnLst>
              </p:cTn>
              <p:nextCondLst>
                <p:cond evt="onClick" delay="0">
                  <p:tgtEl>
                    <p:spTgt spid="7"/>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데이터 형의 사용범위</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45057" name="Picture 1"/>
          <p:cNvPicPr>
            <a:picLocks noChangeAspect="1" noChangeArrowheads="1"/>
          </p:cNvPicPr>
          <p:nvPr/>
        </p:nvPicPr>
        <p:blipFill>
          <a:blip r:embed="rId3" cstate="print"/>
          <a:srcRect/>
          <a:stretch>
            <a:fillRect/>
          </a:stretch>
        </p:blipFill>
        <p:spPr bwMode="auto">
          <a:xfrm>
            <a:off x="245930" y="1196752"/>
            <a:ext cx="8574542" cy="2448272"/>
          </a:xfrm>
          <a:prstGeom prst="rect">
            <a:avLst/>
          </a:prstGeom>
          <a:noFill/>
          <a:ln w="9525">
            <a:noFill/>
            <a:miter lim="800000"/>
            <a:headEnd/>
            <a:tailEnd/>
          </a:ln>
        </p:spPr>
      </p:pic>
      <p:sp>
        <p:nvSpPr>
          <p:cNvPr id="11" name="TextBox 10"/>
          <p:cNvSpPr txBox="1"/>
          <p:nvPr/>
        </p:nvSpPr>
        <p:spPr>
          <a:xfrm>
            <a:off x="395536" y="4077072"/>
            <a:ext cx="8352928" cy="2246769"/>
          </a:xfrm>
          <a:prstGeom prst="rect">
            <a:avLst/>
          </a:prstGeom>
          <a:solidFill>
            <a:schemeClr val="accent1"/>
          </a:solidFill>
          <a:ln>
            <a:noFill/>
          </a:ln>
          <a:effectLst/>
        </p:spPr>
        <p:txBody>
          <a:bodyPr wrap="square" rtlCol="0">
            <a:spAutoFit/>
          </a:bodyPr>
          <a:lstStyle/>
          <a:p>
            <a:r>
              <a:rPr lang="ko-KR" altLang="en-US" sz="2000" dirty="0"/>
              <a:t>각각의 데이터 형은 컴퓨터 내부적으로 처리하거나 저장하는 방식이 다르다</a:t>
            </a:r>
            <a:r>
              <a:rPr lang="en-US" altLang="ko-KR" sz="2000" dirty="0"/>
              <a:t>.</a:t>
            </a:r>
          </a:p>
          <a:p>
            <a:endParaRPr lang="en-US" altLang="ko-KR" sz="2000" dirty="0"/>
          </a:p>
          <a:p>
            <a:r>
              <a:rPr lang="en-US" altLang="ko-KR" sz="2000" dirty="0" err="1"/>
              <a:t>int</a:t>
            </a:r>
            <a:r>
              <a:rPr lang="ko-KR" altLang="en-US" sz="2000" dirty="0"/>
              <a:t>형 상수나 변수는 </a:t>
            </a:r>
            <a:r>
              <a:rPr lang="en-US" altLang="ko-KR" sz="2000" dirty="0"/>
              <a:t>4 byte, </a:t>
            </a:r>
            <a:r>
              <a:rPr lang="en-US" altLang="ko-KR" sz="2000" b="1" dirty="0"/>
              <a:t>double</a:t>
            </a:r>
            <a:r>
              <a:rPr lang="ko-KR" altLang="en-US" sz="2000" dirty="0"/>
              <a:t> 형 상수와 변수는 </a:t>
            </a:r>
            <a:r>
              <a:rPr lang="en-US" altLang="ko-KR" sz="2000" dirty="0"/>
              <a:t>8 byte, char</a:t>
            </a:r>
            <a:r>
              <a:rPr lang="ko-KR" altLang="en-US" sz="2000" dirty="0"/>
              <a:t>형은 </a:t>
            </a:r>
            <a:r>
              <a:rPr lang="en-US" altLang="ko-KR" sz="2000" dirty="0"/>
              <a:t>1 byte</a:t>
            </a:r>
            <a:r>
              <a:rPr lang="ko-KR" altLang="en-US" sz="2000" dirty="0"/>
              <a:t>의 크기로 구성되어 표현한다</a:t>
            </a:r>
            <a:r>
              <a:rPr lang="en-US" altLang="ko-KR" sz="2000" dirty="0"/>
              <a:t>. </a:t>
            </a:r>
          </a:p>
          <a:p>
            <a:r>
              <a:rPr lang="ko-KR" altLang="en-US" sz="2000" dirty="0"/>
              <a:t>결국 해당 데이터 형에 저장할 수 있는 값의 범위는 </a:t>
            </a:r>
            <a:r>
              <a:rPr lang="en-US" altLang="ko-KR" sz="2000" dirty="0"/>
              <a:t>byte</a:t>
            </a:r>
            <a:r>
              <a:rPr lang="ko-KR" altLang="en-US" sz="2000" dirty="0"/>
              <a:t>의 크기에 따라 달라진다고 할 수 있다</a:t>
            </a:r>
            <a:r>
              <a:rPr lang="en-US" altLang="ko-KR" sz="2000" dirty="0"/>
              <a:t>.</a:t>
            </a:r>
            <a:endParaRPr lang="ko-KR" altLang="en-US" sz="2000"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66563"/>
          </a:xfrm>
        </p:spPr>
        <p:txBody>
          <a:bodyPr>
            <a:normAutofit fontScale="90000"/>
          </a:bodyPr>
          <a:lstStyle/>
          <a:p>
            <a:r>
              <a:rPr lang="en-US" altLang="ko-KR" dirty="0"/>
              <a:t>[</a:t>
            </a:r>
            <a:r>
              <a:rPr lang="ko-KR" altLang="en-US" dirty="0"/>
              <a:t>참고</a:t>
            </a:r>
            <a:r>
              <a:rPr lang="en-US" altLang="ko-KR" dirty="0"/>
              <a:t>] Byte</a:t>
            </a:r>
            <a:r>
              <a:rPr lang="ko-KR" altLang="en-US" dirty="0"/>
              <a:t>의 크기와 표현할 수 있는 </a:t>
            </a:r>
            <a:br>
              <a:rPr lang="en-US" altLang="ko-KR" dirty="0"/>
            </a:br>
            <a:r>
              <a:rPr lang="en-US" altLang="ko-KR" dirty="0"/>
              <a:t>                                 </a:t>
            </a:r>
            <a:r>
              <a:rPr lang="ko-KR" altLang="en-US" dirty="0"/>
              <a:t>숫자 데이터의 크기와 범위</a:t>
            </a:r>
          </a:p>
        </p:txBody>
      </p:sp>
      <p:sp>
        <p:nvSpPr>
          <p:cNvPr id="6" name="텍스트 개체 틀 4"/>
          <p:cNvSpPr>
            <a:spLocks noGrp="1"/>
          </p:cNvSpPr>
          <p:nvPr>
            <p:ph type="body" sz="quarter" idx="10"/>
          </p:nvPr>
        </p:nvSpPr>
        <p:spPr>
          <a:xfrm>
            <a:off x="107504" y="1337280"/>
            <a:ext cx="8784976" cy="2523768"/>
          </a:xfrm>
        </p:spPr>
        <p:txBody>
          <a:bodyPr/>
          <a:lstStyle/>
          <a:p>
            <a:pPr>
              <a:buNone/>
            </a:pPr>
            <a:r>
              <a:rPr lang="en-US" altLang="ko-KR" sz="2000" dirty="0"/>
              <a:t>1 byte</a:t>
            </a:r>
            <a:r>
              <a:rPr lang="ko-KR" altLang="en-US" sz="2000" dirty="0"/>
              <a:t>는 </a:t>
            </a:r>
            <a:r>
              <a:rPr lang="en-US" altLang="ko-KR" sz="2000" dirty="0"/>
              <a:t>8</a:t>
            </a:r>
            <a:r>
              <a:rPr lang="ko-KR" altLang="en-US" sz="2000" dirty="0"/>
              <a:t>개의 </a:t>
            </a:r>
            <a:r>
              <a:rPr lang="en-US" altLang="ko-KR" sz="2000" dirty="0"/>
              <a:t>bit</a:t>
            </a:r>
            <a:r>
              <a:rPr lang="ko-KR" altLang="en-US" sz="2000" dirty="0"/>
              <a:t>로 구성</a:t>
            </a:r>
            <a:endParaRPr lang="en-US" altLang="ko-KR" sz="2000" dirty="0"/>
          </a:p>
          <a:p>
            <a:pPr>
              <a:buNone/>
            </a:pPr>
            <a:r>
              <a:rPr lang="ko-KR" altLang="en-US" sz="2000" dirty="0"/>
              <a:t>한 개의 </a:t>
            </a:r>
            <a:r>
              <a:rPr lang="en-US" altLang="ko-KR" sz="2000" dirty="0"/>
              <a:t>bit</a:t>
            </a:r>
            <a:r>
              <a:rPr lang="ko-KR" altLang="en-US" sz="2000" dirty="0"/>
              <a:t>는 </a:t>
            </a:r>
            <a:r>
              <a:rPr lang="en-US" altLang="ko-KR" sz="2000" b="1" dirty="0">
                <a:solidFill>
                  <a:schemeClr val="bg2">
                    <a:lumMod val="50000"/>
                  </a:schemeClr>
                </a:solidFill>
              </a:rPr>
              <a:t>0</a:t>
            </a:r>
            <a:r>
              <a:rPr lang="en-US" altLang="ko-KR" sz="2000" dirty="0"/>
              <a:t> </a:t>
            </a:r>
            <a:r>
              <a:rPr lang="ko-KR" altLang="en-US" sz="2000" dirty="0"/>
              <a:t>또는 </a:t>
            </a:r>
            <a:r>
              <a:rPr lang="en-US" altLang="ko-KR" sz="2000" b="1" dirty="0">
                <a:solidFill>
                  <a:schemeClr val="bg2">
                    <a:lumMod val="50000"/>
                  </a:schemeClr>
                </a:solidFill>
              </a:rPr>
              <a:t>1</a:t>
            </a:r>
            <a:r>
              <a:rPr lang="ko-KR" altLang="en-US" sz="2000" dirty="0"/>
              <a:t>을 표현 또는 구분할 수 있는 최소의 기억단위</a:t>
            </a:r>
            <a:r>
              <a:rPr lang="en-US" altLang="ko-KR" sz="2000" dirty="0"/>
              <a:t>.</a:t>
            </a:r>
          </a:p>
          <a:p>
            <a:pPr>
              <a:buNone/>
            </a:pPr>
            <a:r>
              <a:rPr lang="ko-KR" altLang="en-US" sz="2000" dirty="0"/>
              <a:t>한 개의 </a:t>
            </a:r>
            <a:r>
              <a:rPr lang="en-US" altLang="ko-KR" sz="2000" dirty="0"/>
              <a:t>bit</a:t>
            </a:r>
            <a:r>
              <a:rPr lang="ko-KR" altLang="en-US" sz="2000" dirty="0"/>
              <a:t>로는 </a:t>
            </a:r>
            <a:r>
              <a:rPr lang="en-US" altLang="ko-KR" sz="2000" dirty="0"/>
              <a:t>0 </a:t>
            </a:r>
            <a:r>
              <a:rPr lang="ko-KR" altLang="en-US" sz="2000" dirty="0"/>
              <a:t>또는 </a:t>
            </a:r>
            <a:r>
              <a:rPr lang="en-US" altLang="ko-KR" sz="2000" dirty="0"/>
              <a:t>1</a:t>
            </a:r>
            <a:r>
              <a:rPr lang="ko-KR" altLang="en-US" sz="2000" dirty="0"/>
              <a:t>의 두 가지를 표현할 수 있고</a:t>
            </a:r>
            <a:r>
              <a:rPr lang="en-US" altLang="ko-KR" sz="2000" dirty="0"/>
              <a:t>, </a:t>
            </a:r>
            <a:r>
              <a:rPr lang="ko-KR" altLang="en-US" sz="2000" dirty="0"/>
              <a:t>두 개의 </a:t>
            </a:r>
            <a:r>
              <a:rPr lang="en-US" altLang="ko-KR" sz="2000" dirty="0"/>
              <a:t>bit</a:t>
            </a:r>
            <a:r>
              <a:rPr lang="ko-KR" altLang="en-US" sz="2000" dirty="0"/>
              <a:t>로는 </a:t>
            </a:r>
            <a:endParaRPr lang="en-US" altLang="ko-KR" sz="2000" dirty="0"/>
          </a:p>
          <a:p>
            <a:pPr>
              <a:buNone/>
            </a:pPr>
            <a:r>
              <a:rPr lang="en-US" altLang="ko-KR" sz="2000" dirty="0"/>
              <a:t>4</a:t>
            </a:r>
            <a:r>
              <a:rPr lang="ko-KR" altLang="en-US" sz="2000" dirty="0"/>
              <a:t>개</a:t>
            </a:r>
            <a:r>
              <a:rPr lang="en-US" altLang="ko-KR" sz="2000" dirty="0"/>
              <a:t>(</a:t>
            </a:r>
            <a:r>
              <a:rPr lang="en-US" altLang="ko-KR" sz="2000" b="1" dirty="0">
                <a:solidFill>
                  <a:schemeClr val="bg2">
                    <a:lumMod val="50000"/>
                  </a:schemeClr>
                </a:solidFill>
              </a:rPr>
              <a:t>00, 01, 10, 11</a:t>
            </a:r>
            <a:r>
              <a:rPr lang="en-US" altLang="ko-KR" sz="2000" dirty="0"/>
              <a:t>)</a:t>
            </a:r>
            <a:r>
              <a:rPr lang="ko-KR" altLang="en-US" sz="2000" dirty="0"/>
              <a:t>를 표현하거나 구분할 수 있다</a:t>
            </a:r>
            <a:r>
              <a:rPr lang="en-US" altLang="ko-KR" sz="2000" dirty="0"/>
              <a:t>. </a:t>
            </a:r>
          </a:p>
          <a:p>
            <a:pPr>
              <a:buNone/>
            </a:pPr>
            <a:r>
              <a:rPr lang="en-US" altLang="ko-KR" sz="2000" dirty="0"/>
              <a:t>1 byte</a:t>
            </a:r>
            <a:r>
              <a:rPr lang="ko-KR" altLang="en-US" sz="2000" dirty="0"/>
              <a:t>가 </a:t>
            </a:r>
            <a:r>
              <a:rPr lang="en-US" altLang="ko-KR" sz="2000" dirty="0"/>
              <a:t>3</a:t>
            </a:r>
            <a:r>
              <a:rPr lang="ko-KR" altLang="en-US" sz="2000" dirty="0"/>
              <a:t>개의 </a:t>
            </a:r>
            <a:r>
              <a:rPr lang="en-US" altLang="ko-KR" sz="2000" dirty="0"/>
              <a:t>bit</a:t>
            </a:r>
            <a:r>
              <a:rPr lang="ko-KR" altLang="en-US" sz="2000" dirty="0"/>
              <a:t>로 구성되었다고 가정한다면 다음과 같이 표현</a:t>
            </a:r>
            <a:endParaRPr lang="en-US" altLang="ko-KR" sz="2000" dirty="0"/>
          </a:p>
          <a:p>
            <a:pPr>
              <a:buNone/>
            </a:pPr>
            <a:r>
              <a:rPr lang="en-US" altLang="ko-KR" sz="2000" dirty="0"/>
              <a:t>10</a:t>
            </a:r>
            <a:r>
              <a:rPr lang="ko-KR" altLang="en-US" sz="2000" dirty="0"/>
              <a:t>진수로 표현하면 최소 </a:t>
            </a:r>
            <a:r>
              <a:rPr lang="en-US" altLang="ko-KR" sz="2000" b="1" dirty="0">
                <a:solidFill>
                  <a:schemeClr val="bg2">
                    <a:lumMod val="50000"/>
                  </a:schemeClr>
                </a:solidFill>
              </a:rPr>
              <a:t>0</a:t>
            </a:r>
            <a:r>
              <a:rPr lang="ko-KR" altLang="en-US" sz="2000" dirty="0"/>
              <a:t>부터 최대 </a:t>
            </a:r>
            <a:r>
              <a:rPr lang="en-US" altLang="ko-KR" sz="2000" b="1" dirty="0">
                <a:solidFill>
                  <a:schemeClr val="bg2">
                    <a:lumMod val="50000"/>
                  </a:schemeClr>
                </a:solidFill>
              </a:rPr>
              <a:t>7(2</a:t>
            </a:r>
            <a:r>
              <a:rPr lang="en-US" altLang="ko-KR" sz="2000" b="1" baseline="30000" dirty="0">
                <a:solidFill>
                  <a:schemeClr val="bg2">
                    <a:lumMod val="50000"/>
                  </a:schemeClr>
                </a:solidFill>
              </a:rPr>
              <a:t>3</a:t>
            </a:r>
            <a:r>
              <a:rPr lang="en-US" altLang="ko-KR" sz="2000" b="1" dirty="0">
                <a:solidFill>
                  <a:schemeClr val="bg2">
                    <a:lumMod val="50000"/>
                  </a:schemeClr>
                </a:solidFill>
              </a:rPr>
              <a:t>-1)</a:t>
            </a:r>
            <a:r>
              <a:rPr lang="ko-KR" altLang="en-US" sz="2000" dirty="0"/>
              <a:t>까지 </a:t>
            </a:r>
            <a:r>
              <a:rPr lang="en-US" altLang="ko-KR" sz="2000" dirty="0"/>
              <a:t>8</a:t>
            </a:r>
            <a:r>
              <a:rPr lang="ko-KR" altLang="en-US" sz="2000" dirty="0"/>
              <a:t>개의 값을 구분</a:t>
            </a:r>
          </a:p>
        </p:txBody>
      </p:sp>
      <p:sp>
        <p:nvSpPr>
          <p:cNvPr id="17" name="TextBox 16"/>
          <p:cNvSpPr txBox="1"/>
          <p:nvPr/>
        </p:nvSpPr>
        <p:spPr>
          <a:xfrm>
            <a:off x="323528" y="4437112"/>
            <a:ext cx="5904656" cy="1015663"/>
          </a:xfrm>
          <a:prstGeom prst="rect">
            <a:avLst/>
          </a:prstGeom>
          <a:solidFill>
            <a:schemeClr val="accent1"/>
          </a:solidFill>
          <a:ln>
            <a:noFill/>
          </a:ln>
          <a:effectLst/>
        </p:spPr>
        <p:txBody>
          <a:bodyPr wrap="square" rtlCol="0">
            <a:spAutoFit/>
          </a:bodyPr>
          <a:lstStyle/>
          <a:p>
            <a:r>
              <a:rPr lang="en-US" altLang="ko-KR" sz="2000" dirty="0"/>
              <a:t>n</a:t>
            </a:r>
            <a:r>
              <a:rPr lang="ko-KR" altLang="en-US" sz="2000" dirty="0"/>
              <a:t>개의 </a:t>
            </a:r>
            <a:r>
              <a:rPr lang="en-US" altLang="ko-KR" sz="2000" dirty="0"/>
              <a:t>bit</a:t>
            </a:r>
            <a:r>
              <a:rPr lang="ko-KR" altLang="en-US" sz="2000" dirty="0"/>
              <a:t>로 표현할 수 있는 </a:t>
            </a:r>
            <a:r>
              <a:rPr lang="en-US" altLang="ko-KR" sz="2000" dirty="0"/>
              <a:t>10</a:t>
            </a:r>
            <a:r>
              <a:rPr lang="ko-KR" altLang="en-US" sz="2000" dirty="0"/>
              <a:t>진수의 </a:t>
            </a:r>
            <a:endParaRPr lang="en-US" altLang="ko-KR" sz="2000" dirty="0"/>
          </a:p>
          <a:p>
            <a:r>
              <a:rPr lang="ko-KR" altLang="en-US" sz="2000" dirty="0"/>
              <a:t>최대값은 </a:t>
            </a:r>
            <a:r>
              <a:rPr lang="en-US" altLang="ko-KR" sz="2000" dirty="0"/>
              <a:t>2</a:t>
            </a:r>
            <a:r>
              <a:rPr lang="en-US" altLang="ko-KR" sz="2000" baseline="30000" dirty="0"/>
              <a:t>n </a:t>
            </a:r>
            <a:r>
              <a:rPr lang="en-US" altLang="ko-KR" sz="2000" dirty="0"/>
              <a:t>– 1</a:t>
            </a:r>
          </a:p>
          <a:p>
            <a:r>
              <a:rPr lang="en-US" altLang="ko-KR" sz="2000" dirty="0"/>
              <a:t>5</a:t>
            </a:r>
            <a:r>
              <a:rPr lang="ko-KR" altLang="en-US" sz="2000" dirty="0"/>
              <a:t>개의 </a:t>
            </a:r>
            <a:r>
              <a:rPr lang="en-US" altLang="ko-KR" sz="2000" dirty="0"/>
              <a:t>bit</a:t>
            </a:r>
            <a:r>
              <a:rPr lang="ko-KR" altLang="en-US" sz="2000" dirty="0"/>
              <a:t>로 표현할 수 있는 </a:t>
            </a:r>
            <a:r>
              <a:rPr lang="en-US" altLang="ko-KR" sz="2000" dirty="0"/>
              <a:t>10</a:t>
            </a:r>
            <a:r>
              <a:rPr lang="ko-KR" altLang="en-US" sz="2000" dirty="0"/>
              <a:t>진수의 최대값은</a:t>
            </a:r>
            <a:r>
              <a:rPr lang="en-US" altLang="ko-KR" sz="2000" dirty="0"/>
              <a:t>?</a:t>
            </a:r>
            <a:endParaRPr lang="ko-KR" altLang="en-US" sz="2000" dirty="0"/>
          </a:p>
        </p:txBody>
      </p:sp>
      <p:pic>
        <p:nvPicPr>
          <p:cNvPr id="124930" name="Picture 2"/>
          <p:cNvPicPr>
            <a:picLocks noChangeAspect="1" noChangeArrowheads="1"/>
          </p:cNvPicPr>
          <p:nvPr/>
        </p:nvPicPr>
        <p:blipFill>
          <a:blip r:embed="rId3" cstate="print"/>
          <a:srcRect/>
          <a:stretch>
            <a:fillRect/>
          </a:stretch>
        </p:blipFill>
        <p:spPr bwMode="auto">
          <a:xfrm>
            <a:off x="6660232" y="3789040"/>
            <a:ext cx="2190750" cy="2886075"/>
          </a:xfrm>
          <a:prstGeom prst="rect">
            <a:avLst/>
          </a:prstGeom>
          <a:noFill/>
          <a:ln w="9525">
            <a:noFill/>
            <a:miter lim="800000"/>
            <a:headEnd/>
            <a:tailEnd/>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66563"/>
          </a:xfrm>
        </p:spPr>
        <p:txBody>
          <a:bodyPr>
            <a:normAutofit fontScale="90000"/>
          </a:bodyPr>
          <a:lstStyle/>
          <a:p>
            <a:r>
              <a:rPr lang="en-US" altLang="ko-KR" dirty="0"/>
              <a:t>[</a:t>
            </a:r>
            <a:r>
              <a:rPr lang="ko-KR" altLang="en-US" dirty="0"/>
              <a:t>참고</a:t>
            </a:r>
            <a:r>
              <a:rPr lang="en-US" altLang="ko-KR" dirty="0"/>
              <a:t>] </a:t>
            </a:r>
            <a:r>
              <a:rPr lang="ko-KR" altLang="en-US" dirty="0"/>
              <a:t>정수형과 </a:t>
            </a:r>
            <a:r>
              <a:rPr lang="ko-KR" altLang="en-US" dirty="0" err="1"/>
              <a:t>실수형</a:t>
            </a:r>
            <a:r>
              <a:rPr lang="ko-KR" altLang="en-US" dirty="0"/>
              <a:t> 데이터의 표현과 </a:t>
            </a:r>
            <a:br>
              <a:rPr lang="en-US" altLang="ko-KR" dirty="0"/>
            </a:br>
            <a:r>
              <a:rPr lang="ko-KR" altLang="en-US" dirty="0"/>
              <a:t>저장방법</a:t>
            </a:r>
          </a:p>
        </p:txBody>
      </p:sp>
      <p:sp>
        <p:nvSpPr>
          <p:cNvPr id="6" name="텍스트 개체 틀 4"/>
          <p:cNvSpPr>
            <a:spLocks noGrp="1"/>
          </p:cNvSpPr>
          <p:nvPr>
            <p:ph type="body" sz="quarter" idx="10"/>
          </p:nvPr>
        </p:nvSpPr>
        <p:spPr>
          <a:xfrm>
            <a:off x="107504" y="1268760"/>
            <a:ext cx="8784976" cy="2092881"/>
          </a:xfrm>
        </p:spPr>
        <p:txBody>
          <a:bodyPr/>
          <a:lstStyle/>
          <a:p>
            <a:pPr>
              <a:buNone/>
            </a:pPr>
            <a:r>
              <a:rPr lang="ko-KR" altLang="en-US" sz="2000" dirty="0"/>
              <a:t>정수형과 </a:t>
            </a:r>
            <a:r>
              <a:rPr lang="ko-KR" altLang="en-US" sz="2000" dirty="0" err="1"/>
              <a:t>실수형</a:t>
            </a:r>
            <a:r>
              <a:rPr lang="ko-KR" altLang="en-US" sz="2000" dirty="0"/>
              <a:t> 데이터를 구분하는 이유는 그 값을 컴퓨터 내부적으로 표현</a:t>
            </a:r>
            <a:endParaRPr lang="en-US" altLang="ko-KR" sz="2000" dirty="0"/>
          </a:p>
          <a:p>
            <a:pPr>
              <a:buNone/>
            </a:pPr>
            <a:r>
              <a:rPr lang="ko-KR" altLang="en-US" sz="2000" dirty="0"/>
              <a:t>하고 저장하는 방법이 다르기 때문</a:t>
            </a:r>
            <a:r>
              <a:rPr lang="en-US" altLang="ko-KR" sz="2000" dirty="0"/>
              <a:t>. </a:t>
            </a:r>
          </a:p>
          <a:p>
            <a:pPr>
              <a:buNone/>
            </a:pPr>
            <a:r>
              <a:rPr lang="ko-KR" altLang="en-US" sz="2000" dirty="0"/>
              <a:t>만약 정수형 데이터를 </a:t>
            </a:r>
            <a:r>
              <a:rPr lang="en-US" altLang="ko-KR" sz="2000" dirty="0"/>
              <a:t>1 byte </a:t>
            </a:r>
            <a:r>
              <a:rPr lang="ko-KR" altLang="en-US" sz="2000" dirty="0"/>
              <a:t>크기로 표현한다면 다음과 같이 양수냐 음수냐</a:t>
            </a:r>
            <a:endParaRPr lang="en-US" altLang="ko-KR" sz="2000" dirty="0"/>
          </a:p>
          <a:p>
            <a:pPr>
              <a:buNone/>
            </a:pPr>
            <a:r>
              <a:rPr lang="ko-KR" altLang="en-US" sz="2000" dirty="0" err="1"/>
              <a:t>를</a:t>
            </a:r>
            <a:r>
              <a:rPr lang="ko-KR" altLang="en-US" sz="2000" dirty="0"/>
              <a:t> 구분할 부호</a:t>
            </a:r>
            <a:r>
              <a:rPr lang="en-US" altLang="ko-KR" sz="2000" dirty="0"/>
              <a:t>(sign) bit(ⓢ) 1 </a:t>
            </a:r>
            <a:r>
              <a:rPr lang="ko-KR" altLang="en-US" sz="2000" dirty="0"/>
              <a:t>개를 포함하여 </a:t>
            </a:r>
            <a:r>
              <a:rPr lang="en-US" altLang="ko-KR" sz="2000" dirty="0"/>
              <a:t>8 bit</a:t>
            </a:r>
            <a:r>
              <a:rPr lang="ko-KR" altLang="en-US" sz="2000" dirty="0"/>
              <a:t>로 나타낸다</a:t>
            </a:r>
            <a:r>
              <a:rPr lang="en-US" altLang="ko-KR" sz="2000" dirty="0"/>
              <a:t>. </a:t>
            </a:r>
          </a:p>
          <a:p>
            <a:pPr>
              <a:buNone/>
            </a:pPr>
            <a:r>
              <a:rPr lang="ko-KR" altLang="en-US" sz="2000" dirty="0"/>
              <a:t>양수일 경우에 부호 </a:t>
            </a:r>
            <a:r>
              <a:rPr lang="en-US" altLang="ko-KR" sz="2000" dirty="0"/>
              <a:t>bit</a:t>
            </a:r>
            <a:r>
              <a:rPr lang="ko-KR" altLang="en-US" sz="2000" dirty="0"/>
              <a:t>는 </a:t>
            </a:r>
            <a:r>
              <a:rPr lang="en-US" altLang="ko-KR" sz="2000" dirty="0"/>
              <a:t>0, </a:t>
            </a:r>
            <a:r>
              <a:rPr lang="ko-KR" altLang="en-US" sz="2000" dirty="0"/>
              <a:t>음수는 </a:t>
            </a:r>
            <a:r>
              <a:rPr lang="en-US" altLang="ko-KR" sz="2000" dirty="0"/>
              <a:t>1</a:t>
            </a:r>
            <a:r>
              <a:rPr lang="ko-KR" altLang="en-US" sz="2000" dirty="0"/>
              <a:t>로 표현</a:t>
            </a:r>
          </a:p>
        </p:txBody>
      </p:sp>
      <p:sp>
        <p:nvSpPr>
          <p:cNvPr id="17" name="TextBox 16"/>
          <p:cNvSpPr txBox="1"/>
          <p:nvPr/>
        </p:nvSpPr>
        <p:spPr>
          <a:xfrm>
            <a:off x="251520" y="5725705"/>
            <a:ext cx="8712968" cy="1015663"/>
          </a:xfrm>
          <a:prstGeom prst="rect">
            <a:avLst/>
          </a:prstGeom>
          <a:solidFill>
            <a:schemeClr val="accent1"/>
          </a:solidFill>
          <a:ln>
            <a:noFill/>
          </a:ln>
          <a:effectLst/>
        </p:spPr>
        <p:txBody>
          <a:bodyPr wrap="square" rtlCol="0">
            <a:spAutoFit/>
          </a:bodyPr>
          <a:lstStyle/>
          <a:p>
            <a:r>
              <a:rPr lang="en-US" altLang="ko-KR" sz="2000" dirty="0"/>
              <a:t>8</a:t>
            </a:r>
            <a:r>
              <a:rPr lang="ko-KR" altLang="en-US" sz="2000" dirty="0"/>
              <a:t>개 </a:t>
            </a:r>
            <a:r>
              <a:rPr lang="en-US" altLang="ko-KR" sz="2000" dirty="0"/>
              <a:t>bit</a:t>
            </a:r>
            <a:r>
              <a:rPr lang="ko-KR" altLang="en-US" sz="2000" dirty="0"/>
              <a:t>로 표현하는 </a:t>
            </a:r>
            <a:r>
              <a:rPr lang="en-US" altLang="ko-KR" sz="2000" dirty="0"/>
              <a:t>1 byte </a:t>
            </a:r>
            <a:r>
              <a:rPr lang="ko-KR" altLang="en-US" sz="2000" dirty="0"/>
              <a:t>크기의 데이터 형</a:t>
            </a:r>
            <a:r>
              <a:rPr lang="en-US" altLang="ko-KR" sz="2000" dirty="0"/>
              <a:t>(char)</a:t>
            </a:r>
            <a:r>
              <a:rPr lang="ko-KR" altLang="en-US" sz="2000" dirty="0"/>
              <a:t>에서 </a:t>
            </a:r>
            <a:r>
              <a:rPr lang="en-US" altLang="ko-KR" sz="2000" dirty="0"/>
              <a:t>8</a:t>
            </a:r>
            <a:r>
              <a:rPr lang="ko-KR" altLang="en-US" sz="2000" dirty="0"/>
              <a:t>개의 </a:t>
            </a:r>
            <a:r>
              <a:rPr lang="en-US" altLang="ko-KR" sz="2000" dirty="0"/>
              <a:t>bit </a:t>
            </a:r>
            <a:r>
              <a:rPr lang="ko-KR" altLang="en-US" sz="2000" dirty="0"/>
              <a:t>중에서 </a:t>
            </a:r>
            <a:r>
              <a:rPr lang="en-US" altLang="ko-KR" sz="2000" dirty="0"/>
              <a:t>1</a:t>
            </a:r>
            <a:r>
              <a:rPr lang="ko-KR" altLang="en-US" sz="2000" dirty="0"/>
              <a:t>개의 </a:t>
            </a:r>
            <a:r>
              <a:rPr lang="en-US" altLang="ko-KR" sz="2000" dirty="0"/>
              <a:t>bit</a:t>
            </a:r>
            <a:r>
              <a:rPr lang="ko-KR" altLang="en-US" sz="2000" dirty="0"/>
              <a:t>는 부호를 표시하기 위해 사용하고</a:t>
            </a:r>
            <a:r>
              <a:rPr lang="en-US" altLang="ko-KR" sz="2000" dirty="0"/>
              <a:t>, </a:t>
            </a:r>
            <a:r>
              <a:rPr lang="ko-KR" altLang="en-US" sz="2000" dirty="0"/>
              <a:t>이를 제외한 나머지 </a:t>
            </a:r>
            <a:r>
              <a:rPr lang="en-US" altLang="ko-KR" sz="2000" dirty="0"/>
              <a:t>7</a:t>
            </a:r>
            <a:r>
              <a:rPr lang="ko-KR" altLang="en-US" sz="2000" dirty="0"/>
              <a:t>개의 </a:t>
            </a:r>
            <a:r>
              <a:rPr lang="en-US" altLang="ko-KR" sz="2000" dirty="0"/>
              <a:t>bit</a:t>
            </a:r>
            <a:r>
              <a:rPr lang="ko-KR" altLang="en-US" sz="2000" dirty="0"/>
              <a:t>를 이용하여 숫자 데이터를 표현하므로 값의 범위는 </a:t>
            </a:r>
            <a:r>
              <a:rPr lang="en-US" altLang="ko-KR" sz="2000" dirty="0"/>
              <a:t>-128(-2</a:t>
            </a:r>
            <a:r>
              <a:rPr lang="en-US" altLang="ko-KR" sz="2000" baseline="30000" dirty="0"/>
              <a:t>7</a:t>
            </a:r>
            <a:r>
              <a:rPr lang="en-US" altLang="ko-KR" sz="2000" dirty="0"/>
              <a:t>)~ 127(2</a:t>
            </a:r>
            <a:r>
              <a:rPr lang="en-US" altLang="ko-KR" sz="2000" baseline="30000" dirty="0"/>
              <a:t>7</a:t>
            </a:r>
            <a:r>
              <a:rPr lang="en-US" altLang="ko-KR" sz="2000" dirty="0"/>
              <a:t>-1)</a:t>
            </a:r>
            <a:endParaRPr lang="ko-KR" altLang="en-US" sz="2000" dirty="0"/>
          </a:p>
        </p:txBody>
      </p:sp>
      <p:pic>
        <p:nvPicPr>
          <p:cNvPr id="125955" name="Picture 3"/>
          <p:cNvPicPr>
            <a:picLocks noChangeAspect="1" noChangeArrowheads="1"/>
          </p:cNvPicPr>
          <p:nvPr/>
        </p:nvPicPr>
        <p:blipFill>
          <a:blip r:embed="rId3" cstate="print"/>
          <a:srcRect/>
          <a:stretch>
            <a:fillRect/>
          </a:stretch>
        </p:blipFill>
        <p:spPr bwMode="auto">
          <a:xfrm>
            <a:off x="467544" y="3478882"/>
            <a:ext cx="7839075" cy="2038350"/>
          </a:xfrm>
          <a:prstGeom prst="rect">
            <a:avLst/>
          </a:prstGeom>
          <a:noFill/>
          <a:ln w="9525">
            <a:noFill/>
            <a:miter lim="800000"/>
            <a:headEnd/>
            <a:tailEnd/>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06523"/>
          </a:xfrm>
        </p:spPr>
        <p:txBody>
          <a:bodyPr>
            <a:normAutofit/>
          </a:bodyPr>
          <a:lstStyle/>
          <a:p>
            <a:r>
              <a:rPr lang="en-US" altLang="ko-KR" dirty="0"/>
              <a:t>[</a:t>
            </a:r>
            <a:r>
              <a:rPr lang="ko-KR" altLang="en-US" dirty="0"/>
              <a:t>참고</a:t>
            </a:r>
            <a:r>
              <a:rPr lang="en-US" altLang="ko-KR" dirty="0"/>
              <a:t>] </a:t>
            </a:r>
            <a:r>
              <a:rPr lang="ko-KR" altLang="en-US" dirty="0" err="1"/>
              <a:t>실수형</a:t>
            </a:r>
            <a:r>
              <a:rPr lang="ko-KR" altLang="en-US" dirty="0"/>
              <a:t> 데이터의 표현과 저장방법</a:t>
            </a:r>
          </a:p>
        </p:txBody>
      </p:sp>
      <p:sp>
        <p:nvSpPr>
          <p:cNvPr id="6" name="텍스트 개체 틀 4"/>
          <p:cNvSpPr>
            <a:spLocks noGrp="1"/>
          </p:cNvSpPr>
          <p:nvPr>
            <p:ph type="body" sz="quarter" idx="10"/>
          </p:nvPr>
        </p:nvSpPr>
        <p:spPr>
          <a:xfrm>
            <a:off x="251520" y="1046927"/>
            <a:ext cx="8784976" cy="1661993"/>
          </a:xfrm>
        </p:spPr>
        <p:txBody>
          <a:bodyPr/>
          <a:lstStyle/>
          <a:p>
            <a:pPr>
              <a:buNone/>
            </a:pPr>
            <a:r>
              <a:rPr lang="ko-KR" altLang="en-US" sz="2000" dirty="0" err="1"/>
              <a:t>실수형</a:t>
            </a:r>
            <a:r>
              <a:rPr lang="ko-KR" altLang="en-US" sz="2000" dirty="0"/>
              <a:t> 데이터는 정수형 데이터와는 달리 </a:t>
            </a:r>
            <a:r>
              <a:rPr lang="ko-KR" altLang="en-US" sz="2000" dirty="0" err="1"/>
              <a:t>지수형으로</a:t>
            </a:r>
            <a:r>
              <a:rPr lang="ko-KR" altLang="en-US" sz="2000" dirty="0"/>
              <a:t> 표현하고 저장</a:t>
            </a:r>
            <a:r>
              <a:rPr lang="en-US" altLang="ko-KR" sz="2000" dirty="0"/>
              <a:t>.</a:t>
            </a:r>
          </a:p>
          <a:p>
            <a:pPr>
              <a:buNone/>
            </a:pPr>
            <a:r>
              <a:rPr lang="en-US" altLang="ko-KR" sz="2000" dirty="0"/>
              <a:t>4 byte(32 bit)</a:t>
            </a:r>
            <a:r>
              <a:rPr lang="ko-KR" altLang="en-US" sz="2000" dirty="0"/>
              <a:t>의 크기를 갖는 </a:t>
            </a:r>
            <a:r>
              <a:rPr lang="en-US" altLang="ko-KR" sz="2000" b="1" dirty="0"/>
              <a:t>float</a:t>
            </a:r>
            <a:r>
              <a:rPr lang="ko-KR" altLang="en-US" sz="2000" dirty="0"/>
              <a:t> 형의 표현은 다음과 같이 ⓢ</a:t>
            </a:r>
            <a:r>
              <a:rPr lang="ko-KR" altLang="en-US" sz="2000" dirty="0" err="1"/>
              <a:t>로</a:t>
            </a:r>
            <a:r>
              <a:rPr lang="ko-KR" altLang="en-US" sz="2000" dirty="0"/>
              <a:t> 표현한 </a:t>
            </a:r>
            <a:endParaRPr lang="en-US" altLang="ko-KR" sz="2000" dirty="0"/>
          </a:p>
          <a:p>
            <a:pPr>
              <a:buNone/>
            </a:pPr>
            <a:r>
              <a:rPr lang="ko-KR" altLang="en-US" sz="2000" dirty="0"/>
              <a:t>부호</a:t>
            </a:r>
            <a:r>
              <a:rPr lang="en-US" altLang="ko-KR" sz="2000" dirty="0"/>
              <a:t>(sign) bit </a:t>
            </a:r>
            <a:r>
              <a:rPr lang="ko-KR" altLang="en-US" sz="2000" dirty="0"/>
              <a:t>부분</a:t>
            </a:r>
            <a:r>
              <a:rPr lang="en-US" altLang="ko-KR" sz="2000" dirty="0"/>
              <a:t>, </a:t>
            </a:r>
            <a:r>
              <a:rPr lang="ko-KR" altLang="en-US" sz="2000" dirty="0"/>
              <a:t>지수</a:t>
            </a:r>
            <a:r>
              <a:rPr lang="en-US" altLang="ko-KR" sz="2000" dirty="0"/>
              <a:t>(exponent) </a:t>
            </a:r>
            <a:r>
              <a:rPr lang="ko-KR" altLang="en-US" sz="2000" dirty="0"/>
              <a:t>부분 그리고 가수</a:t>
            </a:r>
            <a:r>
              <a:rPr lang="en-US" altLang="ko-KR" sz="2000" dirty="0"/>
              <a:t>(mantissa) </a:t>
            </a:r>
            <a:r>
              <a:rPr lang="ko-KR" altLang="en-US" sz="2000" dirty="0"/>
              <a:t>부분으로 </a:t>
            </a:r>
            <a:endParaRPr lang="en-US" altLang="ko-KR" sz="2000" dirty="0"/>
          </a:p>
          <a:p>
            <a:pPr>
              <a:buNone/>
            </a:pPr>
            <a:r>
              <a:rPr lang="ko-KR" altLang="en-US" sz="2000" dirty="0"/>
              <a:t>나누어 표현</a:t>
            </a:r>
            <a:r>
              <a:rPr lang="en-US" altLang="ko-KR" sz="2000" dirty="0"/>
              <a:t> </a:t>
            </a:r>
            <a:endParaRPr lang="ko-KR" altLang="en-US" sz="2000" dirty="0"/>
          </a:p>
        </p:txBody>
      </p:sp>
      <p:sp>
        <p:nvSpPr>
          <p:cNvPr id="17" name="TextBox 16"/>
          <p:cNvSpPr txBox="1"/>
          <p:nvPr/>
        </p:nvSpPr>
        <p:spPr>
          <a:xfrm>
            <a:off x="251520" y="3933056"/>
            <a:ext cx="8712968" cy="2554545"/>
          </a:xfrm>
          <a:prstGeom prst="rect">
            <a:avLst/>
          </a:prstGeom>
          <a:solidFill>
            <a:schemeClr val="accent1"/>
          </a:solidFill>
          <a:ln>
            <a:noFill/>
          </a:ln>
          <a:effectLst/>
        </p:spPr>
        <p:txBody>
          <a:bodyPr wrap="square" rtlCol="0">
            <a:spAutoFit/>
          </a:bodyPr>
          <a:lstStyle/>
          <a:p>
            <a:r>
              <a:rPr lang="ko-KR" altLang="en-US" sz="2000" dirty="0"/>
              <a:t>컴퓨터는 데이터를 </a:t>
            </a:r>
            <a:r>
              <a:rPr lang="en-US" altLang="ko-KR" sz="2000" dirty="0"/>
              <a:t>2</a:t>
            </a:r>
            <a:r>
              <a:rPr lang="ko-KR" altLang="en-US" sz="2000" dirty="0"/>
              <a:t>진수로 표현하여 처리하지만 예를 들어 십진수 </a:t>
            </a:r>
            <a:r>
              <a:rPr lang="en-US" altLang="ko-KR" sz="2000" dirty="0"/>
              <a:t>0.05</a:t>
            </a:r>
            <a:r>
              <a:rPr lang="ko-KR" altLang="en-US" sz="2000" dirty="0"/>
              <a:t>와 </a:t>
            </a:r>
            <a:r>
              <a:rPr lang="en-US" altLang="ko-KR" sz="2000" dirty="0"/>
              <a:t>0.0017</a:t>
            </a:r>
            <a:r>
              <a:rPr lang="ko-KR" altLang="en-US" sz="2000" dirty="0"/>
              <a:t>를 지수 부분과 가수 부분으로 구분하여 표현하면 </a:t>
            </a:r>
            <a:endParaRPr lang="en-US" altLang="ko-KR" sz="2000" dirty="0"/>
          </a:p>
          <a:p>
            <a:endParaRPr lang="en-US" altLang="ko-KR" sz="2000" dirty="0"/>
          </a:p>
          <a:p>
            <a:r>
              <a:rPr lang="en-US" altLang="ko-KR" sz="2000" dirty="0"/>
              <a:t>0.05</a:t>
            </a:r>
            <a:r>
              <a:rPr lang="ko-KR" altLang="en-US" sz="2000" dirty="0"/>
              <a:t> →</a:t>
            </a:r>
            <a:r>
              <a:rPr lang="en-US" altLang="ko-KR" sz="2000" dirty="0"/>
              <a:t>5*10</a:t>
            </a:r>
            <a:r>
              <a:rPr lang="en-US" altLang="ko-KR" sz="2000" baseline="30000" dirty="0"/>
              <a:t>-2</a:t>
            </a:r>
            <a:r>
              <a:rPr lang="en-US" altLang="ko-KR" sz="2000" dirty="0"/>
              <a:t> ,   0.0017</a:t>
            </a:r>
            <a:r>
              <a:rPr lang="ko-KR" altLang="en-US" sz="2000" dirty="0"/>
              <a:t> → </a:t>
            </a:r>
            <a:r>
              <a:rPr lang="en-US" altLang="ko-KR" sz="2000" dirty="0"/>
              <a:t>17*10</a:t>
            </a:r>
            <a:r>
              <a:rPr lang="en-US" altLang="ko-KR" sz="2000" baseline="30000" dirty="0"/>
              <a:t>-4</a:t>
            </a:r>
            <a:r>
              <a:rPr lang="en-US" altLang="ko-KR" sz="2000" dirty="0"/>
              <a:t> </a:t>
            </a:r>
          </a:p>
          <a:p>
            <a:endParaRPr lang="en-US" altLang="ko-KR" sz="2000" dirty="0"/>
          </a:p>
          <a:p>
            <a:r>
              <a:rPr lang="ko-KR" altLang="en-US" sz="2000" dirty="0"/>
              <a:t>이때 </a:t>
            </a:r>
            <a:r>
              <a:rPr lang="ko-KR" altLang="en-US" sz="2000" dirty="0" err="1"/>
              <a:t>소숫점은</a:t>
            </a:r>
            <a:r>
              <a:rPr lang="ko-KR" altLang="en-US" sz="2000" dirty="0"/>
              <a:t> 따로 표현하지 않고 지수 부분과 가수 부분 사이에 존재하는 것으로 간주</a:t>
            </a:r>
            <a:r>
              <a:rPr lang="en-US" altLang="ko-KR" sz="2000" dirty="0"/>
              <a:t>(</a:t>
            </a:r>
            <a:r>
              <a:rPr lang="ko-KR" altLang="en-US" sz="2000" dirty="0"/>
              <a:t>부동 소수점</a:t>
            </a:r>
            <a:r>
              <a:rPr lang="en-US" altLang="ko-KR" sz="2000" dirty="0"/>
              <a:t>)</a:t>
            </a:r>
            <a:r>
              <a:rPr lang="ko-KR" altLang="en-US" sz="2000" dirty="0"/>
              <a:t>한다</a:t>
            </a:r>
            <a:r>
              <a:rPr lang="en-US" altLang="ko-KR" sz="2000" dirty="0"/>
              <a:t>.  </a:t>
            </a:r>
            <a:r>
              <a:rPr lang="ko-KR" altLang="en-US" sz="2000" dirty="0"/>
              <a:t>이러한 방법을 이용하면 아주 작은 실수나 아주 큰 실수를 표현하기가 쉬워진다</a:t>
            </a:r>
            <a:r>
              <a:rPr lang="en-US" altLang="ko-KR" sz="2000" dirty="0"/>
              <a:t>. </a:t>
            </a:r>
            <a:endParaRPr lang="ko-KR" altLang="en-US" sz="2000" dirty="0"/>
          </a:p>
        </p:txBody>
      </p:sp>
      <p:pic>
        <p:nvPicPr>
          <p:cNvPr id="126979" name="Picture 3"/>
          <p:cNvPicPr>
            <a:picLocks noChangeAspect="1" noChangeArrowheads="1"/>
          </p:cNvPicPr>
          <p:nvPr/>
        </p:nvPicPr>
        <p:blipFill>
          <a:blip r:embed="rId3" cstate="print"/>
          <a:srcRect/>
          <a:stretch>
            <a:fillRect/>
          </a:stretch>
        </p:blipFill>
        <p:spPr bwMode="auto">
          <a:xfrm>
            <a:off x="467544" y="2852936"/>
            <a:ext cx="7829550" cy="800100"/>
          </a:xfrm>
          <a:prstGeom prst="rect">
            <a:avLst/>
          </a:prstGeom>
          <a:noFill/>
          <a:ln w="9525">
            <a:noFill/>
            <a:miter lim="800000"/>
            <a:headEnd/>
            <a:tailEnd/>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624"/>
            <a:ext cx="8382000" cy="606523"/>
          </a:xfrm>
        </p:spPr>
        <p:txBody>
          <a:bodyPr>
            <a:normAutofit/>
          </a:bodyPr>
          <a:lstStyle/>
          <a:p>
            <a:r>
              <a:rPr lang="en-US" altLang="ko-KR" dirty="0"/>
              <a:t>C</a:t>
            </a:r>
            <a:r>
              <a:rPr lang="ko-KR" altLang="en-US" dirty="0"/>
              <a:t>언어에서 사용하는 모든 데이터 형</a:t>
            </a:r>
          </a:p>
        </p:txBody>
      </p:sp>
      <p:pic>
        <p:nvPicPr>
          <p:cNvPr id="128002" name="Picture 2"/>
          <p:cNvPicPr>
            <a:picLocks noChangeAspect="1" noChangeArrowheads="1"/>
          </p:cNvPicPr>
          <p:nvPr/>
        </p:nvPicPr>
        <p:blipFill>
          <a:blip r:embed="rId3" cstate="print"/>
          <a:srcRect/>
          <a:stretch>
            <a:fillRect/>
          </a:stretch>
        </p:blipFill>
        <p:spPr bwMode="auto">
          <a:xfrm>
            <a:off x="755576" y="685874"/>
            <a:ext cx="7400925" cy="5410200"/>
          </a:xfrm>
          <a:prstGeom prst="rect">
            <a:avLst/>
          </a:prstGeom>
          <a:noFill/>
          <a:ln w="9525">
            <a:noFill/>
            <a:miter lim="800000"/>
            <a:headEnd/>
            <a:tailEnd/>
          </a:ln>
        </p:spPr>
      </p:pic>
      <p:sp>
        <p:nvSpPr>
          <p:cNvPr id="8" name="TextBox 7"/>
          <p:cNvSpPr txBox="1"/>
          <p:nvPr/>
        </p:nvSpPr>
        <p:spPr>
          <a:xfrm>
            <a:off x="323528" y="6105490"/>
            <a:ext cx="8712968" cy="707886"/>
          </a:xfrm>
          <a:prstGeom prst="rect">
            <a:avLst/>
          </a:prstGeom>
          <a:solidFill>
            <a:schemeClr val="accent1"/>
          </a:solidFill>
          <a:ln>
            <a:noFill/>
          </a:ln>
          <a:effectLst/>
        </p:spPr>
        <p:txBody>
          <a:bodyPr wrap="square" rtlCol="0">
            <a:spAutoFit/>
          </a:bodyPr>
          <a:lstStyle/>
          <a:p>
            <a:r>
              <a:rPr lang="ko-KR" altLang="en-US" sz="2000" dirty="0"/>
              <a:t>데이터 형에서 </a:t>
            </a:r>
            <a:r>
              <a:rPr lang="en-US" altLang="ko-KR" sz="2000" b="1" dirty="0"/>
              <a:t>unsigned</a:t>
            </a:r>
            <a:r>
              <a:rPr lang="ko-KR" altLang="en-US" sz="2000" dirty="0"/>
              <a:t>의 의미는 음수나 양수의 부호를 구분하지 않고</a:t>
            </a:r>
            <a:endParaRPr lang="en-US" altLang="ko-KR" sz="2000" dirty="0"/>
          </a:p>
          <a:p>
            <a:r>
              <a:rPr lang="ko-KR" altLang="en-US" sz="2000" dirty="0"/>
              <a:t> </a:t>
            </a:r>
            <a:r>
              <a:rPr lang="en-US" altLang="ko-KR" sz="2000" dirty="0"/>
              <a:t>0 </a:t>
            </a:r>
            <a:r>
              <a:rPr lang="ko-KR" altLang="en-US" sz="2000" dirty="0"/>
              <a:t>이상의 양수로만 사용한다는 의미</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1/7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fontScale="92500" lnSpcReduction="20000"/>
          </a:bodyPr>
          <a:lstStyle/>
          <a:p>
            <a:r>
              <a:rPr lang="ko-KR" altLang="en-US" sz="2400" b="1" dirty="0"/>
              <a:t>변수를 사용하는 이유는</a:t>
            </a:r>
            <a:r>
              <a:rPr lang="en-US" altLang="ko-KR" sz="2400" b="1" dirty="0"/>
              <a:t>?</a:t>
            </a:r>
            <a:endParaRPr lang="ko-KR" altLang="en-US" sz="2400" dirty="0"/>
          </a:p>
        </p:txBody>
      </p:sp>
      <p:sp>
        <p:nvSpPr>
          <p:cNvPr id="14" name="Text Placeholder 2"/>
          <p:cNvSpPr txBox="1">
            <a:spLocks/>
          </p:cNvSpPr>
          <p:nvPr/>
        </p:nvSpPr>
        <p:spPr>
          <a:xfrm>
            <a:off x="395536" y="3573016"/>
            <a:ext cx="8352928" cy="360040"/>
          </a:xfrm>
          <a:prstGeom prst="rect">
            <a:avLst/>
          </a:prstGeom>
          <a:ln>
            <a:noFill/>
          </a:ln>
        </p:spPr>
        <p:txBody>
          <a:bodyPr vert="horz" lIns="0" tIns="0" rIns="0" bIns="0" rtlCol="0">
            <a:normAutofit fontScale="62500" lnSpcReduction="20000"/>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3"/>
              </a:buBlip>
              <a:tabLst/>
              <a:defRPr/>
            </a:pPr>
            <a:r>
              <a:rPr kumimoji="0" lang="ko-KR" altLang="en-US" sz="3600" b="1" i="0" u="none" strike="noStrike" kern="1200" cap="none" spc="0" normalizeH="0" baseline="0" noProof="0" dirty="0">
                <a:ln>
                  <a:noFill/>
                </a:ln>
                <a:solidFill>
                  <a:schemeClr val="tx1"/>
                </a:solidFill>
                <a:effectLst/>
                <a:uLnTx/>
                <a:uFillTx/>
                <a:latin typeface="+mn-ea"/>
                <a:cs typeface="+mn-cs"/>
              </a:rPr>
              <a:t>변수는 어떤 성질을 가지고 있는가</a:t>
            </a:r>
            <a:r>
              <a:rPr kumimoji="0" lang="en-US" altLang="ko-KR" sz="3600" b="1" i="0" u="none" strike="noStrike" kern="1200" cap="none" spc="0" normalizeH="0" baseline="0" noProof="0" dirty="0">
                <a:ln>
                  <a:noFill/>
                </a:ln>
                <a:solidFill>
                  <a:schemeClr val="tx1"/>
                </a:solidFill>
                <a:effectLst/>
                <a:uLnTx/>
                <a:uFillTx/>
                <a:latin typeface="+mn-ea"/>
                <a:cs typeface="+mn-cs"/>
              </a:rPr>
              <a:t>?</a:t>
            </a:r>
            <a:endParaRPr kumimoji="0" lang="ko-KR" altLang="en-US" sz="3300" b="0" i="0" u="none" strike="noStrike" kern="1200" cap="none" spc="0" normalizeH="0" baseline="0" noProof="0" dirty="0">
              <a:ln>
                <a:noFill/>
              </a:ln>
              <a:solidFill>
                <a:schemeClr val="tx1"/>
              </a:solidFill>
              <a:effectLst/>
              <a:uLnTx/>
              <a:uFillTx/>
              <a:latin typeface="+mn-ea"/>
              <a:cs typeface="+mn-cs"/>
            </a:endParaRPr>
          </a:p>
        </p:txBody>
      </p:sp>
      <p:sp>
        <p:nvSpPr>
          <p:cNvPr id="9" name="TextBox 8"/>
          <p:cNvSpPr txBox="1"/>
          <p:nvPr/>
        </p:nvSpPr>
        <p:spPr>
          <a:xfrm>
            <a:off x="395536" y="1700808"/>
            <a:ext cx="8352928" cy="1323439"/>
          </a:xfrm>
          <a:prstGeom prst="rect">
            <a:avLst/>
          </a:prstGeom>
          <a:solidFill>
            <a:schemeClr val="accent1"/>
          </a:solidFill>
          <a:ln>
            <a:noFill/>
          </a:ln>
          <a:effectLst/>
        </p:spPr>
        <p:txBody>
          <a:bodyPr wrap="square" rtlCol="0">
            <a:spAutoFit/>
          </a:bodyPr>
          <a:lstStyle/>
          <a:p>
            <a:r>
              <a:rPr lang="ko-KR" altLang="en-US" sz="2000" dirty="0"/>
              <a:t>단순한 계산이라면 상수와 연산자만을 이용하여 간단하게 프로그램을 작성할 수 있지만</a:t>
            </a:r>
            <a:r>
              <a:rPr lang="en-US" altLang="ko-KR" sz="2000" dirty="0"/>
              <a:t>, </a:t>
            </a:r>
            <a:r>
              <a:rPr lang="ko-KR" altLang="en-US" sz="2000" dirty="0"/>
              <a:t>최종적인 값을 계산해 내기 위해 많은 연산이 필요한 경우라면 계산 중간에 그 값들을 기억시켜서 사용하게 되는데 이때 값을 기억시키는데 사용하는 것이 변수이다</a:t>
            </a:r>
            <a:r>
              <a:rPr lang="en-US" altLang="ko-KR" sz="2000" dirty="0"/>
              <a:t>. </a:t>
            </a:r>
            <a:endParaRPr lang="ko-KR" altLang="en-US" sz="2000" dirty="0"/>
          </a:p>
        </p:txBody>
      </p:sp>
      <p:sp>
        <p:nvSpPr>
          <p:cNvPr id="10" name="TextBox 9"/>
          <p:cNvSpPr txBox="1"/>
          <p:nvPr/>
        </p:nvSpPr>
        <p:spPr>
          <a:xfrm>
            <a:off x="467544" y="4293096"/>
            <a:ext cx="8352928" cy="1323439"/>
          </a:xfrm>
          <a:prstGeom prst="rect">
            <a:avLst/>
          </a:prstGeom>
          <a:solidFill>
            <a:schemeClr val="accent1"/>
          </a:solidFill>
          <a:ln>
            <a:noFill/>
          </a:ln>
          <a:effectLst/>
        </p:spPr>
        <p:txBody>
          <a:bodyPr wrap="square" rtlCol="0">
            <a:spAutoFit/>
          </a:bodyPr>
          <a:lstStyle/>
          <a:p>
            <a:r>
              <a:rPr lang="ko-KR" altLang="en-US" sz="2000" dirty="0"/>
              <a:t>변수에는 오로지 한 개의 값만을 저장할 수 있으므로 새로운 값을 기억시킬 경우</a:t>
            </a:r>
            <a:r>
              <a:rPr lang="en-US" altLang="ko-KR" sz="2000" dirty="0"/>
              <a:t>, </a:t>
            </a:r>
            <a:r>
              <a:rPr lang="ko-KR" altLang="en-US" sz="2000" dirty="0"/>
              <a:t>이전에 기억된 값은 없어지고 새로운 값으로 대체된다</a:t>
            </a:r>
            <a:r>
              <a:rPr lang="en-US" altLang="ko-KR" sz="2000" dirty="0"/>
              <a:t>. </a:t>
            </a:r>
            <a:r>
              <a:rPr lang="ko-KR" altLang="en-US" sz="2000" dirty="0"/>
              <a:t>그러나 새로운 값을 다시 저장하지 않는 이상 원래의 값은 계속 유지되므로 재사용이 가능하다</a:t>
            </a:r>
            <a:r>
              <a:rPr lang="en-US" altLang="ko-KR" sz="2000" dirty="0"/>
              <a:t>. </a:t>
            </a:r>
            <a:endParaRPr lang="ko-KR" alt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39552" y="1988840"/>
            <a:ext cx="7138724" cy="2160240"/>
          </a:xfrm>
          <a:prstGeom prst="rect">
            <a:avLst/>
          </a:prstGeom>
          <a:noFill/>
          <a:ln w="9525">
            <a:noFill/>
            <a:miter lim="800000"/>
            <a:headEnd/>
            <a:tailEnd/>
          </a:ln>
        </p:spPr>
      </p:pic>
      <p:sp>
        <p:nvSpPr>
          <p:cNvPr id="2" name="Title 1"/>
          <p:cNvSpPr>
            <a:spLocks noGrp="1"/>
          </p:cNvSpPr>
          <p:nvPr>
            <p:ph type="title"/>
          </p:nvPr>
        </p:nvSpPr>
        <p:spPr>
          <a:xfrm>
            <a:off x="381000" y="230189"/>
            <a:ext cx="8382000" cy="606524"/>
          </a:xfrm>
        </p:spPr>
        <p:txBody>
          <a:bodyPr>
            <a:normAutofit fontScale="90000"/>
          </a:bodyPr>
          <a:lstStyle/>
          <a:p>
            <a:r>
              <a:rPr lang="ko-KR" altLang="en-US" dirty="0"/>
              <a:t>상수와</a:t>
            </a:r>
            <a:r>
              <a:rPr lang="en-US" altLang="ko-KR" dirty="0"/>
              <a:t> </a:t>
            </a:r>
            <a:r>
              <a:rPr lang="ko-KR" altLang="en-US" dirty="0"/>
              <a:t>변수 </a:t>
            </a:r>
            <a:br>
              <a:rPr lang="ko-KR" altLang="en-US" dirty="0"/>
            </a:br>
            <a:endParaRPr lang="en-US" dirty="0">
              <a:solidFill>
                <a:schemeClr val="tx2"/>
              </a:solidFill>
            </a:endParaRPr>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텍스트 개체 틀 4"/>
          <p:cNvSpPr>
            <a:spLocks noGrp="1"/>
          </p:cNvSpPr>
          <p:nvPr>
            <p:ph type="body" sz="quarter" idx="10"/>
          </p:nvPr>
        </p:nvSpPr>
        <p:spPr>
          <a:xfrm>
            <a:off x="431032" y="884561"/>
            <a:ext cx="7237312" cy="960263"/>
          </a:xfrm>
        </p:spPr>
        <p:txBody>
          <a:bodyPr/>
          <a:lstStyle/>
          <a:p>
            <a:pPr>
              <a:buNone/>
            </a:pPr>
            <a:r>
              <a:rPr lang="ko-KR" altLang="en-US" sz="2400" dirty="0"/>
              <a:t>변수를 사용하기 위해서는 기호 </a:t>
            </a:r>
            <a:r>
              <a:rPr lang="en-US" altLang="ko-KR" sz="2400" dirty="0"/>
              <a:t>=</a:t>
            </a:r>
            <a:r>
              <a:rPr lang="ko-KR" altLang="en-US" sz="2400" dirty="0"/>
              <a:t>을 사용</a:t>
            </a:r>
            <a:endParaRPr lang="en-US" altLang="ko-KR" sz="2400" dirty="0"/>
          </a:p>
          <a:p>
            <a:pPr>
              <a:buNone/>
            </a:pPr>
            <a:r>
              <a:rPr lang="en-US" altLang="ko-KR" sz="2400" dirty="0"/>
              <a:t>= : </a:t>
            </a:r>
            <a:r>
              <a:rPr lang="ko-KR" altLang="en-US" sz="2400" dirty="0"/>
              <a:t>대입연산자</a:t>
            </a:r>
            <a:r>
              <a:rPr lang="en-US" altLang="ko-KR" sz="2400" dirty="0"/>
              <a:t> assignment operator)</a:t>
            </a:r>
          </a:p>
        </p:txBody>
      </p:sp>
      <p:grpSp>
        <p:nvGrpSpPr>
          <p:cNvPr id="21" name="그룹 20"/>
          <p:cNvGrpSpPr/>
          <p:nvPr/>
        </p:nvGrpSpPr>
        <p:grpSpPr>
          <a:xfrm>
            <a:off x="1979712" y="2636912"/>
            <a:ext cx="3816424" cy="3456384"/>
            <a:chOff x="1979712" y="2636912"/>
            <a:chExt cx="3816424" cy="3456384"/>
          </a:xfrm>
        </p:grpSpPr>
        <p:pic>
          <p:nvPicPr>
            <p:cNvPr id="2054" name="Picture 6"/>
            <p:cNvPicPr>
              <a:picLocks noChangeAspect="1" noChangeArrowheads="1"/>
            </p:cNvPicPr>
            <p:nvPr/>
          </p:nvPicPr>
          <p:blipFill>
            <a:blip r:embed="rId4" cstate="print"/>
            <a:srcRect/>
            <a:stretch>
              <a:fillRect/>
            </a:stretch>
          </p:blipFill>
          <p:spPr bwMode="auto">
            <a:xfrm>
              <a:off x="1979712" y="4274021"/>
              <a:ext cx="1971675" cy="1819275"/>
            </a:xfrm>
            <a:prstGeom prst="rect">
              <a:avLst/>
            </a:prstGeom>
            <a:noFill/>
            <a:ln w="9525">
              <a:noFill/>
              <a:miter lim="800000"/>
              <a:headEnd/>
              <a:tailEnd/>
            </a:ln>
          </p:spPr>
        </p:pic>
        <p:sp>
          <p:nvSpPr>
            <p:cNvPr id="14" name="직사각형 13"/>
            <p:cNvSpPr/>
            <p:nvPr/>
          </p:nvSpPr>
          <p:spPr bwMode="auto">
            <a:xfrm>
              <a:off x="4644008" y="2636912"/>
              <a:ext cx="1152128" cy="648072"/>
            </a:xfrm>
            <a:prstGeom prst="rect">
              <a:avLst/>
            </a:prstGeom>
            <a:noFill/>
            <a:ln w="25400">
              <a:solidFill>
                <a:schemeClr val="accent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16" name="직선 화살표 연결선 15"/>
            <p:cNvCxnSpPr>
              <a:endCxn id="2054" idx="0"/>
            </p:cNvCxnSpPr>
            <p:nvPr/>
          </p:nvCxnSpPr>
          <p:spPr>
            <a:xfrm flipH="1">
              <a:off x="2965550" y="2996952"/>
              <a:ext cx="1678458" cy="127706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22" name="그룹 21"/>
          <p:cNvGrpSpPr/>
          <p:nvPr/>
        </p:nvGrpSpPr>
        <p:grpSpPr>
          <a:xfrm>
            <a:off x="4644008" y="3356992"/>
            <a:ext cx="3744416" cy="3235821"/>
            <a:chOff x="4644008" y="3356992"/>
            <a:chExt cx="3744416" cy="3235821"/>
          </a:xfrm>
        </p:grpSpPr>
        <p:sp>
          <p:nvSpPr>
            <p:cNvPr id="11" name="직사각형 10"/>
            <p:cNvSpPr/>
            <p:nvPr/>
          </p:nvSpPr>
          <p:spPr bwMode="auto">
            <a:xfrm>
              <a:off x="4644008" y="3356992"/>
              <a:ext cx="1152128" cy="288032"/>
            </a:xfrm>
            <a:prstGeom prst="rect">
              <a:avLst/>
            </a:prstGeom>
            <a:noFill/>
            <a:ln w="25400">
              <a:solidFill>
                <a:schemeClr val="accent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2055" name="Picture 7"/>
            <p:cNvPicPr>
              <a:picLocks noChangeAspect="1" noChangeArrowheads="1"/>
            </p:cNvPicPr>
            <p:nvPr/>
          </p:nvPicPr>
          <p:blipFill>
            <a:blip r:embed="rId5" cstate="print"/>
            <a:srcRect/>
            <a:stretch>
              <a:fillRect/>
            </a:stretch>
          </p:blipFill>
          <p:spPr bwMode="auto">
            <a:xfrm>
              <a:off x="5483299" y="4221088"/>
              <a:ext cx="2905125" cy="2371725"/>
            </a:xfrm>
            <a:prstGeom prst="rect">
              <a:avLst/>
            </a:prstGeom>
            <a:noFill/>
            <a:ln w="9525">
              <a:noFill/>
              <a:miter lim="800000"/>
              <a:headEnd/>
              <a:tailEnd/>
            </a:ln>
          </p:spPr>
        </p:pic>
        <p:cxnSp>
          <p:nvCxnSpPr>
            <p:cNvPr id="17" name="직선 화살표 연결선 16"/>
            <p:cNvCxnSpPr>
              <a:stCxn id="11" idx="2"/>
            </p:cNvCxnSpPr>
            <p:nvPr/>
          </p:nvCxnSpPr>
          <p:spPr>
            <a:xfrm>
              <a:off x="5220072" y="3645024"/>
              <a:ext cx="648072" cy="7920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2/7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fontScale="92500" lnSpcReduction="20000"/>
          </a:bodyPr>
          <a:lstStyle/>
          <a:p>
            <a:r>
              <a:rPr lang="ko-KR" altLang="en-US" sz="2400" b="1" dirty="0"/>
              <a:t>대입 연산자의 사용방법</a:t>
            </a:r>
            <a:endParaRPr lang="ko-KR" altLang="en-US" sz="2400" dirty="0"/>
          </a:p>
        </p:txBody>
      </p:sp>
      <p:grpSp>
        <p:nvGrpSpPr>
          <p:cNvPr id="7" name="그룹 6"/>
          <p:cNvGrpSpPr/>
          <p:nvPr/>
        </p:nvGrpSpPr>
        <p:grpSpPr>
          <a:xfrm>
            <a:off x="105097" y="1772816"/>
            <a:ext cx="8715375" cy="4001244"/>
            <a:chOff x="33089" y="1772816"/>
            <a:chExt cx="8715375" cy="4001244"/>
          </a:xfrm>
        </p:grpSpPr>
        <p:sp>
          <p:nvSpPr>
            <p:cNvPr id="10" name="TextBox 9"/>
            <p:cNvSpPr txBox="1"/>
            <p:nvPr/>
          </p:nvSpPr>
          <p:spPr>
            <a:xfrm>
              <a:off x="323528" y="1772816"/>
              <a:ext cx="8352928" cy="1015663"/>
            </a:xfrm>
            <a:prstGeom prst="rect">
              <a:avLst/>
            </a:prstGeom>
            <a:solidFill>
              <a:schemeClr val="accent1"/>
            </a:solidFill>
            <a:ln>
              <a:noFill/>
            </a:ln>
            <a:effectLst/>
          </p:spPr>
          <p:txBody>
            <a:bodyPr wrap="square" rtlCol="0">
              <a:spAutoFit/>
            </a:bodyPr>
            <a:lstStyle/>
            <a:p>
              <a:r>
                <a:rPr lang="ko-KR" altLang="en-US" sz="2000" dirty="0"/>
                <a:t>대입 연산자는 어떤 값을 변수에 저장하기 위해 사용한다</a:t>
              </a:r>
              <a:r>
                <a:rPr lang="en-US" altLang="ko-KR" sz="2000" dirty="0"/>
                <a:t>. </a:t>
              </a:r>
              <a:r>
                <a:rPr lang="ko-KR" altLang="en-US" sz="2000" dirty="0"/>
                <a:t>따라서 대입 연산자의 좌측에는 항상 변수가 있어야 하지만 대입 연산자의 우측에는 상수 또는 변수가 포함된 </a:t>
              </a:r>
              <a:r>
                <a:rPr lang="ko-KR" altLang="en-US" sz="2000" dirty="0" err="1"/>
                <a:t>연산식</a:t>
              </a:r>
              <a:r>
                <a:rPr lang="ko-KR" altLang="en-US" sz="2000" dirty="0"/>
                <a:t> 등을 사용할 수 있다</a:t>
              </a:r>
              <a:r>
                <a:rPr lang="en-US" altLang="ko-KR" sz="2000" dirty="0"/>
                <a:t>.</a:t>
              </a:r>
              <a:endParaRPr lang="ko-KR" altLang="en-US" sz="2000" dirty="0"/>
            </a:p>
          </p:txBody>
        </p:sp>
        <p:pic>
          <p:nvPicPr>
            <p:cNvPr id="6" name="Picture 5"/>
            <p:cNvPicPr>
              <a:picLocks noChangeAspect="1" noChangeArrowheads="1"/>
            </p:cNvPicPr>
            <p:nvPr/>
          </p:nvPicPr>
          <p:blipFill>
            <a:blip r:embed="rId3" cstate="print"/>
            <a:srcRect/>
            <a:stretch>
              <a:fillRect/>
            </a:stretch>
          </p:blipFill>
          <p:spPr bwMode="auto">
            <a:xfrm>
              <a:off x="33089" y="3068960"/>
              <a:ext cx="8715375" cy="270510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3/7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lnSpcReduction="10000"/>
          </a:bodyPr>
          <a:lstStyle/>
          <a:p>
            <a:r>
              <a:rPr lang="ko-KR" altLang="en-US" sz="2000" b="1" dirty="0"/>
              <a:t>변수 이름을 정할 때 사용하는 규칙</a:t>
            </a:r>
            <a:endParaRPr lang="ko-KR" altLang="en-US" sz="2000" dirty="0"/>
          </a:p>
        </p:txBody>
      </p:sp>
      <p:sp>
        <p:nvSpPr>
          <p:cNvPr id="1280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8" name="Picture 4"/>
          <p:cNvPicPr>
            <a:picLocks noChangeAspect="1" noChangeArrowheads="1"/>
          </p:cNvPicPr>
          <p:nvPr/>
        </p:nvPicPr>
        <p:blipFill>
          <a:blip r:embed="rId3" cstate="print"/>
          <a:srcRect/>
          <a:stretch>
            <a:fillRect/>
          </a:stretch>
        </p:blipFill>
        <p:spPr bwMode="auto">
          <a:xfrm>
            <a:off x="323527" y="1700808"/>
            <a:ext cx="6603227" cy="1656184"/>
          </a:xfrm>
          <a:prstGeom prst="rect">
            <a:avLst/>
          </a:prstGeom>
          <a:noFill/>
          <a:ln w="9525">
            <a:noFill/>
            <a:miter lim="800000"/>
            <a:headEnd/>
            <a:tailEnd/>
          </a:ln>
        </p:spPr>
      </p:pic>
      <p:sp>
        <p:nvSpPr>
          <p:cNvPr id="9" name="Text Placeholder 2"/>
          <p:cNvSpPr txBox="1">
            <a:spLocks/>
          </p:cNvSpPr>
          <p:nvPr/>
        </p:nvSpPr>
        <p:spPr>
          <a:xfrm>
            <a:off x="251520" y="3645024"/>
            <a:ext cx="8352928" cy="360040"/>
          </a:xfrm>
          <a:prstGeom prst="rect">
            <a:avLst/>
          </a:prstGeom>
          <a:ln>
            <a:noFill/>
          </a:ln>
        </p:spPr>
        <p:txBody>
          <a:bodyPr vert="horz" lIns="0" tIns="0" rIns="0" bIns="0" rtlCol="0">
            <a:normAutofit lnSpcReduction="10000"/>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4"/>
              </a:buBlip>
              <a:tabLst/>
              <a:defRPr/>
            </a:pPr>
            <a:r>
              <a:rPr kumimoji="0" lang="ko-KR" altLang="en-US" sz="2000" b="1" i="0" u="none" strike="noStrike" kern="1200" cap="none" spc="0" normalizeH="0" baseline="0" noProof="0" dirty="0">
                <a:ln>
                  <a:noFill/>
                </a:ln>
                <a:solidFill>
                  <a:schemeClr val="tx1"/>
                </a:solidFill>
                <a:effectLst/>
                <a:uLnTx/>
                <a:uFillTx/>
                <a:latin typeface="+mn-ea"/>
                <a:cs typeface="+mn-cs"/>
              </a:rPr>
              <a:t>변수의 선언과 데이터 형</a:t>
            </a:r>
            <a:endParaRPr kumimoji="0" lang="ko-KR" altLang="en-US" sz="2000" b="0" i="0" u="none" strike="noStrike" kern="1200" cap="none" spc="0" normalizeH="0" baseline="0" noProof="0" dirty="0">
              <a:ln>
                <a:noFill/>
              </a:ln>
              <a:solidFill>
                <a:schemeClr val="tx1"/>
              </a:solidFill>
              <a:effectLst/>
              <a:uLnTx/>
              <a:uFillTx/>
              <a:latin typeface="+mn-ea"/>
              <a:cs typeface="+mn-cs"/>
            </a:endParaRPr>
          </a:p>
        </p:txBody>
      </p:sp>
      <p:grpSp>
        <p:nvGrpSpPr>
          <p:cNvPr id="13" name="그룹 12"/>
          <p:cNvGrpSpPr/>
          <p:nvPr/>
        </p:nvGrpSpPr>
        <p:grpSpPr>
          <a:xfrm>
            <a:off x="323528" y="4221088"/>
            <a:ext cx="7786390" cy="1872208"/>
            <a:chOff x="323528" y="4221088"/>
            <a:chExt cx="7786390" cy="1872208"/>
          </a:xfrm>
        </p:grpSpPr>
        <p:sp>
          <p:nvSpPr>
            <p:cNvPr id="11" name="TextBox 10"/>
            <p:cNvSpPr txBox="1"/>
            <p:nvPr/>
          </p:nvSpPr>
          <p:spPr>
            <a:xfrm>
              <a:off x="323528" y="4293096"/>
              <a:ext cx="4464496" cy="1323439"/>
            </a:xfrm>
            <a:prstGeom prst="rect">
              <a:avLst/>
            </a:prstGeom>
            <a:solidFill>
              <a:schemeClr val="accent1"/>
            </a:solidFill>
            <a:ln>
              <a:noFill/>
            </a:ln>
            <a:effectLst/>
          </p:spPr>
          <p:txBody>
            <a:bodyPr wrap="square" rtlCol="0">
              <a:spAutoFit/>
            </a:bodyPr>
            <a:lstStyle/>
            <a:p>
              <a:r>
                <a:rPr lang="ko-KR" altLang="en-US" sz="2000" dirty="0"/>
                <a:t>변수를 선언하는 것은 변수의 데이터 형과 변수의 이름을 정의하는 것이다</a:t>
              </a:r>
              <a:r>
                <a:rPr lang="en-US" altLang="ko-KR" sz="2000" dirty="0"/>
                <a:t>. </a:t>
              </a:r>
              <a:r>
                <a:rPr lang="ko-KR" altLang="en-US" sz="2000" dirty="0"/>
                <a:t>기본적인 데이터 형</a:t>
              </a:r>
              <a:r>
                <a:rPr lang="en-US" altLang="ko-KR" sz="2000" dirty="0"/>
                <a:t>]</a:t>
              </a:r>
              <a:r>
                <a:rPr lang="ko-KR" altLang="en-US" sz="2000" dirty="0"/>
                <a:t>에서 하나를 선택하여 지정한다</a:t>
              </a:r>
              <a:r>
                <a:rPr lang="en-US" altLang="ko-KR" sz="2000" dirty="0"/>
                <a:t>.</a:t>
              </a:r>
              <a:endParaRPr lang="ko-KR" altLang="en-US" sz="2000" dirty="0"/>
            </a:p>
          </p:txBody>
        </p:sp>
        <p:pic>
          <p:nvPicPr>
            <p:cNvPr id="12" name="Picture 3"/>
            <p:cNvPicPr>
              <a:picLocks noChangeAspect="1" noChangeArrowheads="1"/>
            </p:cNvPicPr>
            <p:nvPr/>
          </p:nvPicPr>
          <p:blipFill>
            <a:blip r:embed="rId5" cstate="print"/>
            <a:srcRect/>
            <a:stretch>
              <a:fillRect/>
            </a:stretch>
          </p:blipFill>
          <p:spPr bwMode="auto">
            <a:xfrm>
              <a:off x="5148064" y="4221088"/>
              <a:ext cx="2961854" cy="1872208"/>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4/7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lnSpcReduction="10000"/>
          </a:bodyPr>
          <a:lstStyle/>
          <a:p>
            <a:r>
              <a:rPr lang="ko-KR" altLang="en-US" sz="2000" b="1" dirty="0"/>
              <a:t>정수형</a:t>
            </a:r>
            <a:r>
              <a:rPr lang="en-US" altLang="ko-KR" sz="2000" b="1" dirty="0"/>
              <a:t>, </a:t>
            </a:r>
            <a:r>
              <a:rPr lang="ko-KR" altLang="en-US" sz="2000" b="1" dirty="0" err="1"/>
              <a:t>실수형</a:t>
            </a:r>
            <a:r>
              <a:rPr lang="en-US" altLang="ko-KR" sz="2000" b="1" dirty="0"/>
              <a:t>, </a:t>
            </a:r>
            <a:r>
              <a:rPr lang="ko-KR" altLang="en-US" sz="2000" b="1" dirty="0"/>
              <a:t>문자형 변수의 선언과 사용</a:t>
            </a:r>
            <a:endParaRPr lang="ko-KR" altLang="en-US" sz="2000" dirty="0"/>
          </a:p>
        </p:txBody>
      </p:sp>
      <p:sp>
        <p:nvSpPr>
          <p:cNvPr id="1280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1" name="그룹 10"/>
          <p:cNvGrpSpPr/>
          <p:nvPr/>
        </p:nvGrpSpPr>
        <p:grpSpPr>
          <a:xfrm>
            <a:off x="107504" y="1484784"/>
            <a:ext cx="8136904" cy="5040560"/>
            <a:chOff x="107504" y="1484784"/>
            <a:chExt cx="8136904" cy="5040560"/>
          </a:xfrm>
        </p:grpSpPr>
        <p:pic>
          <p:nvPicPr>
            <p:cNvPr id="7" name="Picture 5"/>
            <p:cNvPicPr>
              <a:picLocks noChangeAspect="1" noChangeArrowheads="1"/>
            </p:cNvPicPr>
            <p:nvPr/>
          </p:nvPicPr>
          <p:blipFill>
            <a:blip r:embed="rId3" cstate="print"/>
            <a:srcRect/>
            <a:stretch>
              <a:fillRect/>
            </a:stretch>
          </p:blipFill>
          <p:spPr bwMode="auto">
            <a:xfrm>
              <a:off x="107504" y="1484784"/>
              <a:ext cx="3240360" cy="3960439"/>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3947889" y="1700808"/>
              <a:ext cx="3000375" cy="2581275"/>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205808" y="4525094"/>
              <a:ext cx="4038600" cy="2000250"/>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5/7</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rmAutofit lnSpcReduction="10000"/>
          </a:bodyPr>
          <a:lstStyle/>
          <a:p>
            <a:r>
              <a:rPr lang="ko-KR" altLang="en-US" sz="2000" b="1" dirty="0" err="1"/>
              <a:t>실수형</a:t>
            </a:r>
            <a:r>
              <a:rPr lang="ko-KR" altLang="en-US" sz="2000" b="1" dirty="0"/>
              <a:t> 데이터와 자릿수 맞추기</a:t>
            </a:r>
            <a:endParaRPr lang="ko-KR" altLang="en-US" sz="2000" dirty="0"/>
          </a:p>
        </p:txBody>
      </p:sp>
      <p:pic>
        <p:nvPicPr>
          <p:cNvPr id="2050" name="Picture 2"/>
          <p:cNvPicPr>
            <a:picLocks noChangeAspect="1" noChangeArrowheads="1"/>
          </p:cNvPicPr>
          <p:nvPr/>
        </p:nvPicPr>
        <p:blipFill>
          <a:blip r:embed="rId3" cstate="print"/>
          <a:srcRect/>
          <a:stretch>
            <a:fillRect/>
          </a:stretch>
        </p:blipFill>
        <p:spPr bwMode="auto">
          <a:xfrm>
            <a:off x="611560" y="1700808"/>
            <a:ext cx="5305425" cy="98107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51520" y="3068960"/>
            <a:ext cx="4914900" cy="2828925"/>
          </a:xfrm>
          <a:prstGeom prst="rect">
            <a:avLst/>
          </a:prstGeom>
          <a:noFill/>
          <a:ln w="9525">
            <a:noFill/>
            <a:miter lim="800000"/>
            <a:headEnd/>
            <a:tailEnd/>
          </a:ln>
        </p:spPr>
      </p:pic>
      <p:pic>
        <p:nvPicPr>
          <p:cNvPr id="2052" name="_x77358272" descr="EMB00000ec40a9e"/>
          <p:cNvPicPr>
            <a:picLocks noChangeAspect="1" noChangeArrowheads="1"/>
          </p:cNvPicPr>
          <p:nvPr/>
        </p:nvPicPr>
        <p:blipFill>
          <a:blip r:embed="rId5" cstate="print"/>
          <a:srcRect/>
          <a:stretch>
            <a:fillRect/>
          </a:stretch>
        </p:blipFill>
        <p:spPr bwMode="auto">
          <a:xfrm>
            <a:off x="5796136" y="4293096"/>
            <a:ext cx="2100939" cy="1152128"/>
          </a:xfrm>
          <a:prstGeom prst="rect">
            <a:avLst/>
          </a:prstGeom>
          <a:noFill/>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6/7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400" b="1" dirty="0"/>
              <a:t>문자 변수에 저장되는 값은</a:t>
            </a:r>
            <a:r>
              <a:rPr lang="en-US" altLang="ko-KR" sz="2400" b="1" dirty="0"/>
              <a:t> </a:t>
            </a:r>
            <a:r>
              <a:rPr lang="ko-KR" altLang="en-US" sz="2400" b="1" dirty="0"/>
              <a:t>문자 자체인가</a:t>
            </a:r>
            <a:r>
              <a:rPr lang="en-US" altLang="ko-KR" sz="2400" b="1" dirty="0"/>
              <a:t>?</a:t>
            </a:r>
            <a:endParaRPr lang="ko-KR" altLang="en-US" sz="2400" b="1" dirty="0"/>
          </a:p>
        </p:txBody>
      </p:sp>
      <p:sp>
        <p:nvSpPr>
          <p:cNvPr id="1280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 name="Picture 1"/>
          <p:cNvPicPr>
            <a:picLocks noChangeAspect="1" noChangeArrowheads="1"/>
          </p:cNvPicPr>
          <p:nvPr/>
        </p:nvPicPr>
        <p:blipFill>
          <a:blip r:embed="rId3" cstate="print"/>
          <a:srcRect/>
          <a:stretch>
            <a:fillRect/>
          </a:stretch>
        </p:blipFill>
        <p:spPr bwMode="auto">
          <a:xfrm>
            <a:off x="179512" y="1700808"/>
            <a:ext cx="4265790" cy="1728192"/>
          </a:xfrm>
          <a:prstGeom prst="rect">
            <a:avLst/>
          </a:prstGeom>
          <a:noFill/>
          <a:ln w="9525">
            <a:solidFill>
              <a:schemeClr val="accent1">
                <a:alpha val="80000"/>
              </a:schemeClr>
            </a:solidFill>
            <a:miter lim="800000"/>
            <a:headEnd/>
            <a:tailEnd/>
          </a:ln>
        </p:spPr>
      </p:pic>
      <p:sp>
        <p:nvSpPr>
          <p:cNvPr id="11" name="TextBox 10"/>
          <p:cNvSpPr txBox="1"/>
          <p:nvPr/>
        </p:nvSpPr>
        <p:spPr>
          <a:xfrm>
            <a:off x="251520" y="3658212"/>
            <a:ext cx="8640960" cy="2795124"/>
          </a:xfrm>
          <a:prstGeom prst="rect">
            <a:avLst/>
          </a:prstGeom>
          <a:solidFill>
            <a:schemeClr val="accent1"/>
          </a:solidFill>
          <a:ln>
            <a:noFill/>
          </a:ln>
          <a:effectLst/>
        </p:spPr>
        <p:txBody>
          <a:bodyPr wrap="square" rtlCol="0">
            <a:spAutoFit/>
          </a:bodyPr>
          <a:lstStyle/>
          <a:p>
            <a:pPr marL="396875" lvl="0" indent="-396875" defTabSz="914363" latinLnBrk="1">
              <a:lnSpc>
                <a:spcPct val="120000"/>
              </a:lnSpc>
              <a:spcBef>
                <a:spcPts val="200"/>
              </a:spcBef>
              <a:defRPr/>
            </a:pPr>
            <a:r>
              <a:rPr lang="ko-KR" altLang="en-US" sz="2000" dirty="0">
                <a:latin typeface="+mn-ea"/>
              </a:rPr>
              <a:t>컴퓨터에서 사용되는 모든 데이터 즉</a:t>
            </a:r>
            <a:r>
              <a:rPr lang="en-US" altLang="ko-KR" sz="2000" dirty="0">
                <a:latin typeface="+mn-ea"/>
              </a:rPr>
              <a:t>, </a:t>
            </a:r>
            <a:r>
              <a:rPr lang="ko-KR" altLang="en-US" sz="2000" dirty="0">
                <a:latin typeface="+mn-ea"/>
              </a:rPr>
              <a:t>문자나 숫자들은 </a:t>
            </a:r>
            <a:r>
              <a:rPr lang="en-US" altLang="ko-KR" sz="2000" dirty="0">
                <a:latin typeface="+mn-ea"/>
              </a:rPr>
              <a:t>2</a:t>
            </a:r>
            <a:r>
              <a:rPr lang="ko-KR" altLang="en-US" sz="2000" dirty="0">
                <a:latin typeface="+mn-ea"/>
              </a:rPr>
              <a:t>진수 즉</a:t>
            </a:r>
            <a:r>
              <a:rPr lang="en-US" altLang="ko-KR" sz="2000" dirty="0">
                <a:latin typeface="+mn-ea"/>
              </a:rPr>
              <a:t>, 0</a:t>
            </a:r>
            <a:r>
              <a:rPr lang="ko-KR" altLang="en-US" sz="2000" dirty="0">
                <a:latin typeface="+mn-ea"/>
              </a:rPr>
              <a:t>과 </a:t>
            </a:r>
            <a:r>
              <a:rPr lang="en-US" altLang="ko-KR" sz="2000" dirty="0">
                <a:latin typeface="+mn-ea"/>
              </a:rPr>
              <a:t>1</a:t>
            </a:r>
            <a:r>
              <a:rPr lang="ko-KR" altLang="en-US" sz="2000" dirty="0">
                <a:latin typeface="+mn-ea"/>
              </a:rPr>
              <a:t>의 </a:t>
            </a:r>
            <a:endParaRPr lang="en-US" altLang="ko-KR" sz="2000" dirty="0">
              <a:latin typeface="+mn-ea"/>
            </a:endParaRPr>
          </a:p>
          <a:p>
            <a:pPr marL="396875" lvl="0" indent="-396875" defTabSz="914363" latinLnBrk="1">
              <a:lnSpc>
                <a:spcPct val="120000"/>
              </a:lnSpc>
              <a:spcBef>
                <a:spcPts val="200"/>
              </a:spcBef>
              <a:defRPr/>
            </a:pPr>
            <a:r>
              <a:rPr lang="ko-KR" altLang="en-US" sz="2000" dirty="0">
                <a:latin typeface="+mn-ea"/>
              </a:rPr>
              <a:t>코드로 표현되고 저장된다</a:t>
            </a:r>
            <a:r>
              <a:rPr lang="en-US" altLang="ko-KR" sz="2000" dirty="0">
                <a:latin typeface="+mn-ea"/>
              </a:rPr>
              <a:t>. </a:t>
            </a:r>
            <a:r>
              <a:rPr lang="ko-KR" altLang="en-US" sz="2000" dirty="0">
                <a:latin typeface="+mn-ea"/>
              </a:rPr>
              <a:t>데이터가 숫자이던 문자이던 간에 </a:t>
            </a:r>
            <a:r>
              <a:rPr lang="en-US" altLang="ko-KR" sz="2000" dirty="0">
                <a:latin typeface="+mn-ea"/>
              </a:rPr>
              <a:t>2 </a:t>
            </a:r>
            <a:r>
              <a:rPr lang="ko-KR" altLang="en-US" sz="2000" dirty="0">
                <a:latin typeface="+mn-ea"/>
              </a:rPr>
              <a:t>진수 즉</a:t>
            </a:r>
            <a:r>
              <a:rPr lang="en-US" altLang="ko-KR" sz="2000" dirty="0">
                <a:latin typeface="+mn-ea"/>
              </a:rPr>
              <a:t>, </a:t>
            </a:r>
          </a:p>
          <a:p>
            <a:pPr marL="396875" lvl="0" indent="-396875" defTabSz="914363" latinLnBrk="1">
              <a:lnSpc>
                <a:spcPct val="120000"/>
              </a:lnSpc>
              <a:spcBef>
                <a:spcPts val="200"/>
              </a:spcBef>
              <a:defRPr/>
            </a:pPr>
            <a:r>
              <a:rPr lang="ko-KR" altLang="en-US" sz="2000" dirty="0">
                <a:latin typeface="+mn-ea"/>
              </a:rPr>
              <a:t>숫자로 변환되어 처리된다</a:t>
            </a:r>
            <a:r>
              <a:rPr lang="en-US" altLang="ko-KR" sz="2000" dirty="0">
                <a:latin typeface="+mn-ea"/>
              </a:rPr>
              <a:t>. </a:t>
            </a:r>
          </a:p>
          <a:p>
            <a:pPr marL="396875" lvl="0" indent="-396875" defTabSz="914363" latinLnBrk="1">
              <a:lnSpc>
                <a:spcPct val="120000"/>
              </a:lnSpc>
              <a:spcBef>
                <a:spcPts val="200"/>
              </a:spcBef>
              <a:defRPr/>
            </a:pPr>
            <a:r>
              <a:rPr lang="ko-KR" altLang="en-US" sz="2000" dirty="0">
                <a:latin typeface="+mn-ea"/>
              </a:rPr>
              <a:t>따라서 문자형 변수 </a:t>
            </a:r>
            <a:r>
              <a:rPr lang="en-US" altLang="ko-KR" sz="2000" dirty="0">
                <a:latin typeface="+mn-ea"/>
              </a:rPr>
              <a:t>ch1</a:t>
            </a:r>
            <a:r>
              <a:rPr lang="ko-KR" altLang="en-US" sz="2000" dirty="0">
                <a:latin typeface="+mn-ea"/>
              </a:rPr>
              <a:t>에는 문자로서의 </a:t>
            </a:r>
            <a:r>
              <a:rPr lang="en-US" altLang="ko-KR" sz="2000" dirty="0">
                <a:latin typeface="+mn-ea"/>
              </a:rPr>
              <a:t>'A'</a:t>
            </a:r>
            <a:r>
              <a:rPr lang="ko-KR" altLang="en-US" sz="2000" dirty="0">
                <a:latin typeface="+mn-ea"/>
              </a:rPr>
              <a:t>가 저장되는 것이 아니라 문자 </a:t>
            </a:r>
            <a:endParaRPr lang="en-US" altLang="ko-KR" sz="2000" dirty="0">
              <a:latin typeface="+mn-ea"/>
            </a:endParaRPr>
          </a:p>
          <a:p>
            <a:pPr marL="396875" lvl="0" indent="-396875" defTabSz="914363" latinLnBrk="1">
              <a:lnSpc>
                <a:spcPct val="120000"/>
              </a:lnSpc>
              <a:spcBef>
                <a:spcPts val="200"/>
              </a:spcBef>
              <a:defRPr/>
            </a:pPr>
            <a:r>
              <a:rPr lang="en-US" altLang="ko-KR" sz="2000" dirty="0">
                <a:latin typeface="+mn-ea"/>
              </a:rPr>
              <a:t>'A‘</a:t>
            </a:r>
            <a:r>
              <a:rPr lang="ko-KR" altLang="en-US" sz="2000" dirty="0">
                <a:latin typeface="+mn-ea"/>
              </a:rPr>
              <a:t>를 나타내는 숫자 즉</a:t>
            </a:r>
            <a:r>
              <a:rPr lang="en-US" altLang="ko-KR" sz="2000" dirty="0">
                <a:latin typeface="+mn-ea"/>
              </a:rPr>
              <a:t>, 2</a:t>
            </a:r>
            <a:r>
              <a:rPr lang="ko-KR" altLang="en-US" sz="2000" dirty="0">
                <a:latin typeface="+mn-ea"/>
              </a:rPr>
              <a:t>진수 코드</a:t>
            </a:r>
            <a:r>
              <a:rPr lang="en-US" altLang="ko-KR" sz="2000" dirty="0">
                <a:latin typeface="+mn-ea"/>
              </a:rPr>
              <a:t>(code)</a:t>
            </a:r>
            <a:r>
              <a:rPr lang="ko-KR" altLang="en-US" sz="2000" dirty="0">
                <a:latin typeface="+mn-ea"/>
              </a:rPr>
              <a:t>로 표현되고 저장</a:t>
            </a:r>
            <a:r>
              <a:rPr lang="en-US" altLang="ko-KR" sz="2000" dirty="0">
                <a:latin typeface="+mn-ea"/>
              </a:rPr>
              <a:t>. </a:t>
            </a:r>
            <a:r>
              <a:rPr lang="ko-KR" altLang="en-US" sz="2000" dirty="0">
                <a:latin typeface="+mn-ea"/>
              </a:rPr>
              <a:t>컴퓨터에서 </a:t>
            </a:r>
            <a:endParaRPr lang="en-US" altLang="ko-KR" sz="2000" dirty="0">
              <a:latin typeface="+mn-ea"/>
            </a:endParaRPr>
          </a:p>
          <a:p>
            <a:pPr marL="396875" lvl="0" indent="-396875" defTabSz="914363" latinLnBrk="1">
              <a:lnSpc>
                <a:spcPct val="120000"/>
              </a:lnSpc>
              <a:spcBef>
                <a:spcPts val="200"/>
              </a:spcBef>
              <a:defRPr/>
            </a:pPr>
            <a:r>
              <a:rPr lang="ko-KR" altLang="en-US" sz="2000" dirty="0" err="1">
                <a:latin typeface="+mn-ea"/>
              </a:rPr>
              <a:t>표현해야할</a:t>
            </a:r>
            <a:r>
              <a:rPr lang="ko-KR" altLang="en-US" sz="2000" dirty="0">
                <a:latin typeface="+mn-ea"/>
              </a:rPr>
              <a:t> 모든 문자 각각에 대한 고유의 코드는 </a:t>
            </a:r>
            <a:r>
              <a:rPr lang="en-US" altLang="ko-KR" sz="2000" dirty="0">
                <a:latin typeface="+mn-ea"/>
              </a:rPr>
              <a:t>ASCII(</a:t>
            </a:r>
            <a:r>
              <a:rPr lang="ko-KR" altLang="en-US" sz="2000" dirty="0">
                <a:latin typeface="+mn-ea"/>
              </a:rPr>
              <a:t>아스키로 읽음</a:t>
            </a:r>
            <a:r>
              <a:rPr lang="en-US" altLang="ko-KR" sz="2000" dirty="0">
                <a:latin typeface="+mn-ea"/>
              </a:rPr>
              <a:t>)</a:t>
            </a:r>
            <a:r>
              <a:rPr lang="ko-KR" altLang="en-US" sz="2000" dirty="0">
                <a:latin typeface="+mn-ea"/>
              </a:rPr>
              <a:t>로 </a:t>
            </a:r>
            <a:endParaRPr lang="en-US" altLang="ko-KR" sz="2000" dirty="0">
              <a:latin typeface="+mn-ea"/>
            </a:endParaRPr>
          </a:p>
          <a:p>
            <a:pPr marL="396875" lvl="0" indent="-396875" defTabSz="914363" latinLnBrk="1">
              <a:lnSpc>
                <a:spcPct val="120000"/>
              </a:lnSpc>
              <a:spcBef>
                <a:spcPts val="200"/>
              </a:spcBef>
              <a:defRPr/>
            </a:pPr>
            <a:r>
              <a:rPr lang="ko-KR" altLang="en-US" sz="2000" dirty="0">
                <a:latin typeface="+mn-ea"/>
              </a:rPr>
              <a:t>약속되어 있다</a:t>
            </a:r>
            <a:r>
              <a:rPr lang="en-US" altLang="ko-KR" sz="2000" dirty="0">
                <a:latin typeface="+mn-ea"/>
              </a:rPr>
              <a:t>. </a:t>
            </a:r>
            <a:endParaRPr lang="ko-KR" altLang="en-US" sz="2000" dirty="0">
              <a:latin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7/7</a:t>
            </a:r>
            <a:endParaRPr lang="en-US" dirty="0">
              <a:solidFill>
                <a:schemeClr val="tx2"/>
              </a:solidFill>
            </a:endParaRPr>
          </a:p>
        </p:txBody>
      </p:sp>
      <p:sp>
        <p:nvSpPr>
          <p:cNvPr id="3" name="Text Placeholder 2"/>
          <p:cNvSpPr>
            <a:spLocks noGrp="1"/>
          </p:cNvSpPr>
          <p:nvPr>
            <p:ph type="body" sz="quarter" idx="10"/>
          </p:nvPr>
        </p:nvSpPr>
        <p:spPr>
          <a:xfrm>
            <a:off x="323528" y="836712"/>
            <a:ext cx="8352928" cy="360040"/>
          </a:xfrm>
          <a:ln>
            <a:noFill/>
          </a:ln>
        </p:spPr>
        <p:txBody>
          <a:bodyPr>
            <a:normAutofit lnSpcReduction="10000"/>
          </a:bodyPr>
          <a:lstStyle/>
          <a:p>
            <a:r>
              <a:rPr lang="ko-KR" altLang="en-US" sz="2000" b="1" dirty="0"/>
              <a:t>데이터 형의 사용범위</a:t>
            </a:r>
            <a:endParaRPr lang="ko-KR" altLang="en-US" sz="2000" dirty="0"/>
          </a:p>
        </p:txBody>
      </p:sp>
      <p:grpSp>
        <p:nvGrpSpPr>
          <p:cNvPr id="7" name="그룹 6"/>
          <p:cNvGrpSpPr/>
          <p:nvPr/>
        </p:nvGrpSpPr>
        <p:grpSpPr>
          <a:xfrm>
            <a:off x="179512" y="1340768"/>
            <a:ext cx="8784976" cy="5517232"/>
            <a:chOff x="179512" y="1556792"/>
            <a:chExt cx="8784976" cy="5517232"/>
          </a:xfrm>
        </p:grpSpPr>
        <p:sp>
          <p:nvSpPr>
            <p:cNvPr id="10" name="TextBox 9"/>
            <p:cNvSpPr txBox="1"/>
            <p:nvPr/>
          </p:nvSpPr>
          <p:spPr>
            <a:xfrm>
              <a:off x="179512" y="1556792"/>
              <a:ext cx="8640960" cy="1631216"/>
            </a:xfrm>
            <a:prstGeom prst="rect">
              <a:avLst/>
            </a:prstGeom>
            <a:solidFill>
              <a:schemeClr val="accent1"/>
            </a:solidFill>
            <a:ln>
              <a:noFill/>
            </a:ln>
            <a:effectLst/>
          </p:spPr>
          <p:txBody>
            <a:bodyPr wrap="square" rtlCol="0">
              <a:spAutoFit/>
            </a:bodyPr>
            <a:lstStyle/>
            <a:p>
              <a:r>
                <a:rPr lang="ko-KR" altLang="en-US" sz="2000" dirty="0"/>
                <a:t>데이터 형은 컴퓨터 내부적으로 처리하거나 저장하는 방식이 다르다</a:t>
              </a:r>
              <a:r>
                <a:rPr lang="en-US" altLang="ko-KR" sz="2000" dirty="0"/>
                <a:t>. </a:t>
              </a:r>
            </a:p>
            <a:p>
              <a:r>
                <a:rPr lang="en-US" altLang="ko-KR" sz="2000" dirty="0" err="1"/>
                <a:t>int</a:t>
              </a:r>
              <a:r>
                <a:rPr lang="ko-KR" altLang="en-US" sz="2000" dirty="0"/>
                <a:t>형 상수나 변수는 </a:t>
              </a:r>
              <a:r>
                <a:rPr lang="en-US" altLang="ko-KR" sz="2000" dirty="0"/>
                <a:t>4 byte, </a:t>
              </a:r>
              <a:r>
                <a:rPr lang="en-US" altLang="ko-KR" sz="2000" b="1" dirty="0"/>
                <a:t>double</a:t>
              </a:r>
              <a:r>
                <a:rPr lang="ko-KR" altLang="en-US" sz="2000" dirty="0"/>
                <a:t> 형 상수와 변수는 </a:t>
              </a:r>
              <a:r>
                <a:rPr lang="en-US" altLang="ko-KR" sz="2000" dirty="0"/>
                <a:t>8 byte, char</a:t>
              </a:r>
              <a:r>
                <a:rPr lang="ko-KR" altLang="en-US" sz="2000" dirty="0"/>
                <a:t>형은 </a:t>
              </a:r>
              <a:r>
                <a:rPr lang="en-US" altLang="ko-KR" sz="2000" dirty="0"/>
                <a:t>1 byte</a:t>
              </a:r>
              <a:r>
                <a:rPr lang="ko-KR" altLang="en-US" sz="2000" dirty="0"/>
                <a:t>의 크기로 구성되어 표현한다</a:t>
              </a:r>
              <a:r>
                <a:rPr lang="en-US" altLang="ko-KR" sz="2000" dirty="0"/>
                <a:t>. </a:t>
              </a:r>
            </a:p>
            <a:p>
              <a:r>
                <a:rPr lang="ko-KR" altLang="en-US" sz="2000" dirty="0"/>
                <a:t>결국 해당 데이터 형에 저장할 수 있는 값의 범위는 </a:t>
              </a:r>
              <a:r>
                <a:rPr lang="en-US" altLang="ko-KR" sz="2000" dirty="0"/>
                <a:t>byte</a:t>
              </a:r>
              <a:r>
                <a:rPr lang="ko-KR" altLang="en-US" sz="2000" dirty="0"/>
                <a:t>의 크기에 따라 달라진다</a:t>
              </a:r>
            </a:p>
          </p:txBody>
        </p:sp>
        <p:pic>
          <p:nvPicPr>
            <p:cNvPr id="6145" name="Picture 1"/>
            <p:cNvPicPr>
              <a:picLocks noChangeAspect="1" noChangeArrowheads="1"/>
            </p:cNvPicPr>
            <p:nvPr/>
          </p:nvPicPr>
          <p:blipFill>
            <a:blip r:embed="rId3" cstate="print"/>
            <a:srcRect/>
            <a:stretch>
              <a:fillRect/>
            </a:stretch>
          </p:blipFill>
          <p:spPr bwMode="auto">
            <a:xfrm>
              <a:off x="1786005" y="2852936"/>
              <a:ext cx="7178483" cy="4221088"/>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변수이름에 대한 규칙과 대입 연산자</a:t>
            </a:r>
          </a:p>
        </p:txBody>
      </p:sp>
      <p:pic>
        <p:nvPicPr>
          <p:cNvPr id="3075" name="Picture 3"/>
          <p:cNvPicPr>
            <a:picLocks noChangeAspect="1" noChangeArrowheads="1"/>
          </p:cNvPicPr>
          <p:nvPr/>
        </p:nvPicPr>
        <p:blipFill>
          <a:blip r:embed="rId3" cstate="print"/>
          <a:srcRect/>
          <a:stretch>
            <a:fillRect/>
          </a:stretch>
        </p:blipFill>
        <p:spPr bwMode="auto">
          <a:xfrm>
            <a:off x="323528" y="1124744"/>
            <a:ext cx="5324700" cy="432048"/>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23528" y="1700808"/>
            <a:ext cx="6890324" cy="1728192"/>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107504" y="3748236"/>
            <a:ext cx="8947373" cy="2777108"/>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4.1]  (88 page)</a:t>
            </a:r>
            <a:endParaRPr lang="ko-KR" altLang="en-US" dirty="0"/>
          </a:p>
        </p:txBody>
      </p:sp>
      <p:sp>
        <p:nvSpPr>
          <p:cNvPr id="6" name="텍스트 개체 틀 4"/>
          <p:cNvSpPr>
            <a:spLocks noGrp="1"/>
          </p:cNvSpPr>
          <p:nvPr>
            <p:ph type="body" sz="quarter" idx="10"/>
          </p:nvPr>
        </p:nvSpPr>
        <p:spPr>
          <a:xfrm>
            <a:off x="179512" y="1092239"/>
            <a:ext cx="8784976" cy="1231106"/>
          </a:xfrm>
        </p:spPr>
        <p:txBody>
          <a:bodyPr/>
          <a:lstStyle/>
          <a:p>
            <a:pPr>
              <a:buNone/>
            </a:pPr>
            <a:r>
              <a:rPr lang="ko-KR" altLang="en-US" sz="2000" dirty="0"/>
              <a:t>두 개의 변수 </a:t>
            </a:r>
            <a:r>
              <a:rPr lang="en-US" altLang="ko-KR" sz="2000" dirty="0"/>
              <a:t>a</a:t>
            </a:r>
            <a:r>
              <a:rPr lang="ko-KR" altLang="en-US" sz="2000" dirty="0"/>
              <a:t>와 </a:t>
            </a:r>
            <a:r>
              <a:rPr lang="en-US" altLang="ko-KR" sz="2000" dirty="0"/>
              <a:t>b</a:t>
            </a:r>
            <a:r>
              <a:rPr lang="ko-KR" altLang="en-US" sz="2000" dirty="0"/>
              <a:t>에 각각 </a:t>
            </a:r>
            <a:r>
              <a:rPr lang="en-US" altLang="ko-KR" sz="2000" dirty="0"/>
              <a:t>5</a:t>
            </a:r>
            <a:r>
              <a:rPr lang="ko-KR" altLang="en-US" sz="2000" dirty="0"/>
              <a:t>와 </a:t>
            </a:r>
            <a:r>
              <a:rPr lang="en-US" altLang="ko-KR" sz="2000" dirty="0"/>
              <a:t>7</a:t>
            </a:r>
            <a:r>
              <a:rPr lang="ko-KR" altLang="en-US" sz="2000" dirty="0"/>
              <a:t>을 저장하고 다음 수식의 결과를 </a:t>
            </a:r>
            <a:endParaRPr lang="en-US" altLang="ko-KR" sz="2000" dirty="0"/>
          </a:p>
          <a:p>
            <a:pPr>
              <a:buNone/>
            </a:pPr>
            <a:r>
              <a:rPr lang="ko-KR" altLang="en-US" sz="2000" dirty="0"/>
              <a:t>변수 </a:t>
            </a:r>
            <a:r>
              <a:rPr lang="en-US" altLang="ko-KR" sz="2000" dirty="0"/>
              <a:t>c</a:t>
            </a:r>
            <a:r>
              <a:rPr lang="ko-KR" altLang="en-US" sz="2000" dirty="0"/>
              <a:t>에 저장하여 출력하는 프로그램을 메모장</a:t>
            </a:r>
            <a:r>
              <a:rPr lang="en-US" altLang="ko-KR" sz="2000" dirty="0"/>
              <a:t>(notepad)</a:t>
            </a:r>
            <a:r>
              <a:rPr lang="ko-KR" altLang="en-US" sz="2000" dirty="0"/>
              <a:t>에 작성하되 </a:t>
            </a:r>
            <a:endParaRPr lang="en-US" altLang="ko-KR" sz="2000" dirty="0"/>
          </a:p>
          <a:p>
            <a:pPr>
              <a:buNone/>
            </a:pPr>
            <a:r>
              <a:rPr lang="ko-KR" altLang="en-US" sz="2000" dirty="0"/>
              <a:t>적절한 형식 지정자를 사용하시오</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4098" name="Picture 2"/>
          <p:cNvPicPr>
            <a:picLocks noChangeAspect="1" noChangeArrowheads="1"/>
          </p:cNvPicPr>
          <p:nvPr/>
        </p:nvPicPr>
        <p:blipFill>
          <a:blip r:embed="rId3" cstate="print"/>
          <a:srcRect/>
          <a:stretch>
            <a:fillRect/>
          </a:stretch>
        </p:blipFill>
        <p:spPr bwMode="auto">
          <a:xfrm>
            <a:off x="107505" y="2348880"/>
            <a:ext cx="6480720" cy="956172"/>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51520" y="3284984"/>
            <a:ext cx="2448272" cy="1677911"/>
          </a:xfrm>
          <a:prstGeom prst="rect">
            <a:avLst/>
          </a:prstGeom>
          <a:noFill/>
          <a:ln w="9525">
            <a:solidFill>
              <a:srgbClr val="FF0000"/>
            </a:solid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038847" y="3284984"/>
            <a:ext cx="2415708" cy="1656184"/>
          </a:xfrm>
          <a:prstGeom prst="rect">
            <a:avLst/>
          </a:prstGeom>
          <a:noFill/>
          <a:ln w="9525">
            <a:solidFill>
              <a:srgbClr val="FF0000"/>
            </a:solidFill>
            <a:miter lim="800000"/>
            <a:headEnd/>
            <a:tailEnd/>
          </a:ln>
        </p:spPr>
      </p:pic>
      <p:pic>
        <p:nvPicPr>
          <p:cNvPr id="4101" name="Picture 5"/>
          <p:cNvPicPr>
            <a:picLocks noChangeAspect="1" noChangeArrowheads="1"/>
          </p:cNvPicPr>
          <p:nvPr/>
        </p:nvPicPr>
        <p:blipFill>
          <a:blip r:embed="rId6" cstate="print"/>
          <a:srcRect/>
          <a:stretch>
            <a:fillRect/>
          </a:stretch>
        </p:blipFill>
        <p:spPr bwMode="auto">
          <a:xfrm>
            <a:off x="6121473" y="3212976"/>
            <a:ext cx="2586853" cy="1728192"/>
          </a:xfrm>
          <a:prstGeom prst="rect">
            <a:avLst/>
          </a:prstGeom>
          <a:noFill/>
          <a:ln w="9525">
            <a:solidFill>
              <a:srgbClr val="FF0000"/>
            </a:solid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20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20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fade">
                                      <p:cBhvr>
                                        <p:cTn id="17" dur="2000"/>
                                        <p:tgtEl>
                                          <p:spTgt spid="4101"/>
                                        </p:tgtEl>
                                      </p:cBhvr>
                                    </p:animEffect>
                                  </p:childTnLst>
                                </p:cTn>
                              </p:par>
                            </p:childTnLst>
                          </p:cTn>
                        </p:par>
                      </p:childTnLst>
                    </p:cTn>
                  </p:par>
                </p:childTnLst>
              </p:cTn>
              <p:nextCondLst>
                <p:cond evt="onClick" delay="0">
                  <p:tgtEl>
                    <p:spTgt spid="1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4.2]</a:t>
            </a:r>
            <a:endParaRPr lang="ko-KR" altLang="en-US" dirty="0"/>
          </a:p>
        </p:txBody>
      </p:sp>
      <p:sp>
        <p:nvSpPr>
          <p:cNvPr id="6" name="텍스트 개체 틀 4"/>
          <p:cNvSpPr>
            <a:spLocks noGrp="1"/>
          </p:cNvSpPr>
          <p:nvPr>
            <p:ph type="body" sz="quarter" idx="10"/>
          </p:nvPr>
        </p:nvSpPr>
        <p:spPr>
          <a:xfrm>
            <a:off x="179512" y="1092239"/>
            <a:ext cx="8784976" cy="1231106"/>
          </a:xfrm>
        </p:spPr>
        <p:txBody>
          <a:bodyPr/>
          <a:lstStyle/>
          <a:p>
            <a:pPr>
              <a:buNone/>
            </a:pPr>
            <a:r>
              <a:rPr lang="ko-KR" altLang="en-US" sz="2000" dirty="0"/>
              <a:t>두 개의 변수 </a:t>
            </a:r>
            <a:r>
              <a:rPr lang="en-US" altLang="ko-KR" sz="2000" dirty="0"/>
              <a:t>a</a:t>
            </a:r>
            <a:r>
              <a:rPr lang="ko-KR" altLang="en-US" sz="2000" dirty="0"/>
              <a:t>와 </a:t>
            </a:r>
            <a:r>
              <a:rPr lang="en-US" altLang="ko-KR" sz="2000" dirty="0"/>
              <a:t>b</a:t>
            </a:r>
            <a:r>
              <a:rPr lang="ko-KR" altLang="en-US" sz="2000" dirty="0"/>
              <a:t>에 각각 </a:t>
            </a:r>
            <a:r>
              <a:rPr lang="en-US" altLang="ko-KR" sz="2000" dirty="0"/>
              <a:t>5.3</a:t>
            </a:r>
            <a:r>
              <a:rPr lang="ko-KR" altLang="en-US" sz="2000" dirty="0"/>
              <a:t>과 </a:t>
            </a:r>
            <a:r>
              <a:rPr lang="en-US" altLang="ko-KR" sz="2000" dirty="0"/>
              <a:t>7.6</a:t>
            </a:r>
            <a:r>
              <a:rPr lang="ko-KR" altLang="en-US" sz="2000" dirty="0"/>
              <a:t>을  저장하고 다음 수식의 결과를 </a:t>
            </a:r>
            <a:endParaRPr lang="en-US" altLang="ko-KR" sz="2000" dirty="0"/>
          </a:p>
          <a:p>
            <a:pPr>
              <a:buNone/>
            </a:pPr>
            <a:r>
              <a:rPr lang="ko-KR" altLang="en-US" sz="2000" dirty="0"/>
              <a:t>변수 </a:t>
            </a:r>
            <a:r>
              <a:rPr lang="en-US" altLang="ko-KR" sz="2000" dirty="0"/>
              <a:t>c</a:t>
            </a:r>
            <a:r>
              <a:rPr lang="ko-KR" altLang="en-US" sz="2000" dirty="0"/>
              <a:t>에 저장하여 출력하는 프로그램을 메모장</a:t>
            </a:r>
            <a:r>
              <a:rPr lang="en-US" altLang="ko-KR" sz="2000" dirty="0"/>
              <a:t>(notepad)</a:t>
            </a:r>
            <a:r>
              <a:rPr lang="ko-KR" altLang="en-US" sz="2000" dirty="0"/>
              <a:t>에 작성하되 </a:t>
            </a:r>
            <a:endParaRPr lang="en-US" altLang="ko-KR" sz="2000" dirty="0"/>
          </a:p>
          <a:p>
            <a:pPr>
              <a:buNone/>
            </a:pPr>
            <a:r>
              <a:rPr lang="ko-KR" altLang="en-US" sz="2000" dirty="0"/>
              <a:t>적절한 형식 지정자를 사용하시오</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6176" y="623731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5122" name="Picture 2"/>
          <p:cNvPicPr>
            <a:picLocks noChangeAspect="1" noChangeArrowheads="1"/>
          </p:cNvPicPr>
          <p:nvPr/>
        </p:nvPicPr>
        <p:blipFill>
          <a:blip r:embed="rId3" cstate="print"/>
          <a:srcRect/>
          <a:stretch>
            <a:fillRect/>
          </a:stretch>
        </p:blipFill>
        <p:spPr bwMode="auto">
          <a:xfrm>
            <a:off x="251520" y="2492896"/>
            <a:ext cx="5781976" cy="864096"/>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323527" y="3717032"/>
            <a:ext cx="2509731" cy="1728192"/>
          </a:xfrm>
          <a:prstGeom prst="rect">
            <a:avLst/>
          </a:prstGeom>
          <a:noFill/>
          <a:ln w="9525">
            <a:solidFill>
              <a:srgbClr val="FF0000"/>
            </a:solid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3141350" y="3717032"/>
            <a:ext cx="2510770" cy="1728192"/>
          </a:xfrm>
          <a:prstGeom prst="rect">
            <a:avLst/>
          </a:prstGeom>
          <a:noFill/>
          <a:ln w="9525">
            <a:solidFill>
              <a:srgbClr val="FF0000"/>
            </a:solidFill>
            <a:miter lim="800000"/>
            <a:headEnd/>
            <a:tailEnd/>
          </a:ln>
        </p:spPr>
      </p:pic>
      <p:pic>
        <p:nvPicPr>
          <p:cNvPr id="5125" name="Picture 5"/>
          <p:cNvPicPr>
            <a:picLocks noChangeAspect="1" noChangeArrowheads="1"/>
          </p:cNvPicPr>
          <p:nvPr/>
        </p:nvPicPr>
        <p:blipFill>
          <a:blip r:embed="rId6" cstate="print"/>
          <a:srcRect/>
          <a:stretch>
            <a:fillRect/>
          </a:stretch>
        </p:blipFill>
        <p:spPr bwMode="auto">
          <a:xfrm>
            <a:off x="6063183" y="3705199"/>
            <a:ext cx="2469257" cy="1725245"/>
          </a:xfrm>
          <a:prstGeom prst="rect">
            <a:avLst/>
          </a:prstGeom>
          <a:noFill/>
          <a:ln w="9525">
            <a:solidFill>
              <a:srgbClr val="FF0000"/>
            </a:solid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20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2000"/>
                                        <p:tgtEl>
                                          <p:spTgt spid="51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5"/>
                                        </p:tgtEl>
                                        <p:attrNameLst>
                                          <p:attrName>style.visibility</p:attrName>
                                        </p:attrNameLst>
                                      </p:cBhvr>
                                      <p:to>
                                        <p:strVal val="visible"/>
                                      </p:to>
                                    </p:set>
                                    <p:animEffect transition="in" filter="fade">
                                      <p:cBhvr>
                                        <p:cTn id="17" dur="2000"/>
                                        <p:tgtEl>
                                          <p:spTgt spid="5125"/>
                                        </p:tgtEl>
                                      </p:cBhvr>
                                    </p:animEffect>
                                  </p:childTnLst>
                                </p:cTn>
                              </p:par>
                            </p:childTnLst>
                          </p:cTn>
                        </p:par>
                      </p:childTnLst>
                    </p:cTn>
                  </p:par>
                </p:childTnLst>
              </p:cTn>
              <p:nextCondLst>
                <p:cond evt="onClick" delay="0">
                  <p:tgtEl>
                    <p:spTgt spid="1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인질을 담보로 하여 돈과 교환</a:t>
            </a:r>
            <a:r>
              <a:rPr lang="en-US" altLang="ko-KR" dirty="0"/>
              <a:t>?</a:t>
            </a:r>
            <a:endParaRPr lang="ko-KR" altLang="en-US" dirty="0"/>
          </a:p>
        </p:txBody>
      </p:sp>
      <p:pic>
        <p:nvPicPr>
          <p:cNvPr id="6146" name="Picture 2"/>
          <p:cNvPicPr>
            <a:picLocks noChangeAspect="1" noChangeArrowheads="1"/>
          </p:cNvPicPr>
          <p:nvPr/>
        </p:nvPicPr>
        <p:blipFill>
          <a:blip r:embed="rId3" cstate="print"/>
          <a:srcRect/>
          <a:stretch>
            <a:fillRect/>
          </a:stretch>
        </p:blipFill>
        <p:spPr bwMode="auto">
          <a:xfrm>
            <a:off x="251520" y="1268760"/>
            <a:ext cx="3699528" cy="3096344"/>
          </a:xfrm>
          <a:prstGeom prst="rect">
            <a:avLst/>
          </a:prstGeom>
          <a:noFill/>
          <a:ln w="9525">
            <a:noFill/>
            <a:miter lim="800000"/>
            <a:headEnd/>
            <a:tailEnd/>
          </a:ln>
        </p:spPr>
      </p:pic>
      <p:sp>
        <p:nvSpPr>
          <p:cNvPr id="8" name="TextBox 7"/>
          <p:cNvSpPr txBox="1"/>
          <p:nvPr/>
        </p:nvSpPr>
        <p:spPr>
          <a:xfrm>
            <a:off x="4139952" y="1844824"/>
            <a:ext cx="4176464" cy="1631216"/>
          </a:xfrm>
          <a:prstGeom prst="rect">
            <a:avLst/>
          </a:prstGeom>
          <a:solidFill>
            <a:schemeClr val="accent1"/>
          </a:solidFill>
          <a:ln>
            <a:noFill/>
          </a:ln>
          <a:effectLst/>
        </p:spPr>
        <p:txBody>
          <a:bodyPr wrap="square" rtlCol="0">
            <a:spAutoFit/>
          </a:bodyPr>
          <a:lstStyle/>
          <a:p>
            <a:r>
              <a:rPr lang="ko-KR" altLang="en-US" sz="2000" dirty="0"/>
              <a:t>영화에서 인질 또는 중요한 물건을 담보로 하여 그에 상응하는 대가와 교환하는 장면</a:t>
            </a:r>
            <a:endParaRPr lang="en-US" altLang="ko-KR" sz="2000" dirty="0"/>
          </a:p>
          <a:p>
            <a:endParaRPr lang="en-US" altLang="ko-KR" sz="2000" dirty="0"/>
          </a:p>
          <a:p>
            <a:r>
              <a:rPr lang="ko-KR" altLang="en-US" sz="2000" dirty="0"/>
              <a:t>교환 시 동시성이  중요</a:t>
            </a:r>
            <a:r>
              <a:rPr lang="en-US" altLang="ko-KR" sz="2000" dirty="0"/>
              <a:t>!</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두 변수에 저장된 값을 교환 </a:t>
            </a:r>
          </a:p>
        </p:txBody>
      </p:sp>
      <p:sp>
        <p:nvSpPr>
          <p:cNvPr id="13" name="텍스트 개체 틀 4"/>
          <p:cNvSpPr>
            <a:spLocks noGrp="1"/>
          </p:cNvSpPr>
          <p:nvPr>
            <p:ph type="body" sz="quarter" idx="10"/>
          </p:nvPr>
        </p:nvSpPr>
        <p:spPr>
          <a:xfrm>
            <a:off x="179512" y="1092239"/>
            <a:ext cx="8784976" cy="800219"/>
          </a:xfrm>
        </p:spPr>
        <p:txBody>
          <a:bodyPr/>
          <a:lstStyle/>
          <a:p>
            <a:pPr>
              <a:buNone/>
            </a:pPr>
            <a:r>
              <a:rPr lang="ko-KR" altLang="en-US" sz="2000" dirty="0"/>
              <a:t>두 개의 변수 </a:t>
            </a:r>
            <a:r>
              <a:rPr lang="en-US" altLang="ko-KR" sz="2000" dirty="0"/>
              <a:t>a</a:t>
            </a:r>
            <a:r>
              <a:rPr lang="ko-KR" altLang="en-US" sz="2000" dirty="0"/>
              <a:t>와 </a:t>
            </a:r>
            <a:r>
              <a:rPr lang="en-US" altLang="ko-KR" sz="2000" dirty="0"/>
              <a:t>b</a:t>
            </a:r>
            <a:r>
              <a:rPr lang="ko-KR" altLang="en-US" sz="2000" dirty="0"/>
              <a:t>에 각각 </a:t>
            </a:r>
            <a:r>
              <a:rPr lang="en-US" altLang="ko-KR" sz="2000" dirty="0"/>
              <a:t>3</a:t>
            </a:r>
            <a:r>
              <a:rPr lang="ko-KR" altLang="en-US" sz="2000" dirty="0"/>
              <a:t>과 </a:t>
            </a:r>
            <a:r>
              <a:rPr lang="en-US" altLang="ko-KR" sz="2000" dirty="0"/>
              <a:t>5</a:t>
            </a:r>
            <a:r>
              <a:rPr lang="ko-KR" altLang="en-US" sz="2000" dirty="0"/>
              <a:t>가 저장되어 있고</a:t>
            </a:r>
            <a:r>
              <a:rPr lang="en-US" altLang="ko-KR" sz="2000" dirty="0"/>
              <a:t>, </a:t>
            </a:r>
          </a:p>
          <a:p>
            <a:pPr>
              <a:buNone/>
            </a:pPr>
            <a:r>
              <a:rPr lang="ko-KR" altLang="en-US" sz="2000" dirty="0"/>
              <a:t>각 변수에 저장된 값을 교환</a:t>
            </a:r>
          </a:p>
        </p:txBody>
      </p:sp>
      <p:pic>
        <p:nvPicPr>
          <p:cNvPr id="7170" name="Picture 2"/>
          <p:cNvPicPr>
            <a:picLocks noChangeAspect="1" noChangeArrowheads="1"/>
          </p:cNvPicPr>
          <p:nvPr/>
        </p:nvPicPr>
        <p:blipFill>
          <a:blip r:embed="rId3" cstate="print"/>
          <a:srcRect/>
          <a:stretch>
            <a:fillRect/>
          </a:stretch>
        </p:blipFill>
        <p:spPr bwMode="auto">
          <a:xfrm>
            <a:off x="179512" y="1916832"/>
            <a:ext cx="1226386" cy="1080120"/>
          </a:xfrm>
          <a:prstGeom prst="rect">
            <a:avLst/>
          </a:prstGeom>
          <a:noFill/>
          <a:ln w="9525">
            <a:noFill/>
            <a:miter lim="800000"/>
            <a:headEnd/>
            <a:tailEnd/>
          </a:ln>
        </p:spPr>
      </p:pic>
      <p:sp>
        <p:nvSpPr>
          <p:cNvPr id="15" name="Rounded Rectangle 7"/>
          <p:cNvSpPr/>
          <p:nvPr/>
        </p:nvSpPr>
        <p:spPr bwMode="auto">
          <a:xfrm>
            <a:off x="5724128" y="465313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교환 방법  </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7171" name="Picture 3"/>
          <p:cNvPicPr>
            <a:picLocks noChangeAspect="1" noChangeArrowheads="1"/>
          </p:cNvPicPr>
          <p:nvPr/>
        </p:nvPicPr>
        <p:blipFill>
          <a:blip r:embed="rId4" cstate="print"/>
          <a:srcRect/>
          <a:stretch>
            <a:fillRect/>
          </a:stretch>
        </p:blipFill>
        <p:spPr bwMode="auto">
          <a:xfrm>
            <a:off x="2555776" y="1988840"/>
            <a:ext cx="2952328" cy="1925431"/>
          </a:xfrm>
          <a:prstGeom prst="rect">
            <a:avLst/>
          </a:prstGeom>
          <a:noFill/>
          <a:ln w="9525">
            <a:noFill/>
            <a:miter lim="800000"/>
            <a:headEnd/>
            <a:tailEnd/>
          </a:ln>
        </p:spPr>
      </p:pic>
      <p:sp>
        <p:nvSpPr>
          <p:cNvPr id="16" name="Rounded Rectangle 7"/>
          <p:cNvSpPr/>
          <p:nvPr/>
        </p:nvSpPr>
        <p:spPr bwMode="auto">
          <a:xfrm>
            <a:off x="5724128" y="5805264"/>
            <a:ext cx="2736304" cy="792088"/>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오른쪽 프로그램의 문제점</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grpSp>
        <p:nvGrpSpPr>
          <p:cNvPr id="25" name="그룹 24"/>
          <p:cNvGrpSpPr/>
          <p:nvPr/>
        </p:nvGrpSpPr>
        <p:grpSpPr>
          <a:xfrm>
            <a:off x="251520" y="2852936"/>
            <a:ext cx="4032448" cy="2383815"/>
            <a:chOff x="251520" y="2852936"/>
            <a:chExt cx="4032448" cy="2383815"/>
          </a:xfrm>
        </p:grpSpPr>
        <p:sp>
          <p:nvSpPr>
            <p:cNvPr id="9" name="TextBox 8"/>
            <p:cNvSpPr txBox="1"/>
            <p:nvPr/>
          </p:nvSpPr>
          <p:spPr>
            <a:xfrm>
              <a:off x="251520" y="4221088"/>
              <a:ext cx="4032448" cy="1015663"/>
            </a:xfrm>
            <a:prstGeom prst="rect">
              <a:avLst/>
            </a:prstGeom>
            <a:solidFill>
              <a:schemeClr val="accent1"/>
            </a:solidFill>
            <a:ln>
              <a:noFill/>
            </a:ln>
            <a:effectLst/>
          </p:spPr>
          <p:txBody>
            <a:bodyPr wrap="square" rtlCol="0">
              <a:spAutoFit/>
            </a:bodyPr>
            <a:lstStyle/>
            <a:p>
              <a:r>
                <a:rPr lang="ko-KR" altLang="en-US" sz="2000" dirty="0"/>
                <a:t>왼쪽 프로그램의 결과 </a:t>
              </a:r>
              <a:r>
                <a:rPr lang="en-US" altLang="ko-KR" sz="2000" dirty="0"/>
                <a:t>a</a:t>
              </a:r>
              <a:r>
                <a:rPr lang="ko-KR" altLang="en-US" sz="2000" dirty="0"/>
                <a:t>에는 </a:t>
              </a:r>
              <a:r>
                <a:rPr lang="en-US" altLang="ko-KR" sz="2000" dirty="0"/>
                <a:t>5</a:t>
              </a:r>
              <a:r>
                <a:rPr lang="ko-KR" altLang="en-US" sz="2000" dirty="0"/>
                <a:t>라는 값이 저장되지만 </a:t>
              </a:r>
              <a:r>
                <a:rPr lang="en-US" altLang="ko-KR" sz="2000" dirty="0"/>
                <a:t>b</a:t>
              </a:r>
              <a:r>
                <a:rPr lang="ko-KR" altLang="en-US" sz="2000" dirty="0"/>
                <a:t>는 여전히 </a:t>
              </a:r>
              <a:r>
                <a:rPr lang="en-US" altLang="ko-KR" sz="2000" dirty="0"/>
                <a:t>5</a:t>
              </a:r>
              <a:r>
                <a:rPr lang="ko-KR" altLang="en-US" sz="2000" dirty="0"/>
                <a:t>값을 갖는다</a:t>
              </a:r>
            </a:p>
          </p:txBody>
        </p:sp>
        <p:cxnSp>
          <p:nvCxnSpPr>
            <p:cNvPr id="12" name="직선 화살표 연결선 11"/>
            <p:cNvCxnSpPr/>
            <p:nvPr/>
          </p:nvCxnSpPr>
          <p:spPr>
            <a:xfrm flipH="1">
              <a:off x="899592" y="2852936"/>
              <a:ext cx="1800200" cy="1368153"/>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26" name="그룹 25"/>
          <p:cNvGrpSpPr/>
          <p:nvPr/>
        </p:nvGrpSpPr>
        <p:grpSpPr>
          <a:xfrm>
            <a:off x="5292080" y="2780928"/>
            <a:ext cx="3528392" cy="1323439"/>
            <a:chOff x="5292080" y="2780928"/>
            <a:chExt cx="3528392" cy="1323439"/>
          </a:xfrm>
        </p:grpSpPr>
        <p:sp>
          <p:nvSpPr>
            <p:cNvPr id="17" name="TextBox 16"/>
            <p:cNvSpPr txBox="1"/>
            <p:nvPr/>
          </p:nvSpPr>
          <p:spPr>
            <a:xfrm>
              <a:off x="5868144" y="2780928"/>
              <a:ext cx="2952328" cy="1323439"/>
            </a:xfrm>
            <a:prstGeom prst="rect">
              <a:avLst/>
            </a:prstGeom>
            <a:solidFill>
              <a:schemeClr val="accent1"/>
            </a:solidFill>
            <a:ln>
              <a:noFill/>
            </a:ln>
            <a:effectLst/>
          </p:spPr>
          <p:txBody>
            <a:bodyPr wrap="square" rtlCol="0">
              <a:spAutoFit/>
            </a:bodyPr>
            <a:lstStyle/>
            <a:p>
              <a:r>
                <a:rPr lang="ko-KR" altLang="en-US" sz="2000" dirty="0"/>
                <a:t>오른쪽 프로그램의 결과는 </a:t>
              </a:r>
              <a:r>
                <a:rPr lang="en-US" altLang="ko-KR" sz="2000" dirty="0"/>
                <a:t>a</a:t>
              </a:r>
              <a:r>
                <a:rPr lang="ko-KR" altLang="en-US" sz="2000" dirty="0"/>
                <a:t>에는 </a:t>
              </a:r>
              <a:r>
                <a:rPr lang="en-US" altLang="ko-KR" sz="2000" dirty="0"/>
                <a:t>3,  b</a:t>
              </a:r>
              <a:r>
                <a:rPr lang="ko-KR" altLang="en-US" sz="2000" dirty="0"/>
                <a:t>에도 </a:t>
              </a:r>
              <a:r>
                <a:rPr lang="en-US" altLang="ko-KR" sz="2000" dirty="0"/>
                <a:t>3</a:t>
              </a:r>
              <a:r>
                <a:rPr lang="ko-KR" altLang="en-US" sz="2000" dirty="0"/>
                <a:t>이라는 값을 갖게 되어 서로 바뀌어 지지 않는다</a:t>
              </a:r>
            </a:p>
          </p:txBody>
        </p:sp>
        <p:cxnSp>
          <p:nvCxnSpPr>
            <p:cNvPr id="20" name="직선 화살표 연결선 19"/>
            <p:cNvCxnSpPr>
              <a:endCxn id="17" idx="1"/>
            </p:cNvCxnSpPr>
            <p:nvPr/>
          </p:nvCxnSpPr>
          <p:spPr>
            <a:xfrm>
              <a:off x="5292080" y="3068960"/>
              <a:ext cx="576064" cy="373688"/>
            </a:xfrm>
            <a:prstGeom prst="straightConnector1">
              <a:avLst/>
            </a:prstGeom>
            <a:ln w="3810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4" name="Rounded Rectangle 7"/>
          <p:cNvSpPr/>
          <p:nvPr/>
        </p:nvSpPr>
        <p:spPr bwMode="auto">
          <a:xfrm>
            <a:off x="2627784" y="5805264"/>
            <a:ext cx="2736304" cy="792088"/>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왼쪽 프로그램의 문제점</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2000"/>
                                        <p:tgtEl>
                                          <p:spTgt spid="7171"/>
                                        </p:tgtEl>
                                      </p:cBhvr>
                                    </p:animEffect>
                                  </p:childTnLst>
                                </p:cTn>
                              </p:par>
                            </p:childTnLst>
                          </p:cTn>
                        </p:par>
                      </p:childTnLst>
                    </p:cTn>
                  </p:par>
                </p:childTnLst>
              </p:cTn>
              <p:nextCondLst>
                <p:cond evt="onClick" delay="0">
                  <p:tgtEl>
                    <p:spTgt spid="15"/>
                  </p:tgtEl>
                </p:cond>
              </p:nextCondLst>
            </p:seq>
            <p:seq concurrent="1" nextAc="seek">
              <p:cTn id="8" restart="whenNotActive" fill="hold" evtFilter="cancelBubble" nodeType="interactiveSeq">
                <p:stCondLst>
                  <p:cond evt="onClick" delay="0">
                    <p:tgtEl>
                      <p:spTgt spid="24"/>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000"/>
                                        <p:tgtEl>
                                          <p:spTgt spid="25"/>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16"/>
                    </p:tgtEl>
                  </p:cond>
                </p:stCondLst>
                <p:endSync evt="end" delay="0">
                  <p:rtn val="all"/>
                </p:endSync>
                <p:childTnLst>
                  <p:par>
                    <p:cTn id="15" fill="hold">
                      <p:stCondLst>
                        <p:cond delay="0"/>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2000"/>
                                        <p:tgtEl>
                                          <p:spTgt spid="26"/>
                                        </p:tgtEl>
                                      </p:cBhvr>
                                    </p:animEffect>
                                  </p:childTnLst>
                                </p:cTn>
                              </p:par>
                            </p:childTnLst>
                          </p:cTn>
                        </p:par>
                      </p:childTnLst>
                    </p:cTn>
                  </p:par>
                </p:childTnLst>
              </p:cTn>
              <p:nextCondLst>
                <p:cond evt="onClick" delay="0">
                  <p:tgtEl>
                    <p:spTgt spid="16"/>
                  </p:tgtEl>
                </p:cond>
              </p:nextCondLst>
            </p:seq>
          </p:childTnLst>
        </p:cTn>
      </p:par>
    </p:tnLst>
  </p:timing>
</p:sld>
</file>

<file path=ppt/theme/theme1.xml><?xml version="1.0" encoding="utf-8"?>
<a:theme xmlns:a="http://schemas.openxmlformats.org/drawingml/2006/main" name="1_Grid - PURPLE template Segoe">
  <a:themeElements>
    <a:clrScheme name="Purple Template-Template">
      <a:dk1>
        <a:srgbClr val="000000"/>
      </a:dk1>
      <a:lt1>
        <a:srgbClr val="FFFFFF"/>
      </a:lt1>
      <a:dk2>
        <a:srgbClr val="663474"/>
      </a:dk2>
      <a:lt2>
        <a:srgbClr val="DBB7FF"/>
      </a:lt2>
      <a:accent1>
        <a:srgbClr val="FFC000"/>
      </a:accent1>
      <a:accent2>
        <a:srgbClr val="3497AE"/>
      </a:accent2>
      <a:accent3>
        <a:srgbClr val="DF8045"/>
      </a:accent3>
      <a:accent4>
        <a:srgbClr val="7DCC2E"/>
      </a:accent4>
      <a:accent5>
        <a:srgbClr val="FF9929"/>
      </a:accent5>
      <a:accent6>
        <a:srgbClr val="2681E6"/>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5B28715-887B-4BDE-AC78-1A11DBFF77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1386</TotalTime>
  <Words>7694</Words>
  <Application>Microsoft Office PowerPoint</Application>
  <PresentationFormat>화면 슬라이드 쇼(4:3)</PresentationFormat>
  <Paragraphs>380</Paragraphs>
  <Slides>45</Slides>
  <Notes>45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45</vt:i4>
      </vt:variant>
    </vt:vector>
  </HeadingPairs>
  <TitlesOfParts>
    <vt:vector size="52" baseType="lpstr">
      <vt:lpstr>Segoe</vt:lpstr>
      <vt:lpstr>Calibri</vt:lpstr>
      <vt:lpstr>맑은 고딕</vt:lpstr>
      <vt:lpstr>Arial</vt:lpstr>
      <vt:lpstr>나눔바른고딕</vt:lpstr>
      <vt:lpstr>새굴림</vt:lpstr>
      <vt:lpstr>1_Grid - PURPLE template Segoe</vt:lpstr>
      <vt:lpstr>4. 데이터를 보관하는 장소인                                               변수와 데이터 형</vt:lpstr>
      <vt:lpstr>학습할 내용</vt:lpstr>
      <vt:lpstr>상수와 변수</vt:lpstr>
      <vt:lpstr>상수와 변수  </vt:lpstr>
      <vt:lpstr>변수이름에 대한 규칙과 대입 연산자</vt:lpstr>
      <vt:lpstr>[실습문제 4.1]  (88 page)</vt:lpstr>
      <vt:lpstr>[실습문제 4.2]</vt:lpstr>
      <vt:lpstr>인질을 담보로 하여 돈과 교환?</vt:lpstr>
      <vt:lpstr>두 변수에 저장된 값을 교환 </vt:lpstr>
      <vt:lpstr>두 변수에 저장된 값을 교환 하는 경우</vt:lpstr>
      <vt:lpstr>임시변수를 이용한 교환 방법</vt:lpstr>
      <vt:lpstr>[실습문제 4.3] (90 page)</vt:lpstr>
      <vt:lpstr>[실습문제 4.4]</vt:lpstr>
      <vt:lpstr>[실습문제 4.5]</vt:lpstr>
      <vt:lpstr>상수와 데이터 형</vt:lpstr>
      <vt:lpstr>사용할 수 있는 정수형 상수의 범위</vt:lpstr>
      <vt:lpstr>기본적인 데이터 형(data type)</vt:lpstr>
      <vt:lpstr>변수와 데이터 형</vt:lpstr>
      <vt:lpstr>프로그램 수정</vt:lpstr>
      <vt:lpstr>변수와 초기값</vt:lpstr>
      <vt:lpstr>[실습문제 4.6] (94 page)</vt:lpstr>
      <vt:lpstr>[실습문제 4.7] (1) (94 page)</vt:lpstr>
      <vt:lpstr>[실습문제 4.7] (2) </vt:lpstr>
      <vt:lpstr>실수형 변수와 실수 데이터 형(double)</vt:lpstr>
      <vt:lpstr>연산내용과 출력 자릿수 조절</vt:lpstr>
      <vt:lpstr>출력할 숫자의 소수점 위치 맞추기</vt:lpstr>
      <vt:lpstr>[실습문제 4.8] (96 page)</vt:lpstr>
      <vt:lpstr>[실습문제 4.9]</vt:lpstr>
      <vt:lpstr>문자형 변수와 문자 데이터 형(char)</vt:lpstr>
      <vt:lpstr>%d와 %c를 이용한 문자 상수의 출력</vt:lpstr>
      <vt:lpstr>[참고] ASCII</vt:lpstr>
      <vt:lpstr>[참고] ASCII(문자와 정수의 표현)</vt:lpstr>
      <vt:lpstr>문자 상수 ‘A’와 ‘1’에 대한 코드 출력</vt:lpstr>
      <vt:lpstr>데이터 형의 사용범위</vt:lpstr>
      <vt:lpstr>[참고] Byte의 크기와 표현할 수 있는                                   숫자 데이터의 크기와 범위</vt:lpstr>
      <vt:lpstr>[참고] 정수형과 실수형 데이터의 표현과  저장방법</vt:lpstr>
      <vt:lpstr>[참고] 실수형 데이터의 표현과 저장방법</vt:lpstr>
      <vt:lpstr>C언어에서 사용하는 모든 데이터 형</vt:lpstr>
      <vt:lpstr>[단원정리] 1/7 </vt:lpstr>
      <vt:lpstr>[단원정리] 2/7 </vt:lpstr>
      <vt:lpstr>[단원정리] 3/7</vt:lpstr>
      <vt:lpstr>[단원정리] 4/7 </vt:lpstr>
      <vt:lpstr>[단원정리] 5/7</vt:lpstr>
      <vt:lpstr>[단원정리] 6/7 </vt:lpstr>
      <vt:lpstr>[단원정리] 7/7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
  <dc:creator>Master</dc:creator>
  <cp:keywords/>
  <dc:description/>
  <cp:lastModifiedBy>HOSEO</cp:lastModifiedBy>
  <cp:revision>139</cp:revision>
  <dcterms:created xsi:type="dcterms:W3CDTF">2011-07-09T01:10:17Z</dcterms:created>
  <dcterms:modified xsi:type="dcterms:W3CDTF">2024-03-12T03:23:54Z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TC102867449990</vt:lpwstr>
  </property>
</Properties>
</file>