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2" r:id="rId2"/>
  </p:sldMasterIdLst>
  <p:notesMasterIdLst>
    <p:notesMasterId r:id="rId45"/>
  </p:notesMasterIdLst>
  <p:handoutMasterIdLst>
    <p:handoutMasterId r:id="rId46"/>
  </p:handoutMasterIdLst>
  <p:sldIdLst>
    <p:sldId id="257" r:id="rId3"/>
    <p:sldId id="270" r:id="rId4"/>
    <p:sldId id="259" r:id="rId5"/>
    <p:sldId id="303" r:id="rId6"/>
    <p:sldId id="271" r:id="rId7"/>
    <p:sldId id="331" r:id="rId8"/>
    <p:sldId id="378" r:id="rId9"/>
    <p:sldId id="414" r:id="rId10"/>
    <p:sldId id="415" r:id="rId11"/>
    <p:sldId id="416" r:id="rId12"/>
    <p:sldId id="417" r:id="rId13"/>
    <p:sldId id="304" r:id="rId14"/>
    <p:sldId id="418" r:id="rId15"/>
    <p:sldId id="381" r:id="rId16"/>
    <p:sldId id="358" r:id="rId17"/>
    <p:sldId id="419" r:id="rId18"/>
    <p:sldId id="359" r:id="rId19"/>
    <p:sldId id="420" r:id="rId20"/>
    <p:sldId id="360" r:id="rId21"/>
    <p:sldId id="361" r:id="rId22"/>
    <p:sldId id="421" r:id="rId23"/>
    <p:sldId id="422" r:id="rId24"/>
    <p:sldId id="423" r:id="rId25"/>
    <p:sldId id="424" r:id="rId26"/>
    <p:sldId id="425" r:id="rId27"/>
    <p:sldId id="384" r:id="rId28"/>
    <p:sldId id="426" r:id="rId29"/>
    <p:sldId id="363" r:id="rId30"/>
    <p:sldId id="427" r:id="rId31"/>
    <p:sldId id="366" r:id="rId32"/>
    <p:sldId id="428" r:id="rId33"/>
    <p:sldId id="396" r:id="rId34"/>
    <p:sldId id="429" r:id="rId35"/>
    <p:sldId id="398" r:id="rId36"/>
    <p:sldId id="430" r:id="rId37"/>
    <p:sldId id="400" r:id="rId38"/>
    <p:sldId id="401" r:id="rId39"/>
    <p:sldId id="368" r:id="rId40"/>
    <p:sldId id="278" r:id="rId41"/>
    <p:sldId id="377" r:id="rId42"/>
    <p:sldId id="432" r:id="rId43"/>
    <p:sldId id="412" r:id="rId44"/>
  </p:sldIdLst>
  <p:sldSz cx="9144000" cy="6858000" type="screen4x3"/>
  <p:notesSz cx="6858000" cy="9144000"/>
  <p:embeddedFontLst>
    <p:embeddedFont>
      <p:font typeface="나눔바른고딕" panose="020B0600000101010101" charset="-127"/>
      <p:regular r:id="rId47"/>
      <p:bold r:id="rId48"/>
    </p:embeddedFont>
    <p:embeddedFont>
      <p:font typeface="Calibri" panose="020F0502020204030204" pitchFamily="34" charset="0"/>
      <p:regular r:id="rId49"/>
      <p:bold r:id="rId50"/>
      <p:italic r:id="rId51"/>
      <p:boldItalic r:id="rId52"/>
    </p:embeddedFont>
    <p:embeddedFont>
      <p:font typeface="맑은 고딕" panose="020B0503020000020004" pitchFamily="50" charset="-127"/>
      <p:regular r:id="rId53"/>
      <p:bold r:id="rId54"/>
    </p:embeddedFont>
    <p:embeddedFont>
      <p:font typeface="새굴림" panose="02030600000101010101" pitchFamily="18" charset="-127"/>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04" autoAdjust="0"/>
    <p:restoredTop sz="94660"/>
  </p:normalViewPr>
  <p:slideViewPr>
    <p:cSldViewPr>
      <p:cViewPr varScale="1">
        <p:scale>
          <a:sx n="108" d="100"/>
          <a:sy n="108" d="100"/>
        </p:scale>
        <p:origin x="1302" y="78"/>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73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D80914-434E-4CB4-A4E8-A31EE539B94D}" type="datetime9">
              <a:rPr lang="ko-KR" altLang="en-US" smtClean="0"/>
              <a:pPr/>
              <a:t>2024년 3월 25일 오후 1시 29분</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4EB414-D411-4C30-ADBE-627D969AB331}" type="slidenum">
              <a:rPr lang="ko-KR" altLang="en-US" smtClean="0"/>
              <a:pPr/>
              <a:t>‹#›</a:t>
            </a:fld>
            <a:endParaRPr lang="ko-KR" altLang="en-US"/>
          </a:p>
        </p:txBody>
      </p:sp>
    </p:spTree>
    <p:extLst>
      <p:ext uri="{BB962C8B-B14F-4D97-AF65-F5344CB8AC3E}">
        <p14:creationId xmlns:p14="http://schemas.microsoft.com/office/powerpoint/2010/main" val="5334031"/>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슬라이드 이미지 개체 틀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pic>
        <p:nvPicPr>
          <p:cNvPr id="1026" name="ShockwaveFlash1"/>
          <p:cNvPicPr>
            <a:picLocks noChangeAspect="1" noChangeArrowheads="1"/>
          </p:cNvPicPr>
          <p:nvPr/>
        </p:nvPicPr>
        <p:blipFill>
          <a:blip r:embed="rId2"/>
          <a:srcRect/>
          <a:stretch>
            <a:fillRect/>
          </a:stretch>
        </p:blipFill>
        <p:spPr bwMode="auto">
          <a:xfrm>
            <a:off x="5301208" y="8604448"/>
            <a:ext cx="1368425" cy="360362"/>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2300943299"/>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AF826D3B-53D3-462E-ABEC-A9127BBED795}" type="datetime9">
              <a:rPr lang="ko-KR" altLang="en-US" smtClean="0"/>
              <a:pPr/>
              <a:t>2024년 3월 25일 오후 1시 29분</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1DC5D22A-79DC-46D3-93A2-536B334BBEEC}"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2024년 3월 25일 오후 1시 29분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1"/>
            <a:ext cx="7681913" cy="875928"/>
          </a:xfrm>
          <a:noFill/>
        </p:spPr>
        <p:txBody>
          <a:bodyPr>
            <a:noAutofit/>
          </a:bodyPr>
          <a:lstStyle>
            <a:lvl1pPr>
              <a:lnSpc>
                <a:spcPct val="90000"/>
              </a:lnSpc>
              <a:defRPr sz="5400">
                <a:solidFill>
                  <a:schemeClr val="bg2">
                    <a:lumMod val="50000"/>
                  </a:schemeClr>
                </a:solidFill>
                <a:latin typeface="나눔바른고딕" panose="020B0603020101020101" pitchFamily="50" charset="-127"/>
                <a:ea typeface="나눔바른고딕" panose="020B0603020101020101" pitchFamily="50" charset="-127"/>
              </a:defRPr>
            </a:lvl1pPr>
          </a:lstStyle>
          <a:p>
            <a:r>
              <a:rPr lang="ko-KR" altLang="en-US" dirty="0"/>
              <a:t>마스터 제목 스타일 편집</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a:t>마스터 부제목 스타일 편집</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a:noFill/>
        </p:spPr>
        <p:txBody>
          <a:bodyPr/>
          <a:lstStyle>
            <a:lvl1pPr>
              <a:defRPr sz="4000" b="1" u="none">
                <a:solidFill>
                  <a:schemeClr val="bg2">
                    <a:lumMod val="50000"/>
                  </a:schemeClr>
                </a:solidFill>
                <a:latin typeface="나눔바른고딕" panose="020B0603020101020101" pitchFamily="50" charset="-127"/>
                <a:ea typeface="나눔바른고딕" panose="020B0603020101020101" pitchFamily="50" charset="-127"/>
                <a:cs typeface="한컴돋움" pitchFamily="18" charset="2"/>
              </a:defRPr>
            </a:lvl1pPr>
          </a:lstStyle>
          <a:p>
            <a:r>
              <a:rPr lang="ko-KR" altLang="en-US" dirty="0"/>
              <a:t>마스터 제목 스타일 편집</a:t>
            </a:r>
            <a:endParaRPr lang="en-US" dirty="0"/>
          </a:p>
        </p:txBody>
      </p:sp>
      <p:sp>
        <p:nvSpPr>
          <p:cNvPr id="6" name="Text Placeholder 5"/>
          <p:cNvSpPr>
            <a:spLocks noGrp="1"/>
          </p:cNvSpPr>
          <p:nvPr>
            <p:ph type="body" sz="quarter" idx="10"/>
          </p:nvPr>
        </p:nvSpPr>
        <p:spPr>
          <a:xfrm>
            <a:off x="381000" y="1411552"/>
            <a:ext cx="8382000" cy="2822311"/>
          </a:xfrm>
        </p:spPr>
        <p:txBody>
          <a:bodyPr/>
          <a:lstStyle>
            <a:lvl1pPr>
              <a:lnSpc>
                <a:spcPct val="120000"/>
              </a:lnSpc>
              <a:defRPr sz="3500" b="0" baseline="0">
                <a:latin typeface="나눔바른고딕" panose="020B0603020101020101" pitchFamily="50" charset="-127"/>
                <a:ea typeface="나눔바른고딕" panose="020B0603020101020101" pitchFamily="50" charset="-127"/>
              </a:defRPr>
            </a:lvl1pPr>
            <a:lvl2pPr>
              <a:lnSpc>
                <a:spcPct val="120000"/>
              </a:lnSpc>
              <a:defRPr sz="3000" b="0" baseline="0">
                <a:latin typeface="나눔바른고딕" panose="020B0603020101020101" pitchFamily="50" charset="-127"/>
                <a:ea typeface="나눔바른고딕" panose="020B0603020101020101" pitchFamily="50" charset="-127"/>
              </a:defRPr>
            </a:lvl2pPr>
            <a:lvl3pPr>
              <a:lnSpc>
                <a:spcPct val="120000"/>
              </a:lnSpc>
              <a:defRPr sz="2700" b="0" baseline="0">
                <a:latin typeface="나눔바른고딕" panose="020B0603020101020101" pitchFamily="50" charset="-127"/>
                <a:ea typeface="나눔바른고딕" panose="020B0603020101020101" pitchFamily="50" charset="-127"/>
              </a:defRPr>
            </a:lvl3pPr>
            <a:lvl4pPr>
              <a:lnSpc>
                <a:spcPct val="120000"/>
              </a:lnSpc>
              <a:defRPr b="0">
                <a:latin typeface="나눔바른고딕" panose="020B0603020101020101" pitchFamily="50" charset="-127"/>
                <a:ea typeface="나눔바른고딕" panose="020B0603020101020101" pitchFamily="50" charset="-127"/>
              </a:defRPr>
            </a:lvl4pPr>
            <a:lvl5pPr>
              <a:lnSpc>
                <a:spcPct val="120000"/>
              </a:lnSpc>
              <a:defRPr b="0">
                <a:latin typeface="나눔바른고딕" panose="020B0603020101020101" pitchFamily="50" charset="-127"/>
                <a:ea typeface="나눔바른고딕" panose="020B0603020101020101"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553998"/>
          </a:xfrm>
          <a:prstGeom prst="rect">
            <a:avLst/>
          </a:prstGeom>
        </p:spPr>
        <p:txBody>
          <a:bodyPr vert="horz" wrap="square" lIns="0" tIns="0" rIns="0" bIns="0" rtlCol="0" anchor="t">
            <a:sp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381000" y="1412875"/>
            <a:ext cx="8382000" cy="2714589"/>
          </a:xfrm>
          <a:prstGeom prst="rect">
            <a:avLst/>
          </a:prstGeom>
        </p:spPr>
        <p:txBody>
          <a:bodyPr vert="horz" lIns="0" tIns="0" rIns="0" bIns="0" rtlCol="0">
            <a:sp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61" r:id="rId10"/>
  </p:sldLayoutIdLst>
  <p:transition>
    <p:fade/>
  </p:transition>
  <p:txStyles>
    <p:titleStyle>
      <a:lvl1pPr algn="l" defTabSz="914363" rtl="0" eaLnBrk="1" latinLnBrk="1" hangingPunct="1">
        <a:lnSpc>
          <a:spcPct val="90000"/>
        </a:lnSpc>
        <a:spcBef>
          <a:spcPct val="0"/>
        </a:spcBef>
        <a:buNone/>
        <a:defRPr lang="en-US" sz="4000" b="1" kern="1200" cap="none" spc="-150" baseline="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새굴림" pitchFamily="18" charset="-127"/>
          <a:ea typeface="새굴림" pitchFamily="18" charset="-127"/>
          <a:cs typeface="Arial" charset="0"/>
        </a:defRPr>
      </a:lvl1pPr>
    </p:titleStyle>
    <p:bodyStyle>
      <a:lvl1pPr marL="396875" indent="-396875" algn="l" defTabSz="914363" rtl="0" eaLnBrk="1" latinLnBrk="1" hangingPunct="1">
        <a:lnSpc>
          <a:spcPct val="120000"/>
        </a:lnSpc>
        <a:spcBef>
          <a:spcPct val="20000"/>
        </a:spcBef>
        <a:buFontTx/>
        <a:buBlip>
          <a:blip r:embed="rId12"/>
        </a:buBlip>
        <a:defRPr sz="3500" b="1" kern="1200" baseline="0">
          <a:solidFill>
            <a:schemeClr val="tx1"/>
          </a:solidFill>
          <a:latin typeface="+mn-ea"/>
          <a:ea typeface="+mn-ea"/>
          <a:cs typeface="+mn-cs"/>
        </a:defRPr>
      </a:lvl1pPr>
      <a:lvl2pPr marL="914400" indent="-396875" algn="l" defTabSz="914363" rtl="0" eaLnBrk="1" latinLnBrk="1" hangingPunct="1">
        <a:lnSpc>
          <a:spcPct val="120000"/>
        </a:lnSpc>
        <a:spcBef>
          <a:spcPct val="20000"/>
        </a:spcBef>
        <a:buFontTx/>
        <a:buBlip>
          <a:blip r:embed="rId13"/>
        </a:buBlip>
        <a:defRPr sz="3000" b="1" kern="1200" baseline="0">
          <a:solidFill>
            <a:schemeClr val="tx1"/>
          </a:solidFill>
          <a:latin typeface="+mn-ea"/>
          <a:ea typeface="+mn-ea"/>
          <a:cs typeface="+mn-cs"/>
        </a:defRPr>
      </a:lvl2pPr>
      <a:lvl3pPr marL="1258888" indent="-344488"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3pPr>
      <a:lvl4pPr marL="1604963" indent="-346075"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4pPr>
      <a:lvl5pPr marL="1941513" indent="-336550"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5pPr>
      <a:lvl6pPr marL="2514499"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1" hangingPunct="1">
        <a:defRPr sz="1800" kern="1200">
          <a:solidFill>
            <a:schemeClr val="tx1"/>
          </a:solidFill>
          <a:latin typeface="+mn-lt"/>
          <a:ea typeface="+mn-ea"/>
          <a:cs typeface="+mn-cs"/>
        </a:defRPr>
      </a:lvl1pPr>
      <a:lvl2pPr marL="457182" algn="l" defTabSz="914363" rtl="0" eaLnBrk="1" latinLnBrk="1" hangingPunct="1">
        <a:defRPr sz="1800" kern="1200">
          <a:solidFill>
            <a:schemeClr val="tx1"/>
          </a:solidFill>
          <a:latin typeface="+mn-lt"/>
          <a:ea typeface="+mn-ea"/>
          <a:cs typeface="+mn-cs"/>
        </a:defRPr>
      </a:lvl2pPr>
      <a:lvl3pPr marL="914363" algn="l" defTabSz="914363" rtl="0" eaLnBrk="1" latinLnBrk="1" hangingPunct="1">
        <a:defRPr sz="1800" kern="1200">
          <a:solidFill>
            <a:schemeClr val="tx1"/>
          </a:solidFill>
          <a:latin typeface="+mn-lt"/>
          <a:ea typeface="+mn-ea"/>
          <a:cs typeface="+mn-cs"/>
        </a:defRPr>
      </a:lvl3pPr>
      <a:lvl4pPr marL="1371545" algn="l" defTabSz="914363" rtl="0" eaLnBrk="1" latinLnBrk="1" hangingPunct="1">
        <a:defRPr sz="1800" kern="1200">
          <a:solidFill>
            <a:schemeClr val="tx1"/>
          </a:solidFill>
          <a:latin typeface="+mn-lt"/>
          <a:ea typeface="+mn-ea"/>
          <a:cs typeface="+mn-cs"/>
        </a:defRPr>
      </a:lvl4pPr>
      <a:lvl5pPr marL="1828727" algn="l" defTabSz="914363" rtl="0" eaLnBrk="1" latinLnBrk="1" hangingPunct="1">
        <a:defRPr sz="1800" kern="1200">
          <a:solidFill>
            <a:schemeClr val="tx1"/>
          </a:solidFill>
          <a:latin typeface="+mn-lt"/>
          <a:ea typeface="+mn-ea"/>
          <a:cs typeface="+mn-cs"/>
        </a:defRPr>
      </a:lvl5pPr>
      <a:lvl6pPr marL="2285909" algn="l" defTabSz="914363" rtl="0" eaLnBrk="1" latinLnBrk="1" hangingPunct="1">
        <a:defRPr sz="1800" kern="1200">
          <a:solidFill>
            <a:schemeClr val="tx1"/>
          </a:solidFill>
          <a:latin typeface="+mn-lt"/>
          <a:ea typeface="+mn-ea"/>
          <a:cs typeface="+mn-cs"/>
        </a:defRPr>
      </a:lvl6pPr>
      <a:lvl7pPr marL="2743090" algn="l" defTabSz="914363" rtl="0" eaLnBrk="1" latinLnBrk="1" hangingPunct="1">
        <a:defRPr sz="1800" kern="1200">
          <a:solidFill>
            <a:schemeClr val="tx1"/>
          </a:solidFill>
          <a:latin typeface="+mn-lt"/>
          <a:ea typeface="+mn-ea"/>
          <a:cs typeface="+mn-cs"/>
        </a:defRPr>
      </a:lvl7pPr>
      <a:lvl8pPr marL="3200272" algn="l" defTabSz="914363" rtl="0" eaLnBrk="1" latinLnBrk="1" hangingPunct="1">
        <a:defRPr sz="1800" kern="1200">
          <a:solidFill>
            <a:schemeClr val="tx1"/>
          </a:solidFill>
          <a:latin typeface="+mn-lt"/>
          <a:ea typeface="+mn-ea"/>
          <a:cs typeface="+mn-cs"/>
        </a:defRPr>
      </a:lvl8pPr>
      <a:lvl9pPr marL="3657454" algn="l" defTabSz="914363"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49892;&#54665;&#54532;&#47196;&#44536;&#47016;/&#49892;&#49845;7_1.ex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49892;&#54665;&#54532;&#47196;&#44536;&#47016;/&#49892;&#49845;7_2.ex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49892;&#54665;&#54532;&#47196;&#44536;&#47016;/&#50696;&#51228;7-2.ex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execution/7&#51109;/&#49892;&#49845;7_3.ex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49892;&#54665;&#54532;&#47196;&#44536;&#47016;/&#49892;&#49845;7_4.ex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49892;&#54665;&#54532;&#47196;&#44536;&#47016;/&#50696;&#51228;7-3.exe" TargetMode="Externa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hyperlink" Target="&#49892;&#54665;&#54532;&#47196;&#44536;&#47016;/&#50696;&#51228;7-4.exe" TargetMode="External"/><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49892;&#54665;&#54532;&#47196;&#44536;&#47016;/&#49892;&#49845;7_5.ex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49892;&#54665;&#54532;&#47196;&#44536;&#47016;/&#49892;&#49845;7_6.ex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49892;&#54665;&#54532;&#47196;&#44536;&#47016;/&#49892;&#49845;7_7.ex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8" Type="http://schemas.openxmlformats.org/officeDocument/2006/relationships/hyperlink" Target="&#49892;&#54665;&#54532;&#47196;&#44536;&#47016;/&#50696;&#51228;7-5.exe" TargetMode="External"/><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49892;&#54665;&#54532;&#47196;&#44536;&#47016;/&#50696;&#51228;7-6.exe" TargetMode="Externa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49892;&#54665;&#54532;&#47196;&#44536;&#47016;/&#49892;&#49845;7_9.ex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49892;&#54665;&#54532;&#47196;&#44536;&#47016;/&#50696;&#51228;7-7.exe" TargetMode="External"/><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57.jpe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49892;&#54665;&#54532;&#47196;&#44536;&#47016;/&#49892;&#49845;7_10.ex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hyperlink" Target="&#49892;&#54665;&#54532;&#47196;&#44536;&#47016;/&#49892;&#49845;7_11.exe" TargetMode="Externa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65.png"/><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hyperlink" Target="&#49892;&#54665;&#54532;&#47196;&#44536;&#47016;/&#49892;&#49845;7_12.exe" TargetMode="Externa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65.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hyperlink" Target="&#49892;&#54665;&#54532;&#47196;&#44536;&#47016;/&#50696;&#51228;7-8.exe"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49892;&#54665;&#54532;&#47196;&#44536;&#47016;/&#49892;&#49845;7_13.ex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hyperlink" Target="&#49892;&#54665;&#54532;&#47196;&#44536;&#47016;/&#49892;&#49845;7_14.exe" TargetMode="External"/><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65.png"/><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hyperlink" Target="&#49892;&#54665;&#54532;&#47196;&#44536;&#47016;/&#50696;&#51228;7-1.exe" TargetMode="Externa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905001"/>
            <a:ext cx="8640960" cy="731911"/>
          </a:xfrm>
        </p:spPr>
        <p:txBody>
          <a:bodyPr/>
          <a:lstStyle/>
          <a:p>
            <a:r>
              <a:rPr lang="en-US" altLang="ko-KR" sz="4400" dirty="0"/>
              <a:t>7. </a:t>
            </a:r>
            <a:r>
              <a:rPr lang="ko-KR" altLang="en-US" sz="4400" dirty="0"/>
              <a:t>조건에 대한 판단과 선택</a:t>
            </a:r>
          </a:p>
        </p:txBody>
      </p:sp>
      <p:sp>
        <p:nvSpPr>
          <p:cNvPr id="3" name="Subtitle 2"/>
          <p:cNvSpPr>
            <a:spLocks noGrp="1"/>
          </p:cNvSpPr>
          <p:nvPr>
            <p:ph type="subTitle" idx="1"/>
          </p:nvPr>
        </p:nvSpPr>
        <p:spPr>
          <a:xfrm>
            <a:off x="730249" y="4344988"/>
            <a:ext cx="7681913" cy="1370012"/>
          </a:xfrm>
        </p:spPr>
        <p:txBody>
          <a:bodyPr>
            <a:normAutofit lnSpcReduction="10000"/>
          </a:bodyPr>
          <a:lstStyle/>
          <a:p>
            <a:r>
              <a:rPr lang="en-US" dirty="0"/>
              <a:t>Name</a:t>
            </a:r>
          </a:p>
          <a:p>
            <a:r>
              <a:rPr lang="en-US" dirty="0"/>
              <a:t>Title</a:t>
            </a:r>
          </a:p>
          <a:p>
            <a:r>
              <a:rPr lang="en-US" dirty="0"/>
              <a:t>Company Name</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7.1] (167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a:t>나이를 입력 받아 </a:t>
            </a:r>
            <a:r>
              <a:rPr lang="en-US" altLang="ko-KR" sz="2000" dirty="0"/>
              <a:t>19</a:t>
            </a:r>
            <a:r>
              <a:rPr lang="ko-KR" altLang="en-US" sz="2000" dirty="0"/>
              <a:t>세 이상인 경우 </a:t>
            </a:r>
            <a:r>
              <a:rPr lang="en-US" altLang="ko-KR" sz="2000" dirty="0"/>
              <a:t>"</a:t>
            </a:r>
            <a:r>
              <a:rPr lang="ko-KR" altLang="en-US" sz="2000" dirty="0"/>
              <a:t>성인입니다</a:t>
            </a:r>
            <a:r>
              <a:rPr lang="en-US" altLang="ko-KR" sz="2000" dirty="0"/>
              <a:t>."</a:t>
            </a:r>
            <a:r>
              <a:rPr lang="ko-KR" altLang="en-US" sz="2000" dirty="0"/>
              <a:t>를 출력하는 프로그램을 </a:t>
            </a:r>
            <a:endParaRPr lang="en-US" altLang="ko-KR" sz="2000" dirty="0"/>
          </a:p>
          <a:p>
            <a:pPr>
              <a:buNone/>
            </a:pPr>
            <a:r>
              <a:rPr lang="ko-KR" altLang="en-US" sz="2000" dirty="0"/>
              <a:t>작성하시오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2195736"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32098" name="Picture 2"/>
          <p:cNvPicPr>
            <a:picLocks noChangeAspect="1" noChangeArrowheads="1"/>
          </p:cNvPicPr>
          <p:nvPr/>
        </p:nvPicPr>
        <p:blipFill>
          <a:blip r:embed="rId3" cstate="print"/>
          <a:srcRect/>
          <a:stretch>
            <a:fillRect/>
          </a:stretch>
        </p:blipFill>
        <p:spPr bwMode="auto">
          <a:xfrm>
            <a:off x="611560" y="2060848"/>
            <a:ext cx="4298324" cy="3168352"/>
          </a:xfrm>
          <a:prstGeom prst="rect">
            <a:avLst/>
          </a:prstGeom>
          <a:noFill/>
          <a:ln w="9525">
            <a:solidFill>
              <a:srgbClr val="FF0000"/>
            </a:solidFill>
            <a:miter lim="800000"/>
            <a:headEnd/>
            <a:tailEnd/>
          </a:ln>
        </p:spPr>
      </p:pic>
      <p:sp>
        <p:nvSpPr>
          <p:cNvPr id="8" name="Rounded Rectangle 7">
            <a:hlinkClick r:id="rId4" action="ppaction://hlinkfile"/>
          </p:cNvPr>
          <p:cNvSpPr/>
          <p:nvPr/>
        </p:nvSpPr>
        <p:spPr bwMode="auto">
          <a:xfrm>
            <a:off x="5364088" y="609329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fade">
                                      <p:cBhvr>
                                        <p:cTn id="7" dur="2000"/>
                                        <p:tgtEl>
                                          <p:spTgt spid="132098"/>
                                        </p:tgtEl>
                                      </p:cBhvr>
                                    </p:animEffect>
                                  </p:childTnLst>
                                </p:cTn>
                              </p:par>
                            </p:childTnLst>
                          </p:cTn>
                        </p:par>
                      </p:childTnLst>
                    </p:cTn>
                  </p:par>
                </p:childTnLst>
              </p:cTn>
              <p:nextCondLst>
                <p:cond evt="onClick" delay="0">
                  <p:tgtEl>
                    <p:spTgt spid="1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7.2] (167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a:t>학점등급</a:t>
            </a:r>
            <a:r>
              <a:rPr lang="en-US" altLang="ko-KR" sz="2000" dirty="0"/>
              <a:t>(A~F)</a:t>
            </a:r>
            <a:r>
              <a:rPr lang="ko-KR" altLang="en-US" sz="2000" dirty="0"/>
              <a:t>을 대문자로 문자로 입력받아 </a:t>
            </a:r>
            <a:r>
              <a:rPr lang="en-US" altLang="ko-KR" sz="2000" dirty="0"/>
              <a:t>D</a:t>
            </a:r>
            <a:r>
              <a:rPr lang="ko-KR" altLang="en-US" sz="2000" dirty="0"/>
              <a:t>이상이면 </a:t>
            </a:r>
            <a:r>
              <a:rPr lang="en-US" altLang="ko-KR" sz="2000" dirty="0"/>
              <a:t>"</a:t>
            </a:r>
            <a:r>
              <a:rPr lang="ko-KR" altLang="en-US" sz="2000" dirty="0"/>
              <a:t>시험합격</a:t>
            </a:r>
            <a:r>
              <a:rPr lang="en-US" altLang="ko-KR" sz="2000" dirty="0"/>
              <a:t>"</a:t>
            </a:r>
            <a:r>
              <a:rPr lang="ko-KR" altLang="en-US" sz="2000" dirty="0"/>
              <a:t>을 </a:t>
            </a:r>
            <a:endParaRPr lang="en-US" altLang="ko-KR" sz="2000" dirty="0"/>
          </a:p>
          <a:p>
            <a:pPr>
              <a:buNone/>
            </a:pPr>
            <a:r>
              <a:rPr lang="ko-KR" altLang="en-US" sz="2000" dirty="0"/>
              <a:t>출력하는 프로그램을 작성하시오</a:t>
            </a:r>
            <a:r>
              <a:rPr lang="en-US" altLang="ko-KR" sz="2000" dirty="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2339752" y="6093296"/>
            <a:ext cx="3024336"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a:solidFill>
                  <a:srgbClr val="FFFFFF"/>
                </a:solidFill>
                <a:effectLst>
                  <a:outerShdw blurRad="38100" dist="38100" dir="2700000" algn="tl">
                    <a:srgbClr val="000000">
                      <a:alpha val="43137"/>
                    </a:srgbClr>
                  </a:outerShdw>
                </a:effectLst>
                <a:ea typeface="맑은 고딕" pitchFamily="50" charset="-127"/>
              </a:rPr>
              <a:t>실습문제 정답과 해설</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grpSp>
        <p:nvGrpSpPr>
          <p:cNvPr id="12" name="그룹 11"/>
          <p:cNvGrpSpPr/>
          <p:nvPr/>
        </p:nvGrpSpPr>
        <p:grpSpPr>
          <a:xfrm>
            <a:off x="251520" y="2132856"/>
            <a:ext cx="8712968" cy="3312368"/>
            <a:chOff x="251520" y="2132856"/>
            <a:chExt cx="8712968" cy="3312368"/>
          </a:xfrm>
        </p:grpSpPr>
        <p:pic>
          <p:nvPicPr>
            <p:cNvPr id="133122" name="Picture 2"/>
            <p:cNvPicPr>
              <a:picLocks noChangeAspect="1" noChangeArrowheads="1"/>
            </p:cNvPicPr>
            <p:nvPr/>
          </p:nvPicPr>
          <p:blipFill>
            <a:blip r:embed="rId3" cstate="print"/>
            <a:srcRect/>
            <a:stretch>
              <a:fillRect/>
            </a:stretch>
          </p:blipFill>
          <p:spPr bwMode="auto">
            <a:xfrm>
              <a:off x="251520" y="2132856"/>
              <a:ext cx="4768476" cy="3312368"/>
            </a:xfrm>
            <a:prstGeom prst="rect">
              <a:avLst/>
            </a:prstGeom>
            <a:noFill/>
            <a:ln w="9525">
              <a:solidFill>
                <a:srgbClr val="FF0000"/>
              </a:solidFill>
              <a:miter lim="800000"/>
              <a:headEnd/>
              <a:tailEnd/>
            </a:ln>
          </p:spPr>
        </p:pic>
        <p:sp>
          <p:nvSpPr>
            <p:cNvPr id="8" name="TextBox 7"/>
            <p:cNvSpPr txBox="1"/>
            <p:nvPr/>
          </p:nvSpPr>
          <p:spPr>
            <a:xfrm>
              <a:off x="5220072" y="2132856"/>
              <a:ext cx="3744416" cy="2554545"/>
            </a:xfrm>
            <a:prstGeom prst="rect">
              <a:avLst/>
            </a:prstGeom>
            <a:solidFill>
              <a:schemeClr val="accent4">
                <a:lumMod val="40000"/>
                <a:lumOff val="60000"/>
              </a:schemeClr>
            </a:solidFill>
            <a:ln>
              <a:noFill/>
            </a:ln>
            <a:effectLst/>
          </p:spPr>
          <p:txBody>
            <a:bodyPr wrap="square" rtlCol="0">
              <a:spAutoFit/>
            </a:bodyPr>
            <a:lstStyle/>
            <a:p>
              <a:r>
                <a:rPr lang="ko-KR" altLang="en-US" sz="2000" dirty="0"/>
                <a:t>문자형 변수에 저장되는 값은 문자가 아니라 코드가 저장된다</a:t>
              </a:r>
              <a:r>
                <a:rPr lang="en-US" altLang="ko-KR" sz="2000" dirty="0"/>
                <a:t>. </a:t>
              </a:r>
            </a:p>
            <a:p>
              <a:endParaRPr lang="en-US" altLang="ko-KR" sz="2000" dirty="0"/>
            </a:p>
            <a:p>
              <a:r>
                <a:rPr lang="ko-KR" altLang="en-US" sz="2000" dirty="0"/>
                <a:t>문자       코드</a:t>
              </a:r>
              <a:endParaRPr lang="en-US" altLang="ko-KR" sz="2000" dirty="0"/>
            </a:p>
            <a:p>
              <a:r>
                <a:rPr lang="en-US" altLang="ko-KR" sz="2000" dirty="0"/>
                <a:t>A               65</a:t>
              </a:r>
            </a:p>
            <a:p>
              <a:r>
                <a:rPr lang="en-US" altLang="ko-KR" sz="2000" dirty="0"/>
                <a:t>B               66</a:t>
              </a:r>
            </a:p>
            <a:p>
              <a:r>
                <a:rPr lang="en-US" altLang="ko-KR" sz="2000" dirty="0"/>
                <a:t>C               67</a:t>
              </a:r>
            </a:p>
            <a:p>
              <a:r>
                <a:rPr lang="en-US" altLang="ko-KR" sz="2000" dirty="0"/>
                <a:t>D               68</a:t>
              </a:r>
            </a:p>
          </p:txBody>
        </p:sp>
        <p:sp>
          <p:nvSpPr>
            <p:cNvPr id="9" name="직사각형 8"/>
            <p:cNvSpPr/>
            <p:nvPr/>
          </p:nvSpPr>
          <p:spPr bwMode="auto">
            <a:xfrm>
              <a:off x="755576" y="4269243"/>
              <a:ext cx="1944216" cy="360040"/>
            </a:xfrm>
            <a:prstGeom prst="rect">
              <a:avLst/>
            </a:prstGeom>
            <a:noFill/>
            <a:ln>
              <a:solidFill>
                <a:srgbClr val="FFFF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11" name="직선 화살표 연결선 10"/>
            <p:cNvCxnSpPr/>
            <p:nvPr/>
          </p:nvCxnSpPr>
          <p:spPr>
            <a:xfrm flipH="1">
              <a:off x="2699792" y="3861048"/>
              <a:ext cx="2520280" cy="5040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3" name="Rounded Rectangle 7">
            <a:hlinkClick r:id="rId4" action="ppaction://hlinkfile"/>
          </p:cNvPr>
          <p:cNvSpPr/>
          <p:nvPr/>
        </p:nvSpPr>
        <p:spPr bwMode="auto">
          <a:xfrm>
            <a:off x="5652120" y="609329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nextCondLst>
                <p:cond evt="onClick" delay="0">
                  <p:tgtEl>
                    <p:spTgt spid="16"/>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038571"/>
          </a:xfrm>
        </p:spPr>
        <p:txBody>
          <a:bodyPr>
            <a:normAutofit fontScale="90000"/>
          </a:bodyPr>
          <a:lstStyle/>
          <a:p>
            <a:r>
              <a:rPr lang="ko-KR" altLang="en-US" dirty="0"/>
              <a:t>조건에 대해 참 또는 거짓을 구분하여 선택</a:t>
            </a:r>
            <a:r>
              <a:rPr lang="en-US" altLang="ko-KR" dirty="0"/>
              <a:t>, if</a:t>
            </a:r>
            <a:r>
              <a:rPr lang="ko-KR" altLang="en-US" dirty="0"/>
              <a:t> </a:t>
            </a:r>
            <a:r>
              <a:rPr lang="en-US" altLang="ko-KR" dirty="0"/>
              <a:t>else</a:t>
            </a:r>
            <a:r>
              <a:rPr lang="ko-KR" altLang="en-US" dirty="0"/>
              <a:t>문</a:t>
            </a:r>
          </a:p>
        </p:txBody>
      </p:sp>
      <p:pic>
        <p:nvPicPr>
          <p:cNvPr id="96257" name="Picture 1"/>
          <p:cNvPicPr>
            <a:picLocks noChangeAspect="1" noChangeArrowheads="1"/>
          </p:cNvPicPr>
          <p:nvPr/>
        </p:nvPicPr>
        <p:blipFill>
          <a:blip r:embed="rId3" cstate="print"/>
          <a:srcRect/>
          <a:stretch>
            <a:fillRect/>
          </a:stretch>
        </p:blipFill>
        <p:spPr bwMode="auto">
          <a:xfrm>
            <a:off x="351234" y="1556792"/>
            <a:ext cx="7677150" cy="185737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395536" y="3645024"/>
            <a:ext cx="8391525" cy="2419350"/>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038571"/>
          </a:xfrm>
        </p:spPr>
        <p:txBody>
          <a:bodyPr>
            <a:normAutofit fontScale="90000"/>
          </a:bodyPr>
          <a:lstStyle/>
          <a:p>
            <a:r>
              <a:rPr lang="ko-KR" altLang="en-US" dirty="0"/>
              <a:t>조건에 대해 참 또는 거짓을 구분하여 선택</a:t>
            </a:r>
            <a:r>
              <a:rPr lang="en-US" altLang="ko-KR" dirty="0"/>
              <a:t>, if</a:t>
            </a:r>
            <a:r>
              <a:rPr lang="ko-KR" altLang="en-US" dirty="0"/>
              <a:t> </a:t>
            </a:r>
            <a:r>
              <a:rPr lang="en-US" altLang="ko-KR" dirty="0"/>
              <a:t>else</a:t>
            </a:r>
            <a:r>
              <a:rPr lang="ko-KR" altLang="en-US" dirty="0"/>
              <a:t>문</a:t>
            </a:r>
          </a:p>
        </p:txBody>
      </p:sp>
      <p:pic>
        <p:nvPicPr>
          <p:cNvPr id="134146" name="Picture 2"/>
          <p:cNvPicPr>
            <a:picLocks noChangeAspect="1" noChangeArrowheads="1"/>
          </p:cNvPicPr>
          <p:nvPr/>
        </p:nvPicPr>
        <p:blipFill>
          <a:blip r:embed="rId3" cstate="print"/>
          <a:srcRect/>
          <a:stretch>
            <a:fillRect/>
          </a:stretch>
        </p:blipFill>
        <p:spPr bwMode="auto">
          <a:xfrm>
            <a:off x="332606" y="2780928"/>
            <a:ext cx="4743450" cy="3819525"/>
          </a:xfrm>
          <a:prstGeom prst="rect">
            <a:avLst/>
          </a:prstGeom>
          <a:noFill/>
          <a:ln w="9525">
            <a:noFill/>
            <a:miter lim="800000"/>
            <a:headEnd/>
            <a:tailEnd/>
          </a:ln>
        </p:spPr>
      </p:pic>
      <p:pic>
        <p:nvPicPr>
          <p:cNvPr id="134147" name="Picture 3"/>
          <p:cNvPicPr>
            <a:picLocks noChangeAspect="1" noChangeArrowheads="1"/>
          </p:cNvPicPr>
          <p:nvPr/>
        </p:nvPicPr>
        <p:blipFill>
          <a:blip r:embed="rId4" cstate="print"/>
          <a:srcRect/>
          <a:stretch>
            <a:fillRect/>
          </a:stretch>
        </p:blipFill>
        <p:spPr bwMode="auto">
          <a:xfrm>
            <a:off x="395536" y="1268760"/>
            <a:ext cx="4362450" cy="1409700"/>
          </a:xfrm>
          <a:prstGeom prst="rect">
            <a:avLst/>
          </a:prstGeom>
          <a:noFill/>
          <a:ln w="9525">
            <a:noFill/>
            <a:miter lim="800000"/>
            <a:headEnd/>
            <a:tailEnd/>
          </a:ln>
        </p:spPr>
      </p:pic>
      <p:sp>
        <p:nvSpPr>
          <p:cNvPr id="7" name="TextBox 6"/>
          <p:cNvSpPr txBox="1"/>
          <p:nvPr/>
        </p:nvSpPr>
        <p:spPr>
          <a:xfrm>
            <a:off x="4211960" y="2825641"/>
            <a:ext cx="3744416" cy="1323439"/>
          </a:xfrm>
          <a:prstGeom prst="rect">
            <a:avLst/>
          </a:prstGeom>
          <a:solidFill>
            <a:schemeClr val="accent4">
              <a:lumMod val="40000"/>
              <a:lumOff val="60000"/>
            </a:schemeClr>
          </a:solidFill>
          <a:ln>
            <a:noFill/>
          </a:ln>
          <a:effectLst/>
        </p:spPr>
        <p:txBody>
          <a:bodyPr wrap="square" rtlCol="0">
            <a:spAutoFit/>
          </a:bodyPr>
          <a:lstStyle/>
          <a:p>
            <a:r>
              <a:rPr lang="ko-KR" altLang="en-US" sz="2000" dirty="0"/>
              <a:t>입력한 값이 </a:t>
            </a:r>
            <a:r>
              <a:rPr lang="en-US" altLang="ko-KR" sz="2000" dirty="0"/>
              <a:t>60</a:t>
            </a:r>
            <a:r>
              <a:rPr lang="ko-KR" altLang="en-US" sz="2000" dirty="0"/>
              <a:t>점 보다  크면</a:t>
            </a:r>
            <a:endParaRPr lang="en-US" altLang="ko-KR" sz="2000" dirty="0"/>
          </a:p>
          <a:p>
            <a:r>
              <a:rPr lang="en-US" altLang="ko-KR" sz="2000" dirty="0"/>
              <a:t>“</a:t>
            </a:r>
            <a:r>
              <a:rPr lang="ko-KR" altLang="en-US" sz="2000" dirty="0"/>
              <a:t>시험 합격</a:t>
            </a:r>
            <a:r>
              <a:rPr lang="en-US" altLang="ko-KR" sz="2000" dirty="0"/>
              <a:t>!”</a:t>
            </a:r>
            <a:r>
              <a:rPr lang="ko-KR" altLang="en-US" sz="2000" dirty="0"/>
              <a:t>을 출력 </a:t>
            </a:r>
            <a:endParaRPr lang="en-US" altLang="ko-KR" sz="2000" dirty="0"/>
          </a:p>
          <a:p>
            <a:r>
              <a:rPr lang="ko-KR" altLang="en-US" sz="2000" dirty="0"/>
              <a:t>그렇지 않으면</a:t>
            </a:r>
            <a:endParaRPr lang="en-US" altLang="ko-KR" sz="2000" dirty="0"/>
          </a:p>
          <a:p>
            <a:r>
              <a:rPr lang="en-US" altLang="ko-KR" sz="2000" dirty="0"/>
              <a:t>“</a:t>
            </a:r>
            <a:r>
              <a:rPr lang="ko-KR" altLang="en-US" sz="2000" dirty="0"/>
              <a:t>시험 불합격</a:t>
            </a:r>
            <a:r>
              <a:rPr lang="en-US" altLang="ko-KR" sz="2000" dirty="0"/>
              <a:t>!”</a:t>
            </a:r>
            <a:r>
              <a:rPr lang="ko-KR" altLang="en-US" sz="2000" dirty="0"/>
              <a:t> 을 출력 </a:t>
            </a:r>
            <a:endParaRPr lang="en-US" altLang="ko-KR" sz="2000" dirty="0"/>
          </a:p>
        </p:txBody>
      </p:sp>
      <p:sp>
        <p:nvSpPr>
          <p:cNvPr id="8" name="Rounded Rectangle 7"/>
          <p:cNvSpPr/>
          <p:nvPr/>
        </p:nvSpPr>
        <p:spPr bwMode="auto">
          <a:xfrm>
            <a:off x="6516216"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34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415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3" name="그룹 12"/>
          <p:cNvGrpSpPr/>
          <p:nvPr/>
        </p:nvGrpSpPr>
        <p:grpSpPr>
          <a:xfrm>
            <a:off x="5364088" y="4437112"/>
            <a:ext cx="3508475" cy="1512168"/>
            <a:chOff x="5364088" y="4437112"/>
            <a:chExt cx="3508475" cy="1512168"/>
          </a:xfrm>
        </p:grpSpPr>
        <p:pic>
          <p:nvPicPr>
            <p:cNvPr id="134148" name="_x76202080" descr="EMB000008a80972"/>
            <p:cNvPicPr>
              <a:picLocks noChangeAspect="1" noChangeArrowheads="1"/>
            </p:cNvPicPr>
            <p:nvPr/>
          </p:nvPicPr>
          <p:blipFill>
            <a:blip r:embed="rId5" cstate="print"/>
            <a:srcRect/>
            <a:stretch>
              <a:fillRect/>
            </a:stretch>
          </p:blipFill>
          <p:spPr bwMode="auto">
            <a:xfrm>
              <a:off x="5364088" y="4437112"/>
              <a:ext cx="3423491" cy="720080"/>
            </a:xfrm>
            <a:prstGeom prst="rect">
              <a:avLst/>
            </a:prstGeom>
            <a:noFill/>
          </p:spPr>
        </p:pic>
        <p:pic>
          <p:nvPicPr>
            <p:cNvPr id="134150" name="_x79431984" descr="EMB000008a80973"/>
            <p:cNvPicPr>
              <a:picLocks noChangeAspect="1" noChangeArrowheads="1"/>
            </p:cNvPicPr>
            <p:nvPr/>
          </p:nvPicPr>
          <p:blipFill>
            <a:blip r:embed="rId6" cstate="print"/>
            <a:srcRect/>
            <a:stretch>
              <a:fillRect/>
            </a:stretch>
          </p:blipFill>
          <p:spPr bwMode="auto">
            <a:xfrm>
              <a:off x="5364089" y="5229200"/>
              <a:ext cx="3508474" cy="720080"/>
            </a:xfrm>
            <a:prstGeom prst="rect">
              <a:avLst/>
            </a:prstGeom>
            <a:noFill/>
          </p:spPr>
        </p:pic>
      </p:grpSp>
      <p:sp>
        <p:nvSpPr>
          <p:cNvPr id="12" name="Rounded Rectangle 7">
            <a:hlinkClick r:id="rId7" action="ppaction://hlinkfile"/>
          </p:cNvPr>
          <p:cNvSpPr/>
          <p:nvPr/>
        </p:nvSpPr>
        <p:spPr bwMode="auto">
          <a:xfrm>
            <a:off x="3851920" y="618272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nextCondLst>
                <p:cond evt="onClick" delay="0">
                  <p:tgtEl>
                    <p:spTgt spid="8"/>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참고</a:t>
            </a:r>
            <a:r>
              <a:rPr lang="en-US" altLang="ko-KR" dirty="0"/>
              <a:t>] if</a:t>
            </a:r>
            <a:r>
              <a:rPr lang="ko-KR" altLang="en-US" dirty="0"/>
              <a:t> </a:t>
            </a:r>
            <a:r>
              <a:rPr lang="en-US" altLang="ko-KR" dirty="0"/>
              <a:t>else</a:t>
            </a:r>
            <a:r>
              <a:rPr lang="ko-KR" altLang="en-US" dirty="0"/>
              <a:t>와 조건 연산자 </a:t>
            </a:r>
            <a:r>
              <a:rPr lang="en-US" altLang="ko-KR" dirty="0"/>
              <a:t>? :</a:t>
            </a:r>
            <a:endParaRPr lang="ko-KR" altLang="en-US" dirty="0"/>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p:cNvSpPr txBox="1"/>
          <p:nvPr/>
        </p:nvSpPr>
        <p:spPr>
          <a:xfrm>
            <a:off x="395536" y="1196752"/>
            <a:ext cx="6912768" cy="400110"/>
          </a:xfrm>
          <a:prstGeom prst="rect">
            <a:avLst/>
          </a:prstGeom>
          <a:solidFill>
            <a:schemeClr val="accent4">
              <a:lumMod val="40000"/>
              <a:lumOff val="60000"/>
            </a:schemeClr>
          </a:solidFill>
          <a:ln>
            <a:noFill/>
          </a:ln>
          <a:effectLst/>
        </p:spPr>
        <p:txBody>
          <a:bodyPr wrap="square" rtlCol="0">
            <a:spAutoFit/>
          </a:bodyPr>
          <a:lstStyle/>
          <a:p>
            <a:r>
              <a:rPr lang="en-US" altLang="ko-KR" sz="2000" b="1" dirty="0"/>
              <a:t>if</a:t>
            </a:r>
            <a:r>
              <a:rPr lang="ko-KR" altLang="en-US" sz="2000" dirty="0"/>
              <a:t> </a:t>
            </a:r>
            <a:r>
              <a:rPr lang="en-US" altLang="ko-KR" sz="2000" b="1" dirty="0"/>
              <a:t>else</a:t>
            </a:r>
            <a:r>
              <a:rPr lang="ko-KR" altLang="en-US" sz="2000" dirty="0"/>
              <a:t> 문과 동일한 기능을 처리하는 연산자로 조건 연산자</a:t>
            </a:r>
          </a:p>
        </p:txBody>
      </p:sp>
      <p:pic>
        <p:nvPicPr>
          <p:cNvPr id="94209" name="Picture 1"/>
          <p:cNvPicPr>
            <a:picLocks noChangeAspect="1" noChangeArrowheads="1"/>
          </p:cNvPicPr>
          <p:nvPr/>
        </p:nvPicPr>
        <p:blipFill>
          <a:blip r:embed="rId3" cstate="print"/>
          <a:srcRect/>
          <a:stretch>
            <a:fillRect/>
          </a:stretch>
        </p:blipFill>
        <p:spPr bwMode="auto">
          <a:xfrm>
            <a:off x="395536" y="1888232"/>
            <a:ext cx="8118034" cy="1900808"/>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7.3] (169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a:t>나이를 입력 받아 </a:t>
            </a:r>
            <a:r>
              <a:rPr lang="en-US" altLang="ko-KR" sz="2000" dirty="0"/>
              <a:t>19</a:t>
            </a:r>
            <a:r>
              <a:rPr lang="ko-KR" altLang="en-US" sz="2000" dirty="0"/>
              <a:t>세 이상인 경우 </a:t>
            </a:r>
            <a:r>
              <a:rPr lang="en-US" altLang="ko-KR" sz="2000" dirty="0"/>
              <a:t>"</a:t>
            </a:r>
            <a:r>
              <a:rPr lang="ko-KR" altLang="en-US" sz="2000" dirty="0"/>
              <a:t>성인입니다</a:t>
            </a:r>
            <a:r>
              <a:rPr lang="en-US" altLang="ko-KR" sz="2000" dirty="0"/>
              <a:t>."</a:t>
            </a:r>
            <a:r>
              <a:rPr lang="ko-KR" altLang="en-US" sz="2000" dirty="0"/>
              <a:t>를</a:t>
            </a:r>
            <a:r>
              <a:rPr lang="en-US" altLang="ko-KR" sz="2000" dirty="0"/>
              <a:t>, </a:t>
            </a:r>
          </a:p>
          <a:p>
            <a:pPr>
              <a:buNone/>
            </a:pPr>
            <a:r>
              <a:rPr lang="ko-KR" altLang="en-US" sz="2000" dirty="0"/>
              <a:t>그렇지 않으면 </a:t>
            </a:r>
            <a:r>
              <a:rPr lang="en-US" altLang="ko-KR" sz="2000" dirty="0"/>
              <a:t>"</a:t>
            </a:r>
            <a:r>
              <a:rPr lang="ko-KR" altLang="en-US" sz="2000" dirty="0"/>
              <a:t>미성년입니다</a:t>
            </a:r>
            <a:r>
              <a:rPr lang="en-US" altLang="ko-KR" sz="2000" dirty="0"/>
              <a:t>."</a:t>
            </a:r>
            <a:r>
              <a:rPr lang="ko-KR" altLang="en-US" sz="2000" dirty="0"/>
              <a:t>를 출력하는 프로그램을 작성하시오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2339752"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92161" name="Picture 1"/>
          <p:cNvPicPr>
            <a:picLocks noChangeAspect="1" noChangeArrowheads="1"/>
          </p:cNvPicPr>
          <p:nvPr/>
        </p:nvPicPr>
        <p:blipFill>
          <a:blip r:embed="rId3" cstate="print"/>
          <a:srcRect/>
          <a:stretch>
            <a:fillRect/>
          </a:stretch>
        </p:blipFill>
        <p:spPr bwMode="auto">
          <a:xfrm>
            <a:off x="467544" y="2204864"/>
            <a:ext cx="4063309" cy="3672408"/>
          </a:xfrm>
          <a:prstGeom prst="rect">
            <a:avLst/>
          </a:prstGeom>
          <a:noFill/>
          <a:ln w="9525">
            <a:solidFill>
              <a:srgbClr val="FF0000"/>
            </a:solidFill>
            <a:miter lim="800000"/>
            <a:headEnd/>
            <a:tailEnd/>
          </a:ln>
        </p:spPr>
      </p:pic>
      <p:sp>
        <p:nvSpPr>
          <p:cNvPr id="8" name="Rounded Rectangle 7">
            <a:hlinkClick r:id="rId4" action="ppaction://hlinkfile"/>
          </p:cNvPr>
          <p:cNvSpPr/>
          <p:nvPr/>
        </p:nvSpPr>
        <p:spPr bwMode="auto">
          <a:xfrm>
            <a:off x="5364088" y="609329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1"/>
                                        </p:tgtEl>
                                        <p:attrNameLst>
                                          <p:attrName>style.visibility</p:attrName>
                                        </p:attrNameLst>
                                      </p:cBhvr>
                                      <p:to>
                                        <p:strVal val="visible"/>
                                      </p:to>
                                    </p:set>
                                    <p:animEffect transition="in" filter="fade">
                                      <p:cBhvr>
                                        <p:cTn id="7" dur="2000"/>
                                        <p:tgtEl>
                                          <p:spTgt spid="92161"/>
                                        </p:tgtEl>
                                      </p:cBhvr>
                                    </p:animEffect>
                                  </p:childTnLst>
                                </p:cTn>
                              </p:par>
                            </p:childTnLst>
                          </p:cTn>
                        </p:par>
                      </p:childTnLst>
                    </p:cTn>
                  </p:par>
                </p:childTnLst>
              </p:cTn>
              <p:nextCondLst>
                <p:cond evt="onClick" delay="0">
                  <p:tgtEl>
                    <p:spTgt spid="12"/>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7.4] (169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a:t>학점등급</a:t>
            </a:r>
            <a:r>
              <a:rPr lang="en-US" altLang="ko-KR" sz="2000" dirty="0"/>
              <a:t>(A~F)</a:t>
            </a:r>
            <a:r>
              <a:rPr lang="ko-KR" altLang="en-US" sz="2000" dirty="0"/>
              <a:t>을 대문자로 문자로 입력받아 </a:t>
            </a:r>
            <a:r>
              <a:rPr lang="en-US" altLang="ko-KR" sz="2000" dirty="0"/>
              <a:t>D</a:t>
            </a:r>
            <a:r>
              <a:rPr lang="ko-KR" altLang="en-US" sz="2000" dirty="0"/>
              <a:t>이상이면 </a:t>
            </a:r>
            <a:r>
              <a:rPr lang="en-US" altLang="ko-KR" sz="2000" dirty="0"/>
              <a:t>"</a:t>
            </a:r>
            <a:r>
              <a:rPr lang="ko-KR" altLang="en-US" sz="2000" dirty="0"/>
              <a:t>시험합격</a:t>
            </a:r>
            <a:r>
              <a:rPr lang="en-US" altLang="ko-KR" sz="2000" dirty="0"/>
              <a:t>"</a:t>
            </a:r>
            <a:r>
              <a:rPr lang="ko-KR" altLang="en-US" sz="2000" dirty="0"/>
              <a:t>을</a:t>
            </a:r>
            <a:r>
              <a:rPr lang="en-US" altLang="ko-KR" sz="2000" dirty="0"/>
              <a:t>, </a:t>
            </a:r>
          </a:p>
          <a:p>
            <a:pPr>
              <a:buNone/>
            </a:pPr>
            <a:r>
              <a:rPr lang="ko-KR" altLang="en-US" sz="2000" dirty="0"/>
              <a:t>그렇지 않으면 </a:t>
            </a:r>
            <a:r>
              <a:rPr lang="en-US" altLang="ko-KR" sz="2000" dirty="0"/>
              <a:t>"</a:t>
            </a:r>
            <a:r>
              <a:rPr lang="ko-KR" altLang="en-US" sz="2000" dirty="0"/>
              <a:t>시험불합격</a:t>
            </a:r>
            <a:r>
              <a:rPr lang="en-US" altLang="ko-KR" sz="2000" dirty="0"/>
              <a:t>" </a:t>
            </a:r>
            <a:r>
              <a:rPr lang="ko-KR" altLang="en-US" sz="2000" dirty="0"/>
              <a:t>출력하는 프로그램을 작성하시오</a:t>
            </a:r>
            <a:r>
              <a:rPr lang="en-US" altLang="ko-KR" sz="2000" dirty="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2483768"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39266" name="Picture 2"/>
          <p:cNvPicPr>
            <a:picLocks noChangeAspect="1" noChangeArrowheads="1"/>
          </p:cNvPicPr>
          <p:nvPr/>
        </p:nvPicPr>
        <p:blipFill>
          <a:blip r:embed="rId3" cstate="print"/>
          <a:srcRect/>
          <a:stretch>
            <a:fillRect/>
          </a:stretch>
        </p:blipFill>
        <p:spPr bwMode="auto">
          <a:xfrm>
            <a:off x="179512" y="2060848"/>
            <a:ext cx="4382527" cy="3528392"/>
          </a:xfrm>
          <a:prstGeom prst="rect">
            <a:avLst/>
          </a:prstGeom>
          <a:noFill/>
          <a:ln w="9525">
            <a:solidFill>
              <a:srgbClr val="FF0000"/>
            </a:solidFill>
            <a:miter lim="800000"/>
            <a:headEnd/>
            <a:tailEnd/>
          </a:ln>
        </p:spPr>
      </p:pic>
      <p:sp>
        <p:nvSpPr>
          <p:cNvPr id="8" name="Rounded Rectangle 7">
            <a:hlinkClick r:id="rId4" action="ppaction://hlinkfile"/>
          </p:cNvPr>
          <p:cNvSpPr/>
          <p:nvPr/>
        </p:nvSpPr>
        <p:spPr bwMode="auto">
          <a:xfrm>
            <a:off x="5364088" y="609329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fade">
                                      <p:cBhvr>
                                        <p:cTn id="7" dur="2000"/>
                                        <p:tgtEl>
                                          <p:spTgt spid="139266"/>
                                        </p:tgtEl>
                                      </p:cBhvr>
                                    </p:animEffect>
                                  </p:childTnLst>
                                </p:cTn>
                              </p:par>
                            </p:childTnLst>
                          </p:cTn>
                        </p:par>
                      </p:childTnLst>
                    </p:cTn>
                  </p:par>
                </p:childTnLst>
              </p:cTn>
              <p:nextCondLst>
                <p:cond evt="onClick" delay="0">
                  <p:tgtEl>
                    <p:spTgt spid="1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조건문과 </a:t>
            </a:r>
            <a:r>
              <a:rPr lang="ko-KR" altLang="en-US" dirty="0" err="1"/>
              <a:t>복합문</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6" name="TextBox 5"/>
          <p:cNvSpPr txBox="1"/>
          <p:nvPr/>
        </p:nvSpPr>
        <p:spPr>
          <a:xfrm>
            <a:off x="4788024" y="1052736"/>
            <a:ext cx="4176464" cy="2554545"/>
          </a:xfrm>
          <a:prstGeom prst="rect">
            <a:avLst/>
          </a:prstGeom>
          <a:solidFill>
            <a:schemeClr val="accent4">
              <a:lumMod val="40000"/>
              <a:lumOff val="60000"/>
            </a:schemeClr>
          </a:solidFill>
          <a:ln>
            <a:noFill/>
          </a:ln>
          <a:effectLst/>
        </p:spPr>
        <p:txBody>
          <a:bodyPr wrap="square" rtlCol="0">
            <a:spAutoFit/>
          </a:bodyPr>
          <a:lstStyle/>
          <a:p>
            <a:r>
              <a:rPr lang="ko-KR" altLang="en-US" sz="2000" dirty="0"/>
              <a:t>조건식이 참이 되거나 거짓이 되는 경우에 처리해야 할 문장들이 </a:t>
            </a:r>
            <a:r>
              <a:rPr lang="en-US" altLang="ko-KR" sz="2000" dirty="0"/>
              <a:t>2</a:t>
            </a:r>
            <a:r>
              <a:rPr lang="ko-KR" altLang="en-US" sz="2000" dirty="0"/>
              <a:t>개 이상이라면  </a:t>
            </a:r>
            <a:r>
              <a:rPr lang="ko-KR" altLang="en-US" sz="2000" dirty="0" err="1"/>
              <a:t>복합문</a:t>
            </a:r>
            <a:r>
              <a:rPr lang="en-US" altLang="ko-KR" sz="2000" dirty="0"/>
              <a:t>(compound statement)</a:t>
            </a:r>
            <a:r>
              <a:rPr lang="ko-KR" altLang="en-US" sz="2000" dirty="0"/>
              <a:t>을 사용하여 묶어줄 수 있다</a:t>
            </a:r>
            <a:r>
              <a:rPr lang="en-US" altLang="ko-KR" sz="2000" dirty="0"/>
              <a:t>. </a:t>
            </a:r>
          </a:p>
          <a:p>
            <a:r>
              <a:rPr lang="ko-KR" altLang="en-US" sz="2000" dirty="0" err="1"/>
              <a:t>복합문으로</a:t>
            </a:r>
            <a:r>
              <a:rPr lang="ko-KR" altLang="en-US" sz="2000" dirty="0"/>
              <a:t> 문장들을 묶어 줄 때는 중괄호 </a:t>
            </a:r>
            <a:r>
              <a:rPr lang="en-US" altLang="ko-KR" sz="2000" dirty="0"/>
              <a:t>{}</a:t>
            </a:r>
            <a:r>
              <a:rPr lang="ko-KR" altLang="en-US" sz="2000" dirty="0"/>
              <a:t>을 사용하며</a:t>
            </a:r>
            <a:r>
              <a:rPr lang="en-US" altLang="ko-KR" sz="2000" dirty="0"/>
              <a:t>,</a:t>
            </a:r>
            <a:r>
              <a:rPr lang="ko-KR" altLang="en-US" sz="2000" dirty="0"/>
              <a:t> 중괄호로 묶여진 부분을 </a:t>
            </a:r>
            <a:r>
              <a:rPr lang="en-US" altLang="ko-KR" sz="2000" b="1" dirty="0">
                <a:solidFill>
                  <a:srgbClr val="C00000"/>
                </a:solidFill>
              </a:rPr>
              <a:t>block</a:t>
            </a:r>
            <a:r>
              <a:rPr lang="ko-KR" altLang="en-US" sz="2000" dirty="0"/>
              <a:t>이라 한다</a:t>
            </a:r>
            <a:r>
              <a:rPr lang="en-US" altLang="ko-KR" sz="2000" dirty="0"/>
              <a:t>.</a:t>
            </a:r>
            <a:endParaRPr lang="ko-KR" altLang="en-US" sz="2000" dirty="0"/>
          </a:p>
        </p:txBody>
      </p:sp>
      <p:pic>
        <p:nvPicPr>
          <p:cNvPr id="90113" name="Picture 1"/>
          <p:cNvPicPr>
            <a:picLocks noChangeAspect="1" noChangeArrowheads="1"/>
          </p:cNvPicPr>
          <p:nvPr/>
        </p:nvPicPr>
        <p:blipFill>
          <a:blip r:embed="rId3" cstate="print"/>
          <a:srcRect/>
          <a:stretch>
            <a:fillRect/>
          </a:stretch>
        </p:blipFill>
        <p:spPr bwMode="auto">
          <a:xfrm>
            <a:off x="107504" y="980728"/>
            <a:ext cx="4610100" cy="5629275"/>
          </a:xfrm>
          <a:prstGeom prst="rect">
            <a:avLst/>
          </a:prstGeom>
          <a:noFill/>
          <a:ln w="9525">
            <a:noFill/>
            <a:miter lim="800000"/>
            <a:headEnd/>
            <a:tailEnd/>
          </a:ln>
        </p:spPr>
      </p:pic>
      <p:sp>
        <p:nvSpPr>
          <p:cNvPr id="8" name="Rounded Rectangle 7"/>
          <p:cNvSpPr/>
          <p:nvPr/>
        </p:nvSpPr>
        <p:spPr bwMode="auto">
          <a:xfrm>
            <a:off x="6516216"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9011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01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3" name="그룹 12"/>
          <p:cNvGrpSpPr/>
          <p:nvPr/>
        </p:nvGrpSpPr>
        <p:grpSpPr>
          <a:xfrm>
            <a:off x="4860031" y="3933056"/>
            <a:ext cx="3132447" cy="1728192"/>
            <a:chOff x="4860031" y="3933056"/>
            <a:chExt cx="3132447" cy="1728192"/>
          </a:xfrm>
        </p:grpSpPr>
        <p:pic>
          <p:nvPicPr>
            <p:cNvPr id="90114" name="_x79411520" descr="EMB000008a80988"/>
            <p:cNvPicPr>
              <a:picLocks noChangeAspect="1" noChangeArrowheads="1"/>
            </p:cNvPicPr>
            <p:nvPr/>
          </p:nvPicPr>
          <p:blipFill>
            <a:blip r:embed="rId4" cstate="print"/>
            <a:srcRect/>
            <a:stretch>
              <a:fillRect/>
            </a:stretch>
          </p:blipFill>
          <p:spPr bwMode="auto">
            <a:xfrm>
              <a:off x="4860031" y="3933056"/>
              <a:ext cx="3132447" cy="792088"/>
            </a:xfrm>
            <a:prstGeom prst="rect">
              <a:avLst/>
            </a:prstGeom>
            <a:noFill/>
          </p:spPr>
        </p:pic>
        <p:pic>
          <p:nvPicPr>
            <p:cNvPr id="90116" name="_x79459752" descr="EMB000008a80987"/>
            <p:cNvPicPr>
              <a:picLocks noChangeAspect="1" noChangeArrowheads="1"/>
            </p:cNvPicPr>
            <p:nvPr/>
          </p:nvPicPr>
          <p:blipFill>
            <a:blip r:embed="rId5" cstate="print"/>
            <a:srcRect/>
            <a:stretch>
              <a:fillRect/>
            </a:stretch>
          </p:blipFill>
          <p:spPr bwMode="auto">
            <a:xfrm>
              <a:off x="4860032" y="4869160"/>
              <a:ext cx="3063030" cy="792088"/>
            </a:xfrm>
            <a:prstGeom prst="rect">
              <a:avLst/>
            </a:prstGeom>
            <a:noFill/>
          </p:spPr>
        </p:pic>
      </p:grpSp>
      <p:sp>
        <p:nvSpPr>
          <p:cNvPr id="12" name="Rounded Rectangle 7">
            <a:hlinkClick r:id="rId6" action="ppaction://hlinkfile"/>
          </p:cNvPr>
          <p:cNvSpPr/>
          <p:nvPr/>
        </p:nvSpPr>
        <p:spPr bwMode="auto">
          <a:xfrm>
            <a:off x="3779912" y="6188832"/>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nextCondLst>
                <p:cond evt="onClick" delay="0">
                  <p:tgtEl>
                    <p:spTgt spid="8"/>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182587"/>
          </a:xfrm>
        </p:spPr>
        <p:txBody>
          <a:bodyPr>
            <a:normAutofit/>
          </a:bodyPr>
          <a:lstStyle/>
          <a:p>
            <a:r>
              <a:rPr lang="en-US" altLang="ko-KR" dirty="0"/>
              <a:t>2</a:t>
            </a:r>
            <a:r>
              <a:rPr lang="ko-KR" altLang="en-US" dirty="0"/>
              <a:t>개 이상의 조건에 대해 참 또는 거짓을 구분하여 선택</a:t>
            </a:r>
            <a:r>
              <a:rPr lang="en-US" altLang="ko-KR" dirty="0"/>
              <a:t>, if</a:t>
            </a:r>
            <a:r>
              <a:rPr lang="ko-KR" altLang="en-US" dirty="0"/>
              <a:t> </a:t>
            </a:r>
            <a:r>
              <a:rPr lang="en-US" altLang="ko-KR" dirty="0"/>
              <a:t>~ else</a:t>
            </a:r>
            <a:r>
              <a:rPr lang="ko-KR" altLang="en-US" dirty="0"/>
              <a:t> </a:t>
            </a:r>
            <a:r>
              <a:rPr lang="en-US" altLang="ko-KR" dirty="0"/>
              <a:t>if</a:t>
            </a:r>
            <a:r>
              <a:rPr lang="ko-KR" altLang="en-US" dirty="0"/>
              <a:t> 문</a:t>
            </a:r>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p:cNvSpPr txBox="1"/>
          <p:nvPr/>
        </p:nvSpPr>
        <p:spPr>
          <a:xfrm>
            <a:off x="395536" y="2060848"/>
            <a:ext cx="6912768" cy="400110"/>
          </a:xfrm>
          <a:prstGeom prst="rect">
            <a:avLst/>
          </a:prstGeom>
          <a:solidFill>
            <a:schemeClr val="accent4">
              <a:lumMod val="40000"/>
              <a:lumOff val="60000"/>
            </a:schemeClr>
          </a:solidFill>
          <a:ln>
            <a:noFill/>
          </a:ln>
          <a:effectLst/>
        </p:spPr>
        <p:txBody>
          <a:bodyPr wrap="square" rtlCol="0">
            <a:spAutoFit/>
          </a:bodyPr>
          <a:lstStyle/>
          <a:p>
            <a:r>
              <a:rPr lang="en-US" altLang="ko-KR" sz="2000" b="1" dirty="0"/>
              <a:t>if</a:t>
            </a:r>
            <a:r>
              <a:rPr lang="ko-KR" altLang="en-US" sz="2000" dirty="0"/>
              <a:t> 문과 </a:t>
            </a:r>
            <a:r>
              <a:rPr lang="en-US" altLang="ko-KR" sz="2000" b="1" dirty="0"/>
              <a:t>if</a:t>
            </a:r>
            <a:r>
              <a:rPr lang="ko-KR" altLang="en-US" sz="2000" dirty="0"/>
              <a:t> </a:t>
            </a:r>
            <a:r>
              <a:rPr lang="en-US" altLang="ko-KR" sz="2000" b="1" dirty="0"/>
              <a:t>else</a:t>
            </a:r>
            <a:r>
              <a:rPr lang="ko-KR" altLang="en-US" sz="2000" dirty="0"/>
              <a:t> 문을 혼합하여 사용하는 </a:t>
            </a:r>
            <a:r>
              <a:rPr lang="en-US" altLang="ko-KR" sz="2000" b="1" dirty="0"/>
              <a:t>if</a:t>
            </a:r>
            <a:r>
              <a:rPr lang="ko-KR" altLang="en-US" sz="2000" dirty="0"/>
              <a:t> </a:t>
            </a:r>
            <a:r>
              <a:rPr lang="en-US" altLang="ko-KR" sz="2000" dirty="0"/>
              <a:t>~ </a:t>
            </a:r>
            <a:r>
              <a:rPr lang="en-US" altLang="ko-KR" sz="2000" b="1" dirty="0"/>
              <a:t>else</a:t>
            </a:r>
            <a:r>
              <a:rPr lang="ko-KR" altLang="en-US" sz="2000" dirty="0"/>
              <a:t> </a:t>
            </a:r>
            <a:r>
              <a:rPr lang="en-US" altLang="ko-KR" sz="2000" b="1" dirty="0"/>
              <a:t>if</a:t>
            </a:r>
            <a:r>
              <a:rPr lang="ko-KR" altLang="en-US" sz="2000" dirty="0"/>
              <a:t> 문</a:t>
            </a:r>
          </a:p>
        </p:txBody>
      </p:sp>
      <p:pic>
        <p:nvPicPr>
          <p:cNvPr id="141314" name="Picture 2"/>
          <p:cNvPicPr>
            <a:picLocks noChangeAspect="1" noChangeArrowheads="1"/>
          </p:cNvPicPr>
          <p:nvPr/>
        </p:nvPicPr>
        <p:blipFill>
          <a:blip r:embed="rId3" cstate="print"/>
          <a:srcRect/>
          <a:stretch>
            <a:fillRect/>
          </a:stretch>
        </p:blipFill>
        <p:spPr bwMode="auto">
          <a:xfrm>
            <a:off x="323528" y="2895575"/>
            <a:ext cx="7791450" cy="2333625"/>
          </a:xfrm>
          <a:prstGeom prst="rect">
            <a:avLst/>
          </a:prstGeom>
          <a:noFill/>
          <a:ln w="9525">
            <a:noFill/>
            <a:miter lim="800000"/>
            <a:headEnd/>
            <a:tailEnd/>
          </a:ln>
        </p:spPr>
      </p:pic>
      <p:sp>
        <p:nvSpPr>
          <p:cNvPr id="7" name="TextBox 6"/>
          <p:cNvSpPr txBox="1"/>
          <p:nvPr/>
        </p:nvSpPr>
        <p:spPr>
          <a:xfrm>
            <a:off x="233184" y="5301208"/>
            <a:ext cx="3906768" cy="1015663"/>
          </a:xfrm>
          <a:prstGeom prst="rect">
            <a:avLst/>
          </a:prstGeom>
          <a:solidFill>
            <a:schemeClr val="accent1"/>
          </a:solidFill>
          <a:ln>
            <a:solidFill>
              <a:schemeClr val="tx1"/>
            </a:solidFill>
          </a:ln>
          <a:effectLst/>
        </p:spPr>
        <p:txBody>
          <a:bodyPr wrap="square" rtlCol="0">
            <a:spAutoFit/>
          </a:bodyPr>
          <a:lstStyle/>
          <a:p>
            <a:r>
              <a:rPr lang="en-US" altLang="ko-KR" sz="2000" dirty="0"/>
              <a:t>a</a:t>
            </a:r>
            <a:r>
              <a:rPr lang="ko-KR" altLang="en-US" sz="2000" dirty="0"/>
              <a:t>에 저장된 값이 어떤 값이 되더라도 항상 </a:t>
            </a:r>
            <a:r>
              <a:rPr lang="en-US" altLang="ko-KR" sz="2000" dirty="0"/>
              <a:t>3</a:t>
            </a:r>
            <a:r>
              <a:rPr lang="ko-KR" altLang="en-US" sz="2000" dirty="0"/>
              <a:t>개의 </a:t>
            </a:r>
            <a:r>
              <a:rPr lang="en-US" altLang="ko-KR" sz="2000" b="1" dirty="0"/>
              <a:t>if</a:t>
            </a:r>
            <a:r>
              <a:rPr lang="ko-KR" altLang="en-US" sz="2000" dirty="0"/>
              <a:t> 문을 처리</a:t>
            </a:r>
            <a:endParaRPr lang="en-US" altLang="ko-KR" sz="2000" dirty="0"/>
          </a:p>
          <a:p>
            <a:r>
              <a:rPr lang="ko-KR" altLang="en-US" sz="2000" dirty="0"/>
              <a:t>비효율적</a:t>
            </a:r>
          </a:p>
        </p:txBody>
      </p:sp>
      <p:sp>
        <p:nvSpPr>
          <p:cNvPr id="8" name="TextBox 7"/>
          <p:cNvSpPr txBox="1"/>
          <p:nvPr/>
        </p:nvSpPr>
        <p:spPr>
          <a:xfrm>
            <a:off x="4572000" y="5293657"/>
            <a:ext cx="3906768" cy="1015663"/>
          </a:xfrm>
          <a:prstGeom prst="rect">
            <a:avLst/>
          </a:prstGeom>
          <a:solidFill>
            <a:schemeClr val="accent1"/>
          </a:solidFill>
          <a:ln>
            <a:solidFill>
              <a:schemeClr val="tx1"/>
            </a:solidFill>
          </a:ln>
          <a:effectLst/>
        </p:spPr>
        <p:txBody>
          <a:bodyPr wrap="square" rtlCol="0">
            <a:spAutoFit/>
          </a:bodyPr>
          <a:lstStyle/>
          <a:p>
            <a:r>
              <a:rPr lang="en-US" altLang="ko-KR" sz="2000" dirty="0"/>
              <a:t>a</a:t>
            </a:r>
            <a:r>
              <a:rPr lang="ko-KR" altLang="en-US" sz="2000" dirty="0"/>
              <a:t>에 저장된 값에 따라 조건이 참이되면 나머지 문장은 처리하지 않음</a:t>
            </a:r>
            <a:r>
              <a:rPr lang="en-US" altLang="ko-KR" sz="2000" dirty="0"/>
              <a:t>.</a:t>
            </a:r>
            <a:endParaRPr lang="ko-KR" altLang="en-US" sz="2000" dirty="0"/>
          </a:p>
        </p:txBody>
      </p:sp>
      <p:pic>
        <p:nvPicPr>
          <p:cNvPr id="141315" name="Picture 3"/>
          <p:cNvPicPr>
            <a:picLocks noChangeAspect="1" noChangeArrowheads="1"/>
          </p:cNvPicPr>
          <p:nvPr/>
        </p:nvPicPr>
        <p:blipFill>
          <a:blip r:embed="rId4" cstate="print"/>
          <a:srcRect/>
          <a:stretch>
            <a:fillRect/>
          </a:stretch>
        </p:blipFill>
        <p:spPr bwMode="auto">
          <a:xfrm>
            <a:off x="395536" y="-104006"/>
            <a:ext cx="8410575" cy="3028950"/>
          </a:xfrm>
          <a:prstGeom prst="rect">
            <a:avLst/>
          </a:prstGeom>
          <a:noFill/>
          <a:ln w="9525">
            <a:noFill/>
            <a:miter lim="800000"/>
            <a:headEnd/>
            <a:tailEnd/>
          </a:ln>
        </p:spPr>
      </p:pic>
      <p:sp>
        <p:nvSpPr>
          <p:cNvPr id="11" name="Rounded Rectangle 7"/>
          <p:cNvSpPr/>
          <p:nvPr/>
        </p:nvSpPr>
        <p:spPr bwMode="auto">
          <a:xfrm>
            <a:off x="6588224" y="6192688"/>
            <a:ext cx="2232248"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처리과정 표시</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fade">
                                      <p:cBhvr>
                                        <p:cTn id="7" dur="2000"/>
                                        <p:tgtEl>
                                          <p:spTgt spid="141315"/>
                                        </p:tgtEl>
                                      </p:cBhvr>
                                    </p:animEffect>
                                  </p:childTnLst>
                                </p:cTn>
                              </p:par>
                            </p:childTnLst>
                          </p:cTn>
                        </p:par>
                      </p:childTnLst>
                    </p:cTn>
                  </p:par>
                </p:childTnLst>
              </p:cTn>
              <p:nextCondLst>
                <p:cond evt="onClick" delay="0">
                  <p:tgtEl>
                    <p:spTgt spid="11"/>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182587"/>
          </a:xfrm>
        </p:spPr>
        <p:txBody>
          <a:bodyPr>
            <a:normAutofit/>
          </a:bodyPr>
          <a:lstStyle/>
          <a:p>
            <a:r>
              <a:rPr lang="en-US" altLang="ko-KR" dirty="0"/>
              <a:t>2</a:t>
            </a:r>
            <a:r>
              <a:rPr lang="ko-KR" altLang="en-US" dirty="0"/>
              <a:t>개 이상의 조건에 대해 참 또는 거짓을 구분하여 선택</a:t>
            </a:r>
            <a:r>
              <a:rPr lang="en-US" altLang="ko-KR" dirty="0"/>
              <a:t>, if</a:t>
            </a:r>
            <a:r>
              <a:rPr lang="ko-KR" altLang="en-US" dirty="0"/>
              <a:t> </a:t>
            </a:r>
            <a:r>
              <a:rPr lang="en-US" altLang="ko-KR" dirty="0"/>
              <a:t>~ else</a:t>
            </a:r>
            <a:r>
              <a:rPr lang="ko-KR" altLang="en-US" dirty="0"/>
              <a:t> </a:t>
            </a:r>
            <a:r>
              <a:rPr lang="en-US" altLang="ko-KR" dirty="0"/>
              <a:t>if</a:t>
            </a:r>
            <a:r>
              <a:rPr lang="ko-KR" altLang="en-US" dirty="0"/>
              <a:t> 문</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8065" name="Picture 1"/>
          <p:cNvPicPr>
            <a:picLocks noChangeAspect="1" noChangeArrowheads="1"/>
          </p:cNvPicPr>
          <p:nvPr/>
        </p:nvPicPr>
        <p:blipFill>
          <a:blip r:embed="rId3" cstate="print"/>
          <a:srcRect/>
          <a:stretch>
            <a:fillRect/>
          </a:stretch>
        </p:blipFill>
        <p:spPr bwMode="auto">
          <a:xfrm>
            <a:off x="395536" y="1702271"/>
            <a:ext cx="4362450" cy="4391025"/>
          </a:xfrm>
          <a:prstGeom prst="rect">
            <a:avLst/>
          </a:prstGeom>
          <a:noFill/>
          <a:ln w="9525">
            <a:noFill/>
            <a:miter lim="800000"/>
            <a:headEnd/>
            <a:tailEnd/>
          </a:ln>
        </p:spPr>
      </p:pic>
      <p:sp>
        <p:nvSpPr>
          <p:cNvPr id="13" name="TextBox 12"/>
          <p:cNvSpPr txBox="1"/>
          <p:nvPr/>
        </p:nvSpPr>
        <p:spPr>
          <a:xfrm>
            <a:off x="4932040" y="2132856"/>
            <a:ext cx="2016224" cy="1323439"/>
          </a:xfrm>
          <a:prstGeom prst="rect">
            <a:avLst/>
          </a:prstGeom>
          <a:solidFill>
            <a:schemeClr val="accent4">
              <a:lumMod val="40000"/>
              <a:lumOff val="60000"/>
            </a:schemeClr>
          </a:solidFill>
          <a:ln>
            <a:noFill/>
          </a:ln>
          <a:effectLst/>
        </p:spPr>
        <p:txBody>
          <a:bodyPr wrap="square" rtlCol="0">
            <a:spAutoFit/>
          </a:bodyPr>
          <a:lstStyle/>
          <a:p>
            <a:r>
              <a:rPr lang="ko-KR" altLang="en-US" sz="2000" dirty="0"/>
              <a:t>입력 받은 값이</a:t>
            </a:r>
            <a:endParaRPr lang="en-US" altLang="ko-KR" sz="2000" dirty="0"/>
          </a:p>
          <a:p>
            <a:r>
              <a:rPr lang="ko-KR" altLang="en-US" sz="2000" dirty="0"/>
              <a:t>양수인가</a:t>
            </a:r>
            <a:r>
              <a:rPr lang="en-US" altLang="ko-KR" sz="2000" dirty="0"/>
              <a:t>?</a:t>
            </a:r>
          </a:p>
          <a:p>
            <a:r>
              <a:rPr lang="ko-KR" altLang="en-US" sz="2000" dirty="0"/>
              <a:t>음수인가</a:t>
            </a:r>
            <a:r>
              <a:rPr lang="en-US" altLang="ko-KR" sz="2000" dirty="0"/>
              <a:t>?</a:t>
            </a:r>
          </a:p>
          <a:p>
            <a:r>
              <a:rPr lang="en-US" altLang="ko-KR" sz="2000" dirty="0"/>
              <a:t>0 </a:t>
            </a:r>
            <a:r>
              <a:rPr lang="ko-KR" altLang="en-US" sz="2000" dirty="0"/>
              <a:t>인가를 구분</a:t>
            </a:r>
          </a:p>
        </p:txBody>
      </p:sp>
      <p:sp>
        <p:nvSpPr>
          <p:cNvPr id="8806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806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807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7" name="Rounded Rectangle 7"/>
          <p:cNvSpPr/>
          <p:nvPr/>
        </p:nvSpPr>
        <p:spPr bwMode="auto">
          <a:xfrm>
            <a:off x="6452664"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grpSp>
        <p:nvGrpSpPr>
          <p:cNvPr id="20" name="그룹 19"/>
          <p:cNvGrpSpPr/>
          <p:nvPr/>
        </p:nvGrpSpPr>
        <p:grpSpPr>
          <a:xfrm>
            <a:off x="107504" y="116210"/>
            <a:ext cx="8241923" cy="5689054"/>
            <a:chOff x="107504" y="116210"/>
            <a:chExt cx="8241923" cy="5689054"/>
          </a:xfrm>
        </p:grpSpPr>
        <p:grpSp>
          <p:nvGrpSpPr>
            <p:cNvPr id="18" name="그룹 17"/>
            <p:cNvGrpSpPr/>
            <p:nvPr/>
          </p:nvGrpSpPr>
          <p:grpSpPr>
            <a:xfrm>
              <a:off x="5004048" y="3645024"/>
              <a:ext cx="3345379" cy="2160240"/>
              <a:chOff x="5004048" y="3645024"/>
              <a:chExt cx="3345379" cy="2160240"/>
            </a:xfrm>
          </p:grpSpPr>
          <p:pic>
            <p:nvPicPr>
              <p:cNvPr id="88066" name="_x79438600" descr="EMB000008a80983"/>
              <p:cNvPicPr>
                <a:picLocks noChangeAspect="1" noChangeArrowheads="1"/>
              </p:cNvPicPr>
              <p:nvPr/>
            </p:nvPicPr>
            <p:blipFill>
              <a:blip r:embed="rId4" cstate="print"/>
              <a:srcRect/>
              <a:stretch>
                <a:fillRect/>
              </a:stretch>
            </p:blipFill>
            <p:spPr bwMode="auto">
              <a:xfrm>
                <a:off x="5004048" y="3645024"/>
                <a:ext cx="3134748" cy="648072"/>
              </a:xfrm>
              <a:prstGeom prst="rect">
                <a:avLst/>
              </a:prstGeom>
              <a:noFill/>
            </p:spPr>
          </p:pic>
          <p:pic>
            <p:nvPicPr>
              <p:cNvPr id="88068" name="_x79440744" descr="EMB000008a80984"/>
              <p:cNvPicPr>
                <a:picLocks noChangeAspect="1" noChangeArrowheads="1"/>
              </p:cNvPicPr>
              <p:nvPr/>
            </p:nvPicPr>
            <p:blipFill>
              <a:blip r:embed="rId5" cstate="print"/>
              <a:srcRect/>
              <a:stretch>
                <a:fillRect/>
              </a:stretch>
            </p:blipFill>
            <p:spPr bwMode="auto">
              <a:xfrm>
                <a:off x="5004048" y="4365104"/>
                <a:ext cx="3193891" cy="648072"/>
              </a:xfrm>
              <a:prstGeom prst="rect">
                <a:avLst/>
              </a:prstGeom>
              <a:noFill/>
            </p:spPr>
          </p:pic>
          <p:pic>
            <p:nvPicPr>
              <p:cNvPr id="88070" name="_x79450368" descr="EMB000008a80985"/>
              <p:cNvPicPr>
                <a:picLocks noChangeAspect="1" noChangeArrowheads="1"/>
              </p:cNvPicPr>
              <p:nvPr/>
            </p:nvPicPr>
            <p:blipFill>
              <a:blip r:embed="rId6" cstate="print"/>
              <a:srcRect/>
              <a:stretch>
                <a:fillRect/>
              </a:stretch>
            </p:blipFill>
            <p:spPr bwMode="auto">
              <a:xfrm>
                <a:off x="5004048" y="5157192"/>
                <a:ext cx="3345379" cy="648072"/>
              </a:xfrm>
              <a:prstGeom prst="rect">
                <a:avLst/>
              </a:prstGeom>
              <a:noFill/>
            </p:spPr>
          </p:pic>
        </p:grpSp>
        <p:pic>
          <p:nvPicPr>
            <p:cNvPr id="88072" name="Picture 8"/>
            <p:cNvPicPr>
              <a:picLocks noChangeAspect="1" noChangeArrowheads="1"/>
            </p:cNvPicPr>
            <p:nvPr/>
          </p:nvPicPr>
          <p:blipFill>
            <a:blip r:embed="rId7" cstate="print"/>
            <a:srcRect/>
            <a:stretch>
              <a:fillRect/>
            </a:stretch>
          </p:blipFill>
          <p:spPr bwMode="auto">
            <a:xfrm>
              <a:off x="107504" y="116210"/>
              <a:ext cx="4362450" cy="2952750"/>
            </a:xfrm>
            <a:prstGeom prst="rect">
              <a:avLst/>
            </a:prstGeom>
            <a:noFill/>
            <a:ln w="9525">
              <a:noFill/>
              <a:miter lim="800000"/>
              <a:headEnd/>
              <a:tailEnd/>
            </a:ln>
          </p:spPr>
        </p:pic>
      </p:grpSp>
      <p:sp>
        <p:nvSpPr>
          <p:cNvPr id="16" name="Rounded Rectangle 7">
            <a:hlinkClick r:id="rId8" action="ppaction://hlinkfile"/>
          </p:cNvPr>
          <p:cNvSpPr/>
          <p:nvPr/>
        </p:nvSpPr>
        <p:spPr bwMode="auto">
          <a:xfrm>
            <a:off x="3710248" y="6192688"/>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childTnLst>
              </p:cTn>
              <p:nextCondLst>
                <p:cond evt="onClick" delay="0">
                  <p:tgtEl>
                    <p:spTgt spid="17"/>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학습할 내용</a:t>
            </a:r>
            <a:endParaRPr lang="en-US" dirty="0"/>
          </a:p>
        </p:txBody>
      </p:sp>
      <p:sp>
        <p:nvSpPr>
          <p:cNvPr id="3" name="Text Placeholder 2"/>
          <p:cNvSpPr>
            <a:spLocks noGrp="1"/>
          </p:cNvSpPr>
          <p:nvPr>
            <p:ph type="body" sz="quarter" idx="10"/>
          </p:nvPr>
        </p:nvSpPr>
        <p:spPr>
          <a:xfrm>
            <a:off x="381000" y="1411552"/>
            <a:ext cx="8583488" cy="4177688"/>
          </a:xfrm>
        </p:spPr>
        <p:txBody>
          <a:bodyPr>
            <a:normAutofit/>
          </a:bodyPr>
          <a:lstStyle/>
          <a:p>
            <a:r>
              <a:rPr lang="ko-KR" altLang="en-US" sz="2400" dirty="0"/>
              <a:t>조건에 대해 참인 경우만 처리</a:t>
            </a:r>
            <a:r>
              <a:rPr lang="en-US" altLang="ko-KR" sz="2400" dirty="0"/>
              <a:t>, </a:t>
            </a:r>
            <a:r>
              <a:rPr lang="en-US" altLang="ko-KR" sz="2400" b="1" dirty="0">
                <a:solidFill>
                  <a:schemeClr val="bg2">
                    <a:lumMod val="50000"/>
                  </a:schemeClr>
                </a:solidFill>
              </a:rPr>
              <a:t>if</a:t>
            </a:r>
            <a:r>
              <a:rPr lang="ko-KR" altLang="en-US" sz="2400" dirty="0"/>
              <a:t> 문</a:t>
            </a:r>
          </a:p>
          <a:p>
            <a:r>
              <a:rPr lang="ko-KR" altLang="en-US" sz="2400" dirty="0"/>
              <a:t>조건에 대해 참 또는 거짓을 구분하여 선택</a:t>
            </a:r>
            <a:r>
              <a:rPr lang="en-US" altLang="ko-KR" sz="2400" dirty="0"/>
              <a:t>, </a:t>
            </a:r>
            <a:r>
              <a:rPr lang="en-US" altLang="ko-KR" sz="2400" b="1" dirty="0">
                <a:solidFill>
                  <a:schemeClr val="bg2">
                    <a:lumMod val="50000"/>
                  </a:schemeClr>
                </a:solidFill>
              </a:rPr>
              <a:t>if</a:t>
            </a:r>
            <a:r>
              <a:rPr lang="ko-KR" altLang="en-US" sz="2400" dirty="0">
                <a:solidFill>
                  <a:schemeClr val="bg2">
                    <a:lumMod val="50000"/>
                  </a:schemeClr>
                </a:solidFill>
              </a:rPr>
              <a:t> </a:t>
            </a:r>
            <a:r>
              <a:rPr lang="en-US" altLang="ko-KR" sz="2400" b="1" dirty="0">
                <a:solidFill>
                  <a:schemeClr val="bg2">
                    <a:lumMod val="50000"/>
                  </a:schemeClr>
                </a:solidFill>
              </a:rPr>
              <a:t>else</a:t>
            </a:r>
            <a:r>
              <a:rPr lang="ko-KR" altLang="en-US" sz="2400" dirty="0"/>
              <a:t>문</a:t>
            </a:r>
          </a:p>
          <a:p>
            <a:r>
              <a:rPr lang="en-US" altLang="ko-KR" sz="2400" dirty="0"/>
              <a:t>2</a:t>
            </a:r>
            <a:r>
              <a:rPr lang="ko-KR" altLang="en-US" sz="2400" dirty="0"/>
              <a:t>개 이상의 조건에 대해 참 또는 거짓을 구분하여 선택</a:t>
            </a:r>
            <a:r>
              <a:rPr lang="en-US" altLang="ko-KR" sz="2400" dirty="0"/>
              <a:t>, </a:t>
            </a:r>
          </a:p>
          <a:p>
            <a:pPr>
              <a:buNone/>
            </a:pPr>
            <a:r>
              <a:rPr lang="en-US" altLang="ko-KR" sz="2400" b="1" dirty="0"/>
              <a:t>      </a:t>
            </a:r>
            <a:r>
              <a:rPr lang="en-US" altLang="ko-KR" sz="2400" b="1" dirty="0">
                <a:solidFill>
                  <a:schemeClr val="bg2">
                    <a:lumMod val="50000"/>
                  </a:schemeClr>
                </a:solidFill>
              </a:rPr>
              <a:t>if</a:t>
            </a:r>
            <a:r>
              <a:rPr lang="ko-KR" altLang="en-US" sz="2400" dirty="0">
                <a:solidFill>
                  <a:schemeClr val="bg2">
                    <a:lumMod val="50000"/>
                  </a:schemeClr>
                </a:solidFill>
              </a:rPr>
              <a:t> </a:t>
            </a:r>
            <a:r>
              <a:rPr lang="en-US" altLang="ko-KR" sz="2400" dirty="0">
                <a:solidFill>
                  <a:schemeClr val="bg2">
                    <a:lumMod val="50000"/>
                  </a:schemeClr>
                </a:solidFill>
              </a:rPr>
              <a:t>~ </a:t>
            </a:r>
            <a:r>
              <a:rPr lang="en-US" altLang="ko-KR" sz="2400" b="1" dirty="0">
                <a:solidFill>
                  <a:schemeClr val="bg2">
                    <a:lumMod val="50000"/>
                  </a:schemeClr>
                </a:solidFill>
              </a:rPr>
              <a:t>else</a:t>
            </a:r>
            <a:r>
              <a:rPr lang="ko-KR" altLang="en-US" sz="2400" dirty="0">
                <a:solidFill>
                  <a:schemeClr val="bg2">
                    <a:lumMod val="50000"/>
                  </a:schemeClr>
                </a:solidFill>
              </a:rPr>
              <a:t> </a:t>
            </a:r>
            <a:r>
              <a:rPr lang="en-US" altLang="ko-KR" sz="2400" b="1" dirty="0">
                <a:solidFill>
                  <a:schemeClr val="bg2">
                    <a:lumMod val="50000"/>
                  </a:schemeClr>
                </a:solidFill>
              </a:rPr>
              <a:t>if</a:t>
            </a:r>
            <a:r>
              <a:rPr lang="ko-KR" altLang="en-US" sz="2400" dirty="0">
                <a:solidFill>
                  <a:schemeClr val="bg2">
                    <a:lumMod val="50000"/>
                  </a:schemeClr>
                </a:solidFill>
              </a:rPr>
              <a:t> </a:t>
            </a:r>
            <a:r>
              <a:rPr lang="ko-KR" altLang="en-US" sz="2400" dirty="0"/>
              <a:t>문</a:t>
            </a:r>
          </a:p>
          <a:p>
            <a:r>
              <a:rPr lang="ko-KR" altLang="en-US" sz="2400" dirty="0"/>
              <a:t>특정한 사례를 선택</a:t>
            </a:r>
            <a:r>
              <a:rPr lang="en-US" altLang="ko-KR" sz="2400" dirty="0"/>
              <a:t>, </a:t>
            </a:r>
            <a:r>
              <a:rPr lang="en-US" altLang="ko-KR" sz="2400" b="1" dirty="0">
                <a:solidFill>
                  <a:schemeClr val="bg2">
                    <a:lumMod val="50000"/>
                  </a:schemeClr>
                </a:solidFill>
              </a:rPr>
              <a:t>switch</a:t>
            </a:r>
            <a:r>
              <a:rPr lang="ko-KR" altLang="en-US" sz="2400" dirty="0">
                <a:solidFill>
                  <a:schemeClr val="bg2">
                    <a:lumMod val="50000"/>
                  </a:schemeClr>
                </a:solidFill>
              </a:rPr>
              <a:t> </a:t>
            </a:r>
            <a:r>
              <a:rPr lang="en-US" altLang="ko-KR" sz="2400" b="1" dirty="0">
                <a:solidFill>
                  <a:schemeClr val="bg2">
                    <a:lumMod val="50000"/>
                  </a:schemeClr>
                </a:solidFill>
              </a:rPr>
              <a:t>case</a:t>
            </a:r>
            <a:r>
              <a:rPr lang="ko-KR" altLang="en-US" sz="2400" dirty="0"/>
              <a:t>문</a:t>
            </a:r>
          </a:p>
          <a:p>
            <a:r>
              <a:rPr lang="ko-KR" altLang="en-US" sz="2400" dirty="0"/>
              <a:t>논리 연산자를 이용하여 여러 개의 조건을 판단</a:t>
            </a:r>
          </a:p>
          <a:p>
            <a:r>
              <a:rPr lang="ko-KR" altLang="en-US" sz="2400" dirty="0"/>
              <a:t>범위</a:t>
            </a:r>
            <a:r>
              <a:rPr lang="en-US" altLang="ko-KR" sz="2400" dirty="0"/>
              <a:t>(</a:t>
            </a:r>
            <a:r>
              <a:rPr lang="ko-KR" altLang="en-US" sz="2400" dirty="0"/>
              <a:t>구간</a:t>
            </a:r>
            <a:r>
              <a:rPr lang="en-US" altLang="ko-KR" sz="2400" dirty="0"/>
              <a:t>)</a:t>
            </a:r>
            <a:r>
              <a:rPr lang="ko-KR" altLang="en-US" sz="2400" dirty="0"/>
              <a:t>로 표시되는 조건의 판단 </a:t>
            </a:r>
          </a:p>
          <a:p>
            <a:r>
              <a:rPr lang="en-US" altLang="ko-KR" sz="2400" b="1" dirty="0">
                <a:solidFill>
                  <a:schemeClr val="bg2">
                    <a:lumMod val="50000"/>
                  </a:schemeClr>
                </a:solidFill>
              </a:rPr>
              <a:t>switch</a:t>
            </a:r>
            <a:r>
              <a:rPr lang="en-US" altLang="ko-KR" sz="2400" dirty="0">
                <a:solidFill>
                  <a:schemeClr val="bg2">
                    <a:lumMod val="50000"/>
                  </a:schemeClr>
                </a:solidFill>
              </a:rPr>
              <a:t> </a:t>
            </a:r>
            <a:r>
              <a:rPr lang="en-US" altLang="ko-KR" sz="2400" b="1" dirty="0">
                <a:solidFill>
                  <a:schemeClr val="bg2">
                    <a:lumMod val="50000"/>
                  </a:schemeClr>
                </a:solidFill>
              </a:rPr>
              <a:t>case</a:t>
            </a:r>
            <a:r>
              <a:rPr lang="en-US" altLang="ko-KR" sz="2400" dirty="0">
                <a:solidFill>
                  <a:schemeClr val="bg2">
                    <a:lumMod val="50000"/>
                  </a:schemeClr>
                </a:solidFill>
              </a:rPr>
              <a:t> </a:t>
            </a:r>
            <a:r>
              <a:rPr lang="ko-KR" altLang="en-US" sz="2400" dirty="0"/>
              <a:t>문의 응용</a:t>
            </a:r>
            <a:endParaRPr lang="ko-KR" altLang="en-US" sz="3200" b="1" dirty="0"/>
          </a:p>
          <a:p>
            <a:pPr>
              <a:buNone/>
            </a:pPr>
            <a:endParaRPr lang="en-US" altLang="ko-KR" sz="3200" dirty="0"/>
          </a:p>
          <a:p>
            <a:endParaRPr lang="ko-KR" altLang="en-US" sz="2800" dirty="0"/>
          </a:p>
          <a:p>
            <a:pPr>
              <a:buNone/>
            </a:pPr>
            <a:endParaRPr lang="en-US" altLang="ko-KR" sz="280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7.5] (172 page)</a:t>
            </a:r>
            <a:endParaRPr lang="ko-KR" altLang="en-US" dirty="0"/>
          </a:p>
        </p:txBody>
      </p:sp>
      <p:sp>
        <p:nvSpPr>
          <p:cNvPr id="6" name="텍스트 개체 틀 4"/>
          <p:cNvSpPr>
            <a:spLocks noGrp="1"/>
          </p:cNvSpPr>
          <p:nvPr>
            <p:ph type="body" sz="quarter" idx="10"/>
          </p:nvPr>
        </p:nvSpPr>
        <p:spPr>
          <a:xfrm>
            <a:off x="179512" y="1092239"/>
            <a:ext cx="8784976" cy="1231106"/>
          </a:xfrm>
        </p:spPr>
        <p:txBody>
          <a:bodyPr/>
          <a:lstStyle/>
          <a:p>
            <a:pPr>
              <a:buNone/>
            </a:pPr>
            <a:r>
              <a:rPr lang="ko-KR" altLang="en-US" sz="2000" dirty="0"/>
              <a:t>임의의 두 정수</a:t>
            </a:r>
            <a:r>
              <a:rPr lang="en-US" altLang="ko-KR" sz="2000" dirty="0"/>
              <a:t>(a, b)</a:t>
            </a:r>
            <a:r>
              <a:rPr lang="ko-KR" altLang="en-US" sz="2000" dirty="0"/>
              <a:t>를 입력 받아 </a:t>
            </a:r>
            <a:r>
              <a:rPr lang="en-US" altLang="ko-KR" sz="2000" dirty="0"/>
              <a:t>a&gt;b </a:t>
            </a:r>
            <a:r>
              <a:rPr lang="ko-KR" altLang="en-US" sz="2000" dirty="0"/>
              <a:t>이면 </a:t>
            </a:r>
            <a:r>
              <a:rPr lang="en-US" altLang="ko-KR" sz="2000" dirty="0"/>
              <a:t>a</a:t>
            </a:r>
            <a:r>
              <a:rPr lang="ko-KR" altLang="en-US" sz="2000" dirty="0"/>
              <a:t>를 </a:t>
            </a:r>
            <a:r>
              <a:rPr lang="en-US" altLang="ko-KR" sz="2000" dirty="0"/>
              <a:t>b</a:t>
            </a:r>
            <a:r>
              <a:rPr lang="ko-KR" altLang="en-US" sz="2000" dirty="0"/>
              <a:t>로 나눈 나머지를</a:t>
            </a:r>
            <a:r>
              <a:rPr lang="en-US" altLang="ko-KR" sz="2000" dirty="0"/>
              <a:t>, a&lt;b</a:t>
            </a:r>
            <a:r>
              <a:rPr lang="ko-KR" altLang="en-US" sz="2000" dirty="0"/>
              <a:t>이면 </a:t>
            </a:r>
            <a:endParaRPr lang="en-US" altLang="ko-KR" sz="2000" dirty="0"/>
          </a:p>
          <a:p>
            <a:pPr>
              <a:buNone/>
            </a:pPr>
            <a:r>
              <a:rPr lang="en-US" altLang="ko-KR" sz="2000" dirty="0"/>
              <a:t>b</a:t>
            </a:r>
            <a:r>
              <a:rPr lang="ko-KR" altLang="en-US" sz="2000" dirty="0"/>
              <a:t>를 </a:t>
            </a:r>
            <a:r>
              <a:rPr lang="en-US" altLang="ko-KR" sz="2000" dirty="0"/>
              <a:t>a</a:t>
            </a:r>
            <a:r>
              <a:rPr lang="ko-KR" altLang="en-US" sz="2000" dirty="0"/>
              <a:t>로 나눈 나머지를</a:t>
            </a:r>
            <a:r>
              <a:rPr lang="en-US" altLang="ko-KR" sz="2000" dirty="0"/>
              <a:t>, a</a:t>
            </a:r>
            <a:r>
              <a:rPr lang="ko-KR" altLang="en-US" sz="2000" dirty="0"/>
              <a:t>와 </a:t>
            </a:r>
            <a:r>
              <a:rPr lang="en-US" altLang="ko-KR" sz="2000" dirty="0"/>
              <a:t>b</a:t>
            </a:r>
            <a:r>
              <a:rPr lang="ko-KR" altLang="en-US" sz="2000" dirty="0"/>
              <a:t>가 같으면 </a:t>
            </a:r>
            <a:r>
              <a:rPr lang="en-US" altLang="ko-KR" sz="2000" dirty="0"/>
              <a:t>"</a:t>
            </a:r>
            <a:r>
              <a:rPr lang="ko-KR" altLang="en-US" sz="2000" dirty="0"/>
              <a:t>같은 값을 입력했습니다</a:t>
            </a:r>
            <a:r>
              <a:rPr lang="en-US" altLang="ko-KR" sz="2000" dirty="0"/>
              <a:t>."</a:t>
            </a:r>
            <a:r>
              <a:rPr lang="ko-KR" altLang="en-US" sz="2000" dirty="0"/>
              <a:t>를 </a:t>
            </a:r>
            <a:endParaRPr lang="en-US" altLang="ko-KR" sz="2000" dirty="0"/>
          </a:p>
          <a:p>
            <a:pPr>
              <a:buNone/>
            </a:pPr>
            <a:r>
              <a:rPr lang="ko-KR" altLang="en-US" sz="2000" dirty="0"/>
              <a:t>출력하는 프로그램을 작성하시오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012160" y="544522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026" name="Picture 2"/>
          <p:cNvPicPr>
            <a:picLocks noChangeAspect="1" noChangeArrowheads="1"/>
          </p:cNvPicPr>
          <p:nvPr/>
        </p:nvPicPr>
        <p:blipFill>
          <a:blip r:embed="rId3" cstate="print"/>
          <a:srcRect/>
          <a:stretch>
            <a:fillRect/>
          </a:stretch>
        </p:blipFill>
        <p:spPr bwMode="auto">
          <a:xfrm>
            <a:off x="179512" y="2420888"/>
            <a:ext cx="4923374" cy="4104456"/>
          </a:xfrm>
          <a:prstGeom prst="rect">
            <a:avLst/>
          </a:prstGeom>
          <a:noFill/>
          <a:ln w="9525">
            <a:solidFill>
              <a:srgbClr val="FF0000"/>
            </a:solidFill>
            <a:miter lim="800000"/>
            <a:headEnd/>
            <a:tailEnd/>
          </a:ln>
        </p:spPr>
      </p:pic>
      <p:sp>
        <p:nvSpPr>
          <p:cNvPr id="8" name="Rounded Rectangle 7">
            <a:hlinkClick r:id="rId4" action="ppaction://hlinkfile"/>
          </p:cNvPr>
          <p:cNvSpPr/>
          <p:nvPr/>
        </p:nvSpPr>
        <p:spPr bwMode="auto">
          <a:xfrm>
            <a:off x="6039456" y="613424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7.6] (172 page)</a:t>
            </a:r>
            <a:endParaRPr lang="ko-KR" altLang="en-US" dirty="0"/>
          </a:p>
        </p:txBody>
      </p:sp>
      <p:sp>
        <p:nvSpPr>
          <p:cNvPr id="6" name="텍스트 개체 틀 4"/>
          <p:cNvSpPr>
            <a:spLocks noGrp="1"/>
          </p:cNvSpPr>
          <p:nvPr>
            <p:ph type="body" sz="quarter" idx="10"/>
          </p:nvPr>
        </p:nvSpPr>
        <p:spPr>
          <a:xfrm>
            <a:off x="179512" y="1092239"/>
            <a:ext cx="8784976" cy="1231106"/>
          </a:xfrm>
        </p:spPr>
        <p:txBody>
          <a:bodyPr/>
          <a:lstStyle/>
          <a:p>
            <a:pPr>
              <a:buNone/>
            </a:pPr>
            <a:r>
              <a:rPr lang="ko-KR" altLang="en-US" sz="2000" dirty="0"/>
              <a:t>두 개의 정수</a:t>
            </a:r>
            <a:r>
              <a:rPr lang="en-US" altLang="ko-KR" sz="2000" dirty="0"/>
              <a:t>(a, b)</a:t>
            </a:r>
            <a:r>
              <a:rPr lang="ko-KR" altLang="en-US" sz="2000" dirty="0"/>
              <a:t>를 입력 받아 </a:t>
            </a:r>
            <a:r>
              <a:rPr lang="en-US" altLang="ko-KR" sz="2000" dirty="0"/>
              <a:t>a-b</a:t>
            </a:r>
            <a:r>
              <a:rPr lang="ko-KR" altLang="en-US" sz="2000" dirty="0"/>
              <a:t>의 값이 </a:t>
            </a:r>
            <a:r>
              <a:rPr lang="en-US" altLang="ko-KR" sz="2000" dirty="0"/>
              <a:t>0</a:t>
            </a:r>
            <a:r>
              <a:rPr lang="ko-KR" altLang="en-US" sz="2000" dirty="0"/>
              <a:t>보다 크면 </a:t>
            </a:r>
            <a:r>
              <a:rPr lang="en-US" altLang="ko-KR" sz="2000" dirty="0"/>
              <a:t>"</a:t>
            </a:r>
            <a:r>
              <a:rPr lang="ko-KR" altLang="en-US" sz="2000" dirty="0"/>
              <a:t>변수 </a:t>
            </a:r>
            <a:r>
              <a:rPr lang="en-US" altLang="ko-KR" sz="2000" dirty="0"/>
              <a:t>a</a:t>
            </a:r>
            <a:r>
              <a:rPr lang="ko-KR" altLang="en-US" sz="2000" dirty="0"/>
              <a:t>가 큽니다</a:t>
            </a:r>
            <a:r>
              <a:rPr lang="en-US" altLang="ko-KR" sz="2000" dirty="0"/>
              <a:t>."</a:t>
            </a:r>
            <a:r>
              <a:rPr lang="ko-KR" altLang="en-US" sz="2000" dirty="0"/>
              <a:t>를</a:t>
            </a:r>
            <a:r>
              <a:rPr lang="en-US" altLang="ko-KR" sz="2000" dirty="0"/>
              <a:t>, </a:t>
            </a:r>
          </a:p>
          <a:p>
            <a:pPr>
              <a:buNone/>
            </a:pPr>
            <a:r>
              <a:rPr lang="en-US" altLang="ko-KR" sz="2000" dirty="0"/>
              <a:t>a-b</a:t>
            </a:r>
            <a:r>
              <a:rPr lang="ko-KR" altLang="en-US" sz="2000" dirty="0"/>
              <a:t>의 값이 </a:t>
            </a:r>
            <a:r>
              <a:rPr lang="en-US" altLang="ko-KR" sz="2000" dirty="0"/>
              <a:t>0</a:t>
            </a:r>
            <a:r>
              <a:rPr lang="ko-KR" altLang="en-US" sz="2000" dirty="0"/>
              <a:t>보다 작으면 </a:t>
            </a:r>
            <a:r>
              <a:rPr lang="en-US" altLang="ko-KR" sz="2000" dirty="0"/>
              <a:t>"</a:t>
            </a:r>
            <a:r>
              <a:rPr lang="ko-KR" altLang="en-US" sz="2000" dirty="0"/>
              <a:t>변수 </a:t>
            </a:r>
            <a:r>
              <a:rPr lang="en-US" altLang="ko-KR" sz="2000" dirty="0"/>
              <a:t>b</a:t>
            </a:r>
            <a:r>
              <a:rPr lang="ko-KR" altLang="en-US" sz="2000" dirty="0"/>
              <a:t>가 큽니다</a:t>
            </a:r>
            <a:r>
              <a:rPr lang="en-US" altLang="ko-KR" sz="2000" dirty="0"/>
              <a:t>."</a:t>
            </a:r>
            <a:r>
              <a:rPr lang="ko-KR" altLang="en-US" sz="2000" dirty="0"/>
              <a:t>를</a:t>
            </a:r>
            <a:r>
              <a:rPr lang="en-US" altLang="ko-KR" sz="2000" dirty="0"/>
              <a:t>, </a:t>
            </a:r>
            <a:r>
              <a:rPr lang="ko-KR" altLang="en-US" sz="2000" dirty="0"/>
              <a:t>그렇지 않으면 </a:t>
            </a:r>
            <a:endParaRPr lang="en-US" altLang="ko-KR" sz="2000" dirty="0"/>
          </a:p>
          <a:p>
            <a:pPr>
              <a:buNone/>
            </a:pPr>
            <a:r>
              <a:rPr lang="en-US" altLang="ko-KR" sz="2000" dirty="0"/>
              <a:t>"</a:t>
            </a:r>
            <a:r>
              <a:rPr lang="ko-KR" altLang="en-US" sz="2000" dirty="0"/>
              <a:t>같은 값을 입력했습니다</a:t>
            </a:r>
            <a:r>
              <a:rPr lang="en-US" altLang="ko-KR" sz="2000" dirty="0"/>
              <a:t>."</a:t>
            </a:r>
            <a:r>
              <a:rPr lang="ko-KR" altLang="en-US" sz="2000" dirty="0"/>
              <a:t>를 출력하는 프로그램을 작성하시오</a:t>
            </a:r>
            <a:r>
              <a:rPr lang="en-US" altLang="ko-KR" sz="2000" dirty="0"/>
              <a:t>. </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96136" y="537321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2050" name="Picture 2"/>
          <p:cNvPicPr>
            <a:picLocks noChangeAspect="1" noChangeArrowheads="1"/>
          </p:cNvPicPr>
          <p:nvPr/>
        </p:nvPicPr>
        <p:blipFill>
          <a:blip r:embed="rId3" cstate="print"/>
          <a:srcRect/>
          <a:stretch>
            <a:fillRect/>
          </a:stretch>
        </p:blipFill>
        <p:spPr bwMode="auto">
          <a:xfrm>
            <a:off x="179512" y="2420888"/>
            <a:ext cx="4824536" cy="4197844"/>
          </a:xfrm>
          <a:prstGeom prst="rect">
            <a:avLst/>
          </a:prstGeom>
          <a:noFill/>
          <a:ln w="9525">
            <a:solidFill>
              <a:srgbClr val="FF0000"/>
            </a:solidFill>
            <a:miter lim="800000"/>
            <a:headEnd/>
            <a:tailEnd/>
          </a:ln>
        </p:spPr>
      </p:pic>
      <p:sp>
        <p:nvSpPr>
          <p:cNvPr id="8" name="Rounded Rectangle 7">
            <a:hlinkClick r:id="rId4" action="ppaction://hlinkfile"/>
          </p:cNvPr>
          <p:cNvSpPr/>
          <p:nvPr/>
        </p:nvSpPr>
        <p:spPr bwMode="auto">
          <a:xfrm>
            <a:off x="5809784" y="610694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nextCondLst>
                <p:cond evt="onClick" delay="0">
                  <p:tgtEl>
                    <p:spTgt spid="12"/>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7.7] (173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a:t>임의의 숫자를 </a:t>
            </a:r>
            <a:r>
              <a:rPr lang="ko-KR" altLang="en-US" sz="2000" dirty="0" err="1"/>
              <a:t>입력받아</a:t>
            </a:r>
            <a:r>
              <a:rPr lang="ko-KR" altLang="en-US" sz="2000" dirty="0"/>
              <a:t> </a:t>
            </a:r>
            <a:r>
              <a:rPr lang="ko-KR" altLang="en-US" sz="2000" dirty="0" err="1"/>
              <a:t>실수형</a:t>
            </a:r>
            <a:r>
              <a:rPr lang="ko-KR" altLang="en-US" sz="2000" dirty="0"/>
              <a:t> 숫자이면 </a:t>
            </a:r>
            <a:r>
              <a:rPr lang="ko-KR" altLang="en-US" sz="2000" dirty="0" err="1"/>
              <a:t>소수이하</a:t>
            </a:r>
            <a:r>
              <a:rPr lang="ko-KR" altLang="en-US" sz="2000" dirty="0"/>
              <a:t> 숫자만 출력하고 </a:t>
            </a:r>
            <a:endParaRPr lang="en-US" altLang="ko-KR" sz="2000" dirty="0"/>
          </a:p>
          <a:p>
            <a:pPr>
              <a:buNone/>
            </a:pPr>
            <a:r>
              <a:rPr lang="ko-KR" altLang="en-US" sz="2000" dirty="0"/>
              <a:t>정수형 숫자이면 짝수</a:t>
            </a:r>
            <a:r>
              <a:rPr lang="en-US" altLang="ko-KR" sz="2000" dirty="0"/>
              <a:t>, </a:t>
            </a:r>
            <a:r>
              <a:rPr lang="ko-KR" altLang="en-US" sz="2000" dirty="0"/>
              <a:t>홀수를 구분하여 출력하는 프로그램을 작성하시오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96136" y="530120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3074" name="Picture 2"/>
          <p:cNvPicPr>
            <a:picLocks noChangeAspect="1" noChangeArrowheads="1"/>
          </p:cNvPicPr>
          <p:nvPr/>
        </p:nvPicPr>
        <p:blipFill>
          <a:blip r:embed="rId3" cstate="print"/>
          <a:srcRect/>
          <a:stretch>
            <a:fillRect/>
          </a:stretch>
        </p:blipFill>
        <p:spPr bwMode="auto">
          <a:xfrm>
            <a:off x="309364" y="1988840"/>
            <a:ext cx="4928682" cy="4608512"/>
          </a:xfrm>
          <a:prstGeom prst="rect">
            <a:avLst/>
          </a:prstGeom>
          <a:noFill/>
          <a:ln w="9525">
            <a:solidFill>
              <a:srgbClr val="FF0000"/>
            </a:solidFill>
            <a:miter lim="800000"/>
            <a:headEnd/>
            <a:tailEnd/>
          </a:ln>
        </p:spPr>
      </p:pic>
      <p:sp>
        <p:nvSpPr>
          <p:cNvPr id="8" name="Rounded Rectangle 7">
            <a:hlinkClick r:id="rId4" action="ppaction://hlinkfile"/>
          </p:cNvPr>
          <p:cNvSpPr/>
          <p:nvPr/>
        </p:nvSpPr>
        <p:spPr bwMode="auto">
          <a:xfrm>
            <a:off x="5834736" y="603870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nextCondLst>
                <p:cond evt="onClick" delay="0">
                  <p:tgtEl>
                    <p:spTgt spid="1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특정한 사례를 선택</a:t>
            </a:r>
            <a:r>
              <a:rPr lang="en-US" altLang="ko-KR" dirty="0"/>
              <a:t>, switch</a:t>
            </a:r>
            <a:r>
              <a:rPr lang="ko-KR" altLang="en-US" dirty="0"/>
              <a:t> </a:t>
            </a:r>
            <a:r>
              <a:rPr lang="en-US" altLang="ko-KR" dirty="0"/>
              <a:t>case</a:t>
            </a:r>
            <a:r>
              <a:rPr lang="ko-KR" altLang="en-US" dirty="0"/>
              <a:t>문</a:t>
            </a:r>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p:cNvSpPr txBox="1"/>
          <p:nvPr/>
        </p:nvSpPr>
        <p:spPr>
          <a:xfrm>
            <a:off x="323528" y="973177"/>
            <a:ext cx="8496944"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a:t>몇 개의 선택요소 가운데에서 한 개를 선택하는 상황에 사용</a:t>
            </a:r>
            <a:endParaRPr lang="en-US" altLang="ko-KR" sz="2000" dirty="0"/>
          </a:p>
          <a:p>
            <a:r>
              <a:rPr lang="en-US" altLang="ko-KR" sz="2000" b="1" dirty="0"/>
              <a:t>if</a:t>
            </a:r>
            <a:r>
              <a:rPr lang="ko-KR" altLang="en-US" sz="2000" dirty="0"/>
              <a:t>나 </a:t>
            </a:r>
            <a:r>
              <a:rPr lang="en-US" altLang="ko-KR" sz="2000" b="1" dirty="0"/>
              <a:t>if</a:t>
            </a:r>
            <a:r>
              <a:rPr lang="ko-KR" altLang="en-US" sz="2000" dirty="0"/>
              <a:t> </a:t>
            </a:r>
            <a:r>
              <a:rPr lang="en-US" altLang="ko-KR" sz="2000" b="1" dirty="0"/>
              <a:t>else</a:t>
            </a:r>
            <a:r>
              <a:rPr lang="ko-KR" altLang="en-US" sz="2000" dirty="0"/>
              <a:t>는 조건식을 판단하는데 사용되지만 </a:t>
            </a:r>
            <a:r>
              <a:rPr lang="en-US" altLang="ko-KR" sz="2000" b="1" dirty="0"/>
              <a:t>switch</a:t>
            </a:r>
            <a:r>
              <a:rPr lang="ko-KR" altLang="en-US" sz="2000" dirty="0"/>
              <a:t> </a:t>
            </a:r>
            <a:r>
              <a:rPr lang="en-US" altLang="ko-KR" sz="2000" b="1" dirty="0"/>
              <a:t>case</a:t>
            </a:r>
            <a:r>
              <a:rPr lang="ko-KR" altLang="en-US" sz="2000" dirty="0"/>
              <a:t> 문은 </a:t>
            </a:r>
            <a:endParaRPr lang="en-US" altLang="ko-KR" sz="2000" dirty="0"/>
          </a:p>
          <a:p>
            <a:r>
              <a:rPr lang="ko-KR" altLang="en-US" sz="2000" dirty="0" err="1"/>
              <a:t>조건식</a:t>
            </a:r>
            <a:r>
              <a:rPr lang="ko-KR" altLang="en-US" sz="2000" dirty="0"/>
              <a:t> 보다는 값</a:t>
            </a:r>
            <a:r>
              <a:rPr lang="en-US" altLang="ko-KR" sz="2000" dirty="0"/>
              <a:t>(value)</a:t>
            </a:r>
            <a:r>
              <a:rPr lang="ko-KR" altLang="en-US" sz="2000" dirty="0"/>
              <a:t>을 기준으로 하는 판단에 사용</a:t>
            </a:r>
          </a:p>
        </p:txBody>
      </p:sp>
      <p:sp>
        <p:nvSpPr>
          <p:cNvPr id="6" name="TextBox 5"/>
          <p:cNvSpPr txBox="1"/>
          <p:nvPr/>
        </p:nvSpPr>
        <p:spPr>
          <a:xfrm>
            <a:off x="251520" y="2217058"/>
            <a:ext cx="8856984" cy="707886"/>
          </a:xfrm>
          <a:prstGeom prst="rect">
            <a:avLst/>
          </a:prstGeom>
          <a:solidFill>
            <a:schemeClr val="accent2">
              <a:lumMod val="40000"/>
              <a:lumOff val="60000"/>
            </a:schemeClr>
          </a:solidFill>
          <a:ln>
            <a:noFill/>
          </a:ln>
          <a:effectLst/>
        </p:spPr>
        <p:txBody>
          <a:bodyPr wrap="square" rtlCol="0">
            <a:spAutoFit/>
          </a:bodyPr>
          <a:lstStyle/>
          <a:p>
            <a:r>
              <a:rPr lang="ko-KR" altLang="en-US" sz="2000" dirty="0"/>
              <a:t>값을 기준으로 </a:t>
            </a:r>
            <a:r>
              <a:rPr lang="en-US" altLang="ko-KR" sz="2000" dirty="0"/>
              <a:t>1</a:t>
            </a:r>
            <a:r>
              <a:rPr lang="ko-KR" altLang="en-US" sz="2000" dirty="0"/>
              <a:t>인</a:t>
            </a:r>
            <a:r>
              <a:rPr lang="en-US" altLang="ko-KR" sz="2000" dirty="0"/>
              <a:t> </a:t>
            </a:r>
            <a:r>
              <a:rPr lang="ko-KR" altLang="en-US" sz="2000" dirty="0"/>
              <a:t>경우는 </a:t>
            </a:r>
            <a:r>
              <a:rPr lang="en-US" altLang="ko-KR" sz="2000" dirty="0"/>
              <a:t>~</a:t>
            </a:r>
            <a:r>
              <a:rPr lang="ko-KR" altLang="en-US" sz="2000" dirty="0"/>
              <a:t>을 처리</a:t>
            </a:r>
            <a:r>
              <a:rPr lang="en-US" altLang="ko-KR" sz="2000" dirty="0"/>
              <a:t>, 2</a:t>
            </a:r>
            <a:r>
              <a:rPr lang="ko-KR" altLang="en-US" sz="2000" dirty="0"/>
              <a:t>인 경우 </a:t>
            </a:r>
            <a:r>
              <a:rPr lang="en-US" altLang="ko-KR" sz="2000" dirty="0"/>
              <a:t>~</a:t>
            </a:r>
            <a:r>
              <a:rPr lang="ko-KR" altLang="en-US" sz="2000" dirty="0"/>
              <a:t>을 처리</a:t>
            </a:r>
            <a:r>
              <a:rPr lang="en-US" altLang="ko-KR" sz="2000" dirty="0"/>
              <a:t>, 3</a:t>
            </a:r>
            <a:r>
              <a:rPr lang="ko-KR" altLang="en-US" sz="2000" dirty="0"/>
              <a:t>인 경우 </a:t>
            </a:r>
            <a:r>
              <a:rPr lang="en-US" altLang="ko-KR" sz="2000" dirty="0"/>
              <a:t>~</a:t>
            </a:r>
            <a:r>
              <a:rPr lang="ko-KR" altLang="en-US" sz="2000" dirty="0"/>
              <a:t>을 처리</a:t>
            </a:r>
            <a:endParaRPr lang="en-US" altLang="ko-KR" sz="2000" dirty="0"/>
          </a:p>
          <a:p>
            <a:r>
              <a:rPr lang="ko-KR" altLang="en-US" sz="2000" dirty="0"/>
              <a:t>값을 기준으로 </a:t>
            </a:r>
            <a:r>
              <a:rPr lang="en-US" altLang="ko-KR" sz="2000" dirty="0"/>
              <a:t>‘a’</a:t>
            </a:r>
            <a:r>
              <a:rPr lang="ko-KR" altLang="en-US" sz="2000" dirty="0"/>
              <a:t>인 경우는 </a:t>
            </a:r>
            <a:r>
              <a:rPr lang="en-US" altLang="ko-KR" sz="2000" dirty="0"/>
              <a:t>~</a:t>
            </a:r>
            <a:r>
              <a:rPr lang="ko-KR" altLang="en-US" sz="2000" dirty="0"/>
              <a:t>을 처리</a:t>
            </a:r>
            <a:r>
              <a:rPr lang="en-US" altLang="ko-KR" sz="2000" dirty="0"/>
              <a:t>, ‘b’</a:t>
            </a:r>
            <a:r>
              <a:rPr lang="ko-KR" altLang="en-US" sz="2000" dirty="0"/>
              <a:t>인 경우 </a:t>
            </a:r>
            <a:r>
              <a:rPr lang="en-US" altLang="ko-KR" sz="2000" dirty="0"/>
              <a:t>~</a:t>
            </a:r>
            <a:r>
              <a:rPr lang="ko-KR" altLang="en-US" sz="2000" dirty="0"/>
              <a:t>을 처리</a:t>
            </a:r>
            <a:r>
              <a:rPr lang="en-US" altLang="ko-KR" sz="2000" dirty="0"/>
              <a:t>, ‘c’</a:t>
            </a:r>
            <a:r>
              <a:rPr lang="ko-KR" altLang="en-US" sz="2000" dirty="0"/>
              <a:t>인 경우 </a:t>
            </a:r>
            <a:r>
              <a:rPr lang="en-US" altLang="ko-KR" sz="2000" dirty="0"/>
              <a:t>~</a:t>
            </a:r>
            <a:r>
              <a:rPr lang="ko-KR" altLang="en-US" sz="2000" dirty="0"/>
              <a:t>을 처리</a:t>
            </a:r>
            <a:endParaRPr lang="en-US" altLang="ko-KR" sz="2000" dirty="0"/>
          </a:p>
        </p:txBody>
      </p:sp>
      <p:pic>
        <p:nvPicPr>
          <p:cNvPr id="4098" name="Picture 2"/>
          <p:cNvPicPr>
            <a:picLocks noChangeAspect="1" noChangeArrowheads="1"/>
          </p:cNvPicPr>
          <p:nvPr/>
        </p:nvPicPr>
        <p:blipFill>
          <a:blip r:embed="rId3" cstate="print"/>
          <a:srcRect/>
          <a:stretch>
            <a:fillRect/>
          </a:stretch>
        </p:blipFill>
        <p:spPr bwMode="auto">
          <a:xfrm>
            <a:off x="323528" y="3140968"/>
            <a:ext cx="3848100" cy="360997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520505" y="3284984"/>
            <a:ext cx="4371975" cy="3248025"/>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특정한 사례를 선택</a:t>
            </a:r>
            <a:r>
              <a:rPr lang="en-US" altLang="ko-KR" dirty="0"/>
              <a:t>, switch</a:t>
            </a:r>
            <a:r>
              <a:rPr lang="ko-KR" altLang="en-US" dirty="0"/>
              <a:t> </a:t>
            </a:r>
            <a:r>
              <a:rPr lang="en-US" altLang="ko-KR" dirty="0"/>
              <a:t>case</a:t>
            </a:r>
            <a:r>
              <a:rPr lang="ko-KR" altLang="en-US" dirty="0"/>
              <a:t>문</a:t>
            </a:r>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p:cNvSpPr txBox="1"/>
          <p:nvPr/>
        </p:nvSpPr>
        <p:spPr>
          <a:xfrm>
            <a:off x="5076056" y="1052736"/>
            <a:ext cx="3600400" cy="1938992"/>
          </a:xfrm>
          <a:prstGeom prst="rect">
            <a:avLst/>
          </a:prstGeom>
          <a:solidFill>
            <a:schemeClr val="accent4">
              <a:lumMod val="40000"/>
              <a:lumOff val="60000"/>
            </a:schemeClr>
          </a:solidFill>
          <a:ln>
            <a:noFill/>
          </a:ln>
          <a:effectLst/>
        </p:spPr>
        <p:txBody>
          <a:bodyPr wrap="square" rtlCol="0">
            <a:spAutoFit/>
          </a:bodyPr>
          <a:lstStyle/>
          <a:p>
            <a:r>
              <a:rPr lang="ko-KR" altLang="en-US" sz="2000" dirty="0"/>
              <a:t>자동판매기에서 버튼</a:t>
            </a:r>
            <a:r>
              <a:rPr lang="en-US" altLang="ko-KR" sz="2000" dirty="0"/>
              <a:t>(</a:t>
            </a:r>
            <a:r>
              <a:rPr lang="ko-KR" altLang="en-US" sz="2000" dirty="0"/>
              <a:t>숫자</a:t>
            </a:r>
            <a:r>
              <a:rPr lang="en-US" altLang="ko-KR" sz="2000" dirty="0"/>
              <a:t>)</a:t>
            </a:r>
            <a:r>
              <a:rPr lang="ko-KR" altLang="en-US" sz="2000" dirty="0"/>
              <a:t>을 입력하면 상품을 표시</a:t>
            </a:r>
            <a:r>
              <a:rPr lang="en-US" altLang="ko-KR" sz="2000" dirty="0"/>
              <a:t>   </a:t>
            </a:r>
          </a:p>
          <a:p>
            <a:endParaRPr lang="en-US" altLang="ko-KR" sz="2000" dirty="0"/>
          </a:p>
          <a:p>
            <a:r>
              <a:rPr lang="en-US" altLang="ko-KR" sz="2000" dirty="0"/>
              <a:t>1:</a:t>
            </a:r>
            <a:r>
              <a:rPr lang="ko-KR" altLang="en-US" sz="2000" dirty="0"/>
              <a:t>밀크커피</a:t>
            </a:r>
            <a:r>
              <a:rPr lang="en-US" altLang="ko-KR" sz="2000" dirty="0"/>
              <a:t> </a:t>
            </a:r>
          </a:p>
          <a:p>
            <a:r>
              <a:rPr lang="en-US" altLang="ko-KR" sz="2000" dirty="0"/>
              <a:t>2:</a:t>
            </a:r>
            <a:r>
              <a:rPr lang="ko-KR" altLang="en-US" sz="2000" dirty="0" err="1"/>
              <a:t>프림커피</a:t>
            </a:r>
            <a:r>
              <a:rPr lang="en-US" altLang="ko-KR" sz="2000" dirty="0"/>
              <a:t> </a:t>
            </a:r>
          </a:p>
          <a:p>
            <a:r>
              <a:rPr lang="en-US" altLang="ko-KR" sz="2000" dirty="0"/>
              <a:t>3:</a:t>
            </a:r>
            <a:r>
              <a:rPr lang="ko-KR" altLang="en-US" sz="2000" dirty="0"/>
              <a:t>블랙커피</a:t>
            </a:r>
            <a:endParaRPr lang="en-US" altLang="ko-KR" sz="2000" dirty="0"/>
          </a:p>
        </p:txBody>
      </p:sp>
      <p:pic>
        <p:nvPicPr>
          <p:cNvPr id="5122" name="Picture 2"/>
          <p:cNvPicPr>
            <a:picLocks noChangeAspect="1" noChangeArrowheads="1"/>
          </p:cNvPicPr>
          <p:nvPr/>
        </p:nvPicPr>
        <p:blipFill>
          <a:blip r:embed="rId3" cstate="print"/>
          <a:srcRect/>
          <a:stretch>
            <a:fillRect/>
          </a:stretch>
        </p:blipFill>
        <p:spPr bwMode="auto">
          <a:xfrm>
            <a:off x="179511" y="980728"/>
            <a:ext cx="4802731" cy="5544616"/>
          </a:xfrm>
          <a:prstGeom prst="rect">
            <a:avLst/>
          </a:prstGeom>
          <a:noFill/>
          <a:ln w="9525">
            <a:noFill/>
            <a:miter lim="800000"/>
            <a:headEnd/>
            <a:tailEnd/>
          </a:ln>
        </p:spPr>
      </p:pic>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1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12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5"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실행결과와</a:t>
            </a:r>
            <a:r>
              <a:rPr lang="en-US" altLang="ko-KR" sz="2300" b="1" dirty="0">
                <a:solidFill>
                  <a:srgbClr val="FFFFFF"/>
                </a:solidFill>
                <a:effectLst>
                  <a:outerShdw blurRad="38100" dist="38100" dir="2700000" algn="tl">
                    <a:srgbClr val="000000">
                      <a:alpha val="43137"/>
                    </a:srgbClr>
                  </a:outerShdw>
                </a:effectLst>
                <a:ea typeface="맑은 고딕" pitchFamily="50" charset="-127"/>
              </a:rPr>
              <a:t> </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해설</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grpSp>
        <p:nvGrpSpPr>
          <p:cNvPr id="17" name="그룹 16"/>
          <p:cNvGrpSpPr/>
          <p:nvPr/>
        </p:nvGrpSpPr>
        <p:grpSpPr>
          <a:xfrm>
            <a:off x="179512" y="141362"/>
            <a:ext cx="7979387" cy="5262918"/>
            <a:chOff x="179512" y="141362"/>
            <a:chExt cx="7979387" cy="5262918"/>
          </a:xfrm>
        </p:grpSpPr>
        <p:pic>
          <p:nvPicPr>
            <p:cNvPr id="5123" name="_x41761736" descr="EMB00000fc41c4b"/>
            <p:cNvPicPr>
              <a:picLocks noChangeAspect="1" noChangeArrowheads="1"/>
            </p:cNvPicPr>
            <p:nvPr/>
          </p:nvPicPr>
          <p:blipFill>
            <a:blip r:embed="rId4" cstate="print"/>
            <a:srcRect/>
            <a:stretch>
              <a:fillRect/>
            </a:stretch>
          </p:blipFill>
          <p:spPr bwMode="auto">
            <a:xfrm>
              <a:off x="5220072" y="3645024"/>
              <a:ext cx="2882524" cy="576064"/>
            </a:xfrm>
            <a:prstGeom prst="rect">
              <a:avLst/>
            </a:prstGeom>
            <a:noFill/>
          </p:spPr>
        </p:pic>
        <p:pic>
          <p:nvPicPr>
            <p:cNvPr id="5125" name="_x41761128" descr="EMB00000fc41c4c"/>
            <p:cNvPicPr>
              <a:picLocks noChangeAspect="1" noChangeArrowheads="1"/>
            </p:cNvPicPr>
            <p:nvPr/>
          </p:nvPicPr>
          <p:blipFill>
            <a:blip r:embed="rId5" cstate="print"/>
            <a:srcRect/>
            <a:stretch>
              <a:fillRect/>
            </a:stretch>
          </p:blipFill>
          <p:spPr bwMode="auto">
            <a:xfrm>
              <a:off x="5220072" y="4293096"/>
              <a:ext cx="2927388" cy="576064"/>
            </a:xfrm>
            <a:prstGeom prst="rect">
              <a:avLst/>
            </a:prstGeom>
            <a:noFill/>
          </p:spPr>
        </p:pic>
        <p:pic>
          <p:nvPicPr>
            <p:cNvPr id="5127" name="_x41838504" descr="EMB00000fc41c4d"/>
            <p:cNvPicPr>
              <a:picLocks noChangeAspect="1" noChangeArrowheads="1"/>
            </p:cNvPicPr>
            <p:nvPr/>
          </p:nvPicPr>
          <p:blipFill>
            <a:blip r:embed="rId6" cstate="print"/>
            <a:srcRect/>
            <a:stretch>
              <a:fillRect/>
            </a:stretch>
          </p:blipFill>
          <p:spPr bwMode="auto">
            <a:xfrm>
              <a:off x="5220072" y="4972232"/>
              <a:ext cx="2938827" cy="432048"/>
            </a:xfrm>
            <a:prstGeom prst="rect">
              <a:avLst/>
            </a:prstGeom>
            <a:noFill/>
          </p:spPr>
        </p:pic>
        <p:pic>
          <p:nvPicPr>
            <p:cNvPr id="5129" name="Picture 9"/>
            <p:cNvPicPr>
              <a:picLocks noChangeAspect="1" noChangeArrowheads="1"/>
            </p:cNvPicPr>
            <p:nvPr/>
          </p:nvPicPr>
          <p:blipFill>
            <a:blip r:embed="rId7" cstate="print"/>
            <a:srcRect/>
            <a:stretch>
              <a:fillRect/>
            </a:stretch>
          </p:blipFill>
          <p:spPr bwMode="auto">
            <a:xfrm>
              <a:off x="179512" y="141362"/>
              <a:ext cx="3990975" cy="2495550"/>
            </a:xfrm>
            <a:prstGeom prst="rect">
              <a:avLst/>
            </a:prstGeom>
            <a:noFill/>
            <a:ln w="9525">
              <a:noFill/>
              <a:miter lim="800000"/>
              <a:headEnd/>
              <a:tailEnd/>
            </a:ln>
          </p:spPr>
        </p:pic>
      </p:grpSp>
      <p:sp>
        <p:nvSpPr>
          <p:cNvPr id="16" name="Rounded Rectangle 7">
            <a:hlinkClick r:id="rId8" action="ppaction://hlinkfile"/>
          </p:cNvPr>
          <p:cNvSpPr/>
          <p:nvPr/>
        </p:nvSpPr>
        <p:spPr bwMode="auto">
          <a:xfrm>
            <a:off x="3281968" y="620248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nextCondLst>
                <p:cond evt="onClick" delay="0">
                  <p:tgtEl>
                    <p:spTgt spid="15"/>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3" cstate="print"/>
          <a:srcRect/>
          <a:stretch>
            <a:fillRect/>
          </a:stretch>
        </p:blipFill>
        <p:spPr bwMode="auto">
          <a:xfrm>
            <a:off x="107504" y="1052736"/>
            <a:ext cx="5391150" cy="569595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a:t>특정한 사례를 선택</a:t>
            </a:r>
            <a:r>
              <a:rPr lang="en-US" altLang="ko-KR" dirty="0"/>
              <a:t>, switch</a:t>
            </a:r>
            <a:r>
              <a:rPr lang="ko-KR" altLang="en-US" dirty="0"/>
              <a:t> </a:t>
            </a:r>
            <a:r>
              <a:rPr lang="en-US" altLang="ko-KR" dirty="0"/>
              <a:t>case</a:t>
            </a:r>
            <a:r>
              <a:rPr lang="ko-KR" altLang="en-US" dirty="0"/>
              <a:t>문</a:t>
            </a:r>
          </a:p>
        </p:txBody>
      </p:sp>
      <p:sp>
        <p:nvSpPr>
          <p:cNvPr id="829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p:cNvSpPr txBox="1"/>
          <p:nvPr/>
        </p:nvSpPr>
        <p:spPr>
          <a:xfrm>
            <a:off x="4860032" y="1444714"/>
            <a:ext cx="4104456" cy="707886"/>
          </a:xfrm>
          <a:prstGeom prst="rect">
            <a:avLst/>
          </a:prstGeom>
          <a:solidFill>
            <a:schemeClr val="accent4">
              <a:lumMod val="40000"/>
              <a:lumOff val="60000"/>
            </a:schemeClr>
          </a:solidFill>
          <a:ln>
            <a:noFill/>
          </a:ln>
          <a:effectLst/>
        </p:spPr>
        <p:txBody>
          <a:bodyPr wrap="square" rtlCol="0">
            <a:spAutoFit/>
          </a:bodyPr>
          <a:lstStyle/>
          <a:p>
            <a:r>
              <a:rPr lang="en-US" altLang="ko-KR" sz="2000" b="1" dirty="0"/>
              <a:t>default</a:t>
            </a:r>
            <a:r>
              <a:rPr lang="ko-KR" altLang="en-US" sz="2000" dirty="0"/>
              <a:t>는 각 </a:t>
            </a:r>
            <a:r>
              <a:rPr lang="en-US" altLang="ko-KR" sz="2000" b="1" dirty="0"/>
              <a:t>case</a:t>
            </a:r>
            <a:r>
              <a:rPr lang="ko-KR" altLang="en-US" sz="2000" dirty="0"/>
              <a:t>의 경우에 해당</a:t>
            </a:r>
            <a:endParaRPr lang="en-US" altLang="ko-KR" sz="2000" dirty="0"/>
          </a:p>
          <a:p>
            <a:r>
              <a:rPr lang="ko-KR" altLang="en-US" sz="2000" dirty="0"/>
              <a:t>되지 않는 경우를 처리</a:t>
            </a:r>
          </a:p>
        </p:txBody>
      </p:sp>
      <p:sp>
        <p:nvSpPr>
          <p:cNvPr id="8" name="TextBox 7"/>
          <p:cNvSpPr txBox="1"/>
          <p:nvPr/>
        </p:nvSpPr>
        <p:spPr>
          <a:xfrm>
            <a:off x="4860032" y="2204864"/>
            <a:ext cx="4104456" cy="2246769"/>
          </a:xfrm>
          <a:prstGeom prst="rect">
            <a:avLst/>
          </a:prstGeom>
          <a:solidFill>
            <a:schemeClr val="accent2">
              <a:lumMod val="40000"/>
              <a:lumOff val="60000"/>
            </a:schemeClr>
          </a:solidFill>
          <a:ln>
            <a:noFill/>
          </a:ln>
          <a:effectLst/>
        </p:spPr>
        <p:txBody>
          <a:bodyPr wrap="square" rtlCol="0">
            <a:spAutoFit/>
          </a:bodyPr>
          <a:lstStyle/>
          <a:p>
            <a:r>
              <a:rPr lang="ko-KR" altLang="en-US" sz="2000" dirty="0"/>
              <a:t>자동판매기에서 버튼</a:t>
            </a:r>
            <a:r>
              <a:rPr lang="en-US" altLang="ko-KR" sz="2000" dirty="0"/>
              <a:t>(</a:t>
            </a:r>
            <a:r>
              <a:rPr lang="ko-KR" altLang="en-US" sz="2000" dirty="0"/>
              <a:t>숫자</a:t>
            </a:r>
            <a:r>
              <a:rPr lang="en-US" altLang="ko-KR" sz="2000" dirty="0"/>
              <a:t>)</a:t>
            </a:r>
            <a:r>
              <a:rPr lang="ko-KR" altLang="en-US" sz="2000" dirty="0"/>
              <a:t>을 입력하면 상품을 표시</a:t>
            </a:r>
            <a:r>
              <a:rPr lang="en-US" altLang="ko-KR" sz="2000" dirty="0"/>
              <a:t>   </a:t>
            </a:r>
          </a:p>
          <a:p>
            <a:endParaRPr lang="en-US" altLang="ko-KR" sz="2000" dirty="0"/>
          </a:p>
          <a:p>
            <a:r>
              <a:rPr lang="en-US" altLang="ko-KR" sz="2000" dirty="0"/>
              <a:t>1:</a:t>
            </a:r>
            <a:r>
              <a:rPr lang="ko-KR" altLang="en-US" sz="2000" dirty="0"/>
              <a:t>밀크커피</a:t>
            </a:r>
            <a:r>
              <a:rPr lang="en-US" altLang="ko-KR" sz="2000" dirty="0"/>
              <a:t> </a:t>
            </a:r>
          </a:p>
          <a:p>
            <a:r>
              <a:rPr lang="en-US" altLang="ko-KR" sz="2000" dirty="0"/>
              <a:t>2:</a:t>
            </a:r>
            <a:r>
              <a:rPr lang="ko-KR" altLang="en-US" sz="2000" dirty="0" err="1"/>
              <a:t>프림커피</a:t>
            </a:r>
            <a:r>
              <a:rPr lang="en-US" altLang="ko-KR" sz="2000" dirty="0"/>
              <a:t> </a:t>
            </a:r>
          </a:p>
          <a:p>
            <a:r>
              <a:rPr lang="en-US" altLang="ko-KR" sz="2000" dirty="0"/>
              <a:t>3:</a:t>
            </a:r>
            <a:r>
              <a:rPr lang="ko-KR" altLang="en-US" sz="2000" dirty="0"/>
              <a:t>블랙커피</a:t>
            </a:r>
            <a:endParaRPr lang="en-US" altLang="ko-KR" sz="2000" dirty="0"/>
          </a:p>
          <a:p>
            <a:r>
              <a:rPr lang="ko-KR" altLang="en-US" sz="2000" dirty="0"/>
              <a:t>그 외의 숫자는 모두 코코아로 처리</a:t>
            </a:r>
            <a:endParaRPr lang="en-US" altLang="ko-KR" sz="2000" dirty="0"/>
          </a:p>
        </p:txBody>
      </p:sp>
      <p:sp>
        <p:nvSpPr>
          <p:cNvPr id="14541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541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5" name="그룹 14"/>
          <p:cNvGrpSpPr/>
          <p:nvPr/>
        </p:nvGrpSpPr>
        <p:grpSpPr>
          <a:xfrm>
            <a:off x="4932039" y="4653136"/>
            <a:ext cx="3152779" cy="1368152"/>
            <a:chOff x="4932039" y="4653136"/>
            <a:chExt cx="3152779" cy="1368152"/>
          </a:xfrm>
        </p:grpSpPr>
        <p:pic>
          <p:nvPicPr>
            <p:cNvPr id="145411" name="_x85483528" descr="EMB00000fc41c68"/>
            <p:cNvPicPr>
              <a:picLocks noChangeAspect="1" noChangeArrowheads="1"/>
            </p:cNvPicPr>
            <p:nvPr/>
          </p:nvPicPr>
          <p:blipFill>
            <a:blip r:embed="rId4" cstate="print"/>
            <a:srcRect/>
            <a:stretch>
              <a:fillRect/>
            </a:stretch>
          </p:blipFill>
          <p:spPr bwMode="auto">
            <a:xfrm>
              <a:off x="4932039" y="4653136"/>
              <a:ext cx="3152779" cy="648072"/>
            </a:xfrm>
            <a:prstGeom prst="rect">
              <a:avLst/>
            </a:prstGeom>
            <a:noFill/>
          </p:spPr>
        </p:pic>
        <p:pic>
          <p:nvPicPr>
            <p:cNvPr id="145413" name="_x85486744" descr="EMB00000fc41c69"/>
            <p:cNvPicPr>
              <a:picLocks noChangeAspect="1" noChangeArrowheads="1"/>
            </p:cNvPicPr>
            <p:nvPr/>
          </p:nvPicPr>
          <p:blipFill>
            <a:blip r:embed="rId5" cstate="print"/>
            <a:srcRect/>
            <a:stretch>
              <a:fillRect/>
            </a:stretch>
          </p:blipFill>
          <p:spPr bwMode="auto">
            <a:xfrm>
              <a:off x="4932039" y="5373216"/>
              <a:ext cx="3140657" cy="648072"/>
            </a:xfrm>
            <a:prstGeom prst="rect">
              <a:avLst/>
            </a:prstGeom>
            <a:noFill/>
          </p:spPr>
        </p:pic>
      </p:grpSp>
      <p:sp>
        <p:nvSpPr>
          <p:cNvPr id="14"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3" name="Rounded Rectangle 7">
            <a:hlinkClick r:id="rId6" action="ppaction://hlinkfile"/>
          </p:cNvPr>
          <p:cNvSpPr/>
          <p:nvPr/>
        </p:nvSpPr>
        <p:spPr bwMode="auto">
          <a:xfrm>
            <a:off x="3285736" y="617904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nextCondLst>
                <p:cond evt="onClick" delay="0">
                  <p:tgtEl>
                    <p:spTgt spid="1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7.8] (176 page)</a:t>
            </a:r>
            <a:endParaRPr lang="ko-KR" altLang="en-US" dirty="0"/>
          </a:p>
        </p:txBody>
      </p:sp>
      <p:sp>
        <p:nvSpPr>
          <p:cNvPr id="6" name="텍스트 개체 틀 4"/>
          <p:cNvSpPr>
            <a:spLocks noGrp="1"/>
          </p:cNvSpPr>
          <p:nvPr>
            <p:ph type="body" sz="quarter" idx="10"/>
          </p:nvPr>
        </p:nvSpPr>
        <p:spPr>
          <a:xfrm>
            <a:off x="179512" y="1092239"/>
            <a:ext cx="8784976" cy="751424"/>
          </a:xfrm>
        </p:spPr>
        <p:txBody>
          <a:bodyPr/>
          <a:lstStyle/>
          <a:p>
            <a:pPr>
              <a:buNone/>
            </a:pPr>
            <a:r>
              <a:rPr lang="ko-KR" altLang="en-US" sz="2000" dirty="0"/>
              <a:t>다음의 프로그램의 일부이다</a:t>
            </a:r>
            <a:r>
              <a:rPr lang="en-US" altLang="ko-KR" sz="2000" dirty="0"/>
              <a:t>. </a:t>
            </a:r>
            <a:r>
              <a:rPr lang="ko-KR" altLang="en-US" sz="2000" dirty="0"/>
              <a:t>정상적으로 실행되었다고 가정할 때 변수 </a:t>
            </a:r>
            <a:r>
              <a:rPr lang="en-US" altLang="ko-KR" sz="2000" dirty="0"/>
              <a:t>a</a:t>
            </a:r>
            <a:r>
              <a:rPr lang="ko-KR" altLang="en-US" sz="2000" dirty="0"/>
              <a:t>에 </a:t>
            </a:r>
            <a:endParaRPr lang="en-US" altLang="ko-KR" sz="2000" dirty="0"/>
          </a:p>
          <a:p>
            <a:pPr>
              <a:buNone/>
            </a:pPr>
            <a:r>
              <a:rPr lang="en-US" altLang="ko-KR" sz="2000" dirty="0"/>
              <a:t>2</a:t>
            </a:r>
            <a:r>
              <a:rPr lang="ko-KR" altLang="en-US" sz="2000" dirty="0"/>
              <a:t>가 저장되었다면 출력결과는</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5796136"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84993" name="Picture 1"/>
          <p:cNvPicPr>
            <a:picLocks noChangeAspect="1" noChangeArrowheads="1"/>
          </p:cNvPicPr>
          <p:nvPr/>
        </p:nvPicPr>
        <p:blipFill>
          <a:blip r:embed="rId3" cstate="print"/>
          <a:srcRect/>
          <a:stretch>
            <a:fillRect/>
          </a:stretch>
        </p:blipFill>
        <p:spPr bwMode="auto">
          <a:xfrm>
            <a:off x="251520" y="1988840"/>
            <a:ext cx="4557506" cy="2520280"/>
          </a:xfrm>
          <a:prstGeom prst="rect">
            <a:avLst/>
          </a:prstGeom>
          <a:noFill/>
          <a:ln w="9525">
            <a:noFill/>
            <a:miter lim="800000"/>
            <a:headEnd/>
            <a:tailEnd/>
          </a:ln>
        </p:spPr>
      </p:pic>
      <p:pic>
        <p:nvPicPr>
          <p:cNvPr id="84994" name="Picture 2"/>
          <p:cNvPicPr>
            <a:picLocks noChangeAspect="1" noChangeArrowheads="1"/>
          </p:cNvPicPr>
          <p:nvPr/>
        </p:nvPicPr>
        <p:blipFill>
          <a:blip r:embed="rId4" cstate="print"/>
          <a:srcRect/>
          <a:stretch>
            <a:fillRect/>
          </a:stretch>
        </p:blipFill>
        <p:spPr bwMode="auto">
          <a:xfrm>
            <a:off x="5148064" y="3140968"/>
            <a:ext cx="1765225" cy="1296144"/>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fade">
                                      <p:cBhvr>
                                        <p:cTn id="7" dur="2000"/>
                                        <p:tgtEl>
                                          <p:spTgt spid="84994"/>
                                        </p:tgtEl>
                                      </p:cBhvr>
                                    </p:animEffect>
                                  </p:childTnLst>
                                </p:cTn>
                              </p:par>
                            </p:childTnLst>
                          </p:cTn>
                        </p:par>
                      </p:childTnLst>
                    </p:cTn>
                  </p:par>
                </p:childTnLst>
              </p:cTn>
              <p:nextCondLst>
                <p:cond evt="onClick" delay="0">
                  <p:tgtEl>
                    <p:spTgt spid="1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230189"/>
            <a:ext cx="8382000" cy="678531"/>
          </a:xfrm>
        </p:spPr>
        <p:txBody>
          <a:bodyPr>
            <a:normAutofit/>
          </a:bodyPr>
          <a:lstStyle/>
          <a:p>
            <a:r>
              <a:rPr lang="en-US" altLang="ko-KR" dirty="0"/>
              <a:t>[</a:t>
            </a:r>
            <a:r>
              <a:rPr lang="ko-KR" altLang="en-US" dirty="0"/>
              <a:t>실습문제 </a:t>
            </a:r>
            <a:r>
              <a:rPr lang="en-US" altLang="ko-KR" dirty="0"/>
              <a:t>7.9]</a:t>
            </a:r>
            <a:endParaRPr lang="ko-KR" altLang="en-US" dirty="0"/>
          </a:p>
        </p:txBody>
      </p:sp>
      <p:sp>
        <p:nvSpPr>
          <p:cNvPr id="6" name="텍스트 개체 틀 4"/>
          <p:cNvSpPr>
            <a:spLocks noGrp="1"/>
          </p:cNvSpPr>
          <p:nvPr>
            <p:ph type="body" sz="quarter" idx="10"/>
          </p:nvPr>
        </p:nvSpPr>
        <p:spPr>
          <a:xfrm>
            <a:off x="179512" y="1092238"/>
            <a:ext cx="3024336" cy="2523768"/>
          </a:xfrm>
        </p:spPr>
        <p:txBody>
          <a:bodyPr/>
          <a:lstStyle/>
          <a:p>
            <a:pPr>
              <a:buNone/>
            </a:pPr>
            <a:r>
              <a:rPr lang="ko-KR" altLang="en-US" sz="2000" dirty="0"/>
              <a:t>달</a:t>
            </a:r>
            <a:r>
              <a:rPr lang="en-US" altLang="ko-KR" sz="2000" dirty="0"/>
              <a:t>(month)</a:t>
            </a:r>
            <a:r>
              <a:rPr lang="ko-KR" altLang="en-US" sz="2000" dirty="0"/>
              <a:t>을 입력받아 </a:t>
            </a:r>
            <a:endParaRPr lang="en-US" altLang="ko-KR" sz="2000" dirty="0"/>
          </a:p>
          <a:p>
            <a:pPr>
              <a:buNone/>
            </a:pPr>
            <a:r>
              <a:rPr lang="ko-KR" altLang="en-US" sz="2000" dirty="0"/>
              <a:t>그 달의 날짜수를 출력</a:t>
            </a:r>
            <a:endParaRPr lang="en-US" altLang="ko-KR" sz="2000" dirty="0"/>
          </a:p>
          <a:p>
            <a:pPr>
              <a:buNone/>
            </a:pPr>
            <a:r>
              <a:rPr lang="ko-KR" altLang="en-US" sz="2000" dirty="0"/>
              <a:t>하는 프로그램을 </a:t>
            </a:r>
            <a:endParaRPr lang="en-US" altLang="ko-KR" sz="2000" dirty="0"/>
          </a:p>
          <a:p>
            <a:pPr>
              <a:buNone/>
            </a:pPr>
            <a:r>
              <a:rPr lang="en-US" altLang="ko-KR" sz="2000" dirty="0"/>
              <a:t>switch case</a:t>
            </a:r>
            <a:r>
              <a:rPr lang="ko-KR" altLang="en-US" sz="2000" dirty="0"/>
              <a:t>문으로 </a:t>
            </a:r>
            <a:r>
              <a:rPr lang="ko-KR" altLang="en-US" sz="2000" dirty="0" err="1"/>
              <a:t>작성하</a:t>
            </a:r>
            <a:endParaRPr lang="en-US" altLang="ko-KR" sz="2000" dirty="0"/>
          </a:p>
          <a:p>
            <a:pPr>
              <a:buNone/>
            </a:pPr>
            <a:r>
              <a:rPr lang="ko-KR" altLang="en-US" sz="2000" dirty="0"/>
              <a:t>시오</a:t>
            </a:r>
            <a:r>
              <a:rPr lang="en-US" altLang="ko-KR" sz="2000" dirty="0"/>
              <a:t>. </a:t>
            </a:r>
            <a:r>
              <a:rPr lang="ko-KR" altLang="en-US" sz="2000" dirty="0"/>
              <a:t>단</a:t>
            </a:r>
            <a:r>
              <a:rPr lang="en-US" altLang="ko-KR" sz="2000" dirty="0"/>
              <a:t>, 2</a:t>
            </a:r>
            <a:r>
              <a:rPr lang="ko-KR" altLang="en-US" sz="2000" dirty="0"/>
              <a:t>월 달은 </a:t>
            </a:r>
            <a:r>
              <a:rPr lang="en-US" altLang="ko-KR" sz="2000" dirty="0"/>
              <a:t>28</a:t>
            </a:r>
            <a:r>
              <a:rPr lang="ko-KR" altLang="en-US" sz="2000" dirty="0"/>
              <a:t>일로 </a:t>
            </a:r>
            <a:endParaRPr lang="en-US" altLang="ko-KR" sz="2000" dirty="0"/>
          </a:p>
          <a:p>
            <a:pPr>
              <a:buNone/>
            </a:pPr>
            <a:r>
              <a:rPr lang="ko-KR" altLang="en-US" sz="2000" dirty="0"/>
              <a:t>가정합니다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191866" y="551723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47458" name="Picture 2"/>
          <p:cNvPicPr>
            <a:picLocks noChangeAspect="1" noChangeArrowheads="1"/>
          </p:cNvPicPr>
          <p:nvPr/>
        </p:nvPicPr>
        <p:blipFill>
          <a:blip r:embed="rId3" cstate="print"/>
          <a:srcRect/>
          <a:stretch>
            <a:fillRect/>
          </a:stretch>
        </p:blipFill>
        <p:spPr bwMode="auto">
          <a:xfrm>
            <a:off x="3391836" y="44624"/>
            <a:ext cx="5644660" cy="6696744"/>
          </a:xfrm>
          <a:prstGeom prst="rect">
            <a:avLst/>
          </a:prstGeom>
          <a:noFill/>
          <a:ln w="9525">
            <a:solidFill>
              <a:srgbClr val="FF0000"/>
            </a:solidFill>
            <a:miter lim="800000"/>
            <a:headEnd/>
            <a:tailEnd/>
          </a:ln>
        </p:spPr>
      </p:pic>
      <p:sp>
        <p:nvSpPr>
          <p:cNvPr id="8" name="Rounded Rectangle 7">
            <a:hlinkClick r:id="rId4" action="ppaction://hlinkfile"/>
          </p:cNvPr>
          <p:cNvSpPr/>
          <p:nvPr/>
        </p:nvSpPr>
        <p:spPr bwMode="auto">
          <a:xfrm>
            <a:off x="278816" y="6192688"/>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458"/>
                                        </p:tgtEl>
                                        <p:attrNameLst>
                                          <p:attrName>style.visibility</p:attrName>
                                        </p:attrNameLst>
                                      </p:cBhvr>
                                      <p:to>
                                        <p:strVal val="visible"/>
                                      </p:to>
                                    </p:set>
                                    <p:animEffect transition="in" filter="fade">
                                      <p:cBhvr>
                                        <p:cTn id="7" dur="2000"/>
                                        <p:tgtEl>
                                          <p:spTgt spid="147458"/>
                                        </p:tgtEl>
                                      </p:cBhvr>
                                    </p:animEffect>
                                  </p:childTnLst>
                                </p:cTn>
                              </p:par>
                            </p:childTnLst>
                          </p:cTn>
                        </p:par>
                      </p:childTnLst>
                    </p:cTn>
                  </p:par>
                </p:childTnLst>
              </p:cTn>
              <p:nextCondLst>
                <p:cond evt="onClick" delay="0">
                  <p:tgtEl>
                    <p:spTgt spid="12"/>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038571"/>
          </a:xfrm>
        </p:spPr>
        <p:txBody>
          <a:bodyPr>
            <a:normAutofit fontScale="90000"/>
          </a:bodyPr>
          <a:lstStyle/>
          <a:p>
            <a:r>
              <a:rPr lang="ko-KR" altLang="en-US" dirty="0"/>
              <a:t>논리 연산자를 이용하여 여러 개의 조건을 판단</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31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TextBox 6"/>
          <p:cNvSpPr txBox="1"/>
          <p:nvPr/>
        </p:nvSpPr>
        <p:spPr>
          <a:xfrm>
            <a:off x="323528" y="1405225"/>
            <a:ext cx="8496944" cy="400110"/>
          </a:xfrm>
          <a:prstGeom prst="rect">
            <a:avLst/>
          </a:prstGeom>
          <a:solidFill>
            <a:schemeClr val="accent4">
              <a:lumMod val="40000"/>
              <a:lumOff val="60000"/>
            </a:schemeClr>
          </a:solidFill>
          <a:ln>
            <a:noFill/>
          </a:ln>
          <a:effectLst/>
        </p:spPr>
        <p:txBody>
          <a:bodyPr wrap="square" rtlCol="0">
            <a:spAutoFit/>
          </a:bodyPr>
          <a:lstStyle/>
          <a:p>
            <a:r>
              <a:rPr lang="ko-KR" altLang="en-US" sz="2000" dirty="0"/>
              <a:t>점수</a:t>
            </a:r>
            <a:r>
              <a:rPr lang="en-US" altLang="ko-KR" sz="2000" dirty="0"/>
              <a:t>1</a:t>
            </a:r>
            <a:r>
              <a:rPr lang="ko-KR" altLang="en-US" sz="2000" dirty="0"/>
              <a:t>과 점수</a:t>
            </a:r>
            <a:r>
              <a:rPr lang="en-US" altLang="ko-KR" sz="2000" dirty="0"/>
              <a:t>2</a:t>
            </a:r>
            <a:r>
              <a:rPr lang="ko-KR" altLang="en-US" sz="2000" dirty="0"/>
              <a:t>가 모두 </a:t>
            </a:r>
            <a:r>
              <a:rPr lang="en-US" altLang="ko-KR" sz="2000" dirty="0"/>
              <a:t>60 </a:t>
            </a:r>
            <a:r>
              <a:rPr lang="ko-KR" altLang="en-US" sz="2000" dirty="0"/>
              <a:t>이상일 경우에만 </a:t>
            </a:r>
            <a:r>
              <a:rPr lang="en-US" altLang="ko-KR" sz="2000" dirty="0"/>
              <a:t>"</a:t>
            </a:r>
            <a:r>
              <a:rPr lang="ko-KR" altLang="en-US" sz="2000" dirty="0"/>
              <a:t>시험 합격</a:t>
            </a:r>
            <a:r>
              <a:rPr lang="en-US" altLang="ko-KR" sz="2000" dirty="0"/>
              <a:t>!"</a:t>
            </a:r>
            <a:r>
              <a:rPr lang="ko-KR" altLang="en-US" sz="2000" dirty="0"/>
              <a:t>을 출력</a:t>
            </a:r>
          </a:p>
        </p:txBody>
      </p:sp>
      <p:pic>
        <p:nvPicPr>
          <p:cNvPr id="80897" name="Picture 1"/>
          <p:cNvPicPr>
            <a:picLocks noChangeAspect="1" noChangeArrowheads="1"/>
          </p:cNvPicPr>
          <p:nvPr/>
        </p:nvPicPr>
        <p:blipFill>
          <a:blip r:embed="rId3" cstate="print"/>
          <a:srcRect/>
          <a:stretch>
            <a:fillRect/>
          </a:stretch>
        </p:blipFill>
        <p:spPr bwMode="auto">
          <a:xfrm>
            <a:off x="316979" y="1988840"/>
            <a:ext cx="5191125" cy="3800475"/>
          </a:xfrm>
          <a:prstGeom prst="rect">
            <a:avLst/>
          </a:prstGeom>
          <a:noFill/>
          <a:ln w="9525">
            <a:noFill/>
            <a:miter lim="800000"/>
            <a:headEnd/>
            <a:tailEnd/>
          </a:ln>
        </p:spPr>
      </p:pic>
      <p:sp>
        <p:nvSpPr>
          <p:cNvPr id="8089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09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8" name="그룹 17"/>
          <p:cNvGrpSpPr/>
          <p:nvPr/>
        </p:nvGrpSpPr>
        <p:grpSpPr>
          <a:xfrm>
            <a:off x="5652120" y="3861047"/>
            <a:ext cx="3404015" cy="1296145"/>
            <a:chOff x="5652120" y="3861047"/>
            <a:chExt cx="3404015" cy="1296145"/>
          </a:xfrm>
        </p:grpSpPr>
        <p:pic>
          <p:nvPicPr>
            <p:cNvPr id="80898" name="_x41807552" descr="EMB00000fc41c8a"/>
            <p:cNvPicPr>
              <a:picLocks noChangeAspect="1" noChangeArrowheads="1"/>
            </p:cNvPicPr>
            <p:nvPr/>
          </p:nvPicPr>
          <p:blipFill>
            <a:blip r:embed="rId4" cstate="print"/>
            <a:srcRect/>
            <a:stretch>
              <a:fillRect/>
            </a:stretch>
          </p:blipFill>
          <p:spPr bwMode="auto">
            <a:xfrm>
              <a:off x="5652120" y="3861047"/>
              <a:ext cx="3240360" cy="584373"/>
            </a:xfrm>
            <a:prstGeom prst="rect">
              <a:avLst/>
            </a:prstGeom>
            <a:noFill/>
          </p:spPr>
        </p:pic>
        <p:pic>
          <p:nvPicPr>
            <p:cNvPr id="80900" name="_x85492336" descr="EMB00000fc41c8b"/>
            <p:cNvPicPr>
              <a:picLocks noChangeAspect="1" noChangeArrowheads="1"/>
            </p:cNvPicPr>
            <p:nvPr/>
          </p:nvPicPr>
          <p:blipFill>
            <a:blip r:embed="rId5" cstate="print"/>
            <a:srcRect/>
            <a:stretch>
              <a:fillRect/>
            </a:stretch>
          </p:blipFill>
          <p:spPr bwMode="auto">
            <a:xfrm>
              <a:off x="5652120" y="4581128"/>
              <a:ext cx="3404015" cy="576064"/>
            </a:xfrm>
            <a:prstGeom prst="rect">
              <a:avLst/>
            </a:prstGeom>
            <a:noFill/>
          </p:spPr>
        </p:pic>
      </p:grpSp>
      <p:sp>
        <p:nvSpPr>
          <p:cNvPr id="13" name="직사각형 12"/>
          <p:cNvSpPr/>
          <p:nvPr/>
        </p:nvSpPr>
        <p:spPr bwMode="auto">
          <a:xfrm>
            <a:off x="2483768" y="4193792"/>
            <a:ext cx="360040" cy="360040"/>
          </a:xfrm>
          <a:prstGeom prst="rect">
            <a:avLst/>
          </a:prstGeom>
          <a:noFill/>
          <a:ln>
            <a:solidFill>
              <a:srgbClr val="FFFF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4" name="TextBox 13"/>
          <p:cNvSpPr txBox="1"/>
          <p:nvPr/>
        </p:nvSpPr>
        <p:spPr>
          <a:xfrm>
            <a:off x="4355976" y="2505090"/>
            <a:ext cx="3456384" cy="707886"/>
          </a:xfrm>
          <a:prstGeom prst="rect">
            <a:avLst/>
          </a:prstGeom>
          <a:solidFill>
            <a:schemeClr val="accent2">
              <a:lumMod val="40000"/>
              <a:lumOff val="60000"/>
            </a:schemeClr>
          </a:solidFill>
          <a:ln>
            <a:noFill/>
          </a:ln>
          <a:effectLst/>
        </p:spPr>
        <p:txBody>
          <a:bodyPr wrap="square" rtlCol="0">
            <a:spAutoFit/>
          </a:bodyPr>
          <a:lstStyle/>
          <a:p>
            <a:r>
              <a:rPr lang="en-US" altLang="ko-KR" sz="2000" dirty="0"/>
              <a:t>AND</a:t>
            </a:r>
            <a:r>
              <a:rPr lang="ko-KR" altLang="en-US" sz="2000" dirty="0"/>
              <a:t>의 연산을 처리하는 논리 연산자 </a:t>
            </a:r>
            <a:r>
              <a:rPr lang="en-US" altLang="ko-KR" sz="2000" dirty="0"/>
              <a:t>&amp;&amp;</a:t>
            </a:r>
            <a:endParaRPr lang="ko-KR" altLang="en-US" sz="2000" dirty="0"/>
          </a:p>
        </p:txBody>
      </p:sp>
      <p:cxnSp>
        <p:nvCxnSpPr>
          <p:cNvPr id="16" name="직선 화살표 연결선 15"/>
          <p:cNvCxnSpPr/>
          <p:nvPr/>
        </p:nvCxnSpPr>
        <p:spPr>
          <a:xfrm flipH="1">
            <a:off x="2987824" y="3212976"/>
            <a:ext cx="2016224" cy="100811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9" name="Rounded Rectangle 7">
            <a:hlinkClick r:id="rId6" action="ppaction://hlinkfile"/>
          </p:cNvPr>
          <p:cNvSpPr/>
          <p:nvPr/>
        </p:nvSpPr>
        <p:spPr bwMode="auto">
          <a:xfrm>
            <a:off x="3231144" y="617518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nextCondLst>
                <p:cond evt="onClick" delay="0">
                  <p:tgtEl>
                    <p:spTgt spid="17"/>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038571"/>
          </a:xfrm>
        </p:spPr>
        <p:txBody>
          <a:bodyPr>
            <a:normAutofit fontScale="90000"/>
          </a:bodyPr>
          <a:lstStyle/>
          <a:p>
            <a:r>
              <a:rPr lang="ko-KR" altLang="en-US" dirty="0"/>
              <a:t>논리 연산자를 이용하여 여러 개의 조건을 판단</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31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089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809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49506" name="Picture 2"/>
          <p:cNvPicPr>
            <a:picLocks noChangeAspect="1" noChangeArrowheads="1"/>
          </p:cNvPicPr>
          <p:nvPr/>
        </p:nvPicPr>
        <p:blipFill>
          <a:blip r:embed="rId3" cstate="print"/>
          <a:srcRect/>
          <a:stretch>
            <a:fillRect/>
          </a:stretch>
        </p:blipFill>
        <p:spPr bwMode="auto">
          <a:xfrm>
            <a:off x="395536" y="1386830"/>
            <a:ext cx="6781800" cy="2762250"/>
          </a:xfrm>
          <a:prstGeom prst="rect">
            <a:avLst/>
          </a:prstGeom>
          <a:noFill/>
          <a:ln w="9525">
            <a:noFill/>
            <a:miter lim="800000"/>
            <a:headEnd/>
            <a:tailEnd/>
          </a:ln>
        </p:spPr>
      </p:pic>
      <p:sp>
        <p:nvSpPr>
          <p:cNvPr id="18" name="TextBox 17"/>
          <p:cNvSpPr txBox="1"/>
          <p:nvPr/>
        </p:nvSpPr>
        <p:spPr>
          <a:xfrm>
            <a:off x="251520" y="4265801"/>
            <a:ext cx="8496944" cy="1323439"/>
          </a:xfrm>
          <a:prstGeom prst="rect">
            <a:avLst/>
          </a:prstGeom>
          <a:solidFill>
            <a:schemeClr val="accent4">
              <a:lumMod val="40000"/>
              <a:lumOff val="60000"/>
            </a:schemeClr>
          </a:solidFill>
          <a:ln>
            <a:noFill/>
          </a:ln>
          <a:effectLst/>
        </p:spPr>
        <p:txBody>
          <a:bodyPr wrap="square" rtlCol="0">
            <a:spAutoFit/>
          </a:bodyPr>
          <a:lstStyle/>
          <a:p>
            <a:r>
              <a:rPr lang="ko-KR" altLang="en-US" sz="2000" dirty="0"/>
              <a:t>윤년</a:t>
            </a:r>
            <a:r>
              <a:rPr lang="en-US" altLang="ko-KR" sz="2000" dirty="0"/>
              <a:t>(leap year)  : </a:t>
            </a:r>
            <a:r>
              <a:rPr lang="ko-KR" altLang="en-US" sz="2000" dirty="0"/>
              <a:t>연도</a:t>
            </a:r>
            <a:r>
              <a:rPr lang="en-US" altLang="ko-KR" sz="2000" dirty="0"/>
              <a:t>(y)</a:t>
            </a:r>
            <a:r>
              <a:rPr lang="ko-KR" altLang="en-US" sz="2000" dirty="0"/>
              <a:t>를 </a:t>
            </a:r>
            <a:r>
              <a:rPr lang="en-US" altLang="ko-KR" sz="2000" dirty="0"/>
              <a:t>4</a:t>
            </a:r>
            <a:r>
              <a:rPr lang="ko-KR" altLang="en-US" sz="2000" dirty="0"/>
              <a:t>로 나누어 나머지가 </a:t>
            </a:r>
            <a:r>
              <a:rPr lang="en-US" altLang="ko-KR" sz="2000" dirty="0"/>
              <a:t>0</a:t>
            </a:r>
            <a:r>
              <a:rPr lang="ko-KR" altLang="en-US" sz="2000" dirty="0"/>
              <a:t>이고</a:t>
            </a:r>
            <a:r>
              <a:rPr lang="en-US" altLang="ko-KR" sz="2000" dirty="0"/>
              <a:t>, 100</a:t>
            </a:r>
            <a:r>
              <a:rPr lang="ko-KR" altLang="en-US" sz="2000" dirty="0"/>
              <a:t>으로 나누었을 때 나머지가 </a:t>
            </a:r>
            <a:r>
              <a:rPr lang="en-US" altLang="ko-KR" sz="2000" dirty="0"/>
              <a:t>0</a:t>
            </a:r>
            <a:r>
              <a:rPr lang="ko-KR" altLang="en-US" sz="2000" dirty="0"/>
              <a:t>이 아니면 윤년</a:t>
            </a:r>
            <a:r>
              <a:rPr lang="en-US" altLang="ko-KR" sz="2000" dirty="0"/>
              <a:t>. </a:t>
            </a:r>
            <a:r>
              <a:rPr lang="ko-KR" altLang="en-US" sz="2000" dirty="0"/>
              <a:t>단 예외가 있는데</a:t>
            </a:r>
            <a:r>
              <a:rPr lang="en-US" altLang="ko-KR" sz="2000" dirty="0"/>
              <a:t>, 100</a:t>
            </a:r>
            <a:r>
              <a:rPr lang="ko-KR" altLang="en-US" sz="2000" dirty="0"/>
              <a:t>으로 나누었을 때 나머지가 </a:t>
            </a:r>
            <a:r>
              <a:rPr lang="en-US" altLang="ko-KR" sz="2000" dirty="0"/>
              <a:t>0</a:t>
            </a:r>
            <a:r>
              <a:rPr lang="ko-KR" altLang="en-US" sz="2000" dirty="0"/>
              <a:t>이더라도 </a:t>
            </a:r>
            <a:r>
              <a:rPr lang="en-US" altLang="ko-KR" sz="2000" dirty="0"/>
              <a:t>400</a:t>
            </a:r>
            <a:r>
              <a:rPr lang="ko-KR" altLang="en-US" sz="2000" dirty="0"/>
              <a:t>으로 나누어 나머지가 </a:t>
            </a:r>
            <a:r>
              <a:rPr lang="en-US" altLang="ko-KR" sz="2000" dirty="0"/>
              <a:t>0</a:t>
            </a:r>
            <a:r>
              <a:rPr lang="ko-KR" altLang="en-US" sz="2000" dirty="0"/>
              <a:t>이면 윤년</a:t>
            </a:r>
            <a:endParaRPr lang="en-US" altLang="ko-KR" sz="2000" dirty="0"/>
          </a:p>
          <a:p>
            <a:r>
              <a:rPr lang="ko-KR" altLang="en-US" sz="2000" dirty="0"/>
              <a:t>그 외의 경우는 모두 평년</a:t>
            </a:r>
            <a:r>
              <a:rPr lang="en-US" altLang="ko-KR" sz="2000" dirty="0"/>
              <a:t>.</a:t>
            </a:r>
            <a:endParaRPr lang="ko-KR" altLang="en-US" sz="2000" dirty="0"/>
          </a:p>
        </p:txBody>
      </p:sp>
      <p:sp>
        <p:nvSpPr>
          <p:cNvPr id="19" name="Rounded Rectangle 7"/>
          <p:cNvSpPr/>
          <p:nvPr/>
        </p:nvSpPr>
        <p:spPr bwMode="auto">
          <a:xfrm>
            <a:off x="5220072" y="6093296"/>
            <a:ext cx="3384376" cy="648072"/>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윤년과 평년을 구분하는</a:t>
            </a:r>
            <a:endParaRPr lang="en-US" altLang="ko-KR" sz="2300" b="1" dirty="0">
              <a:solidFill>
                <a:srgbClr val="FFFFFF"/>
              </a:solidFill>
              <a:effectLst>
                <a:outerShdw blurRad="38100" dist="38100" dir="2700000" algn="tl">
                  <a:srgbClr val="000000">
                    <a:alpha val="43137"/>
                  </a:srgbClr>
                </a:outerShdw>
              </a:effectLst>
              <a:ea typeface="맑은 고딕" pitchFamily="50" charset="-127"/>
            </a:endParaRPr>
          </a:p>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If else </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문</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495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25" name="그룹 24"/>
          <p:cNvGrpSpPr/>
          <p:nvPr/>
        </p:nvGrpSpPr>
        <p:grpSpPr>
          <a:xfrm>
            <a:off x="323528" y="171224"/>
            <a:ext cx="8616282" cy="3168352"/>
            <a:chOff x="323528" y="116632"/>
            <a:chExt cx="8616282" cy="3168352"/>
          </a:xfrm>
        </p:grpSpPr>
        <p:pic>
          <p:nvPicPr>
            <p:cNvPr id="149507" name="Picture 3"/>
            <p:cNvPicPr>
              <a:picLocks noChangeAspect="1" noChangeArrowheads="1"/>
            </p:cNvPicPr>
            <p:nvPr/>
          </p:nvPicPr>
          <p:blipFill>
            <a:blip r:embed="rId4" cstate="print"/>
            <a:srcRect/>
            <a:stretch>
              <a:fillRect/>
            </a:stretch>
          </p:blipFill>
          <p:spPr bwMode="auto">
            <a:xfrm>
              <a:off x="323528" y="116632"/>
              <a:ext cx="6032146" cy="1440160"/>
            </a:xfrm>
            <a:prstGeom prst="rect">
              <a:avLst/>
            </a:prstGeom>
            <a:noFill/>
            <a:ln w="9525">
              <a:noFill/>
              <a:miter lim="800000"/>
              <a:headEnd/>
              <a:tailEnd/>
            </a:ln>
          </p:spPr>
        </p:pic>
        <p:pic>
          <p:nvPicPr>
            <p:cNvPr id="149508" name="_x86185816" descr="EMB00000fc41ce5"/>
            <p:cNvPicPr>
              <a:picLocks noChangeAspect="1" noChangeArrowheads="1"/>
            </p:cNvPicPr>
            <p:nvPr/>
          </p:nvPicPr>
          <p:blipFill>
            <a:blip r:embed="rId5" cstate="print"/>
            <a:srcRect/>
            <a:stretch>
              <a:fillRect/>
            </a:stretch>
          </p:blipFill>
          <p:spPr bwMode="auto">
            <a:xfrm>
              <a:off x="7308304" y="2060848"/>
              <a:ext cx="1631506" cy="1224136"/>
            </a:xfrm>
            <a:prstGeom prst="rect">
              <a:avLst/>
            </a:prstGeom>
            <a:noFill/>
          </p:spPr>
        </p:pic>
        <p:sp>
          <p:nvSpPr>
            <p:cNvPr id="22" name="직사각형 21"/>
            <p:cNvSpPr/>
            <p:nvPr/>
          </p:nvSpPr>
          <p:spPr bwMode="auto">
            <a:xfrm>
              <a:off x="4297616" y="152882"/>
              <a:ext cx="288032" cy="360040"/>
            </a:xfrm>
            <a:prstGeom prst="rect">
              <a:avLst/>
            </a:prstGeom>
            <a:noFill/>
            <a:ln>
              <a:solidFill>
                <a:schemeClr val="bg1">
                  <a:alpha val="67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24" name="직선 화살표 연결선 23"/>
            <p:cNvCxnSpPr/>
            <p:nvPr/>
          </p:nvCxnSpPr>
          <p:spPr>
            <a:xfrm flipH="1" flipV="1">
              <a:off x="4572000" y="476672"/>
              <a:ext cx="3096344" cy="15841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childTnLst>
                          </p:cTn>
                        </p:par>
                      </p:childTnLst>
                    </p:cTn>
                  </p:par>
                </p:childTnLst>
              </p:cTn>
              <p:nextCondLst>
                <p:cond evt="onClick" delay="0">
                  <p:tgtEl>
                    <p:spTgt spid="19"/>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06524"/>
          </a:xfrm>
        </p:spPr>
        <p:txBody>
          <a:bodyPr>
            <a:normAutofit/>
          </a:bodyPr>
          <a:lstStyle/>
          <a:p>
            <a:r>
              <a:rPr lang="ko-KR" altLang="en-US" dirty="0"/>
              <a:t>조건에 대한 판단과 선택</a:t>
            </a:r>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p:cNvSpPr txBox="1"/>
          <p:nvPr/>
        </p:nvSpPr>
        <p:spPr>
          <a:xfrm>
            <a:off x="251520" y="1052736"/>
            <a:ext cx="8712968" cy="707886"/>
          </a:xfrm>
          <a:prstGeom prst="rect">
            <a:avLst/>
          </a:prstGeom>
          <a:solidFill>
            <a:schemeClr val="accent1"/>
          </a:solidFill>
          <a:ln>
            <a:noFill/>
          </a:ln>
          <a:effectLst/>
        </p:spPr>
        <p:txBody>
          <a:bodyPr wrap="square" rtlCol="0">
            <a:spAutoFit/>
          </a:bodyPr>
          <a:lstStyle/>
          <a:p>
            <a:r>
              <a:rPr lang="ko-KR" altLang="en-US" sz="2000" dirty="0"/>
              <a:t>하루하루의 일과는 기상에서부터 취침까지 거의 반복되고 있지만 </a:t>
            </a:r>
            <a:endParaRPr lang="en-US" altLang="ko-KR" sz="2000" dirty="0"/>
          </a:p>
          <a:p>
            <a:r>
              <a:rPr lang="ko-KR" altLang="en-US" sz="2000" dirty="0"/>
              <a:t>매  순간 마다 새로운 상황 또는 조건과 마주치게  된다</a:t>
            </a:r>
            <a:r>
              <a:rPr lang="en-US" altLang="ko-KR" sz="2000" dirty="0"/>
              <a:t>.</a:t>
            </a:r>
            <a:endParaRPr lang="ko-KR" altLang="en-US" sz="2000" dirty="0"/>
          </a:p>
        </p:txBody>
      </p:sp>
      <p:sp>
        <p:nvSpPr>
          <p:cNvPr id="593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 name="TextBox 8"/>
          <p:cNvSpPr txBox="1"/>
          <p:nvPr/>
        </p:nvSpPr>
        <p:spPr>
          <a:xfrm>
            <a:off x="3203848" y="2845385"/>
            <a:ext cx="5328592"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err="1"/>
              <a:t>알람이</a:t>
            </a:r>
            <a:r>
              <a:rPr lang="ko-KR" altLang="en-US" sz="2000" dirty="0"/>
              <a:t> 울렸는데 지금 일어날 것인가</a:t>
            </a:r>
            <a:r>
              <a:rPr lang="en-US" altLang="ko-KR" sz="2000" dirty="0"/>
              <a:t>? </a:t>
            </a:r>
            <a:endParaRPr lang="ko-KR" altLang="en-US" sz="2000" dirty="0"/>
          </a:p>
          <a:p>
            <a:r>
              <a:rPr lang="ko-KR" altLang="en-US" sz="2000" dirty="0"/>
              <a:t>점심에 무엇을 먹을까</a:t>
            </a:r>
            <a:r>
              <a:rPr lang="en-US" altLang="ko-KR" sz="2000" dirty="0"/>
              <a:t>? </a:t>
            </a:r>
            <a:endParaRPr lang="ko-KR" altLang="en-US" sz="2000" dirty="0"/>
          </a:p>
          <a:p>
            <a:r>
              <a:rPr lang="ko-KR" altLang="en-US" sz="2000" dirty="0"/>
              <a:t>미팅에서 소개받은 사람을 계속 만날 것인가</a:t>
            </a:r>
            <a:r>
              <a:rPr lang="en-US" altLang="ko-KR" sz="2000" dirty="0"/>
              <a:t>?</a:t>
            </a:r>
            <a:endParaRPr lang="ko-KR" altLang="en-US" sz="2000" dirty="0"/>
          </a:p>
        </p:txBody>
      </p:sp>
      <p:sp>
        <p:nvSpPr>
          <p:cNvPr id="8" name="TextBox 7"/>
          <p:cNvSpPr txBox="1"/>
          <p:nvPr/>
        </p:nvSpPr>
        <p:spPr>
          <a:xfrm>
            <a:off x="251520" y="4966136"/>
            <a:ext cx="8640960" cy="1631216"/>
          </a:xfrm>
          <a:prstGeom prst="rect">
            <a:avLst/>
          </a:prstGeom>
          <a:solidFill>
            <a:schemeClr val="accent6">
              <a:lumMod val="40000"/>
              <a:lumOff val="60000"/>
            </a:schemeClr>
          </a:solidFill>
          <a:ln>
            <a:noFill/>
          </a:ln>
          <a:effectLst/>
        </p:spPr>
        <p:txBody>
          <a:bodyPr wrap="square" rtlCol="0">
            <a:spAutoFit/>
          </a:bodyPr>
          <a:lstStyle/>
          <a:p>
            <a:r>
              <a:rPr lang="ko-KR" altLang="en-US" sz="2000" dirty="0"/>
              <a:t>여러분은 위와 같은 상황에서 판단 또는 선택을 해야만 한다</a:t>
            </a:r>
            <a:r>
              <a:rPr lang="en-US" altLang="ko-KR" sz="2000" dirty="0"/>
              <a:t>. </a:t>
            </a:r>
            <a:r>
              <a:rPr lang="ko-KR" altLang="en-US" sz="2000" dirty="0"/>
              <a:t>프로그램을 통해 해결 </a:t>
            </a:r>
            <a:r>
              <a:rPr lang="ko-KR" altLang="en-US" sz="2000" dirty="0" err="1"/>
              <a:t>해야할</a:t>
            </a:r>
            <a:r>
              <a:rPr lang="ko-KR" altLang="en-US" sz="2000" dirty="0"/>
              <a:t> 문제에도 단순한 수식 외에 이와 같은 조건과 판단 또는 반복이 필요한 경우가 있다</a:t>
            </a:r>
            <a:r>
              <a:rPr lang="en-US" altLang="ko-KR" sz="2000" dirty="0"/>
              <a:t>. </a:t>
            </a:r>
          </a:p>
          <a:p>
            <a:endParaRPr lang="en-US" altLang="ko-KR" sz="2000" dirty="0"/>
          </a:p>
          <a:p>
            <a:r>
              <a:rPr lang="ko-KR" altLang="en-US" sz="2000" dirty="0"/>
              <a:t>이러한 것을 처리할 때 사용하는 문장을 </a:t>
            </a:r>
            <a:r>
              <a:rPr lang="ko-KR" altLang="en-US" sz="2000" dirty="0" err="1"/>
              <a:t>제어문</a:t>
            </a:r>
            <a:r>
              <a:rPr lang="en-US" altLang="ko-KR" sz="2000" dirty="0"/>
              <a:t>(control statement)</a:t>
            </a:r>
            <a:r>
              <a:rPr lang="ko-KR" altLang="en-US" sz="2000" dirty="0"/>
              <a:t>이라 한다</a:t>
            </a:r>
            <a:r>
              <a:rPr lang="en-US" altLang="ko-KR" sz="2000" dirty="0"/>
              <a:t>. </a:t>
            </a:r>
            <a:endParaRPr lang="ko-KR" altLang="en-US" sz="2000" dirty="0"/>
          </a:p>
        </p:txBody>
      </p:sp>
      <p:pic>
        <p:nvPicPr>
          <p:cNvPr id="1027" name="Picture 3"/>
          <p:cNvPicPr>
            <a:picLocks noChangeAspect="1" noChangeArrowheads="1"/>
          </p:cNvPicPr>
          <p:nvPr/>
        </p:nvPicPr>
        <p:blipFill>
          <a:blip r:embed="rId3" cstate="print"/>
          <a:srcRect/>
          <a:stretch>
            <a:fillRect/>
          </a:stretch>
        </p:blipFill>
        <p:spPr bwMode="auto">
          <a:xfrm>
            <a:off x="539552" y="2420888"/>
            <a:ext cx="2390775" cy="1819275"/>
          </a:xfrm>
          <a:prstGeom prst="rect">
            <a:avLst/>
          </a:prstGeom>
          <a:noFill/>
          <a:ln w="9525">
            <a:noFill/>
            <a:miter lim="800000"/>
            <a:headEnd/>
            <a:tailEnd/>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1"/>
          <p:cNvPicPr>
            <a:picLocks noChangeAspect="1" noChangeArrowheads="1"/>
          </p:cNvPicPr>
          <p:nvPr/>
        </p:nvPicPr>
        <p:blipFill>
          <a:blip r:embed="rId3" cstate="print"/>
          <a:srcRect/>
          <a:stretch>
            <a:fillRect/>
          </a:stretch>
        </p:blipFill>
        <p:spPr bwMode="auto">
          <a:xfrm>
            <a:off x="323527" y="2564904"/>
            <a:ext cx="5541319" cy="3525391"/>
          </a:xfrm>
          <a:prstGeom prst="rect">
            <a:avLst/>
          </a:prstGeom>
          <a:noFill/>
          <a:ln w="9525">
            <a:solidFill>
              <a:srgbClr val="FF0000"/>
            </a:solid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7.10] (178 page)</a:t>
            </a:r>
            <a:endParaRPr lang="ko-KR" altLang="en-US" dirty="0"/>
          </a:p>
        </p:txBody>
      </p:sp>
      <p:sp>
        <p:nvSpPr>
          <p:cNvPr id="6" name="텍스트 개체 틀 4"/>
          <p:cNvSpPr>
            <a:spLocks noGrp="1"/>
          </p:cNvSpPr>
          <p:nvPr>
            <p:ph type="body" sz="quarter" idx="10"/>
          </p:nvPr>
        </p:nvSpPr>
        <p:spPr>
          <a:xfrm>
            <a:off x="251520" y="1052736"/>
            <a:ext cx="8568952" cy="680577"/>
          </a:xfrm>
        </p:spPr>
        <p:txBody>
          <a:bodyPr>
            <a:normAutofit fontScale="92500" lnSpcReduction="20000"/>
          </a:bodyPr>
          <a:lstStyle/>
          <a:p>
            <a:pPr>
              <a:buNone/>
            </a:pPr>
            <a:r>
              <a:rPr lang="ko-KR" altLang="en-US" sz="2000" dirty="0"/>
              <a:t>년도</a:t>
            </a:r>
            <a:r>
              <a:rPr lang="en-US" altLang="ko-KR" sz="2000" dirty="0"/>
              <a:t>(year)</a:t>
            </a:r>
            <a:r>
              <a:rPr lang="ko-KR" altLang="en-US" sz="2000" dirty="0"/>
              <a:t>를 입력 받아 그 해가 윤년인지</a:t>
            </a:r>
            <a:r>
              <a:rPr lang="en-US" altLang="ko-KR" sz="2000" dirty="0"/>
              <a:t>, </a:t>
            </a:r>
            <a:r>
              <a:rPr lang="ko-KR" altLang="en-US" sz="2000" dirty="0"/>
              <a:t>평년인지를 출력하는 </a:t>
            </a:r>
            <a:endParaRPr lang="en-US" altLang="ko-KR" sz="2000" dirty="0"/>
          </a:p>
          <a:p>
            <a:pPr>
              <a:buNone/>
            </a:pPr>
            <a:r>
              <a:rPr lang="ko-KR" altLang="en-US" sz="2000" dirty="0"/>
              <a:t>프로그램을 작성하시오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153816" y="6090295"/>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0" name="TextBox 9"/>
          <p:cNvSpPr txBox="1"/>
          <p:nvPr/>
        </p:nvSpPr>
        <p:spPr>
          <a:xfrm>
            <a:off x="3203848" y="1437744"/>
            <a:ext cx="5688632" cy="1631216"/>
          </a:xfrm>
          <a:prstGeom prst="rect">
            <a:avLst/>
          </a:prstGeom>
          <a:solidFill>
            <a:schemeClr val="accent4">
              <a:lumMod val="40000"/>
              <a:lumOff val="60000"/>
            </a:schemeClr>
          </a:solidFill>
          <a:ln>
            <a:noFill/>
          </a:ln>
          <a:effectLst/>
        </p:spPr>
        <p:txBody>
          <a:bodyPr wrap="square" rtlCol="0">
            <a:spAutoFit/>
          </a:bodyPr>
          <a:lstStyle/>
          <a:p>
            <a:r>
              <a:rPr lang="ko-KR" altLang="en-US" sz="2000" dirty="0"/>
              <a:t>윤년</a:t>
            </a:r>
            <a:r>
              <a:rPr lang="en-US" altLang="ko-KR" sz="2000" dirty="0"/>
              <a:t>(leap year)  : </a:t>
            </a:r>
            <a:r>
              <a:rPr lang="ko-KR" altLang="en-US" sz="2000" dirty="0"/>
              <a:t>연도</a:t>
            </a:r>
            <a:r>
              <a:rPr lang="en-US" altLang="ko-KR" sz="2000" dirty="0"/>
              <a:t>(y)</a:t>
            </a:r>
            <a:r>
              <a:rPr lang="ko-KR" altLang="en-US" sz="2000" dirty="0"/>
              <a:t>를 </a:t>
            </a:r>
            <a:r>
              <a:rPr lang="en-US" altLang="ko-KR" sz="2000" dirty="0"/>
              <a:t>4</a:t>
            </a:r>
            <a:r>
              <a:rPr lang="ko-KR" altLang="en-US" sz="2000" dirty="0"/>
              <a:t>로 나누어 나머지가 </a:t>
            </a:r>
            <a:r>
              <a:rPr lang="en-US" altLang="ko-KR" sz="2000" dirty="0"/>
              <a:t>0</a:t>
            </a:r>
            <a:r>
              <a:rPr lang="ko-KR" altLang="en-US" sz="2000" dirty="0"/>
              <a:t>이고</a:t>
            </a:r>
            <a:r>
              <a:rPr lang="en-US" altLang="ko-KR" sz="2000" dirty="0"/>
              <a:t>, 100</a:t>
            </a:r>
            <a:r>
              <a:rPr lang="ko-KR" altLang="en-US" sz="2000" dirty="0"/>
              <a:t>으로 나누었을 때 나머지가 </a:t>
            </a:r>
            <a:r>
              <a:rPr lang="en-US" altLang="ko-KR" sz="2000" dirty="0"/>
              <a:t>0</a:t>
            </a:r>
            <a:r>
              <a:rPr lang="ko-KR" altLang="en-US" sz="2000" dirty="0"/>
              <a:t>이 아니면 윤년</a:t>
            </a:r>
            <a:r>
              <a:rPr lang="en-US" altLang="ko-KR" sz="2000" dirty="0"/>
              <a:t>. </a:t>
            </a:r>
            <a:r>
              <a:rPr lang="ko-KR" altLang="en-US" sz="2000" dirty="0"/>
              <a:t>단 예외가 있는데</a:t>
            </a:r>
            <a:r>
              <a:rPr lang="en-US" altLang="ko-KR" sz="2000" dirty="0"/>
              <a:t>, 100</a:t>
            </a:r>
            <a:r>
              <a:rPr lang="ko-KR" altLang="en-US" sz="2000" dirty="0"/>
              <a:t>으로 나누었을 때 나머지가 </a:t>
            </a:r>
            <a:r>
              <a:rPr lang="en-US" altLang="ko-KR" sz="2000" dirty="0"/>
              <a:t>0</a:t>
            </a:r>
            <a:r>
              <a:rPr lang="ko-KR" altLang="en-US" sz="2000" dirty="0"/>
              <a:t>이더라도 </a:t>
            </a:r>
            <a:r>
              <a:rPr lang="en-US" altLang="ko-KR" sz="2000" dirty="0"/>
              <a:t>400</a:t>
            </a:r>
            <a:r>
              <a:rPr lang="ko-KR" altLang="en-US" sz="2000" dirty="0"/>
              <a:t>으로 나누어 나머지가 </a:t>
            </a:r>
            <a:r>
              <a:rPr lang="en-US" altLang="ko-KR" sz="2000" dirty="0"/>
              <a:t>0</a:t>
            </a:r>
            <a:r>
              <a:rPr lang="ko-KR" altLang="en-US" sz="2000" dirty="0"/>
              <a:t>이면 윤년</a:t>
            </a:r>
            <a:r>
              <a:rPr lang="en-US" altLang="ko-KR" sz="2000" dirty="0"/>
              <a:t>. </a:t>
            </a:r>
            <a:r>
              <a:rPr lang="ko-KR" altLang="en-US" sz="2000" dirty="0"/>
              <a:t>그 외의 경우는 모두 평년</a:t>
            </a:r>
            <a:r>
              <a:rPr lang="en-US" altLang="ko-KR" sz="2000" dirty="0"/>
              <a:t>.</a:t>
            </a:r>
            <a:endParaRPr lang="ko-KR" altLang="en-US" sz="2000" dirty="0"/>
          </a:p>
        </p:txBody>
      </p:sp>
      <p:sp>
        <p:nvSpPr>
          <p:cNvPr id="9" name="Rounded Rectangle 7">
            <a:hlinkClick r:id="rId4" action="ppaction://hlinkfile"/>
          </p:cNvPr>
          <p:cNvSpPr/>
          <p:nvPr/>
        </p:nvSpPr>
        <p:spPr bwMode="auto">
          <a:xfrm>
            <a:off x="6153816" y="52738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21"/>
                                        </p:tgtEl>
                                        <p:attrNameLst>
                                          <p:attrName>style.visibility</p:attrName>
                                        </p:attrNameLst>
                                      </p:cBhvr>
                                      <p:to>
                                        <p:strVal val="visible"/>
                                      </p:to>
                                    </p:set>
                                    <p:animEffect transition="in" filter="fade">
                                      <p:cBhvr>
                                        <p:cTn id="7" dur="2000"/>
                                        <p:tgtEl>
                                          <p:spTgt spid="56321"/>
                                        </p:tgtEl>
                                      </p:cBhvr>
                                    </p:animEffect>
                                  </p:childTnLst>
                                </p:cTn>
                              </p:par>
                            </p:childTnLst>
                          </p:cTn>
                        </p:par>
                      </p:childTnLst>
                    </p:cTn>
                  </p:par>
                </p:childTnLst>
              </p:cTn>
              <p:nextCondLst>
                <p:cond evt="onClick" delay="0">
                  <p:tgtEl>
                    <p:spTgt spid="12"/>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7.11]</a:t>
            </a:r>
            <a:endParaRPr lang="ko-KR" altLang="en-US" dirty="0"/>
          </a:p>
        </p:txBody>
      </p:sp>
      <p:sp>
        <p:nvSpPr>
          <p:cNvPr id="6" name="텍스트 개체 틀 4"/>
          <p:cNvSpPr>
            <a:spLocks noGrp="1"/>
          </p:cNvSpPr>
          <p:nvPr>
            <p:ph type="body" sz="quarter" idx="10"/>
          </p:nvPr>
        </p:nvSpPr>
        <p:spPr>
          <a:xfrm>
            <a:off x="251520" y="1052736"/>
            <a:ext cx="8568952" cy="792088"/>
          </a:xfrm>
        </p:spPr>
        <p:txBody>
          <a:bodyPr>
            <a:noAutofit/>
          </a:bodyPr>
          <a:lstStyle/>
          <a:p>
            <a:pPr>
              <a:buNone/>
            </a:pPr>
            <a:r>
              <a:rPr lang="ko-KR" altLang="en-US" sz="2000" dirty="0"/>
              <a:t>이전 </a:t>
            </a:r>
            <a:r>
              <a:rPr lang="ko-KR" altLang="en-US" sz="2000" dirty="0" err="1"/>
              <a:t>실습문제을</a:t>
            </a:r>
            <a:r>
              <a:rPr lang="ko-KR" altLang="en-US" sz="2000" dirty="0"/>
              <a:t> 이용하여 년도와 달을 입력받아 윤년일 경우 </a:t>
            </a:r>
            <a:endParaRPr lang="en-US" altLang="ko-KR" sz="2000" dirty="0"/>
          </a:p>
          <a:p>
            <a:pPr>
              <a:buNone/>
            </a:pPr>
            <a:r>
              <a:rPr lang="en-US" altLang="ko-KR" sz="2000" dirty="0"/>
              <a:t>2</a:t>
            </a:r>
            <a:r>
              <a:rPr lang="ko-KR" altLang="en-US" sz="2000" dirty="0"/>
              <a:t>월을 </a:t>
            </a:r>
            <a:r>
              <a:rPr lang="en-US" altLang="ko-KR" sz="2000" dirty="0"/>
              <a:t>29</a:t>
            </a:r>
            <a:r>
              <a:rPr lang="ko-KR" altLang="en-US" sz="2000" dirty="0"/>
              <a:t>일로</a:t>
            </a:r>
            <a:r>
              <a:rPr lang="en-US" altLang="ko-KR" sz="2000" dirty="0"/>
              <a:t>, </a:t>
            </a:r>
            <a:r>
              <a:rPr lang="ko-KR" altLang="en-US" sz="2000" dirty="0"/>
              <a:t>평년이면 </a:t>
            </a:r>
            <a:r>
              <a:rPr lang="en-US" altLang="ko-KR" sz="2000" dirty="0"/>
              <a:t>28</a:t>
            </a:r>
            <a:r>
              <a:rPr lang="ko-KR" altLang="en-US" sz="2000" dirty="0"/>
              <a:t>일로 출력하는 프로그램을 작성하시오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4" name="그룹 13"/>
          <p:cNvGrpSpPr/>
          <p:nvPr/>
        </p:nvGrpSpPr>
        <p:grpSpPr>
          <a:xfrm>
            <a:off x="179512" y="137816"/>
            <a:ext cx="8453983" cy="6592466"/>
            <a:chOff x="438497" y="100186"/>
            <a:chExt cx="8453983" cy="6592466"/>
          </a:xfrm>
        </p:grpSpPr>
        <p:pic>
          <p:nvPicPr>
            <p:cNvPr id="150533" name="Picture 5"/>
            <p:cNvPicPr>
              <a:picLocks noChangeAspect="1" noChangeArrowheads="1"/>
            </p:cNvPicPr>
            <p:nvPr/>
          </p:nvPicPr>
          <p:blipFill>
            <a:blip r:embed="rId3" cstate="print"/>
            <a:srcRect/>
            <a:stretch>
              <a:fillRect/>
            </a:stretch>
          </p:blipFill>
          <p:spPr bwMode="auto">
            <a:xfrm>
              <a:off x="438497" y="2996952"/>
              <a:ext cx="6581775" cy="3695700"/>
            </a:xfrm>
            <a:prstGeom prst="rect">
              <a:avLst/>
            </a:prstGeom>
            <a:noFill/>
            <a:ln w="9525">
              <a:noFill/>
              <a:miter lim="800000"/>
              <a:headEnd/>
              <a:tailEnd/>
            </a:ln>
          </p:spPr>
        </p:pic>
        <p:pic>
          <p:nvPicPr>
            <p:cNvPr id="150532" name="Picture 4"/>
            <p:cNvPicPr>
              <a:picLocks noChangeAspect="1" noChangeArrowheads="1"/>
            </p:cNvPicPr>
            <p:nvPr/>
          </p:nvPicPr>
          <p:blipFill>
            <a:blip r:embed="rId4" cstate="print"/>
            <a:srcRect/>
            <a:stretch>
              <a:fillRect/>
            </a:stretch>
          </p:blipFill>
          <p:spPr bwMode="auto">
            <a:xfrm>
              <a:off x="4891980" y="100186"/>
              <a:ext cx="4000500" cy="4552950"/>
            </a:xfrm>
            <a:prstGeom prst="rect">
              <a:avLst/>
            </a:prstGeom>
            <a:noFill/>
            <a:ln w="9525">
              <a:solidFill>
                <a:srgbClr val="FF0000"/>
              </a:solidFill>
              <a:miter lim="800000"/>
              <a:headEnd/>
              <a:tailEnd/>
            </a:ln>
          </p:spPr>
        </p:pic>
      </p:grpSp>
      <p:sp>
        <p:nvSpPr>
          <p:cNvPr id="10" name="Rounded Rectangle 7">
            <a:hlinkClick r:id="rId5" action="ppaction://hlinkfile"/>
          </p:cNvPr>
          <p:cNvSpPr/>
          <p:nvPr/>
        </p:nvSpPr>
        <p:spPr bwMode="auto">
          <a:xfrm>
            <a:off x="6516216" y="472514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2" name="Rounded Rectangle 7"/>
          <p:cNvSpPr/>
          <p:nvPr/>
        </p:nvSpPr>
        <p:spPr bwMode="auto">
          <a:xfrm>
            <a:off x="6516216" y="5455104"/>
            <a:ext cx="2232248"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nextCondLst>
                <p:cond evt="onClick" delay="0">
                  <p:tgtEl>
                    <p:spTgt spid="12"/>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ko-KR" altLang="en-US" dirty="0"/>
              <a:t>범위</a:t>
            </a:r>
            <a:r>
              <a:rPr lang="en-US" altLang="ko-KR" dirty="0"/>
              <a:t>(</a:t>
            </a:r>
            <a:r>
              <a:rPr lang="ko-KR" altLang="en-US" dirty="0"/>
              <a:t>구간</a:t>
            </a:r>
            <a:r>
              <a:rPr lang="en-US" altLang="ko-KR" dirty="0"/>
              <a:t>)</a:t>
            </a:r>
            <a:r>
              <a:rPr lang="ko-KR" altLang="en-US" dirty="0"/>
              <a:t>로 표시되는 조건의 판단 </a:t>
            </a:r>
            <a:br>
              <a:rPr lang="ko-KR" altLang="en-US" dirty="0"/>
            </a:br>
            <a:br>
              <a:rPr lang="ko-KR" altLang="en-US" dirty="0"/>
            </a:br>
            <a:endParaRPr lang="ko-KR" altLang="en-US" dirty="0"/>
          </a:p>
        </p:txBody>
      </p:sp>
      <p:sp>
        <p:nvSpPr>
          <p:cNvPr id="7" name="Rounded Rectangle 7"/>
          <p:cNvSpPr/>
          <p:nvPr/>
        </p:nvSpPr>
        <p:spPr bwMode="auto">
          <a:xfrm>
            <a:off x="6156176"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바른 표현의 </a:t>
            </a:r>
            <a:r>
              <a:rPr lang="ko-KR" altLang="en-US" sz="2300" b="1" dirty="0" err="1">
                <a:solidFill>
                  <a:srgbClr val="FFFFFF"/>
                </a:solidFill>
                <a:effectLst>
                  <a:outerShdw blurRad="38100" dist="38100" dir="2700000" algn="tl">
                    <a:srgbClr val="000000">
                      <a:alpha val="43137"/>
                    </a:srgbClr>
                  </a:outerShdw>
                </a:effectLst>
                <a:ea typeface="맑은 고딕" pitchFamily="50" charset="-127"/>
              </a:rPr>
              <a:t>조건식</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1" name="TextBox 10"/>
          <p:cNvSpPr txBox="1"/>
          <p:nvPr/>
        </p:nvSpPr>
        <p:spPr>
          <a:xfrm>
            <a:off x="179512" y="2852936"/>
            <a:ext cx="8352928" cy="1323439"/>
          </a:xfrm>
          <a:prstGeom prst="rect">
            <a:avLst/>
          </a:prstGeom>
          <a:solidFill>
            <a:schemeClr val="accent1">
              <a:lumMod val="40000"/>
              <a:lumOff val="60000"/>
            </a:schemeClr>
          </a:solidFill>
          <a:ln>
            <a:solidFill>
              <a:schemeClr val="tx1"/>
            </a:solidFill>
          </a:ln>
          <a:effectLst/>
        </p:spPr>
        <p:txBody>
          <a:bodyPr wrap="square" rtlCol="0">
            <a:spAutoFit/>
          </a:bodyPr>
          <a:lstStyle/>
          <a:p>
            <a:r>
              <a:rPr lang="ko-KR" altLang="en-US" sz="2000" dirty="0"/>
              <a:t>만약 </a:t>
            </a:r>
            <a:r>
              <a:rPr lang="en-US" altLang="ko-KR" sz="2000" dirty="0"/>
              <a:t>age</a:t>
            </a:r>
            <a:r>
              <a:rPr lang="ko-KR" altLang="en-US" sz="2000" dirty="0"/>
              <a:t>에 저장된 값이  </a:t>
            </a:r>
            <a:r>
              <a:rPr lang="en-US" altLang="ko-KR" sz="2000" b="1" dirty="0">
                <a:solidFill>
                  <a:srgbClr val="FF0000"/>
                </a:solidFill>
              </a:rPr>
              <a:t>19</a:t>
            </a:r>
            <a:r>
              <a:rPr lang="ko-KR" altLang="en-US" sz="2000" dirty="0"/>
              <a:t>라고 가정한다면 조건식의 첫 번째 관계 연산 </a:t>
            </a:r>
            <a:r>
              <a:rPr lang="en-US" altLang="ko-KR" sz="2000" dirty="0"/>
              <a:t>(12 &lt;= age)</a:t>
            </a:r>
            <a:r>
              <a:rPr lang="ko-KR" altLang="en-US" sz="2000" dirty="0"/>
              <a:t>의 결과는 참이 므로 </a:t>
            </a:r>
            <a:r>
              <a:rPr lang="en-US" altLang="ko-KR" sz="2000" dirty="0"/>
              <a:t>(12&lt;=age)</a:t>
            </a:r>
            <a:r>
              <a:rPr lang="ko-KR" altLang="en-US" sz="2000" dirty="0"/>
              <a:t>의 결과는 </a:t>
            </a:r>
            <a:r>
              <a:rPr lang="en-US" altLang="ko-KR" sz="2000" dirty="0"/>
              <a:t>1.</a:t>
            </a:r>
          </a:p>
          <a:p>
            <a:r>
              <a:rPr lang="ko-KR" altLang="en-US" sz="2000" dirty="0"/>
              <a:t>이어서 두 번째 관계 연산에서는 </a:t>
            </a:r>
            <a:r>
              <a:rPr lang="en-US" altLang="ko-KR" sz="2000" dirty="0"/>
              <a:t>(1 &lt;= 18) </a:t>
            </a:r>
            <a:r>
              <a:rPr lang="ko-KR" altLang="en-US" sz="2000" dirty="0"/>
              <a:t>을 처리하는데 이 연산 역시 참이 되어 </a:t>
            </a:r>
            <a:r>
              <a:rPr lang="en-US" altLang="ko-KR" sz="2000" dirty="0"/>
              <a:t>(12 &lt;= age &lt;= 18)</a:t>
            </a:r>
            <a:r>
              <a:rPr lang="ko-KR" altLang="en-US" sz="2000" dirty="0"/>
              <a:t>의 결과는 참</a:t>
            </a:r>
            <a:r>
              <a:rPr lang="en-US" altLang="ko-KR" sz="2000" dirty="0"/>
              <a:t>(1)</a:t>
            </a:r>
            <a:r>
              <a:rPr lang="ko-KR" altLang="en-US" sz="2000" dirty="0"/>
              <a:t>이 되고 </a:t>
            </a:r>
            <a:r>
              <a:rPr lang="en-US" altLang="ko-KR" sz="2000" dirty="0"/>
              <a:t>"</a:t>
            </a:r>
            <a:r>
              <a:rPr lang="ko-KR" altLang="en-US" sz="2000" b="1" dirty="0">
                <a:solidFill>
                  <a:srgbClr val="FF0000"/>
                </a:solidFill>
              </a:rPr>
              <a:t>청소년 입니다</a:t>
            </a:r>
            <a:r>
              <a:rPr lang="en-US" altLang="ko-KR" sz="2000" dirty="0"/>
              <a:t>."</a:t>
            </a:r>
            <a:r>
              <a:rPr lang="ko-KR" altLang="en-US" sz="2000" dirty="0"/>
              <a:t>를 출력</a:t>
            </a:r>
          </a:p>
        </p:txBody>
      </p:sp>
      <p:sp>
        <p:nvSpPr>
          <p:cNvPr id="8" name="TextBox 7"/>
          <p:cNvSpPr txBox="1"/>
          <p:nvPr/>
        </p:nvSpPr>
        <p:spPr>
          <a:xfrm>
            <a:off x="179512" y="908720"/>
            <a:ext cx="8496944" cy="400110"/>
          </a:xfrm>
          <a:prstGeom prst="rect">
            <a:avLst/>
          </a:prstGeom>
          <a:solidFill>
            <a:schemeClr val="accent4">
              <a:lumMod val="40000"/>
              <a:lumOff val="60000"/>
            </a:schemeClr>
          </a:solidFill>
          <a:ln>
            <a:noFill/>
          </a:ln>
          <a:effectLst/>
        </p:spPr>
        <p:txBody>
          <a:bodyPr wrap="square" rtlCol="0">
            <a:spAutoFit/>
          </a:bodyPr>
          <a:lstStyle/>
          <a:p>
            <a:r>
              <a:rPr lang="ko-KR" altLang="en-US" sz="2000" dirty="0"/>
              <a:t>변수 </a:t>
            </a:r>
            <a:r>
              <a:rPr lang="en-US" altLang="ko-KR" sz="2000" dirty="0"/>
              <a:t>age</a:t>
            </a:r>
            <a:r>
              <a:rPr lang="ko-KR" altLang="en-US" sz="2000" dirty="0"/>
              <a:t>의 값이 </a:t>
            </a:r>
            <a:r>
              <a:rPr lang="en-US" altLang="ko-KR" sz="2000" dirty="0"/>
              <a:t>12</a:t>
            </a:r>
            <a:r>
              <a:rPr lang="ko-KR" altLang="en-US" sz="2000" dirty="0"/>
              <a:t>이상 </a:t>
            </a:r>
            <a:r>
              <a:rPr lang="en-US" altLang="ko-KR" sz="2000" dirty="0"/>
              <a:t>18</a:t>
            </a:r>
            <a:r>
              <a:rPr lang="ko-KR" altLang="en-US" sz="2000" dirty="0"/>
              <a:t>이하의 범위에 해당하는가를 판단</a:t>
            </a:r>
          </a:p>
        </p:txBody>
      </p:sp>
      <p:pic>
        <p:nvPicPr>
          <p:cNvPr id="54273" name="Picture 1"/>
          <p:cNvPicPr>
            <a:picLocks noChangeAspect="1" noChangeArrowheads="1"/>
          </p:cNvPicPr>
          <p:nvPr/>
        </p:nvPicPr>
        <p:blipFill>
          <a:blip r:embed="rId3" cstate="print"/>
          <a:srcRect/>
          <a:stretch>
            <a:fillRect/>
          </a:stretch>
        </p:blipFill>
        <p:spPr bwMode="auto">
          <a:xfrm>
            <a:off x="215602" y="1437903"/>
            <a:ext cx="7524750" cy="1343025"/>
          </a:xfrm>
          <a:prstGeom prst="rect">
            <a:avLst/>
          </a:prstGeom>
          <a:noFill/>
          <a:ln w="9525">
            <a:noFill/>
            <a:miter lim="800000"/>
            <a:headEnd/>
            <a:tailEnd/>
          </a:ln>
        </p:spPr>
      </p:pic>
      <p:pic>
        <p:nvPicPr>
          <p:cNvPr id="54274" name="Picture 2"/>
          <p:cNvPicPr>
            <a:picLocks noChangeAspect="1" noChangeArrowheads="1"/>
          </p:cNvPicPr>
          <p:nvPr/>
        </p:nvPicPr>
        <p:blipFill>
          <a:blip r:embed="rId4" cstate="print"/>
          <a:srcRect/>
          <a:stretch>
            <a:fillRect/>
          </a:stretch>
        </p:blipFill>
        <p:spPr bwMode="auto">
          <a:xfrm>
            <a:off x="179512" y="4365104"/>
            <a:ext cx="8181975" cy="158115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childTnLst>
              </p:cTn>
              <p:nextCondLst>
                <p:cond evt="onClick" delay="0">
                  <p:tgtEl>
                    <p:spTgt spid="7"/>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ko-KR" altLang="en-US" dirty="0"/>
              <a:t>범위</a:t>
            </a:r>
            <a:r>
              <a:rPr lang="en-US" altLang="ko-KR" dirty="0"/>
              <a:t>(</a:t>
            </a:r>
            <a:r>
              <a:rPr lang="ko-KR" altLang="en-US" dirty="0"/>
              <a:t>구간</a:t>
            </a:r>
            <a:r>
              <a:rPr lang="en-US" altLang="ko-KR" dirty="0"/>
              <a:t>)</a:t>
            </a:r>
            <a:r>
              <a:rPr lang="ko-KR" altLang="en-US" dirty="0"/>
              <a:t>로 표시되는 조건의 판단 </a:t>
            </a:r>
            <a:br>
              <a:rPr lang="ko-KR" altLang="en-US" dirty="0"/>
            </a:br>
            <a:br>
              <a:rPr lang="ko-KR" altLang="en-US" dirty="0"/>
            </a:br>
            <a:endParaRPr lang="ko-KR" altLang="en-US" dirty="0"/>
          </a:p>
        </p:txBody>
      </p:sp>
      <p:sp>
        <p:nvSpPr>
          <p:cNvPr id="7" name="Rounded Rectangle 7"/>
          <p:cNvSpPr/>
          <p:nvPr/>
        </p:nvSpPr>
        <p:spPr bwMode="auto">
          <a:xfrm>
            <a:off x="323528" y="3429000"/>
            <a:ext cx="2736304" cy="692696"/>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논리 연산자를 사용하는 </a:t>
            </a:r>
            <a:r>
              <a:rPr lang="ko-KR" altLang="en-US" sz="2300" b="1" dirty="0" err="1">
                <a:solidFill>
                  <a:srgbClr val="FFFFFF"/>
                </a:solidFill>
                <a:effectLst>
                  <a:outerShdw blurRad="38100" dist="38100" dir="2700000" algn="tl">
                    <a:srgbClr val="000000">
                      <a:alpha val="43137"/>
                    </a:srgbClr>
                  </a:outerShdw>
                </a:effectLst>
                <a:ea typeface="맑은 고딕" pitchFamily="50" charset="-127"/>
              </a:rPr>
              <a:t>조건식</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8" name="TextBox 7"/>
          <p:cNvSpPr txBox="1"/>
          <p:nvPr/>
        </p:nvSpPr>
        <p:spPr>
          <a:xfrm>
            <a:off x="179512" y="908720"/>
            <a:ext cx="8496944" cy="400110"/>
          </a:xfrm>
          <a:prstGeom prst="rect">
            <a:avLst/>
          </a:prstGeom>
          <a:solidFill>
            <a:schemeClr val="accent4">
              <a:lumMod val="40000"/>
              <a:lumOff val="60000"/>
            </a:schemeClr>
          </a:solidFill>
          <a:ln>
            <a:noFill/>
          </a:ln>
          <a:effectLst/>
        </p:spPr>
        <p:txBody>
          <a:bodyPr wrap="square" rtlCol="0">
            <a:spAutoFit/>
          </a:bodyPr>
          <a:lstStyle/>
          <a:p>
            <a:r>
              <a:rPr lang="ko-KR" altLang="en-US" sz="2000" dirty="0"/>
              <a:t>나이에 따라 영화 티켓의 가격을 구분하여 출력</a:t>
            </a:r>
          </a:p>
        </p:txBody>
      </p:sp>
      <p:pic>
        <p:nvPicPr>
          <p:cNvPr id="151554" name="Picture 2"/>
          <p:cNvPicPr>
            <a:picLocks noChangeAspect="1" noChangeArrowheads="1"/>
          </p:cNvPicPr>
          <p:nvPr/>
        </p:nvPicPr>
        <p:blipFill>
          <a:blip r:embed="rId3" cstate="print"/>
          <a:srcRect/>
          <a:stretch>
            <a:fillRect/>
          </a:stretch>
        </p:blipFill>
        <p:spPr bwMode="auto">
          <a:xfrm>
            <a:off x="251520" y="1556792"/>
            <a:ext cx="3286125" cy="1771650"/>
          </a:xfrm>
          <a:prstGeom prst="rect">
            <a:avLst/>
          </a:prstGeom>
          <a:noFill/>
          <a:ln w="9525">
            <a:noFill/>
            <a:miter lim="800000"/>
            <a:headEnd/>
            <a:tailEnd/>
          </a:ln>
        </p:spPr>
      </p:pic>
      <p:pic>
        <p:nvPicPr>
          <p:cNvPr id="151555" name="Picture 3"/>
          <p:cNvPicPr>
            <a:picLocks noChangeAspect="1" noChangeArrowheads="1"/>
          </p:cNvPicPr>
          <p:nvPr/>
        </p:nvPicPr>
        <p:blipFill>
          <a:blip r:embed="rId4" cstate="print"/>
          <a:srcRect/>
          <a:stretch>
            <a:fillRect/>
          </a:stretch>
        </p:blipFill>
        <p:spPr bwMode="auto">
          <a:xfrm>
            <a:off x="4139952" y="1556792"/>
            <a:ext cx="4187542" cy="2016224"/>
          </a:xfrm>
          <a:prstGeom prst="rect">
            <a:avLst/>
          </a:prstGeom>
          <a:noFill/>
          <a:ln w="9525">
            <a:noFill/>
            <a:miter lim="800000"/>
            <a:headEnd/>
            <a:tailEnd/>
          </a:ln>
        </p:spPr>
      </p:pic>
      <p:sp>
        <p:nvSpPr>
          <p:cNvPr id="10" name="Rounded Rectangle 7"/>
          <p:cNvSpPr/>
          <p:nvPr/>
        </p:nvSpPr>
        <p:spPr bwMode="auto">
          <a:xfrm>
            <a:off x="6300192" y="3645024"/>
            <a:ext cx="2736304" cy="692696"/>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관계  연산자만 사용하는 </a:t>
            </a:r>
            <a:r>
              <a:rPr lang="ko-KR" altLang="en-US" sz="2300" b="1" dirty="0" err="1">
                <a:solidFill>
                  <a:srgbClr val="FFFFFF"/>
                </a:solidFill>
                <a:effectLst>
                  <a:outerShdw blurRad="38100" dist="38100" dir="2700000" algn="tl">
                    <a:srgbClr val="000000">
                      <a:alpha val="43137"/>
                    </a:srgbClr>
                  </a:outerShdw>
                </a:effectLst>
                <a:ea typeface="맑은 고딕" pitchFamily="50" charset="-127"/>
              </a:rPr>
              <a:t>조건식</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51556" name="Picture 4"/>
          <p:cNvPicPr>
            <a:picLocks noChangeAspect="1" noChangeArrowheads="1"/>
          </p:cNvPicPr>
          <p:nvPr/>
        </p:nvPicPr>
        <p:blipFill>
          <a:blip r:embed="rId5" cstate="print"/>
          <a:srcRect/>
          <a:stretch>
            <a:fillRect/>
          </a:stretch>
        </p:blipFill>
        <p:spPr bwMode="auto">
          <a:xfrm>
            <a:off x="323528" y="4365104"/>
            <a:ext cx="7667625" cy="239077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fade">
                                      <p:cBhvr>
                                        <p:cTn id="7" dur="2000"/>
                                        <p:tgtEl>
                                          <p:spTgt spid="151556"/>
                                        </p:tgtEl>
                                      </p:cBhvr>
                                    </p:animEffec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1555"/>
                                        </p:tgtEl>
                                        <p:attrNameLst>
                                          <p:attrName>style.visibility</p:attrName>
                                        </p:attrNameLst>
                                      </p:cBhvr>
                                      <p:to>
                                        <p:strVal val="visible"/>
                                      </p:to>
                                    </p:set>
                                    <p:animEffect transition="in" filter="fade">
                                      <p:cBhvr>
                                        <p:cTn id="13" dur="2000"/>
                                        <p:tgtEl>
                                          <p:spTgt spid="151555"/>
                                        </p:tgtEl>
                                      </p:cBhvr>
                                    </p:animEffect>
                                  </p:childTnLst>
                                </p:cTn>
                              </p:par>
                            </p:childTnLst>
                          </p:cTn>
                        </p:par>
                      </p:childTnLst>
                    </p:cTn>
                  </p:par>
                </p:childTnLst>
              </p:cTn>
              <p:nextCondLst>
                <p:cond evt="onClick" delay="0">
                  <p:tgtEl>
                    <p:spTgt spid="7"/>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7.12] (180 page)</a:t>
            </a:r>
            <a:endParaRPr lang="ko-KR" altLang="en-US" dirty="0"/>
          </a:p>
        </p:txBody>
      </p:sp>
      <p:sp>
        <p:nvSpPr>
          <p:cNvPr id="6" name="텍스트 개체 틀 4"/>
          <p:cNvSpPr>
            <a:spLocks noGrp="1"/>
          </p:cNvSpPr>
          <p:nvPr>
            <p:ph type="body" sz="quarter" idx="10"/>
          </p:nvPr>
        </p:nvSpPr>
        <p:spPr>
          <a:xfrm>
            <a:off x="395536" y="1052736"/>
            <a:ext cx="8568952" cy="896601"/>
          </a:xfrm>
        </p:spPr>
        <p:txBody>
          <a:bodyPr>
            <a:normAutofit/>
          </a:bodyPr>
          <a:lstStyle/>
          <a:p>
            <a:pPr>
              <a:buNone/>
            </a:pPr>
            <a:r>
              <a:rPr lang="ko-KR" altLang="en-US" sz="2000" dirty="0"/>
              <a:t>나이를 입력 받아 나이에 따라 티켓의 가격을 출력하는 프로그램을 </a:t>
            </a:r>
            <a:endParaRPr lang="en-US" altLang="ko-KR" sz="2000" dirty="0"/>
          </a:p>
          <a:p>
            <a:pPr>
              <a:buNone/>
            </a:pPr>
            <a:r>
              <a:rPr lang="ko-KR" altLang="en-US" sz="2000" dirty="0"/>
              <a:t>작성하시오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6084168" y="616530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50177" name="Picture 1"/>
          <p:cNvPicPr>
            <a:picLocks noChangeAspect="1" noChangeArrowheads="1"/>
          </p:cNvPicPr>
          <p:nvPr/>
        </p:nvPicPr>
        <p:blipFill>
          <a:blip r:embed="rId3" cstate="print"/>
          <a:srcRect/>
          <a:stretch>
            <a:fillRect/>
          </a:stretch>
        </p:blipFill>
        <p:spPr bwMode="auto">
          <a:xfrm>
            <a:off x="3855293" y="1708373"/>
            <a:ext cx="4317107" cy="4235460"/>
          </a:xfrm>
          <a:prstGeom prst="rect">
            <a:avLst/>
          </a:prstGeom>
          <a:noFill/>
          <a:ln w="9525">
            <a:solidFill>
              <a:srgbClr val="FF0000"/>
            </a:solid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179512" y="2233414"/>
            <a:ext cx="3286125" cy="1771650"/>
          </a:xfrm>
          <a:prstGeom prst="rect">
            <a:avLst/>
          </a:prstGeom>
          <a:noFill/>
          <a:ln w="9525">
            <a:noFill/>
            <a:miter lim="800000"/>
            <a:headEnd/>
            <a:tailEnd/>
          </a:ln>
        </p:spPr>
      </p:pic>
      <p:sp>
        <p:nvSpPr>
          <p:cNvPr id="10" name="Rounded Rectangle 7">
            <a:hlinkClick r:id="rId5" action="ppaction://hlinkfile"/>
          </p:cNvPr>
          <p:cNvSpPr/>
          <p:nvPr/>
        </p:nvSpPr>
        <p:spPr bwMode="auto">
          <a:xfrm>
            <a:off x="3347864" y="617518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77"/>
                                        </p:tgtEl>
                                        <p:attrNameLst>
                                          <p:attrName>style.visibility</p:attrName>
                                        </p:attrNameLst>
                                      </p:cBhvr>
                                      <p:to>
                                        <p:strVal val="visible"/>
                                      </p:to>
                                    </p:set>
                                    <p:animEffect transition="in" filter="fade">
                                      <p:cBhvr>
                                        <p:cTn id="7" dur="2000"/>
                                        <p:tgtEl>
                                          <p:spTgt spid="50177"/>
                                        </p:tgtEl>
                                      </p:cBhvr>
                                    </p:animEffect>
                                  </p:childTnLst>
                                </p:cTn>
                              </p:par>
                            </p:childTnLst>
                          </p:cTn>
                        </p:par>
                      </p:childTnLst>
                    </p:cTn>
                  </p:par>
                </p:childTnLst>
              </p:cTn>
              <p:nextCondLst>
                <p:cond evt="onClick" delay="0">
                  <p:tgtEl>
                    <p:spTgt spid="12"/>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606523"/>
          </a:xfrm>
        </p:spPr>
        <p:txBody>
          <a:bodyPr>
            <a:noAutofit/>
          </a:bodyPr>
          <a:lstStyle/>
          <a:p>
            <a:r>
              <a:rPr lang="ko-KR" altLang="en-US" dirty="0"/>
              <a:t>범위</a:t>
            </a:r>
            <a:r>
              <a:rPr lang="en-US" altLang="ko-KR" dirty="0"/>
              <a:t>(</a:t>
            </a:r>
            <a:r>
              <a:rPr lang="ko-KR" altLang="en-US" dirty="0"/>
              <a:t>구간</a:t>
            </a:r>
            <a:r>
              <a:rPr lang="en-US" altLang="ko-KR" dirty="0"/>
              <a:t>)</a:t>
            </a:r>
            <a:r>
              <a:rPr lang="ko-KR" altLang="en-US" dirty="0"/>
              <a:t>로 표시되는 조건의 판단 </a:t>
            </a:r>
            <a:br>
              <a:rPr lang="ko-KR" altLang="en-US" dirty="0"/>
            </a:br>
            <a:br>
              <a:rPr lang="ko-KR" altLang="en-US" dirty="0"/>
            </a:br>
            <a:endParaRPr lang="ko-KR" altLang="en-US" dirty="0"/>
          </a:p>
        </p:txBody>
      </p:sp>
      <p:sp>
        <p:nvSpPr>
          <p:cNvPr id="7" name="Rounded Rectangle 7"/>
          <p:cNvSpPr/>
          <p:nvPr/>
        </p:nvSpPr>
        <p:spPr bwMode="auto">
          <a:xfrm>
            <a:off x="323528" y="3429000"/>
            <a:ext cx="2736304" cy="692696"/>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논리 연산자를 사용하는 </a:t>
            </a:r>
            <a:r>
              <a:rPr lang="ko-KR" altLang="en-US" sz="2300" b="1" dirty="0" err="1">
                <a:solidFill>
                  <a:srgbClr val="FFFFFF"/>
                </a:solidFill>
                <a:effectLst>
                  <a:outerShdw blurRad="38100" dist="38100" dir="2700000" algn="tl">
                    <a:srgbClr val="000000">
                      <a:alpha val="43137"/>
                    </a:srgbClr>
                  </a:outerShdw>
                </a:effectLst>
                <a:ea typeface="맑은 고딕" pitchFamily="50" charset="-127"/>
              </a:rPr>
              <a:t>조건식</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8" name="TextBox 7"/>
          <p:cNvSpPr txBox="1"/>
          <p:nvPr/>
        </p:nvSpPr>
        <p:spPr>
          <a:xfrm>
            <a:off x="179512" y="908720"/>
            <a:ext cx="8496944" cy="400110"/>
          </a:xfrm>
          <a:prstGeom prst="rect">
            <a:avLst/>
          </a:prstGeom>
          <a:solidFill>
            <a:schemeClr val="accent4">
              <a:lumMod val="40000"/>
              <a:lumOff val="60000"/>
            </a:schemeClr>
          </a:solidFill>
          <a:ln>
            <a:noFill/>
          </a:ln>
          <a:effectLst/>
        </p:spPr>
        <p:txBody>
          <a:bodyPr wrap="square" rtlCol="0">
            <a:spAutoFit/>
          </a:bodyPr>
          <a:lstStyle/>
          <a:p>
            <a:r>
              <a:rPr lang="ko-KR" altLang="en-US" sz="2000" dirty="0"/>
              <a:t>나이에 따라 영화 티켓의 가격을 구분하여 출력</a:t>
            </a:r>
          </a:p>
        </p:txBody>
      </p:sp>
      <p:pic>
        <p:nvPicPr>
          <p:cNvPr id="151554" name="Picture 2"/>
          <p:cNvPicPr>
            <a:picLocks noChangeAspect="1" noChangeArrowheads="1"/>
          </p:cNvPicPr>
          <p:nvPr/>
        </p:nvPicPr>
        <p:blipFill>
          <a:blip r:embed="rId3" cstate="print"/>
          <a:srcRect/>
          <a:stretch>
            <a:fillRect/>
          </a:stretch>
        </p:blipFill>
        <p:spPr bwMode="auto">
          <a:xfrm>
            <a:off x="251520" y="1556792"/>
            <a:ext cx="3286125" cy="1771650"/>
          </a:xfrm>
          <a:prstGeom prst="rect">
            <a:avLst/>
          </a:prstGeom>
          <a:noFill/>
          <a:ln w="9525">
            <a:noFill/>
            <a:miter lim="800000"/>
            <a:headEnd/>
            <a:tailEnd/>
          </a:ln>
        </p:spPr>
      </p:pic>
      <p:pic>
        <p:nvPicPr>
          <p:cNvPr id="151555" name="Picture 3"/>
          <p:cNvPicPr>
            <a:picLocks noChangeAspect="1" noChangeArrowheads="1"/>
          </p:cNvPicPr>
          <p:nvPr/>
        </p:nvPicPr>
        <p:blipFill>
          <a:blip r:embed="rId4" cstate="print"/>
          <a:srcRect/>
          <a:stretch>
            <a:fillRect/>
          </a:stretch>
        </p:blipFill>
        <p:spPr bwMode="auto">
          <a:xfrm>
            <a:off x="4139952" y="1556792"/>
            <a:ext cx="4187542" cy="2016224"/>
          </a:xfrm>
          <a:prstGeom prst="rect">
            <a:avLst/>
          </a:prstGeom>
          <a:noFill/>
          <a:ln w="9525">
            <a:noFill/>
            <a:miter lim="800000"/>
            <a:headEnd/>
            <a:tailEnd/>
          </a:ln>
        </p:spPr>
      </p:pic>
      <p:sp>
        <p:nvSpPr>
          <p:cNvPr id="10" name="Rounded Rectangle 7"/>
          <p:cNvSpPr/>
          <p:nvPr/>
        </p:nvSpPr>
        <p:spPr bwMode="auto">
          <a:xfrm>
            <a:off x="6300192" y="3645024"/>
            <a:ext cx="2736304" cy="692696"/>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관계  연산자만 사용하는 </a:t>
            </a:r>
            <a:r>
              <a:rPr lang="ko-KR" altLang="en-US" sz="2300" b="1" dirty="0" err="1">
                <a:solidFill>
                  <a:srgbClr val="FFFFFF"/>
                </a:solidFill>
                <a:effectLst>
                  <a:outerShdw blurRad="38100" dist="38100" dir="2700000" algn="tl">
                    <a:srgbClr val="000000">
                      <a:alpha val="43137"/>
                    </a:srgbClr>
                  </a:outerShdw>
                </a:effectLst>
                <a:ea typeface="맑은 고딕" pitchFamily="50" charset="-127"/>
              </a:rPr>
              <a:t>조건식</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151556" name="Picture 4"/>
          <p:cNvPicPr>
            <a:picLocks noChangeAspect="1" noChangeArrowheads="1"/>
          </p:cNvPicPr>
          <p:nvPr/>
        </p:nvPicPr>
        <p:blipFill>
          <a:blip r:embed="rId5" cstate="print"/>
          <a:srcRect/>
          <a:stretch>
            <a:fillRect/>
          </a:stretch>
        </p:blipFill>
        <p:spPr bwMode="auto">
          <a:xfrm>
            <a:off x="323528" y="4365104"/>
            <a:ext cx="7667625" cy="239077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fade">
                                      <p:cBhvr>
                                        <p:cTn id="7" dur="2000"/>
                                        <p:tgtEl>
                                          <p:spTgt spid="151556"/>
                                        </p:tgtEl>
                                      </p:cBhvr>
                                    </p:animEffec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1555"/>
                                        </p:tgtEl>
                                        <p:attrNameLst>
                                          <p:attrName>style.visibility</p:attrName>
                                        </p:attrNameLst>
                                      </p:cBhvr>
                                      <p:to>
                                        <p:strVal val="visible"/>
                                      </p:to>
                                    </p:set>
                                    <p:animEffect transition="in" filter="fade">
                                      <p:cBhvr>
                                        <p:cTn id="13" dur="2000"/>
                                        <p:tgtEl>
                                          <p:spTgt spid="151555"/>
                                        </p:tgtEl>
                                      </p:cBhvr>
                                    </p:animEffect>
                                  </p:childTnLst>
                                </p:cTn>
                              </p:par>
                            </p:childTnLst>
                          </p:cTn>
                        </p:par>
                      </p:childTnLst>
                    </p:cTn>
                  </p:par>
                </p:childTnLst>
              </p:cTn>
              <p:nextCondLst>
                <p:cond evt="onClick" delay="0">
                  <p:tgtEl>
                    <p:spTgt spid="7"/>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8964488" cy="534515"/>
          </a:xfrm>
        </p:spPr>
        <p:txBody>
          <a:bodyPr>
            <a:noAutofit/>
          </a:bodyPr>
          <a:lstStyle/>
          <a:p>
            <a:r>
              <a:rPr lang="en-US" altLang="ko-KR" sz="3200" dirty="0"/>
              <a:t>switch case </a:t>
            </a:r>
            <a:r>
              <a:rPr lang="ko-KR" altLang="en-US" sz="3200" dirty="0"/>
              <a:t>문의 응용</a:t>
            </a:r>
            <a:br>
              <a:rPr lang="ko-KR" altLang="en-US" sz="3200" dirty="0"/>
            </a:br>
            <a:endParaRPr lang="ko-KR" altLang="en-US" sz="3200" dirty="0"/>
          </a:p>
        </p:txBody>
      </p:sp>
      <p:sp>
        <p:nvSpPr>
          <p:cNvPr id="10" name="TextBox 9"/>
          <p:cNvSpPr txBox="1"/>
          <p:nvPr/>
        </p:nvSpPr>
        <p:spPr>
          <a:xfrm>
            <a:off x="107504" y="908720"/>
            <a:ext cx="4032448" cy="1631216"/>
          </a:xfrm>
          <a:prstGeom prst="rect">
            <a:avLst/>
          </a:prstGeom>
          <a:solidFill>
            <a:schemeClr val="accent1"/>
          </a:solidFill>
          <a:ln>
            <a:noFill/>
          </a:ln>
          <a:effectLst/>
        </p:spPr>
        <p:txBody>
          <a:bodyPr wrap="square" rtlCol="0">
            <a:spAutoFit/>
          </a:bodyPr>
          <a:lstStyle/>
          <a:p>
            <a:r>
              <a:rPr lang="ko-KR" altLang="en-US" sz="2000" dirty="0"/>
              <a:t>연산기호</a:t>
            </a:r>
            <a:r>
              <a:rPr lang="en-US" altLang="ko-KR" sz="2000" dirty="0"/>
              <a:t>(+, -, *, /, %)</a:t>
            </a:r>
            <a:r>
              <a:rPr lang="ko-KR" altLang="en-US" sz="2000" dirty="0"/>
              <a:t>를 입력하면 해당된 연산의 결과를 출력</a:t>
            </a:r>
            <a:endParaRPr lang="en-US" altLang="ko-KR" sz="2000" dirty="0"/>
          </a:p>
          <a:p>
            <a:r>
              <a:rPr lang="ko-KR" altLang="en-US" sz="2000" dirty="0"/>
              <a:t>만약 약속된 연산 기호가 아닌 경우에는 </a:t>
            </a:r>
            <a:r>
              <a:rPr lang="en-US" altLang="ko-KR" sz="2000" dirty="0"/>
              <a:t>"</a:t>
            </a:r>
            <a:r>
              <a:rPr lang="ko-KR" altLang="en-US" sz="2000" dirty="0"/>
              <a:t>계산할 수 없습니다</a:t>
            </a:r>
            <a:r>
              <a:rPr lang="en-US" altLang="ko-KR" sz="2000" dirty="0"/>
              <a:t>"</a:t>
            </a:r>
            <a:r>
              <a:rPr lang="ko-KR" altLang="en-US" sz="2000" dirty="0"/>
              <a:t>를 출력</a:t>
            </a:r>
          </a:p>
        </p:txBody>
      </p:sp>
      <p:sp>
        <p:nvSpPr>
          <p:cNvPr id="7" name="Rounded Rectangle 7"/>
          <p:cNvSpPr/>
          <p:nvPr/>
        </p:nvSpPr>
        <p:spPr bwMode="auto">
          <a:xfrm>
            <a:off x="490015" y="6264696"/>
            <a:ext cx="2209777"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 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pic>
        <p:nvPicPr>
          <p:cNvPr id="46082" name="Picture 2"/>
          <p:cNvPicPr>
            <a:picLocks noChangeAspect="1" noChangeArrowheads="1"/>
          </p:cNvPicPr>
          <p:nvPr/>
        </p:nvPicPr>
        <p:blipFill>
          <a:blip r:embed="rId3" cstate="print"/>
          <a:srcRect/>
          <a:stretch>
            <a:fillRect/>
          </a:stretch>
        </p:blipFill>
        <p:spPr bwMode="auto">
          <a:xfrm>
            <a:off x="4374831" y="44624"/>
            <a:ext cx="4769169" cy="6702127"/>
          </a:xfrm>
          <a:prstGeom prst="rect">
            <a:avLst/>
          </a:prstGeom>
          <a:noFill/>
          <a:ln w="9525">
            <a:noFill/>
            <a:miter lim="800000"/>
            <a:headEnd/>
            <a:tailEnd/>
          </a:ln>
        </p:spPr>
      </p:pic>
      <p:sp>
        <p:nvSpPr>
          <p:cNvPr id="12" name="직사각형 11"/>
          <p:cNvSpPr/>
          <p:nvPr/>
        </p:nvSpPr>
        <p:spPr bwMode="auto">
          <a:xfrm>
            <a:off x="5580112" y="2996952"/>
            <a:ext cx="360040" cy="360040"/>
          </a:xfrm>
          <a:prstGeom prst="rect">
            <a:avLst/>
          </a:prstGeom>
          <a:noFill/>
          <a:ln>
            <a:solidFill>
              <a:schemeClr val="accent4">
                <a:lumMod val="60000"/>
                <a:lumOff val="40000"/>
                <a:alpha val="47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3" name="직사각형 12"/>
          <p:cNvSpPr/>
          <p:nvPr/>
        </p:nvSpPr>
        <p:spPr bwMode="auto">
          <a:xfrm>
            <a:off x="5595498" y="3550195"/>
            <a:ext cx="360040" cy="360040"/>
          </a:xfrm>
          <a:prstGeom prst="rect">
            <a:avLst/>
          </a:prstGeom>
          <a:noFill/>
          <a:ln>
            <a:solidFill>
              <a:schemeClr val="accent4">
                <a:lumMod val="60000"/>
                <a:lumOff val="40000"/>
                <a:alpha val="47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4" name="직사각형 13"/>
          <p:cNvSpPr/>
          <p:nvPr/>
        </p:nvSpPr>
        <p:spPr bwMode="auto">
          <a:xfrm>
            <a:off x="5598967" y="4704818"/>
            <a:ext cx="360040" cy="360040"/>
          </a:xfrm>
          <a:prstGeom prst="rect">
            <a:avLst/>
          </a:prstGeom>
          <a:noFill/>
          <a:ln>
            <a:solidFill>
              <a:schemeClr val="accent4">
                <a:lumMod val="60000"/>
                <a:lumOff val="40000"/>
                <a:alpha val="47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5" name="직사각형 14"/>
          <p:cNvSpPr/>
          <p:nvPr/>
        </p:nvSpPr>
        <p:spPr bwMode="auto">
          <a:xfrm>
            <a:off x="5580112" y="4143270"/>
            <a:ext cx="360040" cy="360040"/>
          </a:xfrm>
          <a:prstGeom prst="rect">
            <a:avLst/>
          </a:prstGeom>
          <a:noFill/>
          <a:ln>
            <a:solidFill>
              <a:schemeClr val="accent4">
                <a:lumMod val="60000"/>
                <a:lumOff val="40000"/>
                <a:alpha val="47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2" name="직사각형 21"/>
          <p:cNvSpPr/>
          <p:nvPr/>
        </p:nvSpPr>
        <p:spPr bwMode="auto">
          <a:xfrm>
            <a:off x="5580112" y="5301208"/>
            <a:ext cx="360040" cy="360040"/>
          </a:xfrm>
          <a:prstGeom prst="rect">
            <a:avLst/>
          </a:prstGeom>
          <a:noFill/>
          <a:ln>
            <a:solidFill>
              <a:schemeClr val="accent4">
                <a:lumMod val="60000"/>
                <a:lumOff val="40000"/>
                <a:alpha val="47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60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608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4608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28" name="그룹 27"/>
          <p:cNvGrpSpPr/>
          <p:nvPr/>
        </p:nvGrpSpPr>
        <p:grpSpPr>
          <a:xfrm>
            <a:off x="251520" y="3212976"/>
            <a:ext cx="3280865" cy="2088232"/>
            <a:chOff x="251520" y="3212976"/>
            <a:chExt cx="3280865" cy="2088232"/>
          </a:xfrm>
        </p:grpSpPr>
        <p:pic>
          <p:nvPicPr>
            <p:cNvPr id="46083" name="_x86077456" descr="EMB00000fc41ce2"/>
            <p:cNvPicPr>
              <a:picLocks noChangeAspect="1" noChangeArrowheads="1"/>
            </p:cNvPicPr>
            <p:nvPr/>
          </p:nvPicPr>
          <p:blipFill>
            <a:blip r:embed="rId4" cstate="print"/>
            <a:srcRect/>
            <a:stretch>
              <a:fillRect/>
            </a:stretch>
          </p:blipFill>
          <p:spPr bwMode="auto">
            <a:xfrm>
              <a:off x="251520" y="3212976"/>
              <a:ext cx="3280865" cy="648072"/>
            </a:xfrm>
            <a:prstGeom prst="rect">
              <a:avLst/>
            </a:prstGeom>
            <a:noFill/>
          </p:spPr>
        </p:pic>
        <p:pic>
          <p:nvPicPr>
            <p:cNvPr id="46085" name="_x85490408" descr="EMB00000fc41ce3"/>
            <p:cNvPicPr>
              <a:picLocks noChangeAspect="1" noChangeArrowheads="1"/>
            </p:cNvPicPr>
            <p:nvPr/>
          </p:nvPicPr>
          <p:blipFill>
            <a:blip r:embed="rId5" cstate="print"/>
            <a:srcRect/>
            <a:stretch>
              <a:fillRect/>
            </a:stretch>
          </p:blipFill>
          <p:spPr bwMode="auto">
            <a:xfrm>
              <a:off x="251520" y="3933056"/>
              <a:ext cx="3227081" cy="648072"/>
            </a:xfrm>
            <a:prstGeom prst="rect">
              <a:avLst/>
            </a:prstGeom>
            <a:noFill/>
          </p:spPr>
        </p:pic>
        <p:pic>
          <p:nvPicPr>
            <p:cNvPr id="46087" name="_x85488320" descr="EMB00000fc41ce4"/>
            <p:cNvPicPr>
              <a:picLocks noChangeAspect="1" noChangeArrowheads="1"/>
            </p:cNvPicPr>
            <p:nvPr/>
          </p:nvPicPr>
          <p:blipFill>
            <a:blip r:embed="rId6" cstate="print"/>
            <a:srcRect/>
            <a:stretch>
              <a:fillRect/>
            </a:stretch>
          </p:blipFill>
          <p:spPr bwMode="auto">
            <a:xfrm>
              <a:off x="251520" y="4653136"/>
              <a:ext cx="3187881" cy="648072"/>
            </a:xfrm>
            <a:prstGeom prst="rect">
              <a:avLst/>
            </a:prstGeom>
            <a:noFill/>
          </p:spPr>
        </p:pic>
      </p:grpSp>
      <p:sp>
        <p:nvSpPr>
          <p:cNvPr id="18" name="Rounded Rectangle 7">
            <a:hlinkClick r:id="rId7" action="ppaction://hlinkfile"/>
          </p:cNvPr>
          <p:cNvSpPr/>
          <p:nvPr/>
        </p:nvSpPr>
        <p:spPr bwMode="auto">
          <a:xfrm>
            <a:off x="467544" y="558924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childTnLst>
                          </p:cTn>
                        </p:par>
                      </p:childTnLst>
                    </p:cTn>
                  </p:par>
                </p:childTnLst>
              </p:cTn>
              <p:nextCondLst>
                <p:cond evt="onClick" delay="0">
                  <p:tgtEl>
                    <p:spTgt spid="7"/>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7.13]</a:t>
            </a:r>
            <a:endParaRPr lang="ko-KR" altLang="en-US" dirty="0"/>
          </a:p>
        </p:txBody>
      </p:sp>
      <p:sp>
        <p:nvSpPr>
          <p:cNvPr id="6" name="텍스트 개체 틀 4"/>
          <p:cNvSpPr>
            <a:spLocks noGrp="1"/>
          </p:cNvSpPr>
          <p:nvPr>
            <p:ph type="body" sz="quarter" idx="10"/>
          </p:nvPr>
        </p:nvSpPr>
        <p:spPr>
          <a:xfrm>
            <a:off x="35496" y="1006277"/>
            <a:ext cx="3816424" cy="1846659"/>
          </a:xfrm>
        </p:spPr>
        <p:txBody>
          <a:bodyPr wrap="square">
            <a:spAutoFit/>
          </a:bodyPr>
          <a:lstStyle/>
          <a:p>
            <a:pPr marL="0" indent="0">
              <a:spcBef>
                <a:spcPts val="0"/>
              </a:spcBef>
              <a:buNone/>
            </a:pPr>
            <a:r>
              <a:rPr lang="en-US" altLang="ko-KR" sz="2000" dirty="0"/>
              <a:t>[</a:t>
            </a:r>
            <a:r>
              <a:rPr lang="ko-KR" altLang="en-US" sz="2000" dirty="0"/>
              <a:t>예제 </a:t>
            </a:r>
            <a:r>
              <a:rPr lang="en-US" altLang="ko-KR" sz="2000" dirty="0"/>
              <a:t>7-8]</a:t>
            </a:r>
            <a:r>
              <a:rPr lang="ko-KR" altLang="en-US" sz="2000" dirty="0"/>
              <a:t>에서 정수형 변수를 </a:t>
            </a:r>
            <a:endParaRPr lang="en-US" altLang="ko-KR" sz="2000" dirty="0"/>
          </a:p>
          <a:p>
            <a:pPr marL="0" indent="0">
              <a:spcBef>
                <a:spcPts val="0"/>
              </a:spcBef>
              <a:buNone/>
            </a:pPr>
            <a:r>
              <a:rPr lang="ko-KR" altLang="en-US" sz="2000" dirty="0"/>
              <a:t>이용하기 때문에 나눗셈 계산에 </a:t>
            </a:r>
            <a:endParaRPr lang="en-US" altLang="ko-KR" sz="2000" dirty="0"/>
          </a:p>
          <a:p>
            <a:pPr marL="0" indent="0">
              <a:spcBef>
                <a:spcPts val="0"/>
              </a:spcBef>
              <a:buNone/>
            </a:pPr>
            <a:r>
              <a:rPr lang="ko-KR" altLang="en-US" sz="2000" dirty="0"/>
              <a:t>문제가 있다</a:t>
            </a:r>
            <a:r>
              <a:rPr lang="en-US" altLang="ko-KR" sz="2000" dirty="0"/>
              <a:t>. </a:t>
            </a:r>
            <a:r>
              <a:rPr lang="ko-KR" altLang="en-US" sz="2000" dirty="0"/>
              <a:t>정상적인 나눗셈 </a:t>
            </a:r>
            <a:endParaRPr lang="en-US" altLang="ko-KR" sz="2000" dirty="0"/>
          </a:p>
          <a:p>
            <a:pPr marL="0" indent="0">
              <a:spcBef>
                <a:spcPts val="0"/>
              </a:spcBef>
              <a:buNone/>
            </a:pPr>
            <a:r>
              <a:rPr lang="ko-KR" altLang="en-US" sz="2000" dirty="0"/>
              <a:t>결과가 출력되도록 </a:t>
            </a:r>
            <a:r>
              <a:rPr lang="en-US" altLang="ko-KR" sz="2000" dirty="0"/>
              <a:t>cast </a:t>
            </a:r>
            <a:r>
              <a:rPr lang="ko-KR" altLang="en-US" sz="2000" dirty="0"/>
              <a:t>연산자를 </a:t>
            </a:r>
            <a:endParaRPr lang="en-US" altLang="ko-KR" sz="2000" dirty="0"/>
          </a:p>
          <a:p>
            <a:pPr marL="0" indent="0">
              <a:spcBef>
                <a:spcPts val="0"/>
              </a:spcBef>
              <a:buNone/>
            </a:pPr>
            <a:r>
              <a:rPr lang="ko-KR" altLang="en-US" sz="2000" dirty="0"/>
              <a:t>이용하여 프로그램을 수정하시오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ounded Rectangle 7"/>
          <p:cNvSpPr/>
          <p:nvPr/>
        </p:nvSpPr>
        <p:spPr bwMode="auto">
          <a:xfrm>
            <a:off x="251520" y="60932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grpSp>
        <p:nvGrpSpPr>
          <p:cNvPr id="15" name="그룹 14"/>
          <p:cNvGrpSpPr/>
          <p:nvPr/>
        </p:nvGrpSpPr>
        <p:grpSpPr>
          <a:xfrm>
            <a:off x="1835696" y="116632"/>
            <a:ext cx="7272808" cy="6696075"/>
            <a:chOff x="1835696" y="116632"/>
            <a:chExt cx="7272808" cy="6696075"/>
          </a:xfrm>
        </p:grpSpPr>
        <p:pic>
          <p:nvPicPr>
            <p:cNvPr id="44033" name="Picture 1"/>
            <p:cNvPicPr>
              <a:picLocks noChangeAspect="1" noChangeArrowheads="1"/>
            </p:cNvPicPr>
            <p:nvPr/>
          </p:nvPicPr>
          <p:blipFill>
            <a:blip r:embed="rId3" cstate="print"/>
            <a:srcRect/>
            <a:stretch>
              <a:fillRect/>
            </a:stretch>
          </p:blipFill>
          <p:spPr bwMode="auto">
            <a:xfrm>
              <a:off x="3841179" y="116632"/>
              <a:ext cx="5267325" cy="6696075"/>
            </a:xfrm>
            <a:prstGeom prst="rect">
              <a:avLst/>
            </a:prstGeom>
            <a:noFill/>
            <a:ln w="9525">
              <a:solidFill>
                <a:srgbClr val="FF0000"/>
              </a:solidFill>
              <a:miter lim="800000"/>
              <a:headEnd/>
              <a:tailEnd/>
            </a:ln>
          </p:spPr>
        </p:pic>
        <p:sp>
          <p:nvSpPr>
            <p:cNvPr id="10" name="직사각형 9"/>
            <p:cNvSpPr/>
            <p:nvPr/>
          </p:nvSpPr>
          <p:spPr bwMode="auto">
            <a:xfrm>
              <a:off x="1835696" y="2132856"/>
              <a:ext cx="1368152" cy="360040"/>
            </a:xfrm>
            <a:prstGeom prst="rect">
              <a:avLst/>
            </a:prstGeom>
            <a:noFill/>
            <a:ln>
              <a:solidFill>
                <a:schemeClr val="accent4">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1" name="직사각형 10"/>
            <p:cNvSpPr/>
            <p:nvPr/>
          </p:nvSpPr>
          <p:spPr bwMode="auto">
            <a:xfrm>
              <a:off x="7596336" y="4005064"/>
              <a:ext cx="792088" cy="360040"/>
            </a:xfrm>
            <a:prstGeom prst="rect">
              <a:avLst/>
            </a:prstGeom>
            <a:noFill/>
            <a:ln>
              <a:solidFill>
                <a:schemeClr val="accent4">
                  <a:lumMod val="60000"/>
                  <a:lumOff val="40000"/>
                </a:schemeClr>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ko-KR" alt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14" name="직선 화살표 연결선 13"/>
            <p:cNvCxnSpPr/>
            <p:nvPr/>
          </p:nvCxnSpPr>
          <p:spPr>
            <a:xfrm>
              <a:off x="3203848" y="2492896"/>
              <a:ext cx="4320480" cy="15121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
        <p:nvSpPr>
          <p:cNvPr id="13" name="Rounded Rectangle 7">
            <a:hlinkClick r:id="rId4" action="ppaction://hlinkfile"/>
          </p:cNvPr>
          <p:cNvSpPr/>
          <p:nvPr/>
        </p:nvSpPr>
        <p:spPr bwMode="auto">
          <a:xfrm>
            <a:off x="323528" y="537321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nextCondLst>
                <p:cond evt="onClick" delay="0">
                  <p:tgtEl>
                    <p:spTgt spid="12"/>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a:t>[</a:t>
            </a:r>
            <a:r>
              <a:rPr lang="ko-KR" altLang="en-US" dirty="0"/>
              <a:t>실습문제 </a:t>
            </a:r>
            <a:r>
              <a:rPr lang="en-US" altLang="ko-KR" dirty="0"/>
              <a:t>7.14]</a:t>
            </a:r>
            <a:endParaRPr lang="ko-KR" altLang="en-US" dirty="0"/>
          </a:p>
        </p:txBody>
      </p:sp>
      <p:sp>
        <p:nvSpPr>
          <p:cNvPr id="6" name="텍스트 개체 틀 4"/>
          <p:cNvSpPr>
            <a:spLocks noGrp="1"/>
          </p:cNvSpPr>
          <p:nvPr>
            <p:ph type="body" sz="quarter" idx="10"/>
          </p:nvPr>
        </p:nvSpPr>
        <p:spPr>
          <a:xfrm>
            <a:off x="179512" y="1052736"/>
            <a:ext cx="8640960" cy="1328649"/>
          </a:xfrm>
        </p:spPr>
        <p:txBody>
          <a:bodyPr>
            <a:noAutofit/>
          </a:bodyPr>
          <a:lstStyle/>
          <a:p>
            <a:pPr>
              <a:buNone/>
            </a:pPr>
            <a:r>
              <a:rPr lang="en-US" altLang="ko-KR" sz="2000" dirty="0"/>
              <a:t>1~3 </a:t>
            </a:r>
            <a:r>
              <a:rPr lang="ko-KR" altLang="en-US" sz="2000" dirty="0"/>
              <a:t>사이의 숫자를 입력 받아 </a:t>
            </a:r>
            <a:r>
              <a:rPr lang="en-US" altLang="ko-KR" sz="2000" dirty="0"/>
              <a:t>1</a:t>
            </a:r>
            <a:r>
              <a:rPr lang="ko-KR" altLang="en-US" sz="2000" dirty="0"/>
              <a:t>이면 삼각형의 넓이를</a:t>
            </a:r>
            <a:r>
              <a:rPr lang="en-US" altLang="ko-KR" sz="2000" dirty="0"/>
              <a:t>, 2</a:t>
            </a:r>
            <a:r>
              <a:rPr lang="ko-KR" altLang="en-US" sz="2000" dirty="0"/>
              <a:t>면 사각형의 넓이를</a:t>
            </a:r>
            <a:r>
              <a:rPr lang="en-US" altLang="ko-KR" sz="2000" dirty="0"/>
              <a:t>, </a:t>
            </a:r>
          </a:p>
          <a:p>
            <a:pPr>
              <a:buNone/>
            </a:pPr>
            <a:r>
              <a:rPr lang="en-US" altLang="ko-KR" sz="2000" dirty="0"/>
              <a:t>3</a:t>
            </a:r>
            <a:r>
              <a:rPr lang="ko-KR" altLang="en-US" sz="2000" dirty="0"/>
              <a:t>이면 사다리꼴의 넓이를 계산하는 프로그램을 </a:t>
            </a:r>
            <a:r>
              <a:rPr lang="en-US" altLang="ko-KR" sz="2000" dirty="0"/>
              <a:t>switch case</a:t>
            </a:r>
            <a:r>
              <a:rPr lang="ko-KR" altLang="en-US" sz="2000" dirty="0"/>
              <a:t>로 작성하고</a:t>
            </a:r>
            <a:r>
              <a:rPr lang="en-US" altLang="ko-KR" sz="2000" dirty="0"/>
              <a:t>, </a:t>
            </a:r>
          </a:p>
          <a:p>
            <a:pPr>
              <a:buNone/>
            </a:pPr>
            <a:r>
              <a:rPr lang="ko-KR" altLang="en-US" sz="2000" dirty="0"/>
              <a:t>각 넓이를 계산하는데 필요한 값을 </a:t>
            </a:r>
            <a:r>
              <a:rPr lang="ko-KR" altLang="en-US" sz="2000" dirty="0" err="1"/>
              <a:t>실수형으로</a:t>
            </a:r>
            <a:r>
              <a:rPr lang="ko-KR" altLang="en-US" sz="2000" dirty="0"/>
              <a:t> 입력 받아 처리하시오</a:t>
            </a:r>
            <a:r>
              <a:rPr lang="en-US" altLang="ko-KR" sz="2000" dirty="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1" name="그룹 10"/>
          <p:cNvGrpSpPr/>
          <p:nvPr/>
        </p:nvGrpSpPr>
        <p:grpSpPr>
          <a:xfrm>
            <a:off x="35496" y="44624"/>
            <a:ext cx="9072107" cy="6334100"/>
            <a:chOff x="35496" y="44624"/>
            <a:chExt cx="9072107" cy="6334100"/>
          </a:xfrm>
        </p:grpSpPr>
        <p:pic>
          <p:nvPicPr>
            <p:cNvPr id="35841" name="Picture 1"/>
            <p:cNvPicPr>
              <a:picLocks noChangeAspect="1" noChangeArrowheads="1"/>
            </p:cNvPicPr>
            <p:nvPr/>
          </p:nvPicPr>
          <p:blipFill>
            <a:blip r:embed="rId3" cstate="print"/>
            <a:srcRect/>
            <a:stretch>
              <a:fillRect/>
            </a:stretch>
          </p:blipFill>
          <p:spPr bwMode="auto">
            <a:xfrm>
              <a:off x="35496" y="1844824"/>
              <a:ext cx="4552950" cy="4533900"/>
            </a:xfrm>
            <a:prstGeom prst="rect">
              <a:avLst/>
            </a:prstGeom>
            <a:noFill/>
            <a:ln w="9525">
              <a:solidFill>
                <a:srgbClr val="FF0000"/>
              </a:solidFill>
              <a:miter lim="800000"/>
              <a:headEnd/>
              <a:tailEnd/>
            </a:ln>
          </p:spPr>
        </p:pic>
        <p:pic>
          <p:nvPicPr>
            <p:cNvPr id="35842" name="Picture 2"/>
            <p:cNvPicPr>
              <a:picLocks noChangeAspect="1" noChangeArrowheads="1"/>
            </p:cNvPicPr>
            <p:nvPr/>
          </p:nvPicPr>
          <p:blipFill>
            <a:blip r:embed="rId4" cstate="print"/>
            <a:srcRect/>
            <a:stretch>
              <a:fillRect/>
            </a:stretch>
          </p:blipFill>
          <p:spPr bwMode="auto">
            <a:xfrm>
              <a:off x="4468928" y="44624"/>
              <a:ext cx="4638675" cy="5038725"/>
            </a:xfrm>
            <a:prstGeom prst="rect">
              <a:avLst/>
            </a:prstGeom>
            <a:noFill/>
            <a:ln w="9525">
              <a:noFill/>
              <a:miter lim="800000"/>
              <a:headEnd/>
              <a:tailEnd/>
            </a:ln>
          </p:spPr>
        </p:pic>
      </p:grpSp>
      <p:sp>
        <p:nvSpPr>
          <p:cNvPr id="10" name="Rounded Rectangle 7">
            <a:hlinkClick r:id="rId5" action="ppaction://hlinkfile"/>
          </p:cNvPr>
          <p:cNvSpPr/>
          <p:nvPr/>
        </p:nvSpPr>
        <p:spPr bwMode="auto">
          <a:xfrm>
            <a:off x="5984864" y="529744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2" name="Rounded Rectangle 7"/>
          <p:cNvSpPr/>
          <p:nvPr/>
        </p:nvSpPr>
        <p:spPr bwMode="auto">
          <a:xfrm>
            <a:off x="5940152" y="602128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nextCondLst>
                <p:cond evt="onClick" delay="0">
                  <p:tgtEl>
                    <p:spTgt spid="12"/>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1/4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400" b="1" dirty="0"/>
              <a:t>조건에 대한 판단과 선택에 대한 </a:t>
            </a:r>
            <a:r>
              <a:rPr lang="ko-KR" altLang="en-US" sz="2400" b="1" dirty="0" err="1"/>
              <a:t>제어문</a:t>
            </a:r>
            <a:endParaRPr lang="ko-KR" altLang="en-US" sz="2400" b="1" dirty="0"/>
          </a:p>
        </p:txBody>
      </p:sp>
      <p:pic>
        <p:nvPicPr>
          <p:cNvPr id="19457" name="Picture 1"/>
          <p:cNvPicPr>
            <a:picLocks noChangeAspect="1" noChangeArrowheads="1"/>
          </p:cNvPicPr>
          <p:nvPr/>
        </p:nvPicPr>
        <p:blipFill>
          <a:blip r:embed="rId3" cstate="print"/>
          <a:srcRect/>
          <a:stretch>
            <a:fillRect/>
          </a:stretch>
        </p:blipFill>
        <p:spPr bwMode="auto">
          <a:xfrm>
            <a:off x="323527" y="1903834"/>
            <a:ext cx="8203897" cy="3325366"/>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7"/>
                                        </p:tgtEl>
                                        <p:attrNameLst>
                                          <p:attrName>style.visibility</p:attrName>
                                        </p:attrNameLst>
                                      </p:cBhvr>
                                      <p:to>
                                        <p:strVal val="visible"/>
                                      </p:to>
                                    </p:set>
                                    <p:animEffect transition="in" filter="fade">
                                      <p:cBhvr>
                                        <p:cTn id="7" dur="2000"/>
                                        <p:tgtEl>
                                          <p:spTgt spid="19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0189"/>
            <a:ext cx="8763000" cy="606524"/>
          </a:xfrm>
        </p:spPr>
        <p:txBody>
          <a:bodyPr>
            <a:normAutofit/>
          </a:bodyPr>
          <a:lstStyle/>
          <a:p>
            <a:r>
              <a:rPr lang="ko-KR" altLang="en-US" dirty="0"/>
              <a:t>제어문의 종류</a:t>
            </a:r>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050" name="Picture 2"/>
          <p:cNvPicPr>
            <a:picLocks noChangeAspect="1" noChangeArrowheads="1"/>
          </p:cNvPicPr>
          <p:nvPr/>
        </p:nvPicPr>
        <p:blipFill>
          <a:blip r:embed="rId3" cstate="print"/>
          <a:srcRect/>
          <a:stretch>
            <a:fillRect/>
          </a:stretch>
        </p:blipFill>
        <p:spPr bwMode="auto">
          <a:xfrm>
            <a:off x="251520" y="1299939"/>
            <a:ext cx="8353425" cy="4505325"/>
          </a:xfrm>
          <a:prstGeom prst="rect">
            <a:avLst/>
          </a:prstGeom>
          <a:noFill/>
          <a:ln w="9525">
            <a:noFill/>
            <a:miter lim="800000"/>
            <a:headEnd/>
            <a:tailEnd/>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2/4</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300" b="1" dirty="0"/>
              <a:t>단순 </a:t>
            </a:r>
            <a:r>
              <a:rPr lang="en-US" altLang="ko-KR" sz="2300" b="1" dirty="0"/>
              <a:t>if</a:t>
            </a:r>
            <a:r>
              <a:rPr lang="ko-KR" altLang="en-US" sz="2300" b="1" dirty="0"/>
              <a:t>문</a:t>
            </a:r>
            <a:r>
              <a:rPr lang="en-US" altLang="ko-KR" sz="2300" b="1" dirty="0"/>
              <a:t>, if else </a:t>
            </a:r>
            <a:r>
              <a:rPr lang="ko-KR" altLang="en-US" sz="2300" b="1" dirty="0"/>
              <a:t>문</a:t>
            </a:r>
            <a:r>
              <a:rPr lang="en-US" altLang="ko-KR" sz="2300" b="1" dirty="0"/>
              <a:t>, if else if </a:t>
            </a:r>
            <a:r>
              <a:rPr lang="ko-KR" altLang="en-US" sz="2300" b="1" dirty="0"/>
              <a:t>문</a:t>
            </a:r>
            <a:endParaRPr lang="ko-KR" altLang="en-US" sz="2300" dirty="0"/>
          </a:p>
        </p:txBody>
      </p:sp>
      <p:pic>
        <p:nvPicPr>
          <p:cNvPr id="17409" name="Picture 1"/>
          <p:cNvPicPr>
            <a:picLocks noChangeAspect="1" noChangeArrowheads="1"/>
          </p:cNvPicPr>
          <p:nvPr/>
        </p:nvPicPr>
        <p:blipFill>
          <a:blip r:embed="rId3" cstate="print"/>
          <a:srcRect/>
          <a:stretch>
            <a:fillRect/>
          </a:stretch>
        </p:blipFill>
        <p:spPr bwMode="auto">
          <a:xfrm>
            <a:off x="323528" y="1729705"/>
            <a:ext cx="8461230" cy="4363591"/>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09"/>
                                        </p:tgtEl>
                                        <p:attrNameLst>
                                          <p:attrName>style.visibility</p:attrName>
                                        </p:attrNameLst>
                                      </p:cBhvr>
                                      <p:to>
                                        <p:strVal val="visible"/>
                                      </p:to>
                                    </p:set>
                                    <p:animEffect transition="in" filter="fade">
                                      <p:cBhvr>
                                        <p:cTn id="7" dur="2000"/>
                                        <p:tgtEl>
                                          <p:spTgt spid="17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3/4</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300" b="1" dirty="0"/>
              <a:t>범위</a:t>
            </a:r>
            <a:r>
              <a:rPr lang="en-US" altLang="ko-KR" sz="2300" b="1" dirty="0"/>
              <a:t>(</a:t>
            </a:r>
            <a:r>
              <a:rPr lang="ko-KR" altLang="en-US" sz="2300" b="1" dirty="0"/>
              <a:t>구간</a:t>
            </a:r>
            <a:r>
              <a:rPr lang="en-US" altLang="ko-KR" sz="2300" b="1" dirty="0"/>
              <a:t>)</a:t>
            </a:r>
            <a:r>
              <a:rPr lang="ko-KR" altLang="en-US" sz="2300" b="1" dirty="0"/>
              <a:t>로 표시되는 조건의 판단 </a:t>
            </a:r>
          </a:p>
        </p:txBody>
      </p:sp>
      <p:pic>
        <p:nvPicPr>
          <p:cNvPr id="5" name="Picture 2"/>
          <p:cNvPicPr>
            <a:picLocks noChangeAspect="1" noChangeArrowheads="1"/>
          </p:cNvPicPr>
          <p:nvPr/>
        </p:nvPicPr>
        <p:blipFill>
          <a:blip r:embed="rId3" cstate="print"/>
          <a:srcRect/>
          <a:stretch>
            <a:fillRect/>
          </a:stretch>
        </p:blipFill>
        <p:spPr bwMode="auto">
          <a:xfrm>
            <a:off x="421779" y="1873374"/>
            <a:ext cx="3286125" cy="1771650"/>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4139952" y="2204864"/>
            <a:ext cx="4187542" cy="2016224"/>
          </a:xfrm>
          <a:prstGeom prst="rect">
            <a:avLst/>
          </a:prstGeom>
          <a:noFill/>
          <a:ln w="9525">
            <a:noFill/>
            <a:miter lim="800000"/>
            <a:headEnd/>
            <a:tailEnd/>
          </a:ln>
        </p:spPr>
      </p:pic>
      <p:sp>
        <p:nvSpPr>
          <p:cNvPr id="7" name="TextBox 6"/>
          <p:cNvSpPr txBox="1"/>
          <p:nvPr/>
        </p:nvSpPr>
        <p:spPr>
          <a:xfrm>
            <a:off x="4211960" y="1588730"/>
            <a:ext cx="3672408" cy="400110"/>
          </a:xfrm>
          <a:prstGeom prst="rect">
            <a:avLst/>
          </a:prstGeom>
          <a:solidFill>
            <a:schemeClr val="accent4">
              <a:lumMod val="40000"/>
              <a:lumOff val="60000"/>
            </a:schemeClr>
          </a:solidFill>
          <a:ln>
            <a:noFill/>
          </a:ln>
          <a:effectLst>
            <a:outerShdw blurRad="50800" dist="38100" dir="2700000" algn="tl" rotWithShape="0">
              <a:prstClr val="black">
                <a:alpha val="40000"/>
              </a:prstClr>
            </a:outerShdw>
          </a:effectLst>
        </p:spPr>
        <p:txBody>
          <a:bodyPr wrap="square" rtlCol="0">
            <a:spAutoFit/>
          </a:bodyPr>
          <a:lstStyle/>
          <a:p>
            <a:r>
              <a:rPr lang="ko-KR" altLang="en-US" sz="2000" dirty="0"/>
              <a:t>논리연산자를 이용하는 방법</a:t>
            </a:r>
          </a:p>
        </p:txBody>
      </p:sp>
      <p:sp>
        <p:nvSpPr>
          <p:cNvPr id="8" name="TextBox 7"/>
          <p:cNvSpPr txBox="1"/>
          <p:nvPr/>
        </p:nvSpPr>
        <p:spPr>
          <a:xfrm>
            <a:off x="251520" y="3933056"/>
            <a:ext cx="3672408" cy="400110"/>
          </a:xfrm>
          <a:prstGeom prst="rect">
            <a:avLst/>
          </a:prstGeom>
          <a:solidFill>
            <a:schemeClr val="accent4">
              <a:lumMod val="40000"/>
              <a:lumOff val="60000"/>
            </a:schemeClr>
          </a:solidFill>
          <a:ln>
            <a:noFill/>
          </a:ln>
          <a:effectLst>
            <a:outerShdw blurRad="50800" dist="38100" dir="2700000" algn="tl" rotWithShape="0">
              <a:prstClr val="black">
                <a:alpha val="40000"/>
              </a:prstClr>
            </a:outerShdw>
          </a:effectLst>
        </p:spPr>
        <p:txBody>
          <a:bodyPr wrap="square" rtlCol="0">
            <a:spAutoFit/>
          </a:bodyPr>
          <a:lstStyle/>
          <a:p>
            <a:r>
              <a:rPr lang="ko-KR" altLang="en-US" sz="2000" dirty="0"/>
              <a:t>관계연산자를 이용하는 방법</a:t>
            </a:r>
          </a:p>
        </p:txBody>
      </p:sp>
      <p:pic>
        <p:nvPicPr>
          <p:cNvPr id="9" name="Picture 4"/>
          <p:cNvPicPr>
            <a:picLocks noChangeAspect="1" noChangeArrowheads="1"/>
          </p:cNvPicPr>
          <p:nvPr/>
        </p:nvPicPr>
        <p:blipFill>
          <a:blip r:embed="rId5" cstate="print"/>
          <a:srcRect/>
          <a:stretch>
            <a:fillRect/>
          </a:stretch>
        </p:blipFill>
        <p:spPr bwMode="auto">
          <a:xfrm>
            <a:off x="360759" y="4422601"/>
            <a:ext cx="7667625" cy="239077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4/4</a:t>
            </a:r>
            <a:endParaRPr lang="en-US" dirty="0">
              <a:solidFill>
                <a:schemeClr val="tx2"/>
              </a:solidFill>
            </a:endParaRPr>
          </a:p>
        </p:txBody>
      </p:sp>
      <p:sp>
        <p:nvSpPr>
          <p:cNvPr id="3" name="Text Placeholder 2"/>
          <p:cNvSpPr>
            <a:spLocks noGrp="1"/>
          </p:cNvSpPr>
          <p:nvPr>
            <p:ph type="body" sz="quarter" idx="10"/>
          </p:nvPr>
        </p:nvSpPr>
        <p:spPr>
          <a:xfrm>
            <a:off x="251520" y="1052736"/>
            <a:ext cx="8352928" cy="360040"/>
          </a:xfrm>
          <a:ln>
            <a:noFill/>
          </a:ln>
        </p:spPr>
        <p:txBody>
          <a:bodyPr>
            <a:noAutofit/>
          </a:bodyPr>
          <a:lstStyle/>
          <a:p>
            <a:r>
              <a:rPr lang="en-US" altLang="ko-KR" sz="2300" b="1" dirty="0"/>
              <a:t>switch case</a:t>
            </a:r>
            <a:r>
              <a:rPr lang="ko-KR" altLang="en-US" sz="2300" b="1" dirty="0"/>
              <a:t>문</a:t>
            </a:r>
            <a:endParaRPr lang="ko-KR" altLang="en-US" sz="2300" dirty="0"/>
          </a:p>
        </p:txBody>
      </p:sp>
      <p:grpSp>
        <p:nvGrpSpPr>
          <p:cNvPr id="11" name="그룹 10"/>
          <p:cNvGrpSpPr/>
          <p:nvPr/>
        </p:nvGrpSpPr>
        <p:grpSpPr>
          <a:xfrm>
            <a:off x="539552" y="1700808"/>
            <a:ext cx="7421470" cy="4896544"/>
            <a:chOff x="539552" y="1700808"/>
            <a:chExt cx="7421470" cy="4896544"/>
          </a:xfrm>
        </p:grpSpPr>
        <p:pic>
          <p:nvPicPr>
            <p:cNvPr id="15361" name="Picture 1"/>
            <p:cNvPicPr>
              <a:picLocks noChangeAspect="1" noChangeArrowheads="1"/>
            </p:cNvPicPr>
            <p:nvPr/>
          </p:nvPicPr>
          <p:blipFill>
            <a:blip r:embed="rId3" cstate="print"/>
            <a:srcRect/>
            <a:stretch>
              <a:fillRect/>
            </a:stretch>
          </p:blipFill>
          <p:spPr bwMode="auto">
            <a:xfrm>
              <a:off x="539552" y="1700808"/>
              <a:ext cx="7421470" cy="648072"/>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539552" y="2606377"/>
              <a:ext cx="7286625" cy="39909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제어문의 역할</a:t>
            </a:r>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 name="TextBox 13"/>
          <p:cNvSpPr txBox="1"/>
          <p:nvPr/>
        </p:nvSpPr>
        <p:spPr>
          <a:xfrm>
            <a:off x="179512" y="1052736"/>
            <a:ext cx="8712968" cy="1323439"/>
          </a:xfrm>
          <a:prstGeom prst="rect">
            <a:avLst/>
          </a:prstGeom>
          <a:solidFill>
            <a:schemeClr val="accent1"/>
          </a:solidFill>
          <a:ln>
            <a:noFill/>
          </a:ln>
          <a:effectLst/>
        </p:spPr>
        <p:txBody>
          <a:bodyPr wrap="square" rtlCol="0">
            <a:spAutoFit/>
          </a:bodyPr>
          <a:lstStyle/>
          <a:p>
            <a:r>
              <a:rPr lang="ko-KR" altLang="en-US" sz="2000" dirty="0"/>
              <a:t>도로에 차량이 많지 않다면 자동으로 제어되는 교통 신호등만으로도 차량의 흐름을 원활하게 제어할 수 있지만 출퇴근 시간에 차량이 너무 혼잡하다면 그때그때의 상황과 조건에 맞도록 흐름을 제어해야 하므로 교통 경찰관이 필요</a:t>
            </a:r>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8545" name="_x79454160" descr="EMB000008a8094d"/>
          <p:cNvPicPr>
            <a:picLocks noChangeAspect="1" noChangeArrowheads="1"/>
          </p:cNvPicPr>
          <p:nvPr/>
        </p:nvPicPr>
        <p:blipFill>
          <a:blip r:embed="rId3" cstate="print"/>
          <a:srcRect/>
          <a:stretch>
            <a:fillRect/>
          </a:stretch>
        </p:blipFill>
        <p:spPr bwMode="auto">
          <a:xfrm>
            <a:off x="323528" y="2636912"/>
            <a:ext cx="3071609" cy="2304256"/>
          </a:xfrm>
          <a:prstGeom prst="rect">
            <a:avLst/>
          </a:prstGeom>
          <a:noFill/>
        </p:spPr>
      </p:pic>
      <p:sp>
        <p:nvSpPr>
          <p:cNvPr id="16" name="TextBox 15"/>
          <p:cNvSpPr txBox="1"/>
          <p:nvPr/>
        </p:nvSpPr>
        <p:spPr>
          <a:xfrm>
            <a:off x="3563888" y="2845385"/>
            <a:ext cx="4968552" cy="1938992"/>
          </a:xfrm>
          <a:prstGeom prst="rect">
            <a:avLst/>
          </a:prstGeom>
          <a:solidFill>
            <a:schemeClr val="accent4">
              <a:lumMod val="40000"/>
              <a:lumOff val="60000"/>
            </a:schemeClr>
          </a:solidFill>
          <a:ln>
            <a:noFill/>
          </a:ln>
          <a:effectLst/>
        </p:spPr>
        <p:txBody>
          <a:bodyPr wrap="square" rtlCol="0">
            <a:spAutoFit/>
          </a:bodyPr>
          <a:lstStyle/>
          <a:p>
            <a:r>
              <a:rPr lang="ko-KR" altLang="en-US" sz="2000" dirty="0"/>
              <a:t>프로그램에 대해 특별한 제어가 없다면 프로그램이 작성된 순서대로 처리되지만</a:t>
            </a:r>
            <a:endParaRPr lang="en-US" altLang="ko-KR" sz="2000" dirty="0"/>
          </a:p>
          <a:p>
            <a:endParaRPr lang="en-US" altLang="ko-KR" sz="2000" dirty="0"/>
          </a:p>
          <a:p>
            <a:r>
              <a:rPr lang="ko-KR" altLang="en-US" sz="2000" dirty="0"/>
              <a:t>조건에 따라 다르게 처리해야 할 내용이 있다면 교통 경찰관을 이용하듯 </a:t>
            </a:r>
            <a:r>
              <a:rPr lang="ko-KR" altLang="en-US" sz="2000" b="1" dirty="0" err="1">
                <a:solidFill>
                  <a:srgbClr val="C00000"/>
                </a:solidFill>
              </a:rPr>
              <a:t>제어문을</a:t>
            </a:r>
            <a:r>
              <a:rPr lang="ko-KR" altLang="en-US" sz="2000" b="1" dirty="0">
                <a:solidFill>
                  <a:srgbClr val="C00000"/>
                </a:solidFill>
              </a:rPr>
              <a:t> 통해 처리의 흐름을 조절</a:t>
            </a:r>
            <a:r>
              <a:rPr lang="ko-KR" altLang="en-US" sz="2000" dirty="0"/>
              <a:t>한다</a:t>
            </a:r>
            <a:r>
              <a:rPr lang="en-US" altLang="ko-KR" sz="2000" dirty="0"/>
              <a:t>. </a:t>
            </a:r>
            <a:endParaRPr lang="ko-KR" altLang="en-US" sz="20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조건에 대한 판단</a:t>
            </a:r>
            <a:r>
              <a:rPr lang="en-US" altLang="ko-KR" dirty="0"/>
              <a:t>,  if</a:t>
            </a:r>
            <a:r>
              <a:rPr lang="ko-KR" altLang="en-US" dirty="0"/>
              <a:t> 문</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TextBox 12"/>
          <p:cNvSpPr txBox="1"/>
          <p:nvPr/>
        </p:nvSpPr>
        <p:spPr>
          <a:xfrm>
            <a:off x="395536" y="1280954"/>
            <a:ext cx="8352928" cy="1323439"/>
          </a:xfrm>
          <a:prstGeom prst="rect">
            <a:avLst/>
          </a:prstGeom>
          <a:solidFill>
            <a:schemeClr val="accent1"/>
          </a:solidFill>
          <a:ln>
            <a:noFill/>
          </a:ln>
          <a:effectLst/>
        </p:spPr>
        <p:txBody>
          <a:bodyPr wrap="square" rtlCol="0">
            <a:spAutoFit/>
          </a:bodyPr>
          <a:lstStyle/>
          <a:p>
            <a:r>
              <a:rPr lang="ko-KR" altLang="en-US" sz="2000" dirty="0"/>
              <a:t>자격증 점수가 </a:t>
            </a:r>
            <a:r>
              <a:rPr lang="en-US" altLang="ko-KR" sz="2000" dirty="0"/>
              <a:t>70</a:t>
            </a:r>
            <a:r>
              <a:rPr lang="ko-KR" altLang="en-US" sz="2000" dirty="0"/>
              <a:t>점 이상이면 합격증을 출력하는 상황</a:t>
            </a:r>
            <a:endParaRPr lang="en-US" altLang="ko-KR" sz="2000" dirty="0"/>
          </a:p>
          <a:p>
            <a:r>
              <a:rPr lang="ko-KR" altLang="en-US" sz="2000" dirty="0"/>
              <a:t>현금 인출기에서 잔액이 남아 있다면 요구한 금액을 지불하는 상황</a:t>
            </a:r>
            <a:endParaRPr lang="en-US" altLang="ko-KR" sz="2000" dirty="0"/>
          </a:p>
          <a:p>
            <a:r>
              <a:rPr lang="ko-KR" altLang="en-US" sz="2000" dirty="0"/>
              <a:t>남자이면 오른쪽 입구를</a:t>
            </a:r>
            <a:r>
              <a:rPr lang="en-US" altLang="ko-KR" sz="2000" dirty="0"/>
              <a:t>, </a:t>
            </a:r>
            <a:r>
              <a:rPr lang="ko-KR" altLang="en-US" sz="2000" dirty="0"/>
              <a:t>여자이면 왼쪽입구를 이용하는 상황</a:t>
            </a:r>
            <a:endParaRPr lang="en-US" altLang="ko-KR" sz="2000" dirty="0"/>
          </a:p>
          <a:p>
            <a:r>
              <a:rPr lang="ko-KR" altLang="en-US" sz="2000" dirty="0"/>
              <a:t>나이에 따라 요금을 달리 받는 상황</a:t>
            </a:r>
          </a:p>
        </p:txBody>
      </p:sp>
      <p:pic>
        <p:nvPicPr>
          <p:cNvPr id="106497" name="Picture 1"/>
          <p:cNvPicPr>
            <a:picLocks noChangeAspect="1" noChangeArrowheads="1"/>
          </p:cNvPicPr>
          <p:nvPr/>
        </p:nvPicPr>
        <p:blipFill>
          <a:blip r:embed="rId3" cstate="print"/>
          <a:srcRect/>
          <a:stretch>
            <a:fillRect/>
          </a:stretch>
        </p:blipFill>
        <p:spPr bwMode="auto">
          <a:xfrm>
            <a:off x="467544" y="3068960"/>
            <a:ext cx="7731084" cy="3024336"/>
          </a:xfrm>
          <a:prstGeom prst="rect">
            <a:avLst/>
          </a:prstGeom>
          <a:noFill/>
          <a:ln w="9525">
            <a:noFill/>
            <a:miter lim="800000"/>
            <a:headEnd/>
            <a:tailEnd/>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단순 </a:t>
            </a:r>
            <a:r>
              <a:rPr lang="en-US" altLang="ko-KR" dirty="0"/>
              <a:t>if</a:t>
            </a:r>
            <a:r>
              <a:rPr lang="ko-KR" altLang="en-US" dirty="0"/>
              <a:t>문</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78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TextBox 12"/>
          <p:cNvSpPr txBox="1"/>
          <p:nvPr/>
        </p:nvSpPr>
        <p:spPr>
          <a:xfrm>
            <a:off x="467544" y="1124744"/>
            <a:ext cx="7632848" cy="400110"/>
          </a:xfrm>
          <a:prstGeom prst="rect">
            <a:avLst/>
          </a:prstGeom>
          <a:solidFill>
            <a:schemeClr val="accent4">
              <a:lumMod val="40000"/>
              <a:lumOff val="60000"/>
            </a:schemeClr>
          </a:solidFill>
          <a:ln>
            <a:noFill/>
          </a:ln>
          <a:effectLst/>
        </p:spPr>
        <p:txBody>
          <a:bodyPr wrap="square" rtlCol="0">
            <a:spAutoFit/>
          </a:bodyPr>
          <a:lstStyle/>
          <a:p>
            <a:r>
              <a:rPr lang="en-US" altLang="ko-KR" sz="2000" b="1" dirty="0"/>
              <a:t>if</a:t>
            </a:r>
            <a:r>
              <a:rPr lang="ko-KR" altLang="en-US" sz="2000" dirty="0"/>
              <a:t> 문의 사용방법은 영어문장의 그것과 흡사한 구조로 되어  있다</a:t>
            </a:r>
            <a:r>
              <a:rPr lang="en-US" altLang="ko-KR" sz="2000" dirty="0"/>
              <a:t>.</a:t>
            </a:r>
            <a:endParaRPr lang="ko-KR" altLang="en-US" sz="2000" dirty="0"/>
          </a:p>
        </p:txBody>
      </p:sp>
      <p:pic>
        <p:nvPicPr>
          <p:cNvPr id="104449" name="Picture 1"/>
          <p:cNvPicPr>
            <a:picLocks noChangeAspect="1" noChangeArrowheads="1"/>
          </p:cNvPicPr>
          <p:nvPr/>
        </p:nvPicPr>
        <p:blipFill>
          <a:blip r:embed="rId3" cstate="print"/>
          <a:srcRect/>
          <a:stretch>
            <a:fillRect/>
          </a:stretch>
        </p:blipFill>
        <p:spPr bwMode="auto">
          <a:xfrm>
            <a:off x="395536" y="1700808"/>
            <a:ext cx="6877050" cy="1657350"/>
          </a:xfrm>
          <a:prstGeom prst="rect">
            <a:avLst/>
          </a:prstGeom>
          <a:noFill/>
          <a:ln w="9525">
            <a:noFill/>
            <a:miter lim="800000"/>
            <a:headEnd/>
            <a:tailEnd/>
          </a:ln>
        </p:spPr>
      </p:pic>
      <p:pic>
        <p:nvPicPr>
          <p:cNvPr id="104450" name="Picture 2"/>
          <p:cNvPicPr>
            <a:picLocks noChangeAspect="1" noChangeArrowheads="1"/>
          </p:cNvPicPr>
          <p:nvPr/>
        </p:nvPicPr>
        <p:blipFill>
          <a:blip r:embed="rId4" cstate="print"/>
          <a:srcRect/>
          <a:stretch>
            <a:fillRect/>
          </a:stretch>
        </p:blipFill>
        <p:spPr bwMode="auto">
          <a:xfrm>
            <a:off x="644649" y="4246984"/>
            <a:ext cx="4143375" cy="838200"/>
          </a:xfrm>
          <a:prstGeom prst="rect">
            <a:avLst/>
          </a:prstGeom>
          <a:noFill/>
          <a:ln w="9525">
            <a:noFill/>
            <a:miter lim="800000"/>
            <a:headEnd/>
            <a:tailEnd/>
          </a:ln>
        </p:spPr>
      </p:pic>
      <p:pic>
        <p:nvPicPr>
          <p:cNvPr id="104451" name="Picture 3"/>
          <p:cNvPicPr>
            <a:picLocks noChangeAspect="1" noChangeArrowheads="1"/>
          </p:cNvPicPr>
          <p:nvPr/>
        </p:nvPicPr>
        <p:blipFill>
          <a:blip r:embed="rId5" cstate="print"/>
          <a:srcRect/>
          <a:stretch>
            <a:fillRect/>
          </a:stretch>
        </p:blipFill>
        <p:spPr bwMode="auto">
          <a:xfrm>
            <a:off x="5292080" y="3573016"/>
            <a:ext cx="3019425" cy="2238375"/>
          </a:xfrm>
          <a:prstGeom prst="rect">
            <a:avLst/>
          </a:prstGeom>
          <a:noFill/>
          <a:ln w="9525">
            <a:noFill/>
            <a:miter lim="800000"/>
            <a:headEnd/>
            <a:tailEnd/>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p:cNvPicPr>
            <a:picLocks noChangeAspect="1" noChangeArrowheads="1"/>
          </p:cNvPicPr>
          <p:nvPr/>
        </p:nvPicPr>
        <p:blipFill>
          <a:blip r:embed="rId3" cstate="print"/>
          <a:srcRect/>
          <a:stretch>
            <a:fillRect/>
          </a:stretch>
        </p:blipFill>
        <p:spPr bwMode="auto">
          <a:xfrm>
            <a:off x="179512" y="2811363"/>
            <a:ext cx="4986126" cy="3353941"/>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a:t>단순 </a:t>
            </a:r>
            <a:r>
              <a:rPr lang="en-US" altLang="ko-KR" dirty="0"/>
              <a:t>if</a:t>
            </a:r>
            <a:r>
              <a:rPr lang="ko-KR" altLang="en-US" dirty="0"/>
              <a:t>문</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78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4450" name="Picture 2"/>
          <p:cNvPicPr>
            <a:picLocks noChangeAspect="1" noChangeArrowheads="1"/>
          </p:cNvPicPr>
          <p:nvPr/>
        </p:nvPicPr>
        <p:blipFill>
          <a:blip r:embed="rId4" cstate="print"/>
          <a:srcRect/>
          <a:stretch>
            <a:fillRect/>
          </a:stretch>
        </p:blipFill>
        <p:spPr bwMode="auto">
          <a:xfrm>
            <a:off x="395536" y="1124744"/>
            <a:ext cx="4143375" cy="838200"/>
          </a:xfrm>
          <a:prstGeom prst="rect">
            <a:avLst/>
          </a:prstGeom>
          <a:noFill/>
          <a:ln w="9525">
            <a:noFill/>
            <a:miter lim="800000"/>
            <a:headEnd/>
            <a:tailEnd/>
          </a:ln>
        </p:spPr>
      </p:pic>
      <p:pic>
        <p:nvPicPr>
          <p:cNvPr id="104451" name="Picture 3"/>
          <p:cNvPicPr>
            <a:picLocks noChangeAspect="1" noChangeArrowheads="1"/>
          </p:cNvPicPr>
          <p:nvPr/>
        </p:nvPicPr>
        <p:blipFill>
          <a:blip r:embed="rId5" cstate="print"/>
          <a:srcRect/>
          <a:stretch>
            <a:fillRect/>
          </a:stretch>
        </p:blipFill>
        <p:spPr bwMode="auto">
          <a:xfrm>
            <a:off x="5368999" y="1052736"/>
            <a:ext cx="3019425" cy="2238375"/>
          </a:xfrm>
          <a:prstGeom prst="rect">
            <a:avLst/>
          </a:prstGeom>
          <a:noFill/>
          <a:ln w="9525">
            <a:noFill/>
            <a:miter lim="800000"/>
            <a:headEnd/>
            <a:tailEnd/>
          </a:ln>
        </p:spPr>
      </p:pic>
      <p:sp>
        <p:nvSpPr>
          <p:cNvPr id="9" name="TextBox 8"/>
          <p:cNvSpPr txBox="1"/>
          <p:nvPr/>
        </p:nvSpPr>
        <p:spPr>
          <a:xfrm>
            <a:off x="3851920" y="3421449"/>
            <a:ext cx="3312368"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a:t>성적 점수를 키보드로 입력 받아 </a:t>
            </a:r>
            <a:r>
              <a:rPr lang="en-US" altLang="ko-KR" sz="2000" dirty="0"/>
              <a:t>60</a:t>
            </a:r>
            <a:r>
              <a:rPr lang="ko-KR" altLang="en-US" sz="2000" dirty="0"/>
              <a:t>점 보다 큰 경우에만 </a:t>
            </a:r>
            <a:r>
              <a:rPr lang="en-US" altLang="ko-KR" sz="2000" dirty="0"/>
              <a:t>"</a:t>
            </a:r>
            <a:r>
              <a:rPr lang="ko-KR" altLang="en-US" sz="2000" dirty="0"/>
              <a:t>시험에 합격했음</a:t>
            </a:r>
            <a:r>
              <a:rPr lang="en-US" altLang="ko-KR" sz="2000" dirty="0"/>
              <a:t>!“  </a:t>
            </a:r>
            <a:r>
              <a:rPr lang="ko-KR" altLang="en-US" sz="2000" dirty="0"/>
              <a:t>을 출력</a:t>
            </a:r>
          </a:p>
        </p:txBody>
      </p:sp>
      <p:sp>
        <p:nvSpPr>
          <p:cNvPr id="11" name="Rounded Rectangle 7"/>
          <p:cNvSpPr/>
          <p:nvPr/>
        </p:nvSpPr>
        <p:spPr bwMode="auto">
          <a:xfrm>
            <a:off x="6084168"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
        <p:nvSpPr>
          <p:cNvPr id="129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9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16" name="그룹 15"/>
          <p:cNvGrpSpPr/>
          <p:nvPr/>
        </p:nvGrpSpPr>
        <p:grpSpPr>
          <a:xfrm>
            <a:off x="5220072" y="4509120"/>
            <a:ext cx="3698299" cy="1368152"/>
            <a:chOff x="5220072" y="4509120"/>
            <a:chExt cx="3698299" cy="1368152"/>
          </a:xfrm>
        </p:grpSpPr>
        <p:pic>
          <p:nvPicPr>
            <p:cNvPr id="129027" name="_x79541480" descr="EMB000008a8096c"/>
            <p:cNvPicPr>
              <a:picLocks noChangeAspect="1" noChangeArrowheads="1"/>
            </p:cNvPicPr>
            <p:nvPr/>
          </p:nvPicPr>
          <p:blipFill>
            <a:blip r:embed="rId6" cstate="print"/>
            <a:srcRect/>
            <a:stretch>
              <a:fillRect/>
            </a:stretch>
          </p:blipFill>
          <p:spPr bwMode="auto">
            <a:xfrm>
              <a:off x="5220072" y="4509120"/>
              <a:ext cx="3535430" cy="720080"/>
            </a:xfrm>
            <a:prstGeom prst="rect">
              <a:avLst/>
            </a:prstGeom>
            <a:noFill/>
          </p:spPr>
        </p:pic>
        <p:pic>
          <p:nvPicPr>
            <p:cNvPr id="129029" name="_x79498440" descr="EMB000008a8096d"/>
            <p:cNvPicPr>
              <a:picLocks noChangeAspect="1" noChangeArrowheads="1"/>
            </p:cNvPicPr>
            <p:nvPr/>
          </p:nvPicPr>
          <p:blipFill>
            <a:blip r:embed="rId7" cstate="print"/>
            <a:srcRect/>
            <a:stretch>
              <a:fillRect/>
            </a:stretch>
          </p:blipFill>
          <p:spPr bwMode="auto">
            <a:xfrm>
              <a:off x="5220072" y="5373216"/>
              <a:ext cx="3698299" cy="504056"/>
            </a:xfrm>
            <a:prstGeom prst="rect">
              <a:avLst/>
            </a:prstGeom>
            <a:noFill/>
          </p:spPr>
        </p:pic>
      </p:grpSp>
      <p:sp>
        <p:nvSpPr>
          <p:cNvPr id="15" name="Rounded Rectangle 7">
            <a:hlinkClick r:id="rId8" action="ppaction://hlinkfile"/>
          </p:cNvPr>
          <p:cNvSpPr/>
          <p:nvPr/>
        </p:nvSpPr>
        <p:spPr bwMode="auto">
          <a:xfrm>
            <a:off x="3365280" y="618892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childTnLst>
              </p:cTn>
              <p:nextCondLst>
                <p:cond evt="onClick" delay="0">
                  <p:tgtEl>
                    <p:spTgt spid="11"/>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a:t>단순 </a:t>
            </a:r>
            <a:r>
              <a:rPr lang="en-US" altLang="ko-KR" dirty="0"/>
              <a:t>if</a:t>
            </a:r>
            <a:r>
              <a:rPr lang="ko-KR" altLang="en-US" dirty="0"/>
              <a:t>문</a:t>
            </a: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78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4450" name="Picture 2"/>
          <p:cNvPicPr>
            <a:picLocks noChangeAspect="1" noChangeArrowheads="1"/>
          </p:cNvPicPr>
          <p:nvPr/>
        </p:nvPicPr>
        <p:blipFill>
          <a:blip r:embed="rId3" cstate="print"/>
          <a:srcRect/>
          <a:stretch>
            <a:fillRect/>
          </a:stretch>
        </p:blipFill>
        <p:spPr bwMode="auto">
          <a:xfrm>
            <a:off x="323528" y="1196752"/>
            <a:ext cx="4143375" cy="838200"/>
          </a:xfrm>
          <a:prstGeom prst="rect">
            <a:avLst/>
          </a:prstGeom>
          <a:noFill/>
          <a:ln w="9525">
            <a:noFill/>
            <a:miter lim="800000"/>
            <a:headEnd/>
            <a:tailEnd/>
          </a:ln>
        </p:spPr>
      </p:pic>
      <p:sp>
        <p:nvSpPr>
          <p:cNvPr id="9" name="TextBox 8"/>
          <p:cNvSpPr txBox="1"/>
          <p:nvPr/>
        </p:nvSpPr>
        <p:spPr>
          <a:xfrm>
            <a:off x="467544" y="2380818"/>
            <a:ext cx="4536504" cy="400110"/>
          </a:xfrm>
          <a:prstGeom prst="rect">
            <a:avLst/>
          </a:prstGeom>
          <a:solidFill>
            <a:schemeClr val="accent4">
              <a:lumMod val="40000"/>
              <a:lumOff val="60000"/>
            </a:schemeClr>
          </a:solidFill>
          <a:ln>
            <a:noFill/>
          </a:ln>
          <a:effectLst/>
        </p:spPr>
        <p:txBody>
          <a:bodyPr wrap="square" rtlCol="0">
            <a:spAutoFit/>
          </a:bodyPr>
          <a:lstStyle/>
          <a:p>
            <a:r>
              <a:rPr lang="en-US" altLang="ko-KR" sz="2000" b="1" dirty="0"/>
              <a:t>if</a:t>
            </a:r>
            <a:r>
              <a:rPr lang="ko-KR" altLang="en-US" sz="2000" dirty="0"/>
              <a:t> 문의  </a:t>
            </a:r>
            <a:r>
              <a:rPr lang="ko-KR" altLang="en-US" sz="2000" dirty="0" err="1"/>
              <a:t>조건식에</a:t>
            </a:r>
            <a:r>
              <a:rPr lang="ko-KR" altLang="en-US" sz="2000" dirty="0"/>
              <a:t> 사용되는 관계 연산자</a:t>
            </a:r>
          </a:p>
        </p:txBody>
      </p:sp>
      <p:pic>
        <p:nvPicPr>
          <p:cNvPr id="131074" name="Picture 2"/>
          <p:cNvPicPr>
            <a:picLocks noChangeAspect="1" noChangeArrowheads="1"/>
          </p:cNvPicPr>
          <p:nvPr/>
        </p:nvPicPr>
        <p:blipFill>
          <a:blip r:embed="rId4" cstate="print"/>
          <a:srcRect/>
          <a:stretch>
            <a:fillRect/>
          </a:stretch>
        </p:blipFill>
        <p:spPr bwMode="auto">
          <a:xfrm>
            <a:off x="395536" y="2894806"/>
            <a:ext cx="8391525" cy="2838450"/>
          </a:xfrm>
          <a:prstGeom prst="rect">
            <a:avLst/>
          </a:prstGeom>
          <a:noFill/>
          <a:ln w="9525">
            <a:noFill/>
            <a:miter lim="800000"/>
            <a:headEnd/>
            <a:tailEnd/>
          </a:ln>
        </p:spPr>
      </p:pic>
    </p:spTree>
  </p:cSld>
  <p:clrMapOvr>
    <a:masterClrMapping/>
  </p:clrMapOvr>
  <p:transition>
    <p:fade/>
  </p:transition>
</p:sld>
</file>

<file path=ppt/theme/theme1.xml><?xml version="1.0" encoding="utf-8"?>
<a:theme xmlns:a="http://schemas.openxmlformats.org/drawingml/2006/main" name="1_Grid - PURPLE template Segoe">
  <a:themeElements>
    <a:clrScheme name="Purple Template-Template">
      <a:dk1>
        <a:srgbClr val="000000"/>
      </a:dk1>
      <a:lt1>
        <a:srgbClr val="FFFFFF"/>
      </a:lt1>
      <a:dk2>
        <a:srgbClr val="663474"/>
      </a:dk2>
      <a:lt2>
        <a:srgbClr val="DBB7FF"/>
      </a:lt2>
      <a:accent1>
        <a:srgbClr val="FFC000"/>
      </a:accent1>
      <a:accent2>
        <a:srgbClr val="3497AE"/>
      </a:accent2>
      <a:accent3>
        <a:srgbClr val="DF8045"/>
      </a:accent3>
      <a:accent4>
        <a:srgbClr val="7DCC2E"/>
      </a:accent4>
      <a:accent5>
        <a:srgbClr val="FF9929"/>
      </a:accent5>
      <a:accent6>
        <a:srgbClr val="2681E6"/>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5B28715-887B-4BDE-AC78-1A11DBFF77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2357</TotalTime>
  <Words>6882</Words>
  <Application>Microsoft Office PowerPoint</Application>
  <PresentationFormat>화면 슬라이드 쇼(4:3)</PresentationFormat>
  <Paragraphs>346</Paragraphs>
  <Slides>42</Slides>
  <Notes>42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42</vt:i4>
      </vt:variant>
    </vt:vector>
  </HeadingPairs>
  <TitlesOfParts>
    <vt:vector size="49" baseType="lpstr">
      <vt:lpstr>나눔바른고딕</vt:lpstr>
      <vt:lpstr>Calibri</vt:lpstr>
      <vt:lpstr>새굴림</vt:lpstr>
      <vt:lpstr>맑은 고딕</vt:lpstr>
      <vt:lpstr>Arial</vt:lpstr>
      <vt:lpstr>Segoe</vt:lpstr>
      <vt:lpstr>1_Grid - PURPLE template Segoe</vt:lpstr>
      <vt:lpstr>7. 조건에 대한 판단과 선택</vt:lpstr>
      <vt:lpstr>학습할 내용</vt:lpstr>
      <vt:lpstr>조건에 대한 판단과 선택</vt:lpstr>
      <vt:lpstr>제어문의 종류</vt:lpstr>
      <vt:lpstr>제어문의 역할</vt:lpstr>
      <vt:lpstr>조건에 대한 판단,  if 문</vt:lpstr>
      <vt:lpstr>단순 if문</vt:lpstr>
      <vt:lpstr>단순 if문</vt:lpstr>
      <vt:lpstr>단순 if문</vt:lpstr>
      <vt:lpstr>[실습문제 7.1] (167 page)</vt:lpstr>
      <vt:lpstr>[실습문제 7.2] (167 page)</vt:lpstr>
      <vt:lpstr>조건에 대해 참 또는 거짓을 구분하여 선택, if else문</vt:lpstr>
      <vt:lpstr>조건에 대해 참 또는 거짓을 구분하여 선택, if else문</vt:lpstr>
      <vt:lpstr>[참고] if else와 조건 연산자 ? :</vt:lpstr>
      <vt:lpstr>[실습문제 7.3] (169 page)</vt:lpstr>
      <vt:lpstr>[실습문제 7.4] (169 page)</vt:lpstr>
      <vt:lpstr>조건문과 복합문</vt:lpstr>
      <vt:lpstr>2개 이상의 조건에 대해 참 또는 거짓을 구분하여 선택, if ~ else if 문</vt:lpstr>
      <vt:lpstr>2개 이상의 조건에 대해 참 또는 거짓을 구분하여 선택, if ~ else if 문</vt:lpstr>
      <vt:lpstr>[실습문제 7.5] (172 page)</vt:lpstr>
      <vt:lpstr>[실습문제 7.6] (172 page)</vt:lpstr>
      <vt:lpstr>[실습문제 7.7] (173 page)</vt:lpstr>
      <vt:lpstr>특정한 사례를 선택, switch case문</vt:lpstr>
      <vt:lpstr>특정한 사례를 선택, switch case문</vt:lpstr>
      <vt:lpstr>특정한 사례를 선택, switch case문</vt:lpstr>
      <vt:lpstr>[실습문제 7.8] (176 page)</vt:lpstr>
      <vt:lpstr>[실습문제 7.9]</vt:lpstr>
      <vt:lpstr>논리 연산자를 이용하여 여러 개의 조건을 판단</vt:lpstr>
      <vt:lpstr>논리 연산자를 이용하여 여러 개의 조건을 판단</vt:lpstr>
      <vt:lpstr>[실습문제 7.10] (178 page)</vt:lpstr>
      <vt:lpstr>[실습문제 7.11]</vt:lpstr>
      <vt:lpstr>범위(구간)로 표시되는 조건의 판단   </vt:lpstr>
      <vt:lpstr>범위(구간)로 표시되는 조건의 판단   </vt:lpstr>
      <vt:lpstr>[실습문제 7.12] (180 page)</vt:lpstr>
      <vt:lpstr>범위(구간)로 표시되는 조건의 판단   </vt:lpstr>
      <vt:lpstr>switch case 문의 응용 </vt:lpstr>
      <vt:lpstr>[실습문제 7.13]</vt:lpstr>
      <vt:lpstr>[실습문제 7.14]</vt:lpstr>
      <vt:lpstr>[단원정리] 1/4 </vt:lpstr>
      <vt:lpstr>[단원정리] 2/4</vt:lpstr>
      <vt:lpstr>[단원정리] 3/4</vt:lpstr>
      <vt:lpstr>[단원정리] 4/4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
  <dc:creator>Master</dc:creator>
  <cp:keywords/>
  <dc:description/>
  <cp:lastModifiedBy>HOSEO</cp:lastModifiedBy>
  <cp:revision>237</cp:revision>
  <dcterms:created xsi:type="dcterms:W3CDTF">2011-07-09T01:10:17Z</dcterms:created>
  <dcterms:modified xsi:type="dcterms:W3CDTF">2024-03-25T06:03:43Z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TC102867449990</vt:lpwstr>
  </property>
</Properties>
</file>