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2" r:id="rId2"/>
  </p:sldMasterIdLst>
  <p:notesMasterIdLst>
    <p:notesMasterId r:id="rId80"/>
  </p:notesMasterIdLst>
  <p:handoutMasterIdLst>
    <p:handoutMasterId r:id="rId81"/>
  </p:handoutMasterIdLst>
  <p:sldIdLst>
    <p:sldId id="257" r:id="rId3"/>
    <p:sldId id="270" r:id="rId4"/>
    <p:sldId id="259" r:id="rId5"/>
    <p:sldId id="303" r:id="rId6"/>
    <p:sldId id="271" r:id="rId7"/>
    <p:sldId id="331" r:id="rId8"/>
    <p:sldId id="378" r:id="rId9"/>
    <p:sldId id="433" r:id="rId10"/>
    <p:sldId id="434" r:id="rId11"/>
    <p:sldId id="478" r:id="rId12"/>
    <p:sldId id="414" r:id="rId13"/>
    <p:sldId id="435" r:id="rId14"/>
    <p:sldId id="436" r:id="rId15"/>
    <p:sldId id="437" r:id="rId16"/>
    <p:sldId id="479" r:id="rId17"/>
    <p:sldId id="438" r:id="rId18"/>
    <p:sldId id="415" r:id="rId19"/>
    <p:sldId id="416" r:id="rId20"/>
    <p:sldId id="480" r:id="rId21"/>
    <p:sldId id="304" r:id="rId22"/>
    <p:sldId id="439" r:id="rId23"/>
    <p:sldId id="418" r:id="rId24"/>
    <p:sldId id="358" r:id="rId25"/>
    <p:sldId id="359" r:id="rId26"/>
    <p:sldId id="423" r:id="rId27"/>
    <p:sldId id="440" r:id="rId28"/>
    <p:sldId id="425" r:id="rId29"/>
    <p:sldId id="384" r:id="rId30"/>
    <p:sldId id="441" r:id="rId31"/>
    <p:sldId id="363" r:id="rId32"/>
    <p:sldId id="427" r:id="rId33"/>
    <p:sldId id="366" r:id="rId34"/>
    <p:sldId id="481" r:id="rId35"/>
    <p:sldId id="396" r:id="rId36"/>
    <p:sldId id="429" r:id="rId37"/>
    <p:sldId id="442" r:id="rId38"/>
    <p:sldId id="398" r:id="rId39"/>
    <p:sldId id="401" r:id="rId40"/>
    <p:sldId id="443" r:id="rId41"/>
    <p:sldId id="444" r:id="rId42"/>
    <p:sldId id="445" r:id="rId43"/>
    <p:sldId id="446" r:id="rId44"/>
    <p:sldId id="447" r:id="rId45"/>
    <p:sldId id="448" r:id="rId46"/>
    <p:sldId id="449" r:id="rId47"/>
    <p:sldId id="450" r:id="rId48"/>
    <p:sldId id="451" r:id="rId49"/>
    <p:sldId id="452" r:id="rId50"/>
    <p:sldId id="453" r:id="rId51"/>
    <p:sldId id="454" r:id="rId52"/>
    <p:sldId id="455" r:id="rId53"/>
    <p:sldId id="456" r:id="rId54"/>
    <p:sldId id="457" r:id="rId55"/>
    <p:sldId id="458" r:id="rId56"/>
    <p:sldId id="459" r:id="rId57"/>
    <p:sldId id="460" r:id="rId58"/>
    <p:sldId id="461" r:id="rId59"/>
    <p:sldId id="462" r:id="rId60"/>
    <p:sldId id="463" r:id="rId61"/>
    <p:sldId id="464" r:id="rId62"/>
    <p:sldId id="465" r:id="rId63"/>
    <p:sldId id="467" r:id="rId64"/>
    <p:sldId id="468" r:id="rId65"/>
    <p:sldId id="466" r:id="rId66"/>
    <p:sldId id="469" r:id="rId67"/>
    <p:sldId id="470" r:id="rId68"/>
    <p:sldId id="472" r:id="rId69"/>
    <p:sldId id="471" r:id="rId70"/>
    <p:sldId id="473" r:id="rId71"/>
    <p:sldId id="474" r:id="rId72"/>
    <p:sldId id="278" r:id="rId73"/>
    <p:sldId id="377" r:id="rId74"/>
    <p:sldId id="476" r:id="rId75"/>
    <p:sldId id="432" r:id="rId76"/>
    <p:sldId id="475" r:id="rId77"/>
    <p:sldId id="412" r:id="rId78"/>
    <p:sldId id="477" r:id="rId79"/>
  </p:sldIdLst>
  <p:sldSz cx="9144000" cy="6858000" type="screen4x3"/>
  <p:notesSz cx="6858000" cy="9144000"/>
  <p:embeddedFontLst>
    <p:embeddedFont>
      <p:font typeface="맑은 고딕" panose="020B0503020000020004" pitchFamily="50" charset="-127"/>
      <p:regular r:id="rId82"/>
      <p:bold r:id="rId83"/>
    </p:embeddedFont>
    <p:embeddedFont>
      <p:font typeface="나눔바른고딕" panose="020B0603020101020101" pitchFamily="50" charset="-127"/>
      <p:regular r:id="rId84"/>
      <p:bold r:id="rId85"/>
    </p:embeddedFont>
    <p:embeddedFont>
      <p:font typeface="한컴돋움" panose="02030600000101010101" charset="2"/>
      <p:regular r:id="rId86"/>
    </p:embeddedFont>
    <p:embeddedFont>
      <p:font typeface="새굴림" panose="02030600000101010101" pitchFamily="18" charset="-127"/>
      <p:regular r:id="rId87"/>
    </p:embeddedFont>
    <p:embeddedFont>
      <p:font typeface="Calibri" panose="020F0502020204030204" pitchFamily="34" charset="0"/>
      <p:regular r:id="rId88"/>
      <p:bold r:id="rId89"/>
      <p:italic r:id="rId90"/>
      <p:boldItalic r:id="rId9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404" autoAdjust="0"/>
    <p:restoredTop sz="90308" autoAdjust="0"/>
  </p:normalViewPr>
  <p:slideViewPr>
    <p:cSldViewPr>
      <p:cViewPr varScale="1">
        <p:scale>
          <a:sx n="82" d="100"/>
          <a:sy n="82" d="100"/>
        </p:scale>
        <p:origin x="1128" y="90"/>
      </p:cViewPr>
      <p:guideLst>
        <p:guide orient="horz" pos="2160"/>
        <p:guide pos="2880"/>
      </p:guideLst>
    </p:cSldViewPr>
  </p:slideViewPr>
  <p:notesTextViewPr>
    <p:cViewPr>
      <p:scale>
        <a:sx n="100" d="100"/>
        <a:sy n="100" d="100"/>
      </p:scale>
      <p:origin x="0" y="0"/>
    </p:cViewPr>
  </p:notesTextViewPr>
  <p:notesViewPr>
    <p:cSldViewPr>
      <p:cViewPr varScale="1">
        <p:scale>
          <a:sx n="81" d="100"/>
          <a:sy n="81" d="100"/>
        </p:scale>
        <p:origin x="-73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font" Target="fonts/font3.fntdata"/><Relationship Id="rId89" Type="http://schemas.openxmlformats.org/officeDocument/2006/relationships/font" Target="fonts/font8.fntdata"/><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font" Target="fonts/font9.fntdata"/><Relationship Id="rId95" Type="http://schemas.openxmlformats.org/officeDocument/2006/relationships/tableStyles" Target="tableStyle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notesMaster" Target="notesMasters/notesMaster1.xml"/><Relationship Id="rId85" Type="http://schemas.openxmlformats.org/officeDocument/2006/relationships/font" Target="fonts/font4.fntdata"/><Relationship Id="rId93"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font" Target="fonts/font2.fntdata"/><Relationship Id="rId88" Type="http://schemas.openxmlformats.org/officeDocument/2006/relationships/font" Target="fonts/font7.fntdata"/><Relationship Id="rId91"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handoutMaster" Target="handoutMasters/handoutMaster1.xml"/><Relationship Id="rId86" Type="http://schemas.openxmlformats.org/officeDocument/2006/relationships/font" Target="fonts/font5.fntdata"/><Relationship Id="rId9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presProps" Target="presProps.xml"/><Relationship Id="rId2" Type="http://schemas.openxmlformats.org/officeDocument/2006/relationships/slideMaster" Target="slideMasters/slideMaster1.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font" Target="fonts/font6.fntdata"/><Relationship Id="rId61" Type="http://schemas.openxmlformats.org/officeDocument/2006/relationships/slide" Target="slides/slide59.xml"/><Relationship Id="rId82" Type="http://schemas.openxmlformats.org/officeDocument/2006/relationships/font" Target="fonts/font1.fntdata"/><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D80914-434E-4CB4-A4E8-A31EE539B94D}" type="datetime9">
              <a:rPr lang="ko-KR" altLang="en-US" smtClean="0"/>
              <a:pPr/>
              <a:t>2021년 8월 11일 오후 1시 46분</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84EB414-D411-4C30-ADBE-627D969AB331}" type="slidenum">
              <a:rPr lang="ko-KR" altLang="en-US" smtClean="0"/>
              <a:pPr/>
              <a:t>‹#›</a:t>
            </a:fld>
            <a:endParaRPr lang="ko-KR" altLang="en-US"/>
          </a:p>
        </p:txBody>
      </p:sp>
    </p:spTree>
    <p:extLst>
      <p:ext uri="{BB962C8B-B14F-4D97-AF65-F5344CB8AC3E}">
        <p14:creationId xmlns:p14="http://schemas.microsoft.com/office/powerpoint/2010/main" val="260391970"/>
      </p:ext>
    </p:extLst>
  </p:cSld>
  <p:clrMap bg1="lt1" tx1="dk1" bg2="lt2" tx2="dk2" accent1="accent1" accent2="accent2" accent3="accent3" accent4="accent4" accent5="accent5" accent6="accent6" hlink="hlink" folHlink="folHlink"/>
  <p:hf sldNum="0" hdr="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슬라이드 이미지 개체 틀 7"/>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pic>
        <p:nvPicPr>
          <p:cNvPr id="1026" name="ShockwaveFlash1"/>
          <p:cNvPicPr>
            <a:picLocks noChangeAspect="1" noChangeArrowheads="1"/>
          </p:cNvPicPr>
          <p:nvPr/>
        </p:nvPicPr>
        <p:blipFill>
          <a:blip r:embed="rId2"/>
          <a:srcRect/>
          <a:stretch>
            <a:fillRect/>
          </a:stretch>
        </p:blipFill>
        <p:spPr bwMode="auto">
          <a:xfrm>
            <a:off x="5301208" y="8604448"/>
            <a:ext cx="1368425" cy="360362"/>
          </a:xfrm>
          <a:prstGeom prst="rect">
            <a:avLst/>
          </a:prstGeom>
          <a:noFill/>
          <a:ln w="9525">
            <a:solidFill>
              <a:schemeClr val="tx1"/>
            </a:solidFill>
            <a:miter lim="800000"/>
            <a:headEnd/>
            <a:tailEnd/>
          </a:ln>
          <a:effectLst/>
        </p:spPr>
      </p:pic>
    </p:spTree>
    <p:extLst>
      <p:ext uri="{BB962C8B-B14F-4D97-AF65-F5344CB8AC3E}">
        <p14:creationId xmlns:p14="http://schemas.microsoft.com/office/powerpoint/2010/main" val="3520118303"/>
      </p:ext>
    </p:extLst>
  </p:cSld>
  <p:clrMap bg1="lt1" tx1="dk1" bg2="lt2" tx2="dk2" accent1="accent1" accent2="accent2" accent3="accent3" accent4="accent4" accent5="accent5" accent6="accent6" hlink="hlink" folHlink="folHlink"/>
  <p:hf sldNum="0"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AF826D3B-53D3-462E-ABEC-A9127BBED795}" type="datetime9">
              <a:rPr lang="ko-KR" altLang="en-US" smtClean="0"/>
              <a:pPr/>
              <a:t>2021년 8월 11일 오후 1시 46분</a:t>
            </a:fld>
            <a:endParaRPr lang="en-US" dirty="0"/>
          </a:p>
        </p:txBody>
      </p:sp>
      <p:sp>
        <p:nvSpPr>
          <p:cNvPr id="6" name="Footer Placeholder 5"/>
          <p:cNvSpPr>
            <a:spLocks noGrp="1"/>
          </p:cNvSpPr>
          <p:nvPr>
            <p:ph type="ftr" sz="quarter" idx="12"/>
          </p:nvPr>
        </p:nvSpPr>
        <p:spPr>
          <a:xfrm>
            <a:off x="0" y="8685213"/>
            <a:ext cx="6172200" cy="457200"/>
          </a:xfrm>
          <a:prstGeom prst="rect">
            <a:avLst/>
          </a:prstGeo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1DC5D22A-79DC-46D3-93A2-536B334BBEEC}"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ko-KR" altLang="en-US" dirty="0" smtClean="0">
                <a:latin typeface="바탕"/>
                <a:ea typeface="바탕"/>
              </a:rPr>
              <a:t>★</a:t>
            </a:r>
            <a:r>
              <a:rPr lang="ko-KR" altLang="en-US" dirty="0" smtClean="0"/>
              <a:t>오른쪽 프로그램인 </a:t>
            </a:r>
            <a:r>
              <a:rPr lang="en-US" altLang="ko-KR" dirty="0" smtClean="0"/>
              <a:t>[</a:t>
            </a:r>
            <a:r>
              <a:rPr lang="ko-KR" altLang="en-US" dirty="0" smtClean="0"/>
              <a:t>예제 </a:t>
            </a:r>
            <a:r>
              <a:rPr lang="en-US" altLang="ko-KR" dirty="0" smtClean="0"/>
              <a:t>8-14]</a:t>
            </a:r>
            <a:r>
              <a:rPr lang="ko-KR" altLang="en-US" dirty="0" smtClean="0"/>
              <a:t>는</a:t>
            </a:r>
            <a:r>
              <a:rPr lang="en-US" altLang="ko-KR" baseline="0" dirty="0" smtClean="0"/>
              <a:t> </a:t>
            </a:r>
            <a:r>
              <a:rPr lang="ko-KR" altLang="en-US" dirty="0" smtClean="0"/>
              <a:t>변수 </a:t>
            </a:r>
            <a:r>
              <a:rPr lang="en-US" altLang="ko-KR" dirty="0" smtClean="0"/>
              <a:t>sum</a:t>
            </a:r>
            <a:r>
              <a:rPr lang="ko-KR" altLang="en-US" dirty="0" smtClean="0"/>
              <a:t>에 초기값이 설정되지 않아 </a:t>
            </a:r>
            <a:endParaRPr lang="en-US" altLang="ko-KR" dirty="0" smtClean="0"/>
          </a:p>
          <a:p>
            <a:r>
              <a:rPr lang="en-US" altLang="ko-KR" dirty="0" smtClean="0"/>
              <a:t>Visual Studio 2019 </a:t>
            </a:r>
            <a:r>
              <a:rPr lang="ko-KR" altLang="en-US" dirty="0" smtClean="0"/>
              <a:t>컴파일 과정에서 오류발생</a:t>
            </a:r>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11일 오후 1시 46분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1"/>
            <a:ext cx="7681913" cy="875928"/>
          </a:xfrm>
          <a:noFill/>
        </p:spPr>
        <p:txBody>
          <a:bodyPr>
            <a:noAutofit/>
          </a:bodyPr>
          <a:lstStyle>
            <a:lvl1pPr>
              <a:lnSpc>
                <a:spcPct val="90000"/>
              </a:lnSpc>
              <a:defRPr sz="5400">
                <a:solidFill>
                  <a:schemeClr val="bg2">
                    <a:lumMod val="50000"/>
                  </a:schemeClr>
                </a:solidFill>
                <a:latin typeface="나눔바른고딕" panose="020B0603020101020101" pitchFamily="50" charset="-127"/>
                <a:ea typeface="나눔바른고딕" panose="020B0603020101020101" pitchFamily="50" charset="-127"/>
              </a:defRPr>
            </a:lvl1pPr>
          </a:lstStyle>
          <a:p>
            <a:r>
              <a:rPr lang="ko-KR" altLang="en-US" dirty="0" smtClean="0"/>
              <a:t>마스터 제목 스타일 편집</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ko-KR" altLang="en-US" smtClean="0"/>
              <a:t>마스터 부제목 스타일 편집</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ko-KR" altLang="en-US" smtClean="0"/>
              <a:t>마스터 제목 스타일 편집</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ko-KR" altLang="en-US" smtClean="0"/>
              <a:t>마스터 부제목 스타일 편집</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ko-KR" altLang="en-US" smtClean="0"/>
              <a:t>마스터 제목 스타일 편집</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ko-KR" altLang="en-US" smtClean="0"/>
              <a:t>마스터 부제목 스타일 편집</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553998"/>
          </a:xfrm>
          <a:noFill/>
        </p:spPr>
        <p:txBody>
          <a:bodyPr/>
          <a:lstStyle>
            <a:lvl1pPr>
              <a:defRPr sz="4000" b="1" u="none">
                <a:solidFill>
                  <a:schemeClr val="bg2">
                    <a:lumMod val="50000"/>
                  </a:schemeClr>
                </a:solidFill>
                <a:latin typeface="나눔바른고딕" panose="020B0603020101020101" pitchFamily="50" charset="-127"/>
                <a:ea typeface="나눔바른고딕" panose="020B0603020101020101" pitchFamily="50" charset="-127"/>
                <a:cs typeface="한컴돋움" pitchFamily="18" charset="2"/>
              </a:defRPr>
            </a:lvl1pPr>
          </a:lstStyle>
          <a:p>
            <a:r>
              <a:rPr lang="ko-KR" altLang="en-US" dirty="0" smtClean="0"/>
              <a:t>마스터 제목 스타일 편집</a:t>
            </a:r>
            <a:endParaRPr lang="en-US" dirty="0"/>
          </a:p>
        </p:txBody>
      </p:sp>
      <p:sp>
        <p:nvSpPr>
          <p:cNvPr id="6" name="Text Placeholder 5"/>
          <p:cNvSpPr>
            <a:spLocks noGrp="1"/>
          </p:cNvSpPr>
          <p:nvPr>
            <p:ph type="body" sz="quarter" idx="10"/>
          </p:nvPr>
        </p:nvSpPr>
        <p:spPr>
          <a:xfrm>
            <a:off x="381000" y="1411552"/>
            <a:ext cx="8382000" cy="2822311"/>
          </a:xfrm>
        </p:spPr>
        <p:txBody>
          <a:bodyPr/>
          <a:lstStyle>
            <a:lvl1pPr>
              <a:lnSpc>
                <a:spcPct val="120000"/>
              </a:lnSpc>
              <a:defRPr sz="3500" b="0" baseline="0">
                <a:latin typeface="나눔바른고딕" panose="020B0603020101020101" pitchFamily="50" charset="-127"/>
                <a:ea typeface="나눔바른고딕" panose="020B0603020101020101" pitchFamily="50" charset="-127"/>
              </a:defRPr>
            </a:lvl1pPr>
            <a:lvl2pPr>
              <a:lnSpc>
                <a:spcPct val="120000"/>
              </a:lnSpc>
              <a:defRPr sz="3000" b="0" baseline="0">
                <a:latin typeface="나눔바른고딕" panose="020B0603020101020101" pitchFamily="50" charset="-127"/>
                <a:ea typeface="나눔바른고딕" panose="020B0603020101020101" pitchFamily="50" charset="-127"/>
              </a:defRPr>
            </a:lvl2pPr>
            <a:lvl3pPr>
              <a:lnSpc>
                <a:spcPct val="120000"/>
              </a:lnSpc>
              <a:defRPr sz="2700" b="0" baseline="0">
                <a:latin typeface="나눔바른고딕" panose="020B0603020101020101" pitchFamily="50" charset="-127"/>
                <a:ea typeface="나눔바른고딕" panose="020B0603020101020101" pitchFamily="50" charset="-127"/>
              </a:defRPr>
            </a:lvl3pPr>
            <a:lvl4pPr>
              <a:lnSpc>
                <a:spcPct val="120000"/>
              </a:lnSpc>
              <a:defRPr b="0">
                <a:latin typeface="나눔바른고딕" panose="020B0603020101020101" pitchFamily="50" charset="-127"/>
                <a:ea typeface="나눔바른고딕" panose="020B0603020101020101" pitchFamily="50" charset="-127"/>
              </a:defRPr>
            </a:lvl4pPr>
            <a:lvl5pPr>
              <a:lnSpc>
                <a:spcPct val="120000"/>
              </a:lnSpc>
              <a:defRPr b="0">
                <a:latin typeface="나눔바른고딕" panose="020B0603020101020101" pitchFamily="50" charset="-127"/>
                <a:ea typeface="나눔바른고딕" panose="020B0603020101020101" pitchFamily="50" charset="-127"/>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smtClean="0"/>
              <a:t>마스터 제목 스타일 편집</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ko-KR" altLang="en-US" smtClean="0"/>
              <a:t>마스터 텍스트 스타일을 편집합니다</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ko-KR" altLang="en-US" smtClean="0"/>
              <a:t>마스터 텍스트 스타일을 편집합니다</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553998"/>
          </a:xfrm>
          <a:prstGeom prst="rect">
            <a:avLst/>
          </a:prstGeom>
        </p:spPr>
        <p:txBody>
          <a:bodyPr vert="horz" wrap="square" lIns="0" tIns="0" rIns="0" bIns="0" rtlCol="0" anchor="t">
            <a:spAutoFit/>
          </a:bodyPr>
          <a:lstStyle/>
          <a:p>
            <a:r>
              <a:rPr lang="ko-KR" altLang="en-US" dirty="0" smtClean="0"/>
              <a:t>마스터 제목 스타일 편집</a:t>
            </a:r>
            <a:endParaRPr lang="en-US" dirty="0"/>
          </a:p>
        </p:txBody>
      </p:sp>
      <p:sp>
        <p:nvSpPr>
          <p:cNvPr id="3" name="Text Placeholder 2"/>
          <p:cNvSpPr>
            <a:spLocks noGrp="1"/>
          </p:cNvSpPr>
          <p:nvPr>
            <p:ph type="body" idx="1"/>
          </p:nvPr>
        </p:nvSpPr>
        <p:spPr>
          <a:xfrm>
            <a:off x="381000" y="1412875"/>
            <a:ext cx="8382000" cy="2714589"/>
          </a:xfrm>
          <a:prstGeom prst="rect">
            <a:avLst/>
          </a:prstGeom>
        </p:spPr>
        <p:txBody>
          <a:bodyPr vert="horz" lIns="0" tIns="0" rIns="0" bIns="0" rtlCol="0">
            <a:spAutoFit/>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61" r:id="rId10"/>
  </p:sldLayoutIdLst>
  <p:transition>
    <p:fade/>
  </p:transition>
  <p:txStyles>
    <p:titleStyle>
      <a:lvl1pPr algn="l" defTabSz="914363" rtl="0" eaLnBrk="1" latinLnBrk="1" hangingPunct="1">
        <a:lnSpc>
          <a:spcPct val="90000"/>
        </a:lnSpc>
        <a:spcBef>
          <a:spcPct val="0"/>
        </a:spcBef>
        <a:buNone/>
        <a:defRPr lang="en-US" sz="4000" b="1" kern="1200" cap="none" spc="-150" baseline="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새굴림" pitchFamily="18" charset="-127"/>
          <a:ea typeface="새굴림" pitchFamily="18" charset="-127"/>
          <a:cs typeface="Arial" charset="0"/>
        </a:defRPr>
      </a:lvl1pPr>
    </p:titleStyle>
    <p:bodyStyle>
      <a:lvl1pPr marL="396875" indent="-396875" algn="l" defTabSz="914363" rtl="0" eaLnBrk="1" latinLnBrk="1" hangingPunct="1">
        <a:lnSpc>
          <a:spcPct val="120000"/>
        </a:lnSpc>
        <a:spcBef>
          <a:spcPct val="20000"/>
        </a:spcBef>
        <a:buFontTx/>
        <a:buBlip>
          <a:blip r:embed="rId12"/>
        </a:buBlip>
        <a:defRPr sz="3500" b="1" kern="1200" baseline="0">
          <a:solidFill>
            <a:schemeClr val="tx1"/>
          </a:solidFill>
          <a:latin typeface="+mn-ea"/>
          <a:ea typeface="+mn-ea"/>
          <a:cs typeface="+mn-cs"/>
        </a:defRPr>
      </a:lvl1pPr>
      <a:lvl2pPr marL="914400" indent="-396875" algn="l" defTabSz="914363" rtl="0" eaLnBrk="1" latinLnBrk="1" hangingPunct="1">
        <a:lnSpc>
          <a:spcPct val="120000"/>
        </a:lnSpc>
        <a:spcBef>
          <a:spcPct val="20000"/>
        </a:spcBef>
        <a:buFontTx/>
        <a:buBlip>
          <a:blip r:embed="rId13"/>
        </a:buBlip>
        <a:defRPr sz="3000" b="1" kern="1200" baseline="0">
          <a:solidFill>
            <a:schemeClr val="tx1"/>
          </a:solidFill>
          <a:latin typeface="+mn-ea"/>
          <a:ea typeface="+mn-ea"/>
          <a:cs typeface="+mn-cs"/>
        </a:defRPr>
      </a:lvl2pPr>
      <a:lvl3pPr marL="1258888" indent="-344488" algn="l" defTabSz="914363" rtl="0" eaLnBrk="1" latinLnBrk="1" hangingPunct="1">
        <a:lnSpc>
          <a:spcPct val="120000"/>
        </a:lnSpc>
        <a:spcBef>
          <a:spcPct val="20000"/>
        </a:spcBef>
        <a:buFontTx/>
        <a:buBlip>
          <a:blip r:embed="rId13"/>
        </a:buBlip>
        <a:defRPr sz="2200" kern="1200" baseline="0">
          <a:solidFill>
            <a:schemeClr val="tx1"/>
          </a:solidFill>
          <a:latin typeface="+mn-ea"/>
          <a:ea typeface="+mn-ea"/>
          <a:cs typeface="+mn-cs"/>
        </a:defRPr>
      </a:lvl3pPr>
      <a:lvl4pPr marL="1604963" indent="-346075" algn="l" defTabSz="914363" rtl="0" eaLnBrk="1" latinLnBrk="1" hangingPunct="1">
        <a:lnSpc>
          <a:spcPct val="120000"/>
        </a:lnSpc>
        <a:spcBef>
          <a:spcPct val="20000"/>
        </a:spcBef>
        <a:buFontTx/>
        <a:buBlip>
          <a:blip r:embed="rId13"/>
        </a:buBlip>
        <a:defRPr sz="2200" kern="1200" baseline="0">
          <a:solidFill>
            <a:schemeClr val="tx1"/>
          </a:solidFill>
          <a:latin typeface="+mn-ea"/>
          <a:ea typeface="+mn-ea"/>
          <a:cs typeface="+mn-cs"/>
        </a:defRPr>
      </a:lvl4pPr>
      <a:lvl5pPr marL="1941513" indent="-336550" algn="l" defTabSz="914363" rtl="0" eaLnBrk="1" latinLnBrk="1" hangingPunct="1">
        <a:lnSpc>
          <a:spcPct val="120000"/>
        </a:lnSpc>
        <a:spcBef>
          <a:spcPct val="20000"/>
        </a:spcBef>
        <a:buFontTx/>
        <a:buBlip>
          <a:blip r:embed="rId13"/>
        </a:buBlip>
        <a:defRPr sz="2200" kern="1200" baseline="0">
          <a:solidFill>
            <a:schemeClr val="tx1"/>
          </a:solidFill>
          <a:latin typeface="+mn-ea"/>
          <a:ea typeface="+mn-ea"/>
          <a:cs typeface="+mn-cs"/>
        </a:defRPr>
      </a:lvl5pPr>
      <a:lvl6pPr marL="2514499" indent="-228591" algn="l" defTabSz="914363"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1" hangingPunct="1">
        <a:defRPr sz="1800" kern="1200">
          <a:solidFill>
            <a:schemeClr val="tx1"/>
          </a:solidFill>
          <a:latin typeface="+mn-lt"/>
          <a:ea typeface="+mn-ea"/>
          <a:cs typeface="+mn-cs"/>
        </a:defRPr>
      </a:lvl1pPr>
      <a:lvl2pPr marL="457182" algn="l" defTabSz="914363" rtl="0" eaLnBrk="1" latinLnBrk="1" hangingPunct="1">
        <a:defRPr sz="1800" kern="1200">
          <a:solidFill>
            <a:schemeClr val="tx1"/>
          </a:solidFill>
          <a:latin typeface="+mn-lt"/>
          <a:ea typeface="+mn-ea"/>
          <a:cs typeface="+mn-cs"/>
        </a:defRPr>
      </a:lvl2pPr>
      <a:lvl3pPr marL="914363" algn="l" defTabSz="914363" rtl="0" eaLnBrk="1" latinLnBrk="1" hangingPunct="1">
        <a:defRPr sz="1800" kern="1200">
          <a:solidFill>
            <a:schemeClr val="tx1"/>
          </a:solidFill>
          <a:latin typeface="+mn-lt"/>
          <a:ea typeface="+mn-ea"/>
          <a:cs typeface="+mn-cs"/>
        </a:defRPr>
      </a:lvl3pPr>
      <a:lvl4pPr marL="1371545" algn="l" defTabSz="914363" rtl="0" eaLnBrk="1" latinLnBrk="1" hangingPunct="1">
        <a:defRPr sz="1800" kern="1200">
          <a:solidFill>
            <a:schemeClr val="tx1"/>
          </a:solidFill>
          <a:latin typeface="+mn-lt"/>
          <a:ea typeface="+mn-ea"/>
          <a:cs typeface="+mn-cs"/>
        </a:defRPr>
      </a:lvl4pPr>
      <a:lvl5pPr marL="1828727" algn="l" defTabSz="914363" rtl="0" eaLnBrk="1" latinLnBrk="1" hangingPunct="1">
        <a:defRPr sz="1800" kern="1200">
          <a:solidFill>
            <a:schemeClr val="tx1"/>
          </a:solidFill>
          <a:latin typeface="+mn-lt"/>
          <a:ea typeface="+mn-ea"/>
          <a:cs typeface="+mn-cs"/>
        </a:defRPr>
      </a:lvl5pPr>
      <a:lvl6pPr marL="2285909" algn="l" defTabSz="914363" rtl="0" eaLnBrk="1" latinLnBrk="1" hangingPunct="1">
        <a:defRPr sz="1800" kern="1200">
          <a:solidFill>
            <a:schemeClr val="tx1"/>
          </a:solidFill>
          <a:latin typeface="+mn-lt"/>
          <a:ea typeface="+mn-ea"/>
          <a:cs typeface="+mn-cs"/>
        </a:defRPr>
      </a:lvl6pPr>
      <a:lvl7pPr marL="2743090" algn="l" defTabSz="914363" rtl="0" eaLnBrk="1" latinLnBrk="1" hangingPunct="1">
        <a:defRPr sz="1800" kern="1200">
          <a:solidFill>
            <a:schemeClr val="tx1"/>
          </a:solidFill>
          <a:latin typeface="+mn-lt"/>
          <a:ea typeface="+mn-ea"/>
          <a:cs typeface="+mn-cs"/>
        </a:defRPr>
      </a:lvl7pPr>
      <a:lvl8pPr marL="3200272" algn="l" defTabSz="914363" rtl="0" eaLnBrk="1" latinLnBrk="1" hangingPunct="1">
        <a:defRPr sz="1800" kern="1200">
          <a:solidFill>
            <a:schemeClr val="tx1"/>
          </a:solidFill>
          <a:latin typeface="+mn-lt"/>
          <a:ea typeface="+mn-ea"/>
          <a:cs typeface="+mn-cs"/>
        </a:defRPr>
      </a:lvl8pPr>
      <a:lvl9pPr marL="3657454" algn="l" defTabSz="914363"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49892;&#54665;&#54532;&#47196;&#44536;&#47016;/&#49892;&#49845;8_1_2.exe"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17.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hyperlink" Target="&#49892;&#54665;&#54532;&#47196;&#44536;&#47016;/&#49892;&#49845;8_4_1.exe" TargetMode="Externa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hyperlink" Target="&#49892;&#54665;&#54532;&#47196;&#44536;&#47016;/&#49892;&#49845;8_4_2.exe" TargetMode="External"/><Relationship Id="rId5" Type="http://schemas.openxmlformats.org/officeDocument/2006/relationships/image" Target="../media/image30.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hyperlink" Target="&#49892;&#54665;&#54532;&#47196;&#44536;&#47016;/&#49892;&#49845;8_5_1.exe" TargetMode="Externa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hyperlink" Target="&#49892;&#54665;&#54532;&#47196;&#44536;&#47016;/&#49892;&#49845;8_5_2.exe" TargetMode="Externa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hyperlink" Target="&#49892;&#54665;&#54532;&#47196;&#44536;&#47016;/&#50696;&#51228;8-10.exe"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55.png"/><Relationship Id="rId4" Type="http://schemas.openxmlformats.org/officeDocument/2006/relationships/image" Target="../media/image54.png"/></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hyperlink" Target="&#49892;&#54665;&#54532;&#47196;&#44536;&#47016;/&#49892;&#49845;8_8.exe" TargetMode="External"/><Relationship Id="rId4" Type="http://schemas.openxmlformats.org/officeDocument/2006/relationships/image" Target="../media/image56.png"/></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hyperlink" Target="&#49892;&#54665;&#54532;&#47196;&#44536;&#47016;/&#49892;&#49845;8_9.exe" TargetMode="External"/><Relationship Id="rId4" Type="http://schemas.openxmlformats.org/officeDocument/2006/relationships/image" Target="../media/image57.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59.png"/></Relationships>
</file>

<file path=ppt/slides/_rels/slide3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hyperlink" Target="&#49892;&#54665;&#54532;&#47196;&#44536;&#47016;/&#50696;&#51228;8-12b.exe" TargetMode="External"/><Relationship Id="rId5" Type="http://schemas.openxmlformats.org/officeDocument/2006/relationships/hyperlink" Target="&#49892;&#54665;&#54532;&#47196;&#44536;&#47016;/&#50696;&#51228;8-12a.exe" TargetMode="External"/><Relationship Id="rId4" Type="http://schemas.openxmlformats.org/officeDocument/2006/relationships/image" Target="../media/image61.png"/></Relationships>
</file>

<file path=ppt/slides/_rels/slide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hyperlink" Target="&#49892;&#54665;&#54532;&#47196;&#44536;&#47016;/&#49892;&#49845;8_10_1.exe" TargetMode="External"/><Relationship Id="rId5" Type="http://schemas.openxmlformats.org/officeDocument/2006/relationships/hyperlink" Target="execution/8&#51109;/&#49892;&#49845;8_10_1.exe" TargetMode="External"/><Relationship Id="rId4" Type="http://schemas.openxmlformats.org/officeDocument/2006/relationships/image" Target="../media/image62.png"/></Relationships>
</file>

<file path=ppt/slides/_rels/slide3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hyperlink" Target="&#49892;&#54665;&#54532;&#47196;&#44536;&#47016;/&#49892;&#49845;8_10_2.exe" TargetMode="External"/><Relationship Id="rId4" Type="http://schemas.openxmlformats.org/officeDocument/2006/relationships/image" Target="../media/image63.png"/></Relationships>
</file>

<file path=ppt/slides/_rels/slide3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hyperlink" Target="&#49892;&#54665;&#54532;&#47196;&#44536;&#47016;/&#50696;&#51228;8-13.exe" TargetMode="External"/><Relationship Id="rId4" Type="http://schemas.openxmlformats.org/officeDocument/2006/relationships/image" Target="../media/image66.png"/></Relationships>
</file>

<file path=ppt/slides/_rels/slide3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68.png"/></Relationships>
</file>

<file path=ppt/slides/_rels/slide3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hyperlink" Target="&#49892;&#54665;&#54532;&#47196;&#44536;&#47016;/&#50696;&#51228;8-15.exe" TargetMode="External"/><Relationship Id="rId5" Type="http://schemas.openxmlformats.org/officeDocument/2006/relationships/image" Target="../media/image70.png"/><Relationship Id="rId4" Type="http://schemas.openxmlformats.org/officeDocument/2006/relationships/image" Target="../media/image69.png"/></Relationships>
</file>

<file path=ppt/slides/_rels/slide3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8.xml"/><Relationship Id="rId1" Type="http://schemas.openxmlformats.org/officeDocument/2006/relationships/slideLayout" Target="../slideLayouts/slideLayout3.xml"/><Relationship Id="rId5" Type="http://schemas.openxmlformats.org/officeDocument/2006/relationships/hyperlink" Target="&#49892;&#54665;&#54532;&#47196;&#44536;&#47016;/&#49892;&#49845;8_11.exe" TargetMode="External"/><Relationship Id="rId4" Type="http://schemas.openxmlformats.org/officeDocument/2006/relationships/image" Target="../media/image71.png"/></Relationships>
</file>

<file path=ppt/slides/_rels/slide3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hyperlink" Target="&#49892;&#54665;&#54532;&#47196;&#44536;&#47016;/&#49892;&#49845;8_12.ex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0.xml"/><Relationship Id="rId1" Type="http://schemas.openxmlformats.org/officeDocument/2006/relationships/slideLayout" Target="../slideLayouts/slideLayout3.xml"/><Relationship Id="rId5" Type="http://schemas.openxmlformats.org/officeDocument/2006/relationships/hyperlink" Target="&#49892;&#54665;&#54532;&#47196;&#44536;&#47016;/&#49892;&#49845;8_13.exe" TargetMode="External"/><Relationship Id="rId4" Type="http://schemas.openxmlformats.org/officeDocument/2006/relationships/image" Target="../media/image74.png"/></Relationships>
</file>

<file path=ppt/slides/_rels/slide4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41.xml"/><Relationship Id="rId1" Type="http://schemas.openxmlformats.org/officeDocument/2006/relationships/slideLayout" Target="../slideLayouts/slideLayout3.xml"/><Relationship Id="rId6" Type="http://schemas.openxmlformats.org/officeDocument/2006/relationships/image" Target="../media/image70.png"/><Relationship Id="rId5" Type="http://schemas.openxmlformats.org/officeDocument/2006/relationships/image" Target="../media/image76.png"/><Relationship Id="rId4" Type="http://schemas.openxmlformats.org/officeDocument/2006/relationships/hyperlink" Target="&#49892;&#54665;&#54532;&#47196;&#44536;&#47016;/&#50696;&#51228;8-16.exe"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77.png"/></Relationships>
</file>

<file path=ppt/slides/_rels/slide4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43.xml"/><Relationship Id="rId1" Type="http://schemas.openxmlformats.org/officeDocument/2006/relationships/slideLayout" Target="../slideLayouts/slideLayout3.xml"/><Relationship Id="rId6" Type="http://schemas.openxmlformats.org/officeDocument/2006/relationships/hyperlink" Target="&#49892;&#54665;&#54532;&#47196;&#44536;&#47016;/&#49892;&#49845;8_14.exe" TargetMode="External"/><Relationship Id="rId5" Type="http://schemas.openxmlformats.org/officeDocument/2006/relationships/image" Target="../media/image77.png"/><Relationship Id="rId4" Type="http://schemas.openxmlformats.org/officeDocument/2006/relationships/image" Target="../media/image79.png"/></Relationships>
</file>

<file path=ppt/slides/_rels/slide4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44.xml"/><Relationship Id="rId1" Type="http://schemas.openxmlformats.org/officeDocument/2006/relationships/slideLayout" Target="../slideLayouts/slideLayout3.xml"/><Relationship Id="rId6" Type="http://schemas.openxmlformats.org/officeDocument/2006/relationships/image" Target="../media/image80.png"/><Relationship Id="rId5" Type="http://schemas.openxmlformats.org/officeDocument/2006/relationships/hyperlink" Target="&#49892;&#54665;&#54532;&#47196;&#44536;&#47016;/&#49892;&#49845;8_15.exe" TargetMode="External"/><Relationship Id="rId4" Type="http://schemas.openxmlformats.org/officeDocument/2006/relationships/image" Target="../media/image75.png"/></Relationships>
</file>

<file path=ppt/slides/_rels/slide45.xml.rels><?xml version="1.0" encoding="UTF-8" standalone="yes"?>
<Relationships xmlns="http://schemas.openxmlformats.org/package/2006/relationships"><Relationship Id="rId3" Type="http://schemas.openxmlformats.org/officeDocument/2006/relationships/image" Target="../media/image81.gif"/><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82.png"/><Relationship Id="rId7" Type="http://schemas.openxmlformats.org/officeDocument/2006/relationships/image" Target="../media/image86.png"/><Relationship Id="rId2" Type="http://schemas.openxmlformats.org/officeDocument/2006/relationships/notesSlide" Target="../notesSlides/notesSlide46.xml"/><Relationship Id="rId1" Type="http://schemas.openxmlformats.org/officeDocument/2006/relationships/slideLayout" Target="../slideLayouts/slideLayout3.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47.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image" Target="../media/image82.png"/><Relationship Id="rId7" Type="http://schemas.openxmlformats.org/officeDocument/2006/relationships/image" Target="../media/image88.png"/><Relationship Id="rId2" Type="http://schemas.openxmlformats.org/officeDocument/2006/relationships/notesSlide" Target="../notesSlides/notesSlide47.xml"/><Relationship Id="rId1" Type="http://schemas.openxmlformats.org/officeDocument/2006/relationships/slideLayout" Target="../slideLayouts/slideLayout3.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48.xml.rels><?xml version="1.0" encoding="UTF-8" standalone="yes"?>
<Relationships xmlns="http://schemas.openxmlformats.org/package/2006/relationships"><Relationship Id="rId3" Type="http://schemas.openxmlformats.org/officeDocument/2006/relationships/image" Target="../media/image88.png"/><Relationship Id="rId7" Type="http://schemas.openxmlformats.org/officeDocument/2006/relationships/image" Target="../media/image92.png"/><Relationship Id="rId2" Type="http://schemas.openxmlformats.org/officeDocument/2006/relationships/notesSlide" Target="../notesSlides/notesSlide48.xml"/><Relationship Id="rId1" Type="http://schemas.openxmlformats.org/officeDocument/2006/relationships/slideLayout" Target="../slideLayouts/slideLayout3.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49.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49.xml"/><Relationship Id="rId1" Type="http://schemas.openxmlformats.org/officeDocument/2006/relationships/slideLayout" Target="../slideLayouts/slideLayout3.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50.xml"/><Relationship Id="rId1" Type="http://schemas.openxmlformats.org/officeDocument/2006/relationships/slideLayout" Target="../slideLayouts/slideLayout3.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3.png"/></Relationships>
</file>

<file path=ppt/slides/_rels/slide51.xml.rels><?xml version="1.0" encoding="UTF-8" standalone="yes"?>
<Relationships xmlns="http://schemas.openxmlformats.org/package/2006/relationships"><Relationship Id="rId3" Type="http://schemas.openxmlformats.org/officeDocument/2006/relationships/image" Target="../media/image91.png"/><Relationship Id="rId7" Type="http://schemas.openxmlformats.org/officeDocument/2006/relationships/hyperlink" Target="execution/8&#51109;/&#49892;&#49845;8_18.exe" TargetMode="External"/><Relationship Id="rId2" Type="http://schemas.openxmlformats.org/officeDocument/2006/relationships/notesSlide" Target="../notesSlides/notesSlide51.xml"/><Relationship Id="rId1" Type="http://schemas.openxmlformats.org/officeDocument/2006/relationships/slideLayout" Target="../slideLayouts/slideLayout3.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3.png"/></Relationships>
</file>

<file path=ppt/slides/_rels/slide5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52.xml"/><Relationship Id="rId1" Type="http://schemas.openxmlformats.org/officeDocument/2006/relationships/slideLayout" Target="../slideLayouts/slideLayout3.xml"/><Relationship Id="rId6" Type="http://schemas.openxmlformats.org/officeDocument/2006/relationships/image" Target="../media/image101.png"/><Relationship Id="rId5" Type="http://schemas.openxmlformats.org/officeDocument/2006/relationships/image" Target="../media/image100.png"/><Relationship Id="rId4" Type="http://schemas.openxmlformats.org/officeDocument/2006/relationships/image" Target="../media/image93.png"/></Relationships>
</file>

<file path=ppt/slides/_rels/slide53.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54.xml"/><Relationship Id="rId1" Type="http://schemas.openxmlformats.org/officeDocument/2006/relationships/slideLayout" Target="../slideLayouts/slideLayout3.xml"/><Relationship Id="rId5" Type="http://schemas.openxmlformats.org/officeDocument/2006/relationships/image" Target="../media/image105.png"/><Relationship Id="rId4" Type="http://schemas.openxmlformats.org/officeDocument/2006/relationships/image" Target="../media/image104.png"/></Relationships>
</file>

<file path=ppt/slides/_rels/slide55.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55.xml"/><Relationship Id="rId1" Type="http://schemas.openxmlformats.org/officeDocument/2006/relationships/slideLayout" Target="../slideLayouts/slideLayout3.xml"/><Relationship Id="rId5" Type="http://schemas.openxmlformats.org/officeDocument/2006/relationships/image" Target="../media/image106.png"/><Relationship Id="rId4" Type="http://schemas.openxmlformats.org/officeDocument/2006/relationships/image" Target="../media/image105.png"/></Relationships>
</file>

<file path=ppt/slides/_rels/slide56.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57.xml"/><Relationship Id="rId1" Type="http://schemas.openxmlformats.org/officeDocument/2006/relationships/slideLayout" Target="../slideLayouts/slideLayout3.xml"/><Relationship Id="rId6" Type="http://schemas.openxmlformats.org/officeDocument/2006/relationships/image" Target="../media/image111.png"/><Relationship Id="rId5" Type="http://schemas.openxmlformats.org/officeDocument/2006/relationships/image" Target="../media/image110.png"/><Relationship Id="rId4" Type="http://schemas.openxmlformats.org/officeDocument/2006/relationships/image" Target="../media/image109.png"/></Relationships>
</file>

<file path=ppt/slides/_rels/slide58.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58.xml"/><Relationship Id="rId1" Type="http://schemas.openxmlformats.org/officeDocument/2006/relationships/slideLayout" Target="../slideLayouts/slideLayout3.xml"/><Relationship Id="rId5" Type="http://schemas.openxmlformats.org/officeDocument/2006/relationships/image" Target="../media/image112.png"/><Relationship Id="rId4" Type="http://schemas.openxmlformats.org/officeDocument/2006/relationships/image" Target="../media/image110.png"/></Relationships>
</file>

<file path=ppt/slides/_rels/slide59.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59.xml"/><Relationship Id="rId1" Type="http://schemas.openxmlformats.org/officeDocument/2006/relationships/slideLayout" Target="../slideLayouts/slideLayout3.xml"/><Relationship Id="rId5" Type="http://schemas.openxmlformats.org/officeDocument/2006/relationships/image" Target="../media/image115.png"/><Relationship Id="rId4" Type="http://schemas.openxmlformats.org/officeDocument/2006/relationships/image" Target="../media/image114.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60.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60.xml"/><Relationship Id="rId1" Type="http://schemas.openxmlformats.org/officeDocument/2006/relationships/slideLayout" Target="../slideLayouts/slideLayout3.xml"/><Relationship Id="rId4" Type="http://schemas.openxmlformats.org/officeDocument/2006/relationships/image" Target="../media/image117.png"/></Relationships>
</file>

<file path=ppt/slides/_rels/slide61.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notesSlide" Target="../notesSlides/notesSlide61.xml"/><Relationship Id="rId1" Type="http://schemas.openxmlformats.org/officeDocument/2006/relationships/slideLayout" Target="../slideLayouts/slideLayout3.xml"/><Relationship Id="rId5" Type="http://schemas.openxmlformats.org/officeDocument/2006/relationships/image" Target="../media/image120.png"/><Relationship Id="rId4" Type="http://schemas.openxmlformats.org/officeDocument/2006/relationships/image" Target="../media/image119.png"/></Relationships>
</file>

<file path=ppt/slides/_rels/slide62.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62.xml"/><Relationship Id="rId1" Type="http://schemas.openxmlformats.org/officeDocument/2006/relationships/slideLayout" Target="../slideLayouts/slideLayout3.xml"/><Relationship Id="rId5" Type="http://schemas.openxmlformats.org/officeDocument/2006/relationships/hyperlink" Target="&#49892;&#54665;&#54532;&#47196;&#44536;&#47016;/&#49892;&#49845;8_20.exe" TargetMode="External"/><Relationship Id="rId4" Type="http://schemas.openxmlformats.org/officeDocument/2006/relationships/image" Target="../media/image122.png"/></Relationships>
</file>

<file path=ppt/slides/_rels/slide63.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63.xml"/><Relationship Id="rId1" Type="http://schemas.openxmlformats.org/officeDocument/2006/relationships/slideLayout" Target="../slideLayouts/slideLayout3.xml"/><Relationship Id="rId5" Type="http://schemas.openxmlformats.org/officeDocument/2006/relationships/hyperlink" Target="&#49892;&#54665;&#54532;&#47196;&#44536;&#47016;/&#49892;&#49845;8_21.exe" TargetMode="External"/><Relationship Id="rId4" Type="http://schemas.openxmlformats.org/officeDocument/2006/relationships/image" Target="../media/image124.png"/></Relationships>
</file>

<file path=ppt/slides/_rels/slide6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28.png"/><Relationship Id="rId2" Type="http://schemas.openxmlformats.org/officeDocument/2006/relationships/notesSlide" Target="../notesSlides/notesSlide64.xml"/><Relationship Id="rId1" Type="http://schemas.openxmlformats.org/officeDocument/2006/relationships/slideLayout" Target="../slideLayouts/slideLayout3.xml"/><Relationship Id="rId6" Type="http://schemas.openxmlformats.org/officeDocument/2006/relationships/image" Target="../media/image127.png"/><Relationship Id="rId5" Type="http://schemas.openxmlformats.org/officeDocument/2006/relationships/image" Target="../media/image126.png"/><Relationship Id="rId4" Type="http://schemas.openxmlformats.org/officeDocument/2006/relationships/image" Target="../media/image125.png"/></Relationships>
</file>

<file path=ppt/slides/_rels/slide65.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notesSlide" Target="../notesSlides/notesSlide65.xml"/><Relationship Id="rId1" Type="http://schemas.openxmlformats.org/officeDocument/2006/relationships/slideLayout" Target="../slideLayouts/slideLayout3.xml"/><Relationship Id="rId4" Type="http://schemas.openxmlformats.org/officeDocument/2006/relationships/image" Target="../media/image130.png"/></Relationships>
</file>

<file path=ppt/slides/_rels/slide66.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notesSlide" Target="../notesSlides/notesSlide66.xml"/><Relationship Id="rId1" Type="http://schemas.openxmlformats.org/officeDocument/2006/relationships/slideLayout" Target="../slideLayouts/slideLayout3.xml"/><Relationship Id="rId4" Type="http://schemas.openxmlformats.org/officeDocument/2006/relationships/image" Target="../media/image132.png"/></Relationships>
</file>

<file path=ppt/slides/_rels/slide67.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notesSlide" Target="../notesSlides/notesSlide67.xml"/><Relationship Id="rId1" Type="http://schemas.openxmlformats.org/officeDocument/2006/relationships/slideLayout" Target="../slideLayouts/slideLayout3.xml"/><Relationship Id="rId6" Type="http://schemas.openxmlformats.org/officeDocument/2006/relationships/image" Target="../media/image132.png"/><Relationship Id="rId5" Type="http://schemas.openxmlformats.org/officeDocument/2006/relationships/image" Target="../media/image134.png"/><Relationship Id="rId4" Type="http://schemas.openxmlformats.org/officeDocument/2006/relationships/image" Target="../media/image133.png"/></Relationships>
</file>

<file path=ppt/slides/_rels/slide68.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notesSlide" Target="../notesSlides/notesSlide68.xml"/><Relationship Id="rId1" Type="http://schemas.openxmlformats.org/officeDocument/2006/relationships/slideLayout" Target="../slideLayouts/slideLayout3.xml"/><Relationship Id="rId4" Type="http://schemas.openxmlformats.org/officeDocument/2006/relationships/image" Target="../media/image136.png"/></Relationships>
</file>

<file path=ppt/slides/_rels/slide69.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notesSlide" Target="../notesSlides/notesSlide69.xml"/><Relationship Id="rId1" Type="http://schemas.openxmlformats.org/officeDocument/2006/relationships/slideLayout" Target="../slideLayouts/slideLayout3.xml"/><Relationship Id="rId5" Type="http://schemas.openxmlformats.org/officeDocument/2006/relationships/image" Target="../media/image139.png"/><Relationship Id="rId4" Type="http://schemas.openxmlformats.org/officeDocument/2006/relationships/image" Target="../media/image138.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4.jpeg"/><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3" Type="http://schemas.openxmlformats.org/officeDocument/2006/relationships/hyperlink" Target="&#49892;&#54665;&#54532;&#47196;&#44536;&#47016;/&#49892;&#49845;8_24.exe" TargetMode="External"/><Relationship Id="rId2" Type="http://schemas.openxmlformats.org/officeDocument/2006/relationships/notesSlide" Target="../notesSlides/notesSlide70.xml"/><Relationship Id="rId1" Type="http://schemas.openxmlformats.org/officeDocument/2006/relationships/slideLayout" Target="../slideLayouts/slideLayout3.xml"/><Relationship Id="rId4" Type="http://schemas.openxmlformats.org/officeDocument/2006/relationships/image" Target="../media/image140.png"/></Relationships>
</file>

<file path=ppt/slides/_rels/slide71.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71.xml"/><Relationship Id="rId1" Type="http://schemas.openxmlformats.org/officeDocument/2006/relationships/slideLayout" Target="../slideLayouts/slideLayout3.xml"/><Relationship Id="rId5" Type="http://schemas.openxmlformats.org/officeDocument/2006/relationships/image" Target="../media/image142.png"/><Relationship Id="rId4" Type="http://schemas.openxmlformats.org/officeDocument/2006/relationships/image" Target="../media/image1.png"/></Relationships>
</file>

<file path=ppt/slides/_rels/slide7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2.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7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3.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21.png"/><Relationship Id="rId4" Type="http://schemas.openxmlformats.org/officeDocument/2006/relationships/image" Target="../media/image20.png"/></Relationships>
</file>

<file path=ppt/slides/_rels/slide7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4.xml"/><Relationship Id="rId1" Type="http://schemas.openxmlformats.org/officeDocument/2006/relationships/slideLayout" Target="../slideLayouts/slideLayout3.xml"/><Relationship Id="rId4" Type="http://schemas.openxmlformats.org/officeDocument/2006/relationships/image" Target="../media/image45.png"/></Relationships>
</file>

<file path=ppt/slides/_rels/slide7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5.xml"/><Relationship Id="rId1" Type="http://schemas.openxmlformats.org/officeDocument/2006/relationships/slideLayout" Target="../slideLayouts/slideLayout3.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0.png"/></Relationships>
</file>

<file path=ppt/slides/_rels/slide76.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notesSlide" Target="../notesSlides/notesSlide7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77.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notesSlide" Target="../notesSlides/notesSlide77.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130.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hyperlink" Target="&#49892;&#54665;&#54532;&#47196;&#44536;&#47016;/&#49892;&#49845;8_1_1.exe"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905001"/>
            <a:ext cx="8640960" cy="731911"/>
          </a:xfrm>
        </p:spPr>
        <p:txBody>
          <a:bodyPr/>
          <a:lstStyle/>
          <a:p>
            <a:r>
              <a:rPr lang="en-US" altLang="ko-KR" sz="4400" dirty="0" smtClean="0"/>
              <a:t>8. </a:t>
            </a:r>
            <a:r>
              <a:rPr lang="ko-KR" altLang="en-US" sz="4400" dirty="0" err="1" smtClean="0"/>
              <a:t>반복문</a:t>
            </a:r>
            <a:endParaRPr lang="ko-KR" altLang="en-US" sz="4400" dirty="0"/>
          </a:p>
        </p:txBody>
      </p:sp>
      <p:sp>
        <p:nvSpPr>
          <p:cNvPr id="3" name="Subtitle 2"/>
          <p:cNvSpPr>
            <a:spLocks noGrp="1"/>
          </p:cNvSpPr>
          <p:nvPr>
            <p:ph type="subTitle" idx="1"/>
          </p:nvPr>
        </p:nvSpPr>
        <p:spPr>
          <a:xfrm>
            <a:off x="730249" y="4344988"/>
            <a:ext cx="7681913" cy="1370012"/>
          </a:xfrm>
        </p:spPr>
        <p:txBody>
          <a:bodyPr>
            <a:normAutofit lnSpcReduction="10000"/>
          </a:bodyPr>
          <a:lstStyle/>
          <a:p>
            <a:r>
              <a:rPr lang="en-US" dirty="0" smtClean="0"/>
              <a:t>Name</a:t>
            </a:r>
          </a:p>
          <a:p>
            <a:r>
              <a:rPr lang="en-US" dirty="0" smtClean="0"/>
              <a:t>Title</a:t>
            </a:r>
          </a:p>
          <a:p>
            <a:r>
              <a:rPr lang="en-US" dirty="0" smtClean="0"/>
              <a:t>Company Name</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실습문제 </a:t>
            </a:r>
            <a:r>
              <a:rPr lang="en-US" altLang="ko-KR" dirty="0" smtClean="0"/>
              <a:t>8.1] (2) (194 page)</a:t>
            </a:r>
            <a:endParaRPr lang="ko-KR" altLang="en-US" dirty="0"/>
          </a:p>
        </p:txBody>
      </p:sp>
      <p:sp>
        <p:nvSpPr>
          <p:cNvPr id="6" name="텍스트 개체 틀 4"/>
          <p:cNvSpPr>
            <a:spLocks noGrp="1"/>
          </p:cNvSpPr>
          <p:nvPr>
            <p:ph type="body" sz="quarter" idx="10"/>
          </p:nvPr>
        </p:nvSpPr>
        <p:spPr>
          <a:xfrm>
            <a:off x="179512" y="980728"/>
            <a:ext cx="8784976" cy="332912"/>
          </a:xfrm>
        </p:spPr>
        <p:txBody>
          <a:bodyPr/>
          <a:lstStyle/>
          <a:p>
            <a:pPr>
              <a:buNone/>
            </a:pPr>
            <a:r>
              <a:rPr lang="en-US" altLang="ko-KR" sz="2000" dirty="0" smtClean="0"/>
              <a:t>[</a:t>
            </a:r>
            <a:r>
              <a:rPr lang="ko-KR" altLang="en-US" sz="2000" dirty="0" smtClean="0"/>
              <a:t>예제 </a:t>
            </a:r>
            <a:r>
              <a:rPr lang="en-US" altLang="ko-KR" sz="2000" dirty="0" smtClean="0"/>
              <a:t>8-3]</a:t>
            </a:r>
            <a:r>
              <a:rPr lang="ko-KR" altLang="en-US" sz="2000" dirty="0" smtClean="0"/>
              <a:t>의 조건식을 </a:t>
            </a:r>
            <a:r>
              <a:rPr lang="en-US" altLang="ko-KR" sz="2000" dirty="0" err="1" smtClean="0"/>
              <a:t>i</a:t>
            </a:r>
            <a:r>
              <a:rPr lang="en-US" altLang="ko-KR" sz="2000" dirty="0" smtClean="0"/>
              <a:t>&lt;=10</a:t>
            </a:r>
            <a:r>
              <a:rPr lang="ko-KR" altLang="en-US" sz="2000" dirty="0" smtClean="0"/>
              <a:t>으로 변경하여 출력결과를 확인하시오</a:t>
            </a:r>
            <a:r>
              <a:rPr lang="en-US" altLang="ko-KR" sz="2000" dirty="0" smtClean="0"/>
              <a:t>.</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240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2407"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6" name="Rounded Rectangle 7"/>
          <p:cNvSpPr/>
          <p:nvPr/>
        </p:nvSpPr>
        <p:spPr bwMode="auto">
          <a:xfrm>
            <a:off x="395536" y="6021288"/>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grpSp>
        <p:nvGrpSpPr>
          <p:cNvPr id="21" name="그룹 20"/>
          <p:cNvGrpSpPr/>
          <p:nvPr/>
        </p:nvGrpSpPr>
        <p:grpSpPr>
          <a:xfrm>
            <a:off x="179512" y="1764779"/>
            <a:ext cx="3638550" cy="2600325"/>
            <a:chOff x="179512" y="1764779"/>
            <a:chExt cx="3638550" cy="2600325"/>
          </a:xfrm>
        </p:grpSpPr>
        <p:pic>
          <p:nvPicPr>
            <p:cNvPr id="163842" name="Picture 2"/>
            <p:cNvPicPr>
              <a:picLocks noChangeAspect="1" noChangeArrowheads="1"/>
            </p:cNvPicPr>
            <p:nvPr/>
          </p:nvPicPr>
          <p:blipFill>
            <a:blip r:embed="rId3" cstate="print"/>
            <a:srcRect/>
            <a:stretch>
              <a:fillRect/>
            </a:stretch>
          </p:blipFill>
          <p:spPr bwMode="auto">
            <a:xfrm>
              <a:off x="179512" y="1764779"/>
              <a:ext cx="3638550" cy="2600325"/>
            </a:xfrm>
            <a:prstGeom prst="rect">
              <a:avLst/>
            </a:prstGeom>
            <a:noFill/>
            <a:ln w="9525">
              <a:solidFill>
                <a:srgbClr val="FF0000"/>
              </a:solidFill>
              <a:miter lim="800000"/>
              <a:headEnd/>
              <a:tailEnd/>
            </a:ln>
          </p:spPr>
        </p:pic>
        <p:sp>
          <p:nvSpPr>
            <p:cNvPr id="19" name="TextBox 18"/>
            <p:cNvSpPr txBox="1"/>
            <p:nvPr/>
          </p:nvSpPr>
          <p:spPr>
            <a:xfrm>
              <a:off x="1259632" y="2924944"/>
              <a:ext cx="576064" cy="369332"/>
            </a:xfrm>
            <a:prstGeom prst="rect">
              <a:avLst/>
            </a:prstGeom>
            <a:noFill/>
            <a:ln w="15875">
              <a:solidFill>
                <a:srgbClr val="FF0000"/>
              </a:solidFill>
            </a:ln>
          </p:spPr>
          <p:txBody>
            <a:bodyPr wrap="square" rtlCol="0">
              <a:spAutoFit/>
            </a:bodyPr>
            <a:lstStyle/>
            <a:p>
              <a:endParaRPr lang="ko-KR" altLang="en-US" dirty="0"/>
            </a:p>
          </p:txBody>
        </p:sp>
      </p:grpSp>
      <p:sp>
        <p:nvSpPr>
          <p:cNvPr id="20" name="Rounded Rectangle 7">
            <a:hlinkClick r:id="rId4" action="ppaction://hlinkfile"/>
          </p:cNvPr>
          <p:cNvSpPr/>
          <p:nvPr/>
        </p:nvSpPr>
        <p:spPr bwMode="auto">
          <a:xfrm>
            <a:off x="3923928" y="5955675"/>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childTnLst>
              </p:cTn>
              <p:nextCondLst>
                <p:cond evt="onClick" delay="0">
                  <p:tgtEl>
                    <p:spTgt spid="16"/>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smtClean="0"/>
              <a:t>for</a:t>
            </a:r>
            <a:r>
              <a:rPr lang="ko-KR" altLang="en-US" dirty="0" smtClean="0"/>
              <a:t>문에서 </a:t>
            </a:r>
            <a:r>
              <a:rPr lang="ko-KR" altLang="en-US" dirty="0" err="1" smtClean="0"/>
              <a:t>조건식과</a:t>
            </a:r>
            <a:r>
              <a:rPr lang="ko-KR" altLang="en-US" dirty="0" smtClean="0"/>
              <a:t> </a:t>
            </a:r>
            <a:r>
              <a:rPr lang="ko-KR" altLang="en-US" dirty="0" err="1" smtClean="0"/>
              <a:t>증감식의</a:t>
            </a:r>
            <a:r>
              <a:rPr lang="ko-KR" altLang="en-US" dirty="0" smtClean="0"/>
              <a:t> 제어</a:t>
            </a:r>
            <a:endParaRPr lang="ko-KR" altLang="en-US"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778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1" name="Rounded Rectangle 7"/>
          <p:cNvSpPr/>
          <p:nvPr/>
        </p:nvSpPr>
        <p:spPr bwMode="auto">
          <a:xfrm>
            <a:off x="6084168" y="6192688"/>
            <a:ext cx="2520280"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실행결과</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
        <p:nvSpPr>
          <p:cNvPr id="129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9030"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15" name="Picture 2"/>
          <p:cNvPicPr>
            <a:picLocks noChangeAspect="1" noChangeArrowheads="1"/>
          </p:cNvPicPr>
          <p:nvPr/>
        </p:nvPicPr>
        <p:blipFill>
          <a:blip r:embed="rId3" cstate="print"/>
          <a:srcRect/>
          <a:stretch>
            <a:fillRect/>
          </a:stretch>
        </p:blipFill>
        <p:spPr bwMode="auto">
          <a:xfrm>
            <a:off x="179512" y="1052736"/>
            <a:ext cx="4324393" cy="2808312"/>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4572000" y="2151112"/>
            <a:ext cx="4467225" cy="2286000"/>
          </a:xfrm>
          <a:prstGeom prst="rect">
            <a:avLst/>
          </a:prstGeom>
          <a:noFill/>
          <a:ln w="9525">
            <a:noFill/>
            <a:miter lim="800000"/>
            <a:headEnd/>
            <a:tailEnd/>
          </a:ln>
        </p:spPr>
      </p:pic>
      <p:sp>
        <p:nvSpPr>
          <p:cNvPr id="17" name="직사각형 16"/>
          <p:cNvSpPr/>
          <p:nvPr/>
        </p:nvSpPr>
        <p:spPr bwMode="auto">
          <a:xfrm>
            <a:off x="2166858" y="2832684"/>
            <a:ext cx="1080120" cy="216024"/>
          </a:xfrm>
          <a:prstGeom prst="rect">
            <a:avLst/>
          </a:prstGeom>
          <a:noFill/>
          <a:ln>
            <a:solidFill>
              <a:schemeClr val="accent1">
                <a:alpha val="71000"/>
              </a:schemeClr>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0" name="직사각형 19"/>
          <p:cNvSpPr/>
          <p:nvPr/>
        </p:nvSpPr>
        <p:spPr bwMode="auto">
          <a:xfrm>
            <a:off x="6372200" y="3501008"/>
            <a:ext cx="1152128" cy="216024"/>
          </a:xfrm>
          <a:prstGeom prst="rect">
            <a:avLst/>
          </a:prstGeom>
          <a:noFill/>
          <a:ln>
            <a:solidFill>
              <a:schemeClr val="accent1">
                <a:alpha val="71000"/>
              </a:schemeClr>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22" name="직선 화살표 연결선 21"/>
          <p:cNvCxnSpPr/>
          <p:nvPr/>
        </p:nvCxnSpPr>
        <p:spPr>
          <a:xfrm>
            <a:off x="3275856" y="2924944"/>
            <a:ext cx="3024336" cy="50405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1027" name="_x41559072" descr="EMB00000490010b"/>
          <p:cNvPicPr>
            <a:picLocks noChangeAspect="1" noChangeArrowheads="1"/>
          </p:cNvPicPr>
          <p:nvPr/>
        </p:nvPicPr>
        <p:blipFill>
          <a:blip r:embed="rId5" cstate="print"/>
          <a:srcRect/>
          <a:stretch>
            <a:fillRect/>
          </a:stretch>
        </p:blipFill>
        <p:spPr bwMode="auto">
          <a:xfrm>
            <a:off x="6228184" y="4509120"/>
            <a:ext cx="1872208" cy="1342288"/>
          </a:xfrm>
          <a:prstGeom prst="rect">
            <a:avLst/>
          </a:prstGeom>
          <a:noFill/>
        </p:spPr>
      </p:pic>
      <p:pic>
        <p:nvPicPr>
          <p:cNvPr id="25" name="_x78905296" descr="EMB00000c9c3723"/>
          <p:cNvPicPr>
            <a:picLocks noChangeAspect="1" noChangeArrowheads="1"/>
          </p:cNvPicPr>
          <p:nvPr/>
        </p:nvPicPr>
        <p:blipFill>
          <a:blip r:embed="rId6" cstate="print"/>
          <a:srcRect/>
          <a:stretch>
            <a:fillRect/>
          </a:stretch>
        </p:blipFill>
        <p:spPr bwMode="auto">
          <a:xfrm>
            <a:off x="683568" y="3933056"/>
            <a:ext cx="1794861" cy="1296144"/>
          </a:xfrm>
          <a:prstGeom prst="rect">
            <a:avLst/>
          </a:prstGeom>
          <a:noFill/>
        </p:spPr>
      </p:pic>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2000"/>
                                        <p:tgtEl>
                                          <p:spTgt spid="1027"/>
                                        </p:tgtEl>
                                      </p:cBhvr>
                                    </p:animEffect>
                                  </p:childTnLst>
                                </p:cTn>
                              </p:par>
                            </p:childTnLst>
                          </p:cTn>
                        </p:par>
                      </p:childTnLst>
                    </p:cTn>
                  </p:par>
                </p:childTnLst>
              </p:cTn>
              <p:nextCondLst>
                <p:cond evt="onClick" delay="0">
                  <p:tgtEl>
                    <p:spTgt spid="11"/>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실습문제 </a:t>
            </a:r>
            <a:r>
              <a:rPr lang="en-US" altLang="ko-KR" dirty="0" smtClean="0"/>
              <a:t>8.2] (194 page)</a:t>
            </a:r>
            <a:endParaRPr lang="ko-KR" altLang="en-US" dirty="0"/>
          </a:p>
        </p:txBody>
      </p:sp>
      <p:sp>
        <p:nvSpPr>
          <p:cNvPr id="6" name="텍스트 개체 틀 4"/>
          <p:cNvSpPr>
            <a:spLocks noGrp="1"/>
          </p:cNvSpPr>
          <p:nvPr>
            <p:ph type="body" sz="quarter" idx="10"/>
          </p:nvPr>
        </p:nvSpPr>
        <p:spPr>
          <a:xfrm>
            <a:off x="179512" y="980728"/>
            <a:ext cx="8784976" cy="320537"/>
          </a:xfrm>
        </p:spPr>
        <p:txBody>
          <a:bodyPr/>
          <a:lstStyle/>
          <a:p>
            <a:pPr>
              <a:buNone/>
            </a:pPr>
            <a:r>
              <a:rPr lang="en-US" altLang="ko-KR" sz="2000" dirty="0" smtClean="0"/>
              <a:t>[</a:t>
            </a:r>
            <a:r>
              <a:rPr lang="ko-KR" altLang="en-US" sz="2000" dirty="0" smtClean="0"/>
              <a:t>예제 </a:t>
            </a:r>
            <a:r>
              <a:rPr lang="en-US" altLang="ko-KR" sz="2000" dirty="0" smtClean="0"/>
              <a:t>8-4]</a:t>
            </a:r>
            <a:r>
              <a:rPr lang="ko-KR" altLang="en-US" sz="2000" dirty="0" smtClean="0"/>
              <a:t>의 증감식 부분을 </a:t>
            </a:r>
            <a:r>
              <a:rPr lang="en-US" altLang="ko-KR" sz="2000" dirty="0" err="1" smtClean="0"/>
              <a:t>i</a:t>
            </a:r>
            <a:r>
              <a:rPr lang="en-US" altLang="ko-KR" sz="2000" dirty="0" smtClean="0"/>
              <a:t>+=3 </a:t>
            </a:r>
            <a:r>
              <a:rPr lang="ko-KR" altLang="en-US" sz="2000" dirty="0" smtClean="0"/>
              <a:t>또는 </a:t>
            </a:r>
            <a:r>
              <a:rPr lang="en-US" altLang="ko-KR" sz="2000" dirty="0" err="1" smtClean="0"/>
              <a:t>i</a:t>
            </a:r>
            <a:r>
              <a:rPr lang="en-US" altLang="ko-KR" sz="2000" dirty="0" smtClean="0"/>
              <a:t>+=4</a:t>
            </a:r>
            <a:r>
              <a:rPr lang="ko-KR" altLang="en-US" sz="2000" dirty="0" smtClean="0"/>
              <a:t>로 수정하여 결과를 확인하시오</a:t>
            </a:r>
            <a:r>
              <a:rPr lang="en-US" altLang="ko-KR" sz="2000" dirty="0" smtClean="0"/>
              <a:t>.</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240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2407"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6" name="Rounded Rectangle 7"/>
          <p:cNvSpPr/>
          <p:nvPr/>
        </p:nvSpPr>
        <p:spPr bwMode="auto">
          <a:xfrm>
            <a:off x="6156176" y="6021288"/>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pic>
        <p:nvPicPr>
          <p:cNvPr id="19" name="Picture 2"/>
          <p:cNvPicPr>
            <a:picLocks noChangeAspect="1" noChangeArrowheads="1"/>
          </p:cNvPicPr>
          <p:nvPr/>
        </p:nvPicPr>
        <p:blipFill>
          <a:blip r:embed="rId3" cstate="print"/>
          <a:srcRect/>
          <a:stretch>
            <a:fillRect/>
          </a:stretch>
        </p:blipFill>
        <p:spPr bwMode="auto">
          <a:xfrm>
            <a:off x="179512" y="1431032"/>
            <a:ext cx="4467225" cy="2286000"/>
          </a:xfrm>
          <a:prstGeom prst="rect">
            <a:avLst/>
          </a:prstGeom>
          <a:noFill/>
          <a:ln w="9525">
            <a:noFill/>
            <a:miter lim="800000"/>
            <a:headEnd/>
            <a:tailEnd/>
          </a:ln>
        </p:spPr>
      </p:pic>
      <p:sp>
        <p:nvSpPr>
          <p:cNvPr id="20" name="직사각형 19"/>
          <p:cNvSpPr/>
          <p:nvPr/>
        </p:nvSpPr>
        <p:spPr bwMode="auto">
          <a:xfrm>
            <a:off x="2640840" y="2770295"/>
            <a:ext cx="576064" cy="216024"/>
          </a:xfrm>
          <a:prstGeom prst="rect">
            <a:avLst/>
          </a:prstGeom>
          <a:noFill/>
          <a:ln>
            <a:solidFill>
              <a:schemeClr val="accent1">
                <a:alpha val="71000"/>
              </a:schemeClr>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22" name="직선 화살표 연결선 21"/>
          <p:cNvCxnSpPr/>
          <p:nvPr/>
        </p:nvCxnSpPr>
        <p:spPr>
          <a:xfrm flipV="1">
            <a:off x="3203848" y="1916832"/>
            <a:ext cx="1872208" cy="93610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a:stCxn id="20" idx="3"/>
          </p:cNvCxnSpPr>
          <p:nvPr/>
        </p:nvCxnSpPr>
        <p:spPr>
          <a:xfrm>
            <a:off x="3216904" y="2878307"/>
            <a:ext cx="1859152" cy="119876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148064" y="1700808"/>
            <a:ext cx="792088" cy="369332"/>
          </a:xfrm>
          <a:prstGeom prst="rect">
            <a:avLst/>
          </a:prstGeom>
          <a:noFill/>
          <a:ln>
            <a:solidFill>
              <a:schemeClr val="accent1"/>
            </a:solidFill>
          </a:ln>
        </p:spPr>
        <p:txBody>
          <a:bodyPr wrap="square" rtlCol="0">
            <a:spAutoFit/>
          </a:bodyPr>
          <a:lstStyle/>
          <a:p>
            <a:r>
              <a:rPr lang="en-US" altLang="ko-KR" dirty="0" err="1" smtClean="0"/>
              <a:t>i</a:t>
            </a:r>
            <a:r>
              <a:rPr lang="en-US" altLang="ko-KR" dirty="0" smtClean="0"/>
              <a:t>+=3</a:t>
            </a:r>
            <a:endParaRPr lang="ko-KR" altLang="en-US" dirty="0"/>
          </a:p>
        </p:txBody>
      </p:sp>
      <p:sp>
        <p:nvSpPr>
          <p:cNvPr id="31" name="TextBox 30"/>
          <p:cNvSpPr txBox="1"/>
          <p:nvPr/>
        </p:nvSpPr>
        <p:spPr>
          <a:xfrm>
            <a:off x="5148064" y="3933056"/>
            <a:ext cx="792088" cy="369332"/>
          </a:xfrm>
          <a:prstGeom prst="rect">
            <a:avLst/>
          </a:prstGeom>
          <a:noFill/>
          <a:ln>
            <a:solidFill>
              <a:schemeClr val="accent1"/>
            </a:solidFill>
          </a:ln>
        </p:spPr>
        <p:txBody>
          <a:bodyPr wrap="square" rtlCol="0">
            <a:spAutoFit/>
          </a:bodyPr>
          <a:lstStyle/>
          <a:p>
            <a:r>
              <a:rPr lang="en-US" altLang="ko-KR" dirty="0" err="1" smtClean="0"/>
              <a:t>i</a:t>
            </a:r>
            <a:r>
              <a:rPr lang="en-US" altLang="ko-KR" dirty="0" smtClean="0"/>
              <a:t>+=4</a:t>
            </a:r>
            <a:endParaRPr lang="ko-KR" altLang="en-US" dirty="0"/>
          </a:p>
        </p:txBody>
      </p:sp>
      <p:grpSp>
        <p:nvGrpSpPr>
          <p:cNvPr id="33" name="그룹 32"/>
          <p:cNvGrpSpPr/>
          <p:nvPr/>
        </p:nvGrpSpPr>
        <p:grpSpPr>
          <a:xfrm>
            <a:off x="6084168" y="1700808"/>
            <a:ext cx="1800200" cy="3024336"/>
            <a:chOff x="6084168" y="1700808"/>
            <a:chExt cx="1800200" cy="3024336"/>
          </a:xfrm>
        </p:grpSpPr>
        <p:pic>
          <p:nvPicPr>
            <p:cNvPr id="104450" name="Picture 2"/>
            <p:cNvPicPr>
              <a:picLocks noChangeAspect="1" noChangeArrowheads="1"/>
            </p:cNvPicPr>
            <p:nvPr/>
          </p:nvPicPr>
          <p:blipFill>
            <a:blip r:embed="rId4" cstate="print"/>
            <a:srcRect/>
            <a:stretch>
              <a:fillRect/>
            </a:stretch>
          </p:blipFill>
          <p:spPr bwMode="auto">
            <a:xfrm>
              <a:off x="6084168" y="1700808"/>
              <a:ext cx="1788378" cy="936104"/>
            </a:xfrm>
            <a:prstGeom prst="rect">
              <a:avLst/>
            </a:prstGeom>
            <a:noFill/>
            <a:ln w="9525">
              <a:noFill/>
              <a:miter lim="800000"/>
              <a:headEnd/>
              <a:tailEnd/>
            </a:ln>
          </p:spPr>
        </p:pic>
        <p:pic>
          <p:nvPicPr>
            <p:cNvPr id="104451" name="Picture 3"/>
            <p:cNvPicPr>
              <a:picLocks noChangeAspect="1" noChangeArrowheads="1"/>
            </p:cNvPicPr>
            <p:nvPr/>
          </p:nvPicPr>
          <p:blipFill>
            <a:blip r:embed="rId5" cstate="print"/>
            <a:srcRect/>
            <a:stretch>
              <a:fillRect/>
            </a:stretch>
          </p:blipFill>
          <p:spPr bwMode="auto">
            <a:xfrm>
              <a:off x="6090961" y="3933056"/>
              <a:ext cx="1793407" cy="792088"/>
            </a:xfrm>
            <a:prstGeom prst="rect">
              <a:avLst/>
            </a:prstGeom>
            <a:noFill/>
            <a:ln w="9525">
              <a:noFill/>
              <a:miter lim="800000"/>
              <a:headEnd/>
              <a:tailEnd/>
            </a:ln>
          </p:spPr>
        </p:pic>
      </p:gr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2000"/>
                                        <p:tgtEl>
                                          <p:spTgt spid="33"/>
                                        </p:tgtEl>
                                      </p:cBhvr>
                                    </p:animEffect>
                                  </p:childTnLst>
                                </p:cTn>
                              </p:par>
                            </p:childTnLst>
                          </p:cTn>
                        </p:par>
                      </p:childTnLst>
                    </p:cTn>
                  </p:par>
                </p:childTnLst>
              </p:cTn>
              <p:nextCondLst>
                <p:cond evt="onClick" delay="0">
                  <p:tgtEl>
                    <p:spTgt spid="16"/>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실습문제 </a:t>
            </a:r>
            <a:r>
              <a:rPr lang="en-US" altLang="ko-KR" dirty="0" smtClean="0"/>
              <a:t>8.3] (194 page)</a:t>
            </a:r>
            <a:endParaRPr lang="ko-KR" altLang="en-US" dirty="0"/>
          </a:p>
        </p:txBody>
      </p:sp>
      <p:sp>
        <p:nvSpPr>
          <p:cNvPr id="6" name="텍스트 개체 틀 4"/>
          <p:cNvSpPr>
            <a:spLocks noGrp="1"/>
          </p:cNvSpPr>
          <p:nvPr>
            <p:ph type="body" sz="quarter" idx="10"/>
          </p:nvPr>
        </p:nvSpPr>
        <p:spPr>
          <a:xfrm>
            <a:off x="179512" y="980728"/>
            <a:ext cx="8784976" cy="751424"/>
          </a:xfrm>
        </p:spPr>
        <p:txBody>
          <a:bodyPr/>
          <a:lstStyle/>
          <a:p>
            <a:pPr>
              <a:buNone/>
            </a:pPr>
            <a:r>
              <a:rPr lang="en-US" altLang="ko-KR" sz="2000" dirty="0" smtClean="0"/>
              <a:t>[</a:t>
            </a:r>
            <a:r>
              <a:rPr lang="ko-KR" altLang="en-US" sz="2000" dirty="0" smtClean="0"/>
              <a:t>예제 </a:t>
            </a:r>
            <a:r>
              <a:rPr lang="en-US" altLang="ko-KR" sz="2000" dirty="0" smtClean="0"/>
              <a:t>8-4]</a:t>
            </a:r>
            <a:r>
              <a:rPr lang="ko-KR" altLang="en-US" sz="2000" dirty="0" smtClean="0"/>
              <a:t>에서 조건식과 </a:t>
            </a:r>
            <a:r>
              <a:rPr lang="ko-KR" altLang="en-US" sz="2000" dirty="0" err="1" smtClean="0"/>
              <a:t>증감식을</a:t>
            </a:r>
            <a:r>
              <a:rPr lang="ko-KR" altLang="en-US" sz="2000" dirty="0" smtClean="0"/>
              <a:t> 조절하여 </a:t>
            </a:r>
            <a:r>
              <a:rPr lang="en-US" altLang="ko-KR" sz="2000" dirty="0" err="1" smtClean="0"/>
              <a:t>printf</a:t>
            </a:r>
            <a:r>
              <a:rPr lang="ko-KR" altLang="en-US" sz="2000" dirty="0" smtClean="0"/>
              <a:t>가 </a:t>
            </a:r>
            <a:r>
              <a:rPr lang="en-US" altLang="ko-KR" sz="2000" dirty="0" smtClean="0"/>
              <a:t>10</a:t>
            </a:r>
            <a:r>
              <a:rPr lang="ko-KR" altLang="en-US" sz="2000" dirty="0" smtClean="0"/>
              <a:t>번 실행되도록 </a:t>
            </a:r>
            <a:endParaRPr lang="en-US" altLang="ko-KR" sz="2000" dirty="0" smtClean="0"/>
          </a:p>
          <a:p>
            <a:pPr>
              <a:buNone/>
            </a:pPr>
            <a:r>
              <a:rPr lang="ko-KR" altLang="en-US" sz="2000" dirty="0" smtClean="0"/>
              <a:t>프로그램을 수정하시오</a:t>
            </a:r>
            <a:r>
              <a:rPr lang="en-US" altLang="ko-KR" sz="2000" dirty="0" smtClean="0"/>
              <a:t>.</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240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2407"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6" name="Rounded Rectangle 7"/>
          <p:cNvSpPr/>
          <p:nvPr/>
        </p:nvSpPr>
        <p:spPr bwMode="auto">
          <a:xfrm>
            <a:off x="6156176" y="6021288"/>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pic>
        <p:nvPicPr>
          <p:cNvPr id="19" name="Picture 2"/>
          <p:cNvPicPr>
            <a:picLocks noChangeAspect="1" noChangeArrowheads="1"/>
          </p:cNvPicPr>
          <p:nvPr/>
        </p:nvPicPr>
        <p:blipFill>
          <a:blip r:embed="rId3" cstate="print"/>
          <a:srcRect/>
          <a:stretch>
            <a:fillRect/>
          </a:stretch>
        </p:blipFill>
        <p:spPr bwMode="auto">
          <a:xfrm>
            <a:off x="179512" y="1916832"/>
            <a:ext cx="4467225" cy="2286000"/>
          </a:xfrm>
          <a:prstGeom prst="rect">
            <a:avLst/>
          </a:prstGeom>
          <a:noFill/>
          <a:ln w="9525">
            <a:noFill/>
            <a:miter lim="800000"/>
            <a:headEnd/>
            <a:tailEnd/>
          </a:ln>
        </p:spPr>
      </p:pic>
      <p:sp>
        <p:nvSpPr>
          <p:cNvPr id="20" name="직사각형 19"/>
          <p:cNvSpPr/>
          <p:nvPr/>
        </p:nvSpPr>
        <p:spPr bwMode="auto">
          <a:xfrm>
            <a:off x="1979712" y="3266728"/>
            <a:ext cx="1152128" cy="216024"/>
          </a:xfrm>
          <a:prstGeom prst="rect">
            <a:avLst/>
          </a:prstGeom>
          <a:noFill/>
          <a:ln>
            <a:solidFill>
              <a:schemeClr val="accent1">
                <a:alpha val="71000"/>
              </a:schemeClr>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26" name="_x41559072" descr="EMB00000490010b"/>
          <p:cNvPicPr>
            <a:picLocks noChangeAspect="1" noChangeArrowheads="1"/>
          </p:cNvPicPr>
          <p:nvPr/>
        </p:nvPicPr>
        <p:blipFill>
          <a:blip r:embed="rId4" cstate="print"/>
          <a:srcRect/>
          <a:stretch>
            <a:fillRect/>
          </a:stretch>
        </p:blipFill>
        <p:spPr bwMode="auto">
          <a:xfrm>
            <a:off x="467544" y="4293096"/>
            <a:ext cx="1872208" cy="1342288"/>
          </a:xfrm>
          <a:prstGeom prst="rect">
            <a:avLst/>
          </a:prstGeom>
          <a:noFill/>
        </p:spPr>
      </p:pic>
      <p:grpSp>
        <p:nvGrpSpPr>
          <p:cNvPr id="27" name="그룹 26"/>
          <p:cNvGrpSpPr/>
          <p:nvPr/>
        </p:nvGrpSpPr>
        <p:grpSpPr>
          <a:xfrm>
            <a:off x="3203848" y="1916832"/>
            <a:ext cx="5616624" cy="3168352"/>
            <a:chOff x="3203848" y="1916832"/>
            <a:chExt cx="5616624" cy="3168352"/>
          </a:xfrm>
        </p:grpSpPr>
        <p:pic>
          <p:nvPicPr>
            <p:cNvPr id="105474" name="Picture 2"/>
            <p:cNvPicPr>
              <a:picLocks noChangeAspect="1" noChangeArrowheads="1"/>
            </p:cNvPicPr>
            <p:nvPr/>
          </p:nvPicPr>
          <p:blipFill>
            <a:blip r:embed="rId5" cstate="print"/>
            <a:srcRect/>
            <a:stretch>
              <a:fillRect/>
            </a:stretch>
          </p:blipFill>
          <p:spPr bwMode="auto">
            <a:xfrm>
              <a:off x="4427984" y="3237334"/>
              <a:ext cx="3705225" cy="1847850"/>
            </a:xfrm>
            <a:prstGeom prst="rect">
              <a:avLst/>
            </a:prstGeom>
            <a:noFill/>
            <a:ln w="9525">
              <a:noFill/>
              <a:miter lim="800000"/>
              <a:headEnd/>
              <a:tailEnd/>
            </a:ln>
          </p:spPr>
        </p:pic>
        <p:sp>
          <p:nvSpPr>
            <p:cNvPr id="21" name="직사각형 20"/>
            <p:cNvSpPr/>
            <p:nvPr/>
          </p:nvSpPr>
          <p:spPr bwMode="auto">
            <a:xfrm>
              <a:off x="5957404" y="4149080"/>
              <a:ext cx="1152128" cy="216024"/>
            </a:xfrm>
            <a:prstGeom prst="rect">
              <a:avLst/>
            </a:prstGeom>
            <a:noFill/>
            <a:ln>
              <a:solidFill>
                <a:schemeClr val="accent1">
                  <a:alpha val="71000"/>
                </a:schemeClr>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24" name="직선 화살표 연결선 23"/>
            <p:cNvCxnSpPr/>
            <p:nvPr/>
          </p:nvCxnSpPr>
          <p:spPr>
            <a:xfrm>
              <a:off x="3203848" y="3356992"/>
              <a:ext cx="2736304" cy="7920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pic>
          <p:nvPicPr>
            <p:cNvPr id="105475" name="Picture 3"/>
            <p:cNvPicPr>
              <a:picLocks noChangeAspect="1" noChangeArrowheads="1"/>
            </p:cNvPicPr>
            <p:nvPr/>
          </p:nvPicPr>
          <p:blipFill>
            <a:blip r:embed="rId6" cstate="print"/>
            <a:srcRect/>
            <a:stretch>
              <a:fillRect/>
            </a:stretch>
          </p:blipFill>
          <p:spPr bwMode="auto">
            <a:xfrm>
              <a:off x="7267470" y="1916832"/>
              <a:ext cx="1553002" cy="1944216"/>
            </a:xfrm>
            <a:prstGeom prst="rect">
              <a:avLst/>
            </a:prstGeom>
            <a:noFill/>
            <a:ln w="9525">
              <a:noFill/>
              <a:miter lim="800000"/>
              <a:headEnd/>
              <a:tailEnd/>
            </a:ln>
          </p:spPr>
        </p:pic>
      </p:gr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2000"/>
                                        <p:tgtEl>
                                          <p:spTgt spid="27"/>
                                        </p:tgtEl>
                                      </p:cBhvr>
                                    </p:animEffect>
                                  </p:childTnLst>
                                </p:cTn>
                              </p:par>
                            </p:childTnLst>
                          </p:cTn>
                        </p:par>
                      </p:childTnLst>
                    </p:cTn>
                  </p:par>
                </p:childTnLst>
              </p:cTn>
              <p:nextCondLst>
                <p:cond evt="onClick" delay="0">
                  <p:tgtEl>
                    <p:spTgt spid="16"/>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9" name="Picture 3"/>
          <p:cNvPicPr>
            <a:picLocks noChangeAspect="1" noChangeArrowheads="1"/>
          </p:cNvPicPr>
          <p:nvPr/>
        </p:nvPicPr>
        <p:blipFill>
          <a:blip r:embed="rId3" cstate="print"/>
          <a:srcRect/>
          <a:stretch>
            <a:fillRect/>
          </a:stretch>
        </p:blipFill>
        <p:spPr bwMode="auto">
          <a:xfrm>
            <a:off x="4795556" y="2123645"/>
            <a:ext cx="3819525" cy="2324100"/>
          </a:xfrm>
          <a:prstGeom prst="rect">
            <a:avLst/>
          </a:prstGeom>
          <a:noFill/>
          <a:ln w="9525">
            <a:noFill/>
            <a:miter lim="800000"/>
            <a:headEnd/>
            <a:tailEnd/>
          </a:ln>
        </p:spPr>
      </p:pic>
      <p:pic>
        <p:nvPicPr>
          <p:cNvPr id="106498" name="Picture 2"/>
          <p:cNvPicPr>
            <a:picLocks noChangeAspect="1" noChangeArrowheads="1"/>
          </p:cNvPicPr>
          <p:nvPr/>
        </p:nvPicPr>
        <p:blipFill>
          <a:blip r:embed="rId4" cstate="print"/>
          <a:srcRect/>
          <a:stretch>
            <a:fillRect/>
          </a:stretch>
        </p:blipFill>
        <p:spPr bwMode="auto">
          <a:xfrm>
            <a:off x="395536" y="1124744"/>
            <a:ext cx="3705225" cy="2266950"/>
          </a:xfrm>
          <a:prstGeom prst="rect">
            <a:avLst/>
          </a:prstGeom>
          <a:noFill/>
          <a:ln w="9525">
            <a:noFill/>
            <a:miter lim="800000"/>
            <a:headEnd/>
            <a:tailEnd/>
          </a:ln>
        </p:spPr>
      </p:pic>
      <p:sp>
        <p:nvSpPr>
          <p:cNvPr id="2" name="Title 1"/>
          <p:cNvSpPr>
            <a:spLocks noGrp="1"/>
          </p:cNvSpPr>
          <p:nvPr>
            <p:ph type="title"/>
          </p:nvPr>
        </p:nvSpPr>
        <p:spPr>
          <a:xfrm>
            <a:off x="381000" y="230189"/>
            <a:ext cx="8382000" cy="678531"/>
          </a:xfrm>
        </p:spPr>
        <p:txBody>
          <a:bodyPr>
            <a:normAutofit/>
          </a:bodyPr>
          <a:lstStyle/>
          <a:p>
            <a:r>
              <a:rPr lang="en-US" altLang="ko-KR" dirty="0" smtClean="0"/>
              <a:t>for</a:t>
            </a:r>
            <a:r>
              <a:rPr lang="ko-KR" altLang="en-US" dirty="0" smtClean="0"/>
              <a:t>문에서 </a:t>
            </a:r>
            <a:r>
              <a:rPr lang="ko-KR" altLang="en-US" dirty="0" err="1" smtClean="0"/>
              <a:t>조건식과</a:t>
            </a:r>
            <a:r>
              <a:rPr lang="ko-KR" altLang="en-US" dirty="0" smtClean="0"/>
              <a:t> </a:t>
            </a:r>
            <a:r>
              <a:rPr lang="ko-KR" altLang="en-US" dirty="0" err="1" smtClean="0"/>
              <a:t>증감식의</a:t>
            </a:r>
            <a:r>
              <a:rPr lang="ko-KR" altLang="en-US" dirty="0" smtClean="0"/>
              <a:t> 제어</a:t>
            </a:r>
            <a:endParaRPr lang="ko-KR" altLang="en-US"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778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1" name="Rounded Rectangle 7"/>
          <p:cNvSpPr/>
          <p:nvPr/>
        </p:nvSpPr>
        <p:spPr bwMode="auto">
          <a:xfrm>
            <a:off x="6084168" y="6192688"/>
            <a:ext cx="2520280"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실행결과</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
        <p:nvSpPr>
          <p:cNvPr id="129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9030"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7" name="직사각형 16"/>
          <p:cNvSpPr/>
          <p:nvPr/>
        </p:nvSpPr>
        <p:spPr bwMode="auto">
          <a:xfrm>
            <a:off x="995453" y="2492896"/>
            <a:ext cx="1352250" cy="216024"/>
          </a:xfrm>
          <a:prstGeom prst="rect">
            <a:avLst/>
          </a:prstGeom>
          <a:noFill/>
          <a:ln>
            <a:solidFill>
              <a:schemeClr val="accent1">
                <a:alpha val="71000"/>
              </a:schemeClr>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0" name="직사각형 19"/>
          <p:cNvSpPr/>
          <p:nvPr/>
        </p:nvSpPr>
        <p:spPr bwMode="auto">
          <a:xfrm>
            <a:off x="5467900" y="3501008"/>
            <a:ext cx="1480364" cy="216024"/>
          </a:xfrm>
          <a:prstGeom prst="rect">
            <a:avLst/>
          </a:prstGeom>
          <a:noFill/>
          <a:ln>
            <a:solidFill>
              <a:schemeClr val="accent1">
                <a:alpha val="71000"/>
              </a:schemeClr>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22" name="직선 화살표 연결선 21"/>
          <p:cNvCxnSpPr/>
          <p:nvPr/>
        </p:nvCxnSpPr>
        <p:spPr>
          <a:xfrm>
            <a:off x="2411760" y="2708920"/>
            <a:ext cx="3888432" cy="72008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19" name="_x78905296" descr="EMB00000c9c3723"/>
          <p:cNvPicPr>
            <a:picLocks noChangeAspect="1" noChangeArrowheads="1"/>
          </p:cNvPicPr>
          <p:nvPr/>
        </p:nvPicPr>
        <p:blipFill>
          <a:blip r:embed="rId5" cstate="print"/>
          <a:srcRect/>
          <a:stretch>
            <a:fillRect/>
          </a:stretch>
        </p:blipFill>
        <p:spPr bwMode="auto">
          <a:xfrm>
            <a:off x="467544" y="3573016"/>
            <a:ext cx="1794861" cy="1296144"/>
          </a:xfrm>
          <a:prstGeom prst="rect">
            <a:avLst/>
          </a:prstGeom>
          <a:noFill/>
        </p:spPr>
      </p:pic>
      <p:sp>
        <p:nvSpPr>
          <p:cNvPr id="106501"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106500" name="_x41727832" descr="EMB000004900109"/>
          <p:cNvPicPr>
            <a:picLocks noChangeAspect="1" noChangeArrowheads="1"/>
          </p:cNvPicPr>
          <p:nvPr/>
        </p:nvPicPr>
        <p:blipFill>
          <a:blip r:embed="rId6" cstate="print"/>
          <a:srcRect/>
          <a:stretch>
            <a:fillRect/>
          </a:stretch>
        </p:blipFill>
        <p:spPr bwMode="auto">
          <a:xfrm>
            <a:off x="4860031" y="4509120"/>
            <a:ext cx="1690148" cy="1080120"/>
          </a:xfrm>
          <a:prstGeom prst="rect">
            <a:avLst/>
          </a:prstGeom>
          <a:noFill/>
        </p:spPr>
      </p:pic>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500"/>
                                        </p:tgtEl>
                                        <p:attrNameLst>
                                          <p:attrName>style.visibility</p:attrName>
                                        </p:attrNameLst>
                                      </p:cBhvr>
                                      <p:to>
                                        <p:strVal val="visible"/>
                                      </p:to>
                                    </p:set>
                                    <p:animEffect transition="in" filter="fade">
                                      <p:cBhvr>
                                        <p:cTn id="7" dur="2000"/>
                                        <p:tgtEl>
                                          <p:spTgt spid="106500"/>
                                        </p:tgtEl>
                                      </p:cBhvr>
                                    </p:animEffect>
                                  </p:childTnLst>
                                </p:cTn>
                              </p:par>
                            </p:childTnLst>
                          </p:cTn>
                        </p:par>
                      </p:childTnLst>
                    </p:cTn>
                  </p:par>
                </p:childTnLst>
              </p:cTn>
              <p:nextCondLst>
                <p:cond evt="onClick" delay="0">
                  <p:tgtEl>
                    <p:spTgt spid="11"/>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p:cNvPicPr>
            <a:picLocks noChangeAspect="1" noChangeArrowheads="1"/>
          </p:cNvPicPr>
          <p:nvPr/>
        </p:nvPicPr>
        <p:blipFill>
          <a:blip r:embed="rId3" cstate="print"/>
          <a:srcRect/>
          <a:stretch>
            <a:fillRect/>
          </a:stretch>
        </p:blipFill>
        <p:spPr bwMode="auto">
          <a:xfrm>
            <a:off x="180936" y="2044984"/>
            <a:ext cx="4467225" cy="2286000"/>
          </a:xfrm>
          <a:prstGeom prst="rect">
            <a:avLst/>
          </a:prstGeom>
          <a:noFill/>
          <a:ln w="9525">
            <a:noFill/>
            <a:miter lim="800000"/>
            <a:headEnd/>
            <a:tailEnd/>
          </a:ln>
        </p:spPr>
      </p:pic>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실습문제 </a:t>
            </a:r>
            <a:r>
              <a:rPr lang="en-US" altLang="ko-KR" dirty="0" smtClean="0"/>
              <a:t>8.4] (1) (195 page)</a:t>
            </a:r>
            <a:endParaRPr lang="ko-KR" altLang="en-US" dirty="0"/>
          </a:p>
        </p:txBody>
      </p:sp>
      <p:sp>
        <p:nvSpPr>
          <p:cNvPr id="6" name="텍스트 개체 틀 4"/>
          <p:cNvSpPr>
            <a:spLocks noGrp="1"/>
          </p:cNvSpPr>
          <p:nvPr>
            <p:ph type="body" sz="quarter" idx="10"/>
          </p:nvPr>
        </p:nvSpPr>
        <p:spPr>
          <a:xfrm>
            <a:off x="179512" y="980728"/>
            <a:ext cx="8784976" cy="763799"/>
          </a:xfrm>
        </p:spPr>
        <p:txBody>
          <a:bodyPr/>
          <a:lstStyle/>
          <a:p>
            <a:pPr>
              <a:buNone/>
            </a:pPr>
            <a:r>
              <a:rPr lang="en-US" altLang="ko-KR" sz="2000" dirty="0" smtClean="0"/>
              <a:t>[</a:t>
            </a:r>
            <a:r>
              <a:rPr lang="ko-KR" altLang="en-US" sz="2000" dirty="0" smtClean="0"/>
              <a:t>예제 </a:t>
            </a:r>
            <a:r>
              <a:rPr lang="en-US" altLang="ko-KR" sz="2000" dirty="0" smtClean="0"/>
              <a:t>8-4]</a:t>
            </a:r>
            <a:r>
              <a:rPr lang="ko-KR" altLang="en-US" sz="2000" dirty="0" smtClean="0"/>
              <a:t>와 </a:t>
            </a:r>
            <a:r>
              <a:rPr lang="en-US" altLang="ko-KR" sz="2000" dirty="0" smtClean="0"/>
              <a:t>[</a:t>
            </a:r>
            <a:r>
              <a:rPr lang="ko-KR" altLang="en-US" sz="2000" dirty="0" smtClean="0"/>
              <a:t>예제 </a:t>
            </a:r>
            <a:r>
              <a:rPr lang="en-US" altLang="ko-KR" sz="2000" dirty="0" smtClean="0"/>
              <a:t>8-6]</a:t>
            </a:r>
            <a:r>
              <a:rPr lang="ko-KR" altLang="en-US" sz="2000" dirty="0" smtClean="0"/>
              <a:t>을 응용하여 </a:t>
            </a:r>
            <a:r>
              <a:rPr lang="en-US" altLang="ko-KR" sz="2000" dirty="0" smtClean="0"/>
              <a:t>1</a:t>
            </a:r>
            <a:r>
              <a:rPr lang="ko-KR" altLang="en-US" sz="2000" dirty="0" smtClean="0"/>
              <a:t>부터 </a:t>
            </a:r>
            <a:r>
              <a:rPr lang="en-US" altLang="ko-KR" sz="2000" dirty="0" smtClean="0"/>
              <a:t>10</a:t>
            </a:r>
            <a:r>
              <a:rPr lang="ko-KR" altLang="en-US" sz="2000" dirty="0" smtClean="0"/>
              <a:t>까지 홀수 번호만 출력하는</a:t>
            </a:r>
            <a:endParaRPr lang="en-US" altLang="ko-KR" sz="2000" dirty="0" smtClean="0"/>
          </a:p>
          <a:p>
            <a:pPr>
              <a:buNone/>
            </a:pPr>
            <a:r>
              <a:rPr lang="ko-KR" altLang="en-US" sz="2000" dirty="0" smtClean="0"/>
              <a:t> 반복문 프로그램을 작성하시오</a:t>
            </a:r>
            <a:r>
              <a:rPr lang="en-US" altLang="ko-KR" sz="2000" dirty="0" smtClean="0"/>
              <a:t>.</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240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2407"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6" name="Rounded Rectangle 7"/>
          <p:cNvSpPr/>
          <p:nvPr/>
        </p:nvSpPr>
        <p:spPr bwMode="auto">
          <a:xfrm>
            <a:off x="6156176" y="6165304"/>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
        <p:nvSpPr>
          <p:cNvPr id="20" name="직사각형 19"/>
          <p:cNvSpPr/>
          <p:nvPr/>
        </p:nvSpPr>
        <p:spPr bwMode="auto">
          <a:xfrm>
            <a:off x="1097802" y="3356992"/>
            <a:ext cx="2034038" cy="216024"/>
          </a:xfrm>
          <a:prstGeom prst="rect">
            <a:avLst/>
          </a:prstGeom>
          <a:noFill/>
          <a:ln>
            <a:solidFill>
              <a:schemeClr val="accent1">
                <a:alpha val="71000"/>
              </a:schemeClr>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4" name="TextBox 23"/>
          <p:cNvSpPr txBox="1"/>
          <p:nvPr/>
        </p:nvSpPr>
        <p:spPr>
          <a:xfrm>
            <a:off x="4572000" y="2566645"/>
            <a:ext cx="1224136" cy="646331"/>
          </a:xfrm>
          <a:prstGeom prst="rect">
            <a:avLst/>
          </a:prstGeom>
          <a:noFill/>
        </p:spPr>
        <p:txBody>
          <a:bodyPr wrap="square" rtlCol="0">
            <a:spAutoFit/>
          </a:bodyPr>
          <a:lstStyle/>
          <a:p>
            <a:r>
              <a:rPr lang="ko-KR" altLang="en-US" dirty="0" smtClean="0"/>
              <a:t>홀수번호</a:t>
            </a:r>
            <a:endParaRPr lang="en-US" altLang="ko-KR" dirty="0" smtClean="0"/>
          </a:p>
          <a:p>
            <a:r>
              <a:rPr lang="ko-KR" altLang="en-US" dirty="0" smtClean="0"/>
              <a:t>출력</a:t>
            </a:r>
            <a:endParaRPr lang="ko-KR" altLang="en-US" dirty="0"/>
          </a:p>
        </p:txBody>
      </p:sp>
      <p:grpSp>
        <p:nvGrpSpPr>
          <p:cNvPr id="21" name="그룹 20"/>
          <p:cNvGrpSpPr/>
          <p:nvPr/>
        </p:nvGrpSpPr>
        <p:grpSpPr>
          <a:xfrm>
            <a:off x="5724128" y="2132856"/>
            <a:ext cx="2790825" cy="1781175"/>
            <a:chOff x="5724128" y="2132856"/>
            <a:chExt cx="2790825" cy="1781175"/>
          </a:xfrm>
        </p:grpSpPr>
        <p:pic>
          <p:nvPicPr>
            <p:cNvPr id="110594" name="Picture 2"/>
            <p:cNvPicPr>
              <a:picLocks noChangeAspect="1" noChangeArrowheads="1"/>
            </p:cNvPicPr>
            <p:nvPr/>
          </p:nvPicPr>
          <p:blipFill>
            <a:blip r:embed="rId4" cstate="print"/>
            <a:srcRect/>
            <a:stretch>
              <a:fillRect/>
            </a:stretch>
          </p:blipFill>
          <p:spPr bwMode="auto">
            <a:xfrm>
              <a:off x="5724128" y="2132856"/>
              <a:ext cx="2790825" cy="1781175"/>
            </a:xfrm>
            <a:prstGeom prst="rect">
              <a:avLst/>
            </a:prstGeom>
            <a:noFill/>
            <a:ln w="9525">
              <a:solidFill>
                <a:srgbClr val="FF0000"/>
              </a:solidFill>
              <a:miter lim="800000"/>
              <a:headEnd/>
              <a:tailEnd/>
            </a:ln>
          </p:spPr>
        </p:pic>
        <p:sp>
          <p:nvSpPr>
            <p:cNvPr id="27" name="직사각형 26"/>
            <p:cNvSpPr/>
            <p:nvPr/>
          </p:nvSpPr>
          <p:spPr bwMode="auto">
            <a:xfrm>
              <a:off x="6361608" y="3068960"/>
              <a:ext cx="2034038" cy="216024"/>
            </a:xfrm>
            <a:prstGeom prst="rect">
              <a:avLst/>
            </a:prstGeom>
            <a:noFill/>
            <a:ln>
              <a:solidFill>
                <a:srgbClr val="FF0000"/>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grpSp>
      <p:sp>
        <p:nvSpPr>
          <p:cNvPr id="22" name="Rounded Rectangle 7">
            <a:hlinkClick r:id="rId5" action="ppaction://hlinkfile"/>
          </p:cNvPr>
          <p:cNvSpPr/>
          <p:nvPr/>
        </p:nvSpPr>
        <p:spPr bwMode="auto">
          <a:xfrm>
            <a:off x="6156176" y="5445224"/>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pic>
        <p:nvPicPr>
          <p:cNvPr id="23" name="Picture 3"/>
          <p:cNvPicPr>
            <a:picLocks noChangeAspect="1" noChangeArrowheads="1"/>
          </p:cNvPicPr>
          <p:nvPr/>
        </p:nvPicPr>
        <p:blipFill>
          <a:blip r:embed="rId6" cstate="print"/>
          <a:srcRect/>
          <a:stretch>
            <a:fillRect/>
          </a:stretch>
        </p:blipFill>
        <p:spPr bwMode="auto">
          <a:xfrm>
            <a:off x="395536" y="4345260"/>
            <a:ext cx="3819525" cy="2324100"/>
          </a:xfrm>
          <a:prstGeom prst="rect">
            <a:avLst/>
          </a:prstGeom>
          <a:noFill/>
          <a:ln w="9525">
            <a:noFill/>
            <a:miter lim="800000"/>
            <a:headEnd/>
            <a:tailEnd/>
          </a:ln>
        </p:spPr>
      </p:pic>
      <p:sp>
        <p:nvSpPr>
          <p:cNvPr id="29" name="직사각형 28"/>
          <p:cNvSpPr/>
          <p:nvPr/>
        </p:nvSpPr>
        <p:spPr bwMode="auto">
          <a:xfrm>
            <a:off x="1073298" y="5690938"/>
            <a:ext cx="2034038" cy="216024"/>
          </a:xfrm>
          <a:prstGeom prst="rect">
            <a:avLst/>
          </a:prstGeom>
          <a:noFill/>
          <a:ln>
            <a:solidFill>
              <a:schemeClr val="accent1">
                <a:alpha val="71000"/>
              </a:schemeClr>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childTnLst>
              </p:cTn>
              <p:nextCondLst>
                <p:cond evt="onClick" delay="0">
                  <p:tgtEl>
                    <p:spTgt spid="16"/>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p:cNvPicPr>
            <a:picLocks noChangeAspect="1" noChangeArrowheads="1"/>
          </p:cNvPicPr>
          <p:nvPr/>
        </p:nvPicPr>
        <p:blipFill>
          <a:blip r:embed="rId3" cstate="print"/>
          <a:srcRect/>
          <a:stretch>
            <a:fillRect/>
          </a:stretch>
        </p:blipFill>
        <p:spPr bwMode="auto">
          <a:xfrm>
            <a:off x="180936" y="2044984"/>
            <a:ext cx="4467225" cy="2286000"/>
          </a:xfrm>
          <a:prstGeom prst="rect">
            <a:avLst/>
          </a:prstGeom>
          <a:noFill/>
          <a:ln w="9525">
            <a:noFill/>
            <a:miter lim="800000"/>
            <a:headEnd/>
            <a:tailEnd/>
          </a:ln>
        </p:spPr>
      </p:pic>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실습문제 </a:t>
            </a:r>
            <a:r>
              <a:rPr lang="en-US" altLang="ko-KR" dirty="0" smtClean="0"/>
              <a:t>8.4] (2) (195 page)</a:t>
            </a:r>
            <a:endParaRPr lang="ko-KR" altLang="en-US" dirty="0"/>
          </a:p>
        </p:txBody>
      </p:sp>
      <p:sp>
        <p:nvSpPr>
          <p:cNvPr id="6" name="텍스트 개체 틀 4"/>
          <p:cNvSpPr>
            <a:spLocks noGrp="1"/>
          </p:cNvSpPr>
          <p:nvPr>
            <p:ph type="body" sz="quarter" idx="10"/>
          </p:nvPr>
        </p:nvSpPr>
        <p:spPr>
          <a:xfrm>
            <a:off x="179512" y="980728"/>
            <a:ext cx="8784976" cy="763799"/>
          </a:xfrm>
        </p:spPr>
        <p:txBody>
          <a:bodyPr/>
          <a:lstStyle/>
          <a:p>
            <a:pPr>
              <a:buNone/>
            </a:pPr>
            <a:r>
              <a:rPr lang="en-US" altLang="ko-KR" sz="2000" dirty="0" smtClean="0"/>
              <a:t>[</a:t>
            </a:r>
            <a:r>
              <a:rPr lang="ko-KR" altLang="en-US" sz="2000" dirty="0" smtClean="0"/>
              <a:t>예제 </a:t>
            </a:r>
            <a:r>
              <a:rPr lang="en-US" altLang="ko-KR" sz="2000" dirty="0" smtClean="0"/>
              <a:t>8-4]</a:t>
            </a:r>
            <a:r>
              <a:rPr lang="ko-KR" altLang="en-US" sz="2000" dirty="0" smtClean="0"/>
              <a:t>와 </a:t>
            </a:r>
            <a:r>
              <a:rPr lang="en-US" altLang="ko-KR" sz="2000" dirty="0" smtClean="0"/>
              <a:t>[</a:t>
            </a:r>
            <a:r>
              <a:rPr lang="ko-KR" altLang="en-US" sz="2000" dirty="0" smtClean="0"/>
              <a:t>예제 </a:t>
            </a:r>
            <a:r>
              <a:rPr lang="en-US" altLang="ko-KR" sz="2000" dirty="0" smtClean="0"/>
              <a:t>8-6]</a:t>
            </a:r>
            <a:r>
              <a:rPr lang="ko-KR" altLang="en-US" sz="2000" dirty="0" smtClean="0"/>
              <a:t>을 응용하여 </a:t>
            </a:r>
            <a:r>
              <a:rPr lang="en-US" altLang="ko-KR" sz="2000" dirty="0" smtClean="0"/>
              <a:t>1</a:t>
            </a:r>
            <a:r>
              <a:rPr lang="ko-KR" altLang="en-US" sz="2000" dirty="0" smtClean="0"/>
              <a:t>부터 </a:t>
            </a:r>
            <a:r>
              <a:rPr lang="en-US" altLang="ko-KR" sz="2000" dirty="0" smtClean="0"/>
              <a:t>10</a:t>
            </a:r>
            <a:r>
              <a:rPr lang="ko-KR" altLang="en-US" sz="2000" dirty="0" smtClean="0"/>
              <a:t>까지 짝수번호만 </a:t>
            </a:r>
            <a:endParaRPr lang="en-US" altLang="ko-KR" sz="2000" dirty="0" smtClean="0"/>
          </a:p>
          <a:p>
            <a:pPr>
              <a:buNone/>
            </a:pPr>
            <a:r>
              <a:rPr lang="ko-KR" altLang="en-US" sz="2000" dirty="0" smtClean="0"/>
              <a:t>출력하는 반복문 프로그램을 작성하시오</a:t>
            </a:r>
            <a:r>
              <a:rPr lang="en-US" altLang="ko-KR" sz="2000" dirty="0" smtClean="0"/>
              <a:t>.</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240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2407"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6" name="Rounded Rectangle 7"/>
          <p:cNvSpPr/>
          <p:nvPr/>
        </p:nvSpPr>
        <p:spPr bwMode="auto">
          <a:xfrm>
            <a:off x="6156176" y="6165304"/>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
        <p:nvSpPr>
          <p:cNvPr id="20" name="직사각형 19"/>
          <p:cNvSpPr/>
          <p:nvPr/>
        </p:nvSpPr>
        <p:spPr bwMode="auto">
          <a:xfrm>
            <a:off x="1097802" y="3356992"/>
            <a:ext cx="2034038" cy="216024"/>
          </a:xfrm>
          <a:prstGeom prst="rect">
            <a:avLst/>
          </a:prstGeom>
          <a:noFill/>
          <a:ln>
            <a:solidFill>
              <a:schemeClr val="accent1">
                <a:alpha val="71000"/>
              </a:schemeClr>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18" name="Picture 3"/>
          <p:cNvPicPr>
            <a:picLocks noChangeAspect="1" noChangeArrowheads="1"/>
          </p:cNvPicPr>
          <p:nvPr/>
        </p:nvPicPr>
        <p:blipFill>
          <a:blip r:embed="rId4" cstate="print"/>
          <a:srcRect/>
          <a:stretch>
            <a:fillRect/>
          </a:stretch>
        </p:blipFill>
        <p:spPr bwMode="auto">
          <a:xfrm>
            <a:off x="395536" y="4345260"/>
            <a:ext cx="3819525" cy="2324100"/>
          </a:xfrm>
          <a:prstGeom prst="rect">
            <a:avLst/>
          </a:prstGeom>
          <a:noFill/>
          <a:ln w="9525">
            <a:noFill/>
            <a:miter lim="800000"/>
            <a:headEnd/>
            <a:tailEnd/>
          </a:ln>
        </p:spPr>
      </p:pic>
      <p:sp>
        <p:nvSpPr>
          <p:cNvPr id="25" name="TextBox 24"/>
          <p:cNvSpPr txBox="1"/>
          <p:nvPr/>
        </p:nvSpPr>
        <p:spPr>
          <a:xfrm>
            <a:off x="4355976" y="2780928"/>
            <a:ext cx="1224136" cy="646331"/>
          </a:xfrm>
          <a:prstGeom prst="rect">
            <a:avLst/>
          </a:prstGeom>
          <a:noFill/>
        </p:spPr>
        <p:txBody>
          <a:bodyPr wrap="square" rtlCol="0">
            <a:spAutoFit/>
          </a:bodyPr>
          <a:lstStyle/>
          <a:p>
            <a:r>
              <a:rPr lang="ko-KR" altLang="en-US" dirty="0" smtClean="0"/>
              <a:t>짝수번호</a:t>
            </a:r>
            <a:endParaRPr lang="en-US" altLang="ko-KR" dirty="0" smtClean="0"/>
          </a:p>
          <a:p>
            <a:r>
              <a:rPr lang="ko-KR" altLang="en-US" dirty="0" smtClean="0"/>
              <a:t>출력</a:t>
            </a:r>
            <a:endParaRPr lang="ko-KR" altLang="en-US" dirty="0"/>
          </a:p>
        </p:txBody>
      </p:sp>
      <p:sp>
        <p:nvSpPr>
          <p:cNvPr id="26" name="직사각형 25"/>
          <p:cNvSpPr/>
          <p:nvPr/>
        </p:nvSpPr>
        <p:spPr bwMode="auto">
          <a:xfrm>
            <a:off x="1073298" y="5690938"/>
            <a:ext cx="2034038" cy="216024"/>
          </a:xfrm>
          <a:prstGeom prst="rect">
            <a:avLst/>
          </a:prstGeom>
          <a:noFill/>
          <a:ln>
            <a:solidFill>
              <a:schemeClr val="accent1">
                <a:alpha val="71000"/>
              </a:schemeClr>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grpSp>
        <p:nvGrpSpPr>
          <p:cNvPr id="21" name="그룹 20"/>
          <p:cNvGrpSpPr/>
          <p:nvPr/>
        </p:nvGrpSpPr>
        <p:grpSpPr>
          <a:xfrm>
            <a:off x="5724128" y="2348880"/>
            <a:ext cx="2743200" cy="1847850"/>
            <a:chOff x="5724128" y="4221088"/>
            <a:chExt cx="2743200" cy="1847850"/>
          </a:xfrm>
        </p:grpSpPr>
        <p:pic>
          <p:nvPicPr>
            <p:cNvPr id="110595" name="Picture 3"/>
            <p:cNvPicPr>
              <a:picLocks noChangeAspect="1" noChangeArrowheads="1"/>
            </p:cNvPicPr>
            <p:nvPr/>
          </p:nvPicPr>
          <p:blipFill>
            <a:blip r:embed="rId5" cstate="print"/>
            <a:srcRect/>
            <a:stretch>
              <a:fillRect/>
            </a:stretch>
          </p:blipFill>
          <p:spPr bwMode="auto">
            <a:xfrm>
              <a:off x="5724128" y="4221088"/>
              <a:ext cx="2743200" cy="1847850"/>
            </a:xfrm>
            <a:prstGeom prst="rect">
              <a:avLst/>
            </a:prstGeom>
            <a:noFill/>
            <a:ln w="9525">
              <a:solidFill>
                <a:srgbClr val="FF0000"/>
              </a:solidFill>
              <a:miter lim="800000"/>
              <a:headEnd/>
              <a:tailEnd/>
            </a:ln>
          </p:spPr>
        </p:pic>
        <p:sp>
          <p:nvSpPr>
            <p:cNvPr id="28" name="직사각형 27"/>
            <p:cNvSpPr/>
            <p:nvPr/>
          </p:nvSpPr>
          <p:spPr bwMode="auto">
            <a:xfrm>
              <a:off x="6340738" y="5157192"/>
              <a:ext cx="2034038" cy="216024"/>
            </a:xfrm>
            <a:prstGeom prst="rect">
              <a:avLst/>
            </a:prstGeom>
            <a:noFill/>
            <a:ln>
              <a:solidFill>
                <a:srgbClr val="FF0000"/>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grpSp>
      <p:sp>
        <p:nvSpPr>
          <p:cNvPr id="22" name="Rounded Rectangle 7">
            <a:hlinkClick r:id="rId6" action="ppaction://hlinkfile"/>
          </p:cNvPr>
          <p:cNvSpPr/>
          <p:nvPr/>
        </p:nvSpPr>
        <p:spPr bwMode="auto">
          <a:xfrm>
            <a:off x="6156176" y="5445224"/>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childTnLst>
              </p:cTn>
              <p:nextCondLst>
                <p:cond evt="onClick" delay="0">
                  <p:tgtEl>
                    <p:spTgt spid="16"/>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smtClean="0"/>
              <a:t>for</a:t>
            </a:r>
            <a:r>
              <a:rPr lang="ko-KR" altLang="en-US" dirty="0" smtClean="0"/>
              <a:t>문에서 제어변수의 감소 </a:t>
            </a:r>
            <a:endParaRPr lang="ko-KR" altLang="en-US"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778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70657" name="Picture 1"/>
          <p:cNvPicPr>
            <a:picLocks noChangeAspect="1" noChangeArrowheads="1"/>
          </p:cNvPicPr>
          <p:nvPr/>
        </p:nvPicPr>
        <p:blipFill>
          <a:blip r:embed="rId3" cstate="print"/>
          <a:srcRect/>
          <a:stretch>
            <a:fillRect/>
          </a:stretch>
        </p:blipFill>
        <p:spPr bwMode="auto">
          <a:xfrm>
            <a:off x="225946" y="980728"/>
            <a:ext cx="3409950" cy="2657475"/>
          </a:xfrm>
          <a:prstGeom prst="rect">
            <a:avLst/>
          </a:prstGeom>
          <a:noFill/>
          <a:ln w="9525">
            <a:noFill/>
            <a:miter lim="800000"/>
            <a:headEnd/>
            <a:tailEnd/>
          </a:ln>
        </p:spPr>
      </p:pic>
      <p:pic>
        <p:nvPicPr>
          <p:cNvPr id="70658" name="Picture 2"/>
          <p:cNvPicPr>
            <a:picLocks noChangeAspect="1" noChangeArrowheads="1"/>
          </p:cNvPicPr>
          <p:nvPr/>
        </p:nvPicPr>
        <p:blipFill>
          <a:blip r:embed="rId4" cstate="print"/>
          <a:srcRect/>
          <a:stretch>
            <a:fillRect/>
          </a:stretch>
        </p:blipFill>
        <p:spPr bwMode="auto">
          <a:xfrm>
            <a:off x="4572000" y="980728"/>
            <a:ext cx="3228975" cy="2647950"/>
          </a:xfrm>
          <a:prstGeom prst="rect">
            <a:avLst/>
          </a:prstGeom>
          <a:noFill/>
          <a:ln w="9525">
            <a:noFill/>
            <a:miter lim="800000"/>
            <a:headEnd/>
            <a:tailEnd/>
          </a:ln>
        </p:spPr>
      </p:pic>
      <p:sp>
        <p:nvSpPr>
          <p:cNvPr id="13" name="직사각형 12"/>
          <p:cNvSpPr/>
          <p:nvPr/>
        </p:nvSpPr>
        <p:spPr bwMode="auto">
          <a:xfrm>
            <a:off x="1294638" y="2543760"/>
            <a:ext cx="1693186" cy="216024"/>
          </a:xfrm>
          <a:prstGeom prst="rect">
            <a:avLst/>
          </a:prstGeom>
          <a:noFill/>
          <a:ln>
            <a:solidFill>
              <a:schemeClr val="accent1">
                <a:alpha val="71000"/>
              </a:schemeClr>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4" name="직사각형 13"/>
          <p:cNvSpPr/>
          <p:nvPr/>
        </p:nvSpPr>
        <p:spPr bwMode="auto">
          <a:xfrm>
            <a:off x="5652120" y="2535184"/>
            <a:ext cx="1584176" cy="216024"/>
          </a:xfrm>
          <a:prstGeom prst="rect">
            <a:avLst/>
          </a:prstGeom>
          <a:noFill/>
          <a:ln>
            <a:solidFill>
              <a:schemeClr val="accent1">
                <a:alpha val="71000"/>
              </a:schemeClr>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70659" name="Picture 3"/>
          <p:cNvPicPr>
            <a:picLocks noChangeAspect="1" noChangeArrowheads="1"/>
          </p:cNvPicPr>
          <p:nvPr/>
        </p:nvPicPr>
        <p:blipFill>
          <a:blip r:embed="rId5" cstate="print"/>
          <a:srcRect/>
          <a:stretch>
            <a:fillRect/>
          </a:stretch>
        </p:blipFill>
        <p:spPr bwMode="auto">
          <a:xfrm>
            <a:off x="1403648" y="3686150"/>
            <a:ext cx="4619625" cy="1543050"/>
          </a:xfrm>
          <a:prstGeom prst="rect">
            <a:avLst/>
          </a:prstGeom>
          <a:noFill/>
          <a:ln w="9525">
            <a:noFill/>
            <a:miter lim="800000"/>
            <a:headEnd/>
            <a:tailEnd/>
          </a:ln>
        </p:spPr>
      </p:pic>
      <p:sp>
        <p:nvSpPr>
          <p:cNvPr id="17" name="Rounded Rectangle 7"/>
          <p:cNvSpPr/>
          <p:nvPr/>
        </p:nvSpPr>
        <p:spPr bwMode="auto">
          <a:xfrm>
            <a:off x="6084168" y="6192688"/>
            <a:ext cx="2520280"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실행결과</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grpSp>
        <p:nvGrpSpPr>
          <p:cNvPr id="19" name="그룹 18"/>
          <p:cNvGrpSpPr/>
          <p:nvPr/>
        </p:nvGrpSpPr>
        <p:grpSpPr>
          <a:xfrm>
            <a:off x="1979712" y="1916832"/>
            <a:ext cx="6779071" cy="523875"/>
            <a:chOff x="1979712" y="1916832"/>
            <a:chExt cx="6779071" cy="523875"/>
          </a:xfrm>
        </p:grpSpPr>
        <p:pic>
          <p:nvPicPr>
            <p:cNvPr id="70660" name="Picture 4"/>
            <p:cNvPicPr>
              <a:picLocks noChangeAspect="1" noChangeArrowheads="1"/>
            </p:cNvPicPr>
            <p:nvPr/>
          </p:nvPicPr>
          <p:blipFill>
            <a:blip r:embed="rId6" cstate="print"/>
            <a:srcRect/>
            <a:stretch>
              <a:fillRect/>
            </a:stretch>
          </p:blipFill>
          <p:spPr bwMode="auto">
            <a:xfrm>
              <a:off x="1979712" y="1916832"/>
              <a:ext cx="2343150" cy="485775"/>
            </a:xfrm>
            <a:prstGeom prst="rect">
              <a:avLst/>
            </a:prstGeom>
            <a:noFill/>
            <a:ln w="9525">
              <a:noFill/>
              <a:miter lim="800000"/>
              <a:headEnd/>
              <a:tailEnd/>
            </a:ln>
          </p:spPr>
        </p:pic>
        <p:pic>
          <p:nvPicPr>
            <p:cNvPr id="70661" name="Picture 5"/>
            <p:cNvPicPr>
              <a:picLocks noChangeAspect="1" noChangeArrowheads="1"/>
            </p:cNvPicPr>
            <p:nvPr/>
          </p:nvPicPr>
          <p:blipFill>
            <a:blip r:embed="rId7" cstate="print"/>
            <a:srcRect/>
            <a:stretch>
              <a:fillRect/>
            </a:stretch>
          </p:blipFill>
          <p:spPr bwMode="auto">
            <a:xfrm>
              <a:off x="6444208" y="1916832"/>
              <a:ext cx="2314575" cy="523875"/>
            </a:xfrm>
            <a:prstGeom prst="rect">
              <a:avLst/>
            </a:prstGeom>
            <a:noFill/>
            <a:ln w="9525">
              <a:noFill/>
              <a:miter lim="800000"/>
              <a:headEnd/>
              <a:tailEnd/>
            </a:ln>
          </p:spPr>
        </p:pic>
      </p:gr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2000"/>
                                        <p:tgtEl>
                                          <p:spTgt spid="19"/>
                                        </p:tgtEl>
                                      </p:cBhvr>
                                    </p:animEffect>
                                  </p:childTnLst>
                                </p:cTn>
                              </p:par>
                            </p:childTnLst>
                          </p:cTn>
                        </p:par>
                      </p:childTnLst>
                    </p:cTn>
                  </p:par>
                </p:childTnLst>
              </p:cTn>
              <p:nextCondLst>
                <p:cond evt="onClick" delay="0">
                  <p:tgtEl>
                    <p:spTgt spid="17"/>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실습문제 </a:t>
            </a:r>
            <a:r>
              <a:rPr lang="en-US" altLang="ko-KR" dirty="0" smtClean="0"/>
              <a:t>8.5] (1) (196 page)</a:t>
            </a:r>
            <a:endParaRPr lang="ko-KR" altLang="en-US" dirty="0"/>
          </a:p>
        </p:txBody>
      </p:sp>
      <p:sp>
        <p:nvSpPr>
          <p:cNvPr id="6" name="텍스트 개체 틀 4"/>
          <p:cNvSpPr>
            <a:spLocks noGrp="1"/>
          </p:cNvSpPr>
          <p:nvPr>
            <p:ph type="body" sz="quarter" idx="10"/>
          </p:nvPr>
        </p:nvSpPr>
        <p:spPr>
          <a:xfrm>
            <a:off x="179512" y="901750"/>
            <a:ext cx="8784976" cy="800219"/>
          </a:xfrm>
        </p:spPr>
        <p:txBody>
          <a:bodyPr/>
          <a:lstStyle/>
          <a:p>
            <a:pPr>
              <a:buNone/>
            </a:pPr>
            <a:r>
              <a:rPr lang="ko-KR" altLang="en-US" sz="2000" dirty="0" smtClean="0"/>
              <a:t>화씨온도가 </a:t>
            </a:r>
            <a:r>
              <a:rPr lang="en-US" altLang="ko-KR" sz="2000" dirty="0" smtClean="0"/>
              <a:t>0</a:t>
            </a:r>
            <a:r>
              <a:rPr lang="ko-KR" altLang="en-US" sz="2000" dirty="0" smtClean="0"/>
              <a:t>도에서 </a:t>
            </a:r>
            <a:r>
              <a:rPr lang="en-US" altLang="ko-KR" sz="2000" dirty="0" smtClean="0"/>
              <a:t>100</a:t>
            </a:r>
            <a:r>
              <a:rPr lang="ko-KR" altLang="en-US" sz="2000" dirty="0" smtClean="0"/>
              <a:t>도까지 </a:t>
            </a:r>
            <a:r>
              <a:rPr lang="en-US" altLang="ko-KR" sz="2000" dirty="0" smtClean="0"/>
              <a:t>10</a:t>
            </a:r>
            <a:r>
              <a:rPr lang="ko-KR" altLang="en-US" sz="2000" dirty="0" smtClean="0"/>
              <a:t>도씩 증가할 때마다 섭씨온도를 출력하는 </a:t>
            </a:r>
            <a:endParaRPr lang="en-US" altLang="ko-KR" sz="2000" dirty="0" smtClean="0"/>
          </a:p>
          <a:p>
            <a:pPr>
              <a:buNone/>
            </a:pPr>
            <a:r>
              <a:rPr lang="ko-KR" altLang="en-US" sz="2000" dirty="0" smtClean="0"/>
              <a:t>프로그램을 작성하시오</a:t>
            </a:r>
            <a:r>
              <a:rPr lang="en-US" altLang="ko-KR" sz="2000" dirty="0" smtClean="0"/>
              <a:t>. </a:t>
            </a:r>
            <a:r>
              <a:rPr lang="ko-KR" altLang="en-US" sz="2000" dirty="0" smtClean="0"/>
              <a:t>모든 연산과 변수는 정수형을 가정함</a:t>
            </a:r>
            <a:r>
              <a:rPr lang="en-US" altLang="ko-KR" sz="2000" dirty="0" smtClean="0"/>
              <a:t>.</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8" name="TextBox 7"/>
          <p:cNvSpPr txBox="1"/>
          <p:nvPr/>
        </p:nvSpPr>
        <p:spPr>
          <a:xfrm>
            <a:off x="611560" y="2060848"/>
            <a:ext cx="5040560" cy="400110"/>
          </a:xfrm>
          <a:prstGeom prst="rect">
            <a:avLst/>
          </a:prstGeom>
          <a:solidFill>
            <a:schemeClr val="accent1"/>
          </a:solidFill>
          <a:ln>
            <a:noFill/>
          </a:ln>
          <a:effectLst/>
        </p:spPr>
        <p:txBody>
          <a:bodyPr wrap="square" rtlCol="0">
            <a:spAutoFit/>
          </a:bodyPr>
          <a:lstStyle/>
          <a:p>
            <a:r>
              <a:rPr lang="ko-KR" altLang="en-US" sz="2000" dirty="0" smtClean="0"/>
              <a:t>화씨온도</a:t>
            </a:r>
            <a:r>
              <a:rPr lang="en-US" altLang="ko-KR" sz="2000" dirty="0" smtClean="0"/>
              <a:t>(F)</a:t>
            </a:r>
            <a:r>
              <a:rPr lang="ko-KR" altLang="en-US" sz="2000" dirty="0" smtClean="0"/>
              <a:t>를 섭씨온도</a:t>
            </a:r>
            <a:r>
              <a:rPr lang="en-US" altLang="ko-KR" sz="2000" dirty="0" smtClean="0"/>
              <a:t>(C)</a:t>
            </a:r>
            <a:r>
              <a:rPr lang="ko-KR" altLang="en-US" sz="2000" dirty="0" smtClean="0"/>
              <a:t>로 변환하는 공식</a:t>
            </a:r>
            <a:endParaRPr lang="ko-KR" altLang="en-US" sz="2000" dirty="0"/>
          </a:p>
        </p:txBody>
      </p:sp>
      <p:pic>
        <p:nvPicPr>
          <p:cNvPr id="68609" name="Picture 1"/>
          <p:cNvPicPr>
            <a:picLocks noChangeAspect="1" noChangeArrowheads="1"/>
          </p:cNvPicPr>
          <p:nvPr/>
        </p:nvPicPr>
        <p:blipFill>
          <a:blip r:embed="rId3" cstate="print"/>
          <a:srcRect/>
          <a:stretch>
            <a:fillRect/>
          </a:stretch>
        </p:blipFill>
        <p:spPr bwMode="auto">
          <a:xfrm>
            <a:off x="251520" y="2805286"/>
            <a:ext cx="6705600" cy="1847850"/>
          </a:xfrm>
          <a:prstGeom prst="rect">
            <a:avLst/>
          </a:prstGeom>
          <a:noFill/>
          <a:ln w="9525">
            <a:solidFill>
              <a:srgbClr val="FF0000"/>
            </a:solidFill>
            <a:miter lim="800000"/>
            <a:headEnd/>
            <a:tailEnd/>
          </a:ln>
        </p:spPr>
      </p:pic>
      <p:sp>
        <p:nvSpPr>
          <p:cNvPr id="10" name="Rounded Rectangle 7"/>
          <p:cNvSpPr/>
          <p:nvPr/>
        </p:nvSpPr>
        <p:spPr bwMode="auto">
          <a:xfrm>
            <a:off x="5004048" y="4752528"/>
            <a:ext cx="381642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화씨온도 </a:t>
            </a:r>
            <a:r>
              <a:rPr lang="en-US" altLang="ko-KR" sz="2300" b="1" dirty="0" smtClean="0">
                <a:solidFill>
                  <a:srgbClr val="FFFFFF"/>
                </a:solidFill>
                <a:effectLst>
                  <a:outerShdw blurRad="38100" dist="38100" dir="2700000" algn="tl">
                    <a:srgbClr val="000000">
                      <a:alpha val="43137"/>
                    </a:srgbClr>
                  </a:outerShdw>
                </a:effectLst>
                <a:ea typeface="맑은 고딕" pitchFamily="50" charset="-127"/>
              </a:rPr>
              <a:t>0~100</a:t>
            </a: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도 증가 </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pic>
        <p:nvPicPr>
          <p:cNvPr id="9" name="Picture 2"/>
          <p:cNvPicPr>
            <a:picLocks noChangeAspect="1" noChangeArrowheads="1"/>
          </p:cNvPicPr>
          <p:nvPr/>
        </p:nvPicPr>
        <p:blipFill>
          <a:blip r:embed="rId4" cstate="print"/>
          <a:srcRect/>
          <a:stretch>
            <a:fillRect/>
          </a:stretch>
        </p:blipFill>
        <p:spPr bwMode="auto">
          <a:xfrm>
            <a:off x="5897511" y="1884947"/>
            <a:ext cx="2333625" cy="847725"/>
          </a:xfrm>
          <a:prstGeom prst="rect">
            <a:avLst/>
          </a:prstGeom>
          <a:noFill/>
          <a:ln w="9525">
            <a:noFill/>
            <a:miter lim="800000"/>
            <a:headEnd/>
            <a:tailEnd/>
          </a:ln>
        </p:spPr>
      </p:pic>
      <p:sp>
        <p:nvSpPr>
          <p:cNvPr id="12" name="Rounded Rectangle 7">
            <a:hlinkClick r:id="rId5" action="ppaction://hlinkfile"/>
          </p:cNvPr>
          <p:cNvSpPr/>
          <p:nvPr/>
        </p:nvSpPr>
        <p:spPr bwMode="auto">
          <a:xfrm>
            <a:off x="5004048" y="5445224"/>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609"/>
                                        </p:tgtEl>
                                        <p:attrNameLst>
                                          <p:attrName>style.visibility</p:attrName>
                                        </p:attrNameLst>
                                      </p:cBhvr>
                                      <p:to>
                                        <p:strVal val="visible"/>
                                      </p:to>
                                    </p:set>
                                    <p:animEffect transition="in" filter="fade">
                                      <p:cBhvr>
                                        <p:cTn id="7" dur="2000"/>
                                        <p:tgtEl>
                                          <p:spTgt spid="68609"/>
                                        </p:tgtEl>
                                      </p:cBhvr>
                                    </p:animEffect>
                                  </p:childTnLst>
                                </p:cTn>
                              </p:par>
                            </p:childTnLst>
                          </p:cTn>
                        </p:par>
                      </p:childTnLst>
                    </p:cTn>
                  </p:par>
                </p:childTnLst>
              </p:cTn>
              <p:nextCondLst>
                <p:cond evt="onClick" delay="0">
                  <p:tgtEl>
                    <p:spTgt spid="10"/>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실습문제 </a:t>
            </a:r>
            <a:r>
              <a:rPr lang="en-US" altLang="ko-KR" dirty="0" smtClean="0"/>
              <a:t>8.5] (2) (196 page)</a:t>
            </a:r>
            <a:endParaRPr lang="ko-KR" altLang="en-US" dirty="0"/>
          </a:p>
        </p:txBody>
      </p:sp>
      <p:sp>
        <p:nvSpPr>
          <p:cNvPr id="6" name="텍스트 개체 틀 4"/>
          <p:cNvSpPr>
            <a:spLocks noGrp="1"/>
          </p:cNvSpPr>
          <p:nvPr>
            <p:ph type="body" sz="quarter" idx="10"/>
          </p:nvPr>
        </p:nvSpPr>
        <p:spPr>
          <a:xfrm>
            <a:off x="179512" y="901750"/>
            <a:ext cx="8784976" cy="763799"/>
          </a:xfrm>
        </p:spPr>
        <p:txBody>
          <a:bodyPr/>
          <a:lstStyle/>
          <a:p>
            <a:pPr>
              <a:buNone/>
            </a:pPr>
            <a:r>
              <a:rPr lang="ko-KR" altLang="en-US" sz="2000" dirty="0" smtClean="0"/>
              <a:t>화씨온도가 </a:t>
            </a:r>
            <a:r>
              <a:rPr lang="en-US" altLang="ko-KR" sz="2000" dirty="0" smtClean="0"/>
              <a:t>100</a:t>
            </a:r>
            <a:r>
              <a:rPr lang="ko-KR" altLang="en-US" sz="2000" dirty="0" smtClean="0"/>
              <a:t>도에서 </a:t>
            </a:r>
            <a:r>
              <a:rPr lang="en-US" altLang="ko-KR" sz="2000" dirty="0" smtClean="0"/>
              <a:t>0</a:t>
            </a:r>
            <a:r>
              <a:rPr lang="ko-KR" altLang="en-US" sz="2000" dirty="0" smtClean="0"/>
              <a:t>도까지 </a:t>
            </a:r>
            <a:r>
              <a:rPr lang="en-US" altLang="ko-KR" sz="2000" dirty="0" smtClean="0"/>
              <a:t>10</a:t>
            </a:r>
            <a:r>
              <a:rPr lang="ko-KR" altLang="en-US" sz="2000" dirty="0" smtClean="0"/>
              <a:t>도씩 감소할 때마다 섭씨온도를 </a:t>
            </a:r>
            <a:endParaRPr lang="en-US" altLang="ko-KR" sz="2000" dirty="0" smtClean="0"/>
          </a:p>
          <a:p>
            <a:pPr>
              <a:buNone/>
            </a:pPr>
            <a:r>
              <a:rPr lang="ko-KR" altLang="en-US" sz="2000" dirty="0" smtClean="0"/>
              <a:t>출력하는 프로그램을 작성하시오</a:t>
            </a:r>
            <a:r>
              <a:rPr lang="en-US" altLang="ko-KR" sz="2000" dirty="0" smtClean="0"/>
              <a:t>. </a:t>
            </a:r>
            <a:r>
              <a:rPr lang="ko-KR" altLang="en-US" sz="2000" dirty="0" smtClean="0"/>
              <a:t>모든 연산과 변수는 정수형을 가정함</a:t>
            </a:r>
            <a:r>
              <a:rPr lang="en-US" altLang="ko-KR" sz="2000" dirty="0" smtClean="0"/>
              <a:t>.</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8" name="TextBox 7"/>
          <p:cNvSpPr txBox="1"/>
          <p:nvPr/>
        </p:nvSpPr>
        <p:spPr>
          <a:xfrm>
            <a:off x="574386" y="2117742"/>
            <a:ext cx="5040560" cy="400110"/>
          </a:xfrm>
          <a:prstGeom prst="rect">
            <a:avLst/>
          </a:prstGeom>
          <a:solidFill>
            <a:schemeClr val="accent1"/>
          </a:solidFill>
          <a:ln>
            <a:noFill/>
          </a:ln>
          <a:effectLst/>
        </p:spPr>
        <p:txBody>
          <a:bodyPr wrap="square" rtlCol="0">
            <a:spAutoFit/>
          </a:bodyPr>
          <a:lstStyle/>
          <a:p>
            <a:r>
              <a:rPr lang="ko-KR" altLang="en-US" sz="2000" dirty="0" smtClean="0"/>
              <a:t>화씨온도</a:t>
            </a:r>
            <a:r>
              <a:rPr lang="en-US" altLang="ko-KR" sz="2000" dirty="0" smtClean="0"/>
              <a:t>(F)</a:t>
            </a:r>
            <a:r>
              <a:rPr lang="ko-KR" altLang="en-US" sz="2000" dirty="0" smtClean="0"/>
              <a:t>를 섭씨온도</a:t>
            </a:r>
            <a:r>
              <a:rPr lang="en-US" altLang="ko-KR" sz="2000" dirty="0" smtClean="0"/>
              <a:t>(C)</a:t>
            </a:r>
            <a:r>
              <a:rPr lang="ko-KR" altLang="en-US" sz="2000" dirty="0" smtClean="0"/>
              <a:t>로 변환하는 공식</a:t>
            </a:r>
            <a:endParaRPr lang="ko-KR" altLang="en-US" sz="2000" dirty="0"/>
          </a:p>
        </p:txBody>
      </p:sp>
      <p:pic>
        <p:nvPicPr>
          <p:cNvPr id="68610" name="Picture 2"/>
          <p:cNvPicPr>
            <a:picLocks noChangeAspect="1" noChangeArrowheads="1"/>
          </p:cNvPicPr>
          <p:nvPr/>
        </p:nvPicPr>
        <p:blipFill>
          <a:blip r:embed="rId3" cstate="print"/>
          <a:srcRect/>
          <a:stretch>
            <a:fillRect/>
          </a:stretch>
        </p:blipFill>
        <p:spPr bwMode="auto">
          <a:xfrm>
            <a:off x="261714" y="2924944"/>
            <a:ext cx="6686550" cy="1809750"/>
          </a:xfrm>
          <a:prstGeom prst="rect">
            <a:avLst/>
          </a:prstGeom>
          <a:noFill/>
          <a:ln w="9525">
            <a:solidFill>
              <a:srgbClr val="FF0000"/>
            </a:solidFill>
            <a:miter lim="800000"/>
            <a:headEnd/>
            <a:tailEnd/>
          </a:ln>
        </p:spPr>
      </p:pic>
      <p:sp>
        <p:nvSpPr>
          <p:cNvPr id="11" name="Rounded Rectangle 7"/>
          <p:cNvSpPr/>
          <p:nvPr/>
        </p:nvSpPr>
        <p:spPr bwMode="auto">
          <a:xfrm>
            <a:off x="5148064" y="5067944"/>
            <a:ext cx="381642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화씨온도 </a:t>
            </a:r>
            <a:r>
              <a:rPr lang="en-US" altLang="ko-KR" sz="2300" b="1" dirty="0" smtClean="0">
                <a:solidFill>
                  <a:srgbClr val="FFFFFF"/>
                </a:solidFill>
                <a:effectLst>
                  <a:outerShdw blurRad="38100" dist="38100" dir="2700000" algn="tl">
                    <a:srgbClr val="000000">
                      <a:alpha val="43137"/>
                    </a:srgbClr>
                  </a:outerShdw>
                </a:effectLst>
                <a:ea typeface="맑은 고딕" pitchFamily="50" charset="-127"/>
              </a:rPr>
              <a:t>100~0</a:t>
            </a: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도 감소 </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pic>
        <p:nvPicPr>
          <p:cNvPr id="9" name="Picture 2"/>
          <p:cNvPicPr>
            <a:picLocks noChangeAspect="1" noChangeArrowheads="1"/>
          </p:cNvPicPr>
          <p:nvPr/>
        </p:nvPicPr>
        <p:blipFill>
          <a:blip r:embed="rId4" cstate="print"/>
          <a:srcRect/>
          <a:stretch>
            <a:fillRect/>
          </a:stretch>
        </p:blipFill>
        <p:spPr bwMode="auto">
          <a:xfrm>
            <a:off x="5889463" y="1954406"/>
            <a:ext cx="2333625" cy="847725"/>
          </a:xfrm>
          <a:prstGeom prst="rect">
            <a:avLst/>
          </a:prstGeom>
          <a:noFill/>
          <a:ln w="9525">
            <a:noFill/>
            <a:miter lim="800000"/>
            <a:headEnd/>
            <a:tailEnd/>
          </a:ln>
        </p:spPr>
      </p:pic>
      <p:sp>
        <p:nvSpPr>
          <p:cNvPr id="12" name="Rounded Rectangle 7">
            <a:hlinkClick r:id="rId5" action="ppaction://hlinkfile"/>
          </p:cNvPr>
          <p:cNvSpPr/>
          <p:nvPr/>
        </p:nvSpPr>
        <p:spPr bwMode="auto">
          <a:xfrm>
            <a:off x="5148064" y="5832648"/>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610"/>
                                        </p:tgtEl>
                                        <p:attrNameLst>
                                          <p:attrName>style.visibility</p:attrName>
                                        </p:attrNameLst>
                                      </p:cBhvr>
                                      <p:to>
                                        <p:strVal val="visible"/>
                                      </p:to>
                                    </p:set>
                                    <p:animEffect transition="in" filter="fade">
                                      <p:cBhvr>
                                        <p:cTn id="7" dur="2000"/>
                                        <p:tgtEl>
                                          <p:spTgt spid="68610"/>
                                        </p:tgtEl>
                                      </p:cBhvr>
                                    </p:animEffect>
                                  </p:childTnLst>
                                </p:cTn>
                              </p:par>
                            </p:childTnLst>
                          </p:cTn>
                        </p:par>
                      </p:childTnLst>
                    </p:cTn>
                  </p:par>
                </p:childTnLst>
              </p:cTn>
              <p:nextCondLst>
                <p:cond evt="onClick" delay="0">
                  <p:tgtEl>
                    <p:spTgt spid="11"/>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dirty="0" smtClean="0"/>
              <a:t>학습할 내용</a:t>
            </a:r>
            <a:endParaRPr lang="en-US" dirty="0"/>
          </a:p>
        </p:txBody>
      </p:sp>
      <p:sp>
        <p:nvSpPr>
          <p:cNvPr id="3" name="Text Placeholder 2"/>
          <p:cNvSpPr>
            <a:spLocks noGrp="1"/>
          </p:cNvSpPr>
          <p:nvPr>
            <p:ph type="body" sz="quarter" idx="10"/>
          </p:nvPr>
        </p:nvSpPr>
        <p:spPr>
          <a:xfrm>
            <a:off x="381000" y="1411552"/>
            <a:ext cx="8583488" cy="2521504"/>
          </a:xfrm>
        </p:spPr>
        <p:txBody>
          <a:bodyPr>
            <a:normAutofit/>
          </a:bodyPr>
          <a:lstStyle/>
          <a:p>
            <a:r>
              <a:rPr lang="ko-KR" altLang="en-US" sz="2400" dirty="0" smtClean="0"/>
              <a:t>횟수가 정해지는 반복</a:t>
            </a:r>
            <a:r>
              <a:rPr lang="en-US" altLang="ko-KR" sz="2400" dirty="0" smtClean="0"/>
              <a:t>, </a:t>
            </a:r>
            <a:r>
              <a:rPr lang="en-US" altLang="ko-KR" sz="2400" b="1" dirty="0" smtClean="0"/>
              <a:t>for</a:t>
            </a:r>
            <a:r>
              <a:rPr lang="ko-KR" altLang="en-US" sz="2400" dirty="0" smtClean="0"/>
              <a:t> 문</a:t>
            </a:r>
          </a:p>
          <a:p>
            <a:r>
              <a:rPr lang="ko-KR" altLang="en-US" sz="2400" dirty="0" smtClean="0"/>
              <a:t>횟수가 정해지지 않은 반복</a:t>
            </a:r>
            <a:r>
              <a:rPr lang="en-US" altLang="ko-KR" sz="2400" dirty="0" smtClean="0"/>
              <a:t>, </a:t>
            </a:r>
            <a:r>
              <a:rPr lang="en-US" altLang="ko-KR" sz="2400" b="1" dirty="0" smtClean="0"/>
              <a:t>while</a:t>
            </a:r>
            <a:r>
              <a:rPr lang="ko-KR" altLang="en-US" sz="2400" dirty="0" smtClean="0"/>
              <a:t>문과 </a:t>
            </a:r>
            <a:r>
              <a:rPr lang="en-US" altLang="ko-KR" sz="2400" b="1" dirty="0" smtClean="0"/>
              <a:t>do while</a:t>
            </a:r>
            <a:r>
              <a:rPr lang="ko-KR" altLang="en-US" sz="2400" dirty="0" smtClean="0"/>
              <a:t>문 </a:t>
            </a:r>
          </a:p>
          <a:p>
            <a:r>
              <a:rPr lang="en-US" altLang="ko-KR" sz="2400" b="1" dirty="0" smtClean="0"/>
              <a:t>for</a:t>
            </a:r>
            <a:r>
              <a:rPr lang="en-US" altLang="ko-KR" sz="2400" dirty="0" smtClean="0"/>
              <a:t> </a:t>
            </a:r>
            <a:r>
              <a:rPr lang="ko-KR" altLang="en-US" sz="2400" dirty="0" smtClean="0"/>
              <a:t>문의 응용</a:t>
            </a:r>
          </a:p>
          <a:p>
            <a:r>
              <a:rPr lang="ko-KR" altLang="en-US" sz="2400" dirty="0" smtClean="0"/>
              <a:t>중첩된 </a:t>
            </a:r>
            <a:r>
              <a:rPr lang="ko-KR" altLang="en-US" sz="2400" dirty="0" err="1" smtClean="0"/>
              <a:t>반복문</a:t>
            </a:r>
            <a:endParaRPr lang="en-US" altLang="ko-KR" sz="2400" dirty="0" smtClean="0"/>
          </a:p>
          <a:p>
            <a:r>
              <a:rPr lang="en-US" altLang="ko-KR" sz="2400" b="1" dirty="0" smtClean="0"/>
              <a:t>for</a:t>
            </a:r>
            <a:r>
              <a:rPr lang="en-US" altLang="ko-KR" sz="2400" dirty="0" smtClean="0"/>
              <a:t> </a:t>
            </a:r>
            <a:r>
              <a:rPr lang="ko-KR" altLang="en-US" sz="2400" dirty="0" smtClean="0"/>
              <a:t>문의 축소와 확장</a:t>
            </a:r>
          </a:p>
          <a:p>
            <a:pPr>
              <a:buNone/>
            </a:pPr>
            <a:endParaRPr lang="en-US" altLang="ko-KR" sz="3200" dirty="0" smtClean="0"/>
          </a:p>
          <a:p>
            <a:endParaRPr lang="ko-KR" altLang="en-US" sz="2800" dirty="0" smtClean="0"/>
          </a:p>
          <a:p>
            <a:pPr>
              <a:buNone/>
            </a:pPr>
            <a:endParaRPr lang="en-US" altLang="ko-KR" sz="2800" dirty="0" smtClean="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534515"/>
          </a:xfrm>
        </p:spPr>
        <p:txBody>
          <a:bodyPr>
            <a:normAutofit fontScale="90000"/>
          </a:bodyPr>
          <a:lstStyle/>
          <a:p>
            <a:r>
              <a:rPr lang="en-US" altLang="ko-KR" dirty="0" smtClean="0"/>
              <a:t>for</a:t>
            </a:r>
            <a:r>
              <a:rPr lang="ko-KR" altLang="en-US" dirty="0" smtClean="0"/>
              <a:t>문에서 제어변수가 실수인 경우</a:t>
            </a:r>
            <a:endParaRPr lang="ko-KR" altLang="en-US" dirty="0"/>
          </a:p>
        </p:txBody>
      </p:sp>
      <p:sp>
        <p:nvSpPr>
          <p:cNvPr id="5" name="TextBox 4"/>
          <p:cNvSpPr txBox="1"/>
          <p:nvPr/>
        </p:nvSpPr>
        <p:spPr>
          <a:xfrm>
            <a:off x="323528" y="868650"/>
            <a:ext cx="5040560" cy="400110"/>
          </a:xfrm>
          <a:prstGeom prst="rect">
            <a:avLst/>
          </a:prstGeom>
          <a:solidFill>
            <a:schemeClr val="accent1"/>
          </a:solidFill>
          <a:ln>
            <a:noFill/>
          </a:ln>
          <a:effectLst/>
        </p:spPr>
        <p:txBody>
          <a:bodyPr wrap="square" rtlCol="0">
            <a:spAutoFit/>
          </a:bodyPr>
          <a:lstStyle/>
          <a:p>
            <a:r>
              <a:rPr lang="ko-KR" altLang="en-US" sz="2000" dirty="0" smtClean="0"/>
              <a:t>제어변수가 </a:t>
            </a:r>
            <a:r>
              <a:rPr lang="en-US" altLang="ko-KR" sz="2000" dirty="0" smtClean="0"/>
              <a:t>0.1</a:t>
            </a:r>
            <a:r>
              <a:rPr lang="ko-KR" altLang="en-US" sz="2000" dirty="0" smtClean="0"/>
              <a:t>씩 증가하거나 감소하는 예</a:t>
            </a:r>
            <a:endParaRPr lang="ko-KR" altLang="en-US" sz="2000" dirty="0"/>
          </a:p>
        </p:txBody>
      </p:sp>
      <p:pic>
        <p:nvPicPr>
          <p:cNvPr id="64513" name="Picture 1"/>
          <p:cNvPicPr>
            <a:picLocks noChangeAspect="1" noChangeArrowheads="1"/>
          </p:cNvPicPr>
          <p:nvPr/>
        </p:nvPicPr>
        <p:blipFill>
          <a:blip r:embed="rId3" cstate="print"/>
          <a:srcRect/>
          <a:stretch>
            <a:fillRect/>
          </a:stretch>
        </p:blipFill>
        <p:spPr bwMode="auto">
          <a:xfrm>
            <a:off x="251520" y="1412776"/>
            <a:ext cx="3971925" cy="2524125"/>
          </a:xfrm>
          <a:prstGeom prst="rect">
            <a:avLst/>
          </a:prstGeom>
          <a:noFill/>
          <a:ln w="9525">
            <a:noFill/>
            <a:miter lim="800000"/>
            <a:headEnd/>
            <a:tailEnd/>
          </a:ln>
        </p:spPr>
      </p:pic>
      <p:pic>
        <p:nvPicPr>
          <p:cNvPr id="64514" name="Picture 2"/>
          <p:cNvPicPr>
            <a:picLocks noChangeAspect="1" noChangeArrowheads="1"/>
          </p:cNvPicPr>
          <p:nvPr/>
        </p:nvPicPr>
        <p:blipFill>
          <a:blip r:embed="rId4" cstate="print"/>
          <a:srcRect/>
          <a:stretch>
            <a:fillRect/>
          </a:stretch>
        </p:blipFill>
        <p:spPr bwMode="auto">
          <a:xfrm>
            <a:off x="4612332" y="1340768"/>
            <a:ext cx="3848100" cy="2590800"/>
          </a:xfrm>
          <a:prstGeom prst="rect">
            <a:avLst/>
          </a:prstGeom>
          <a:noFill/>
          <a:ln w="9525">
            <a:noFill/>
            <a:miter lim="800000"/>
            <a:headEnd/>
            <a:tailEnd/>
          </a:ln>
        </p:spPr>
      </p:pic>
      <p:sp>
        <p:nvSpPr>
          <p:cNvPr id="6451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64518"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grpSp>
        <p:nvGrpSpPr>
          <p:cNvPr id="16" name="그룹 15"/>
          <p:cNvGrpSpPr/>
          <p:nvPr/>
        </p:nvGrpSpPr>
        <p:grpSpPr>
          <a:xfrm>
            <a:off x="899592" y="4005064"/>
            <a:ext cx="4824536" cy="1606679"/>
            <a:chOff x="899592" y="4005064"/>
            <a:chExt cx="4824536" cy="1606679"/>
          </a:xfrm>
        </p:grpSpPr>
        <p:pic>
          <p:nvPicPr>
            <p:cNvPr id="64515" name="_x41702864" descr="EMB000004900107"/>
            <p:cNvPicPr>
              <a:picLocks noChangeAspect="1" noChangeArrowheads="1"/>
            </p:cNvPicPr>
            <p:nvPr/>
          </p:nvPicPr>
          <p:blipFill>
            <a:blip r:embed="rId5" cstate="print"/>
            <a:srcRect/>
            <a:stretch>
              <a:fillRect/>
            </a:stretch>
          </p:blipFill>
          <p:spPr bwMode="auto">
            <a:xfrm>
              <a:off x="899592" y="4005064"/>
              <a:ext cx="576064" cy="1550940"/>
            </a:xfrm>
            <a:prstGeom prst="rect">
              <a:avLst/>
            </a:prstGeom>
            <a:noFill/>
          </p:spPr>
        </p:pic>
        <p:pic>
          <p:nvPicPr>
            <p:cNvPr id="64517" name="_x41570752" descr="EMB000004900108"/>
            <p:cNvPicPr>
              <a:picLocks noChangeAspect="1" noChangeArrowheads="1"/>
            </p:cNvPicPr>
            <p:nvPr/>
          </p:nvPicPr>
          <p:blipFill>
            <a:blip r:embed="rId6" cstate="print"/>
            <a:srcRect/>
            <a:stretch>
              <a:fillRect/>
            </a:stretch>
          </p:blipFill>
          <p:spPr bwMode="auto">
            <a:xfrm>
              <a:off x="5076056" y="4005064"/>
              <a:ext cx="648072" cy="1606679"/>
            </a:xfrm>
            <a:prstGeom prst="rect">
              <a:avLst/>
            </a:prstGeom>
            <a:noFill/>
          </p:spPr>
        </p:pic>
      </p:grpSp>
      <p:cxnSp>
        <p:nvCxnSpPr>
          <p:cNvPr id="13" name="직선 연결선 12"/>
          <p:cNvCxnSpPr/>
          <p:nvPr/>
        </p:nvCxnSpPr>
        <p:spPr>
          <a:xfrm>
            <a:off x="971600" y="3161220"/>
            <a:ext cx="2880320" cy="0"/>
          </a:xfrm>
          <a:prstGeom prst="line">
            <a:avLst/>
          </a:prstGeom>
          <a:ln w="22225">
            <a:prstDash val="solid"/>
          </a:ln>
        </p:spPr>
        <p:style>
          <a:lnRef idx="1">
            <a:schemeClr val="accent1"/>
          </a:lnRef>
          <a:fillRef idx="0">
            <a:schemeClr val="accent1"/>
          </a:fillRef>
          <a:effectRef idx="0">
            <a:schemeClr val="accent1"/>
          </a:effectRef>
          <a:fontRef idx="minor">
            <a:schemeClr val="tx1"/>
          </a:fontRef>
        </p:style>
      </p:cxnSp>
      <p:cxnSp>
        <p:nvCxnSpPr>
          <p:cNvPr id="14" name="직선 연결선 13"/>
          <p:cNvCxnSpPr/>
          <p:nvPr/>
        </p:nvCxnSpPr>
        <p:spPr>
          <a:xfrm>
            <a:off x="5292080" y="3140968"/>
            <a:ext cx="2880320" cy="0"/>
          </a:xfrm>
          <a:prstGeom prst="line">
            <a:avLst/>
          </a:prstGeom>
          <a:ln w="22225">
            <a:prstDash val="solid"/>
          </a:ln>
        </p:spPr>
        <p:style>
          <a:lnRef idx="1">
            <a:schemeClr val="accent1"/>
          </a:lnRef>
          <a:fillRef idx="0">
            <a:schemeClr val="accent1"/>
          </a:fillRef>
          <a:effectRef idx="0">
            <a:schemeClr val="accent1"/>
          </a:effectRef>
          <a:fontRef idx="minor">
            <a:schemeClr val="tx1"/>
          </a:fontRef>
        </p:style>
      </p:cxnSp>
      <p:sp>
        <p:nvSpPr>
          <p:cNvPr id="15" name="Rounded Rectangle 7"/>
          <p:cNvSpPr/>
          <p:nvPr/>
        </p:nvSpPr>
        <p:spPr bwMode="auto">
          <a:xfrm>
            <a:off x="6084168" y="6192688"/>
            <a:ext cx="2520280"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실행결과</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2000"/>
                                        <p:tgtEl>
                                          <p:spTgt spid="16"/>
                                        </p:tgtEl>
                                      </p:cBhvr>
                                    </p:animEffect>
                                  </p:childTnLst>
                                </p:cTn>
                              </p:par>
                            </p:childTnLst>
                          </p:cTn>
                        </p:par>
                      </p:childTnLst>
                    </p:cTn>
                  </p:par>
                </p:childTnLst>
              </p:cTn>
              <p:nextCondLst>
                <p:cond evt="onClick" delay="0">
                  <p:tgtEl>
                    <p:spTgt spid="15"/>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실습문제</a:t>
            </a:r>
            <a:r>
              <a:rPr lang="en-US" altLang="ko-KR" dirty="0" smtClean="0"/>
              <a:t>]</a:t>
            </a:r>
            <a:endParaRPr lang="ko-KR" altLang="en-US" dirty="0"/>
          </a:p>
        </p:txBody>
      </p:sp>
      <p:sp>
        <p:nvSpPr>
          <p:cNvPr id="6" name="텍스트 개체 틀 4"/>
          <p:cNvSpPr>
            <a:spLocks noGrp="1"/>
          </p:cNvSpPr>
          <p:nvPr>
            <p:ph type="body" sz="quarter" idx="10"/>
          </p:nvPr>
        </p:nvSpPr>
        <p:spPr>
          <a:xfrm>
            <a:off x="179512" y="901750"/>
            <a:ext cx="8784976" cy="1182311"/>
          </a:xfrm>
        </p:spPr>
        <p:txBody>
          <a:bodyPr/>
          <a:lstStyle/>
          <a:p>
            <a:pPr>
              <a:buNone/>
            </a:pPr>
            <a:r>
              <a:rPr lang="ko-KR" altLang="en-US" sz="2000" dirty="0" smtClean="0"/>
              <a:t>화씨온도가 </a:t>
            </a:r>
            <a:r>
              <a:rPr lang="en-US" altLang="ko-KR" sz="2000" dirty="0" smtClean="0"/>
              <a:t>100</a:t>
            </a:r>
            <a:r>
              <a:rPr lang="ko-KR" altLang="en-US" sz="2000" dirty="0" smtClean="0"/>
              <a:t>도에서 </a:t>
            </a:r>
            <a:r>
              <a:rPr lang="en-US" altLang="ko-KR" sz="2000" dirty="0" smtClean="0"/>
              <a:t>80</a:t>
            </a:r>
            <a:r>
              <a:rPr lang="ko-KR" altLang="en-US" sz="2000" dirty="0" smtClean="0"/>
              <a:t>도까지 </a:t>
            </a:r>
            <a:r>
              <a:rPr lang="en-US" altLang="ko-KR" sz="2000" dirty="0" smtClean="0"/>
              <a:t>2.5</a:t>
            </a:r>
            <a:r>
              <a:rPr lang="ko-KR" altLang="en-US" sz="2000" dirty="0" smtClean="0"/>
              <a:t>씩 감소할 때마다 섭씨온도를 출력하고</a:t>
            </a:r>
            <a:r>
              <a:rPr lang="en-US" altLang="ko-KR" sz="2000" dirty="0" smtClean="0"/>
              <a:t>, </a:t>
            </a:r>
          </a:p>
          <a:p>
            <a:pPr>
              <a:buNone/>
            </a:pPr>
            <a:r>
              <a:rPr lang="ko-KR" altLang="en-US" sz="2000" dirty="0" smtClean="0"/>
              <a:t>섭씨온도가 </a:t>
            </a:r>
            <a:r>
              <a:rPr lang="en-US" altLang="ko-KR" sz="2000" dirty="0" smtClean="0"/>
              <a:t>15</a:t>
            </a:r>
            <a:r>
              <a:rPr lang="ko-KR" altLang="en-US" sz="2000" dirty="0" smtClean="0"/>
              <a:t>도에서 </a:t>
            </a:r>
            <a:r>
              <a:rPr lang="en-US" altLang="ko-KR" sz="2000" dirty="0" smtClean="0"/>
              <a:t>35</a:t>
            </a:r>
            <a:r>
              <a:rPr lang="ko-KR" altLang="en-US" sz="2000" dirty="0" smtClean="0"/>
              <a:t>도까지 </a:t>
            </a:r>
            <a:r>
              <a:rPr lang="en-US" altLang="ko-KR" sz="2000" dirty="0" smtClean="0"/>
              <a:t>2.5</a:t>
            </a:r>
            <a:r>
              <a:rPr lang="ko-KR" altLang="en-US" sz="2000" dirty="0" smtClean="0"/>
              <a:t>도씩 증가할 때마다 화씨온도를 출력하는 </a:t>
            </a:r>
            <a:endParaRPr lang="en-US" altLang="ko-KR" sz="2000" dirty="0" smtClean="0"/>
          </a:p>
          <a:p>
            <a:pPr>
              <a:buNone/>
            </a:pPr>
            <a:r>
              <a:rPr lang="ko-KR" altLang="en-US" sz="2000" dirty="0" smtClean="0"/>
              <a:t>프로그램을 작성하되 </a:t>
            </a:r>
            <a:r>
              <a:rPr lang="ko-KR" altLang="en-US" sz="2000" dirty="0" err="1" smtClean="0"/>
              <a:t>소수이하</a:t>
            </a:r>
            <a:r>
              <a:rPr lang="ko-KR" altLang="en-US" sz="2000" dirty="0" smtClean="0"/>
              <a:t> </a:t>
            </a:r>
            <a:r>
              <a:rPr lang="ko-KR" altLang="en-US" sz="2000" dirty="0" err="1" smtClean="0"/>
              <a:t>둘째자리까지</a:t>
            </a:r>
            <a:r>
              <a:rPr lang="ko-KR" altLang="en-US" sz="2000" dirty="0" smtClean="0"/>
              <a:t> 출력하시오</a:t>
            </a:r>
            <a:r>
              <a:rPr lang="en-US" altLang="ko-KR" sz="2000" dirty="0" smtClean="0"/>
              <a:t>.</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8" name="TextBox 7"/>
          <p:cNvSpPr txBox="1"/>
          <p:nvPr/>
        </p:nvSpPr>
        <p:spPr>
          <a:xfrm>
            <a:off x="683568" y="2308810"/>
            <a:ext cx="5040560" cy="400110"/>
          </a:xfrm>
          <a:prstGeom prst="rect">
            <a:avLst/>
          </a:prstGeom>
          <a:solidFill>
            <a:schemeClr val="accent1"/>
          </a:solidFill>
          <a:ln>
            <a:noFill/>
          </a:ln>
          <a:effectLst/>
        </p:spPr>
        <p:txBody>
          <a:bodyPr wrap="square" rtlCol="0">
            <a:spAutoFit/>
          </a:bodyPr>
          <a:lstStyle/>
          <a:p>
            <a:r>
              <a:rPr lang="ko-KR" altLang="en-US" sz="2000" dirty="0" smtClean="0"/>
              <a:t>화씨온도</a:t>
            </a:r>
            <a:r>
              <a:rPr lang="en-US" altLang="ko-KR" sz="2000" dirty="0" smtClean="0"/>
              <a:t>(F)</a:t>
            </a:r>
            <a:r>
              <a:rPr lang="ko-KR" altLang="en-US" sz="2000" dirty="0" smtClean="0"/>
              <a:t>를 섭씨온도</a:t>
            </a:r>
            <a:r>
              <a:rPr lang="en-US" altLang="ko-KR" sz="2000" dirty="0" smtClean="0"/>
              <a:t>(C)</a:t>
            </a:r>
            <a:r>
              <a:rPr lang="ko-KR" altLang="en-US" sz="2000" dirty="0" smtClean="0"/>
              <a:t>로 변환하는 공식</a:t>
            </a:r>
            <a:endParaRPr lang="ko-KR" altLang="en-US" sz="2000" dirty="0"/>
          </a:p>
        </p:txBody>
      </p:sp>
      <p:pic>
        <p:nvPicPr>
          <p:cNvPr id="9" name="Picture 2"/>
          <p:cNvPicPr>
            <a:picLocks noChangeAspect="1" noChangeArrowheads="1"/>
          </p:cNvPicPr>
          <p:nvPr/>
        </p:nvPicPr>
        <p:blipFill>
          <a:blip r:embed="rId3" cstate="print"/>
          <a:srcRect/>
          <a:stretch>
            <a:fillRect/>
          </a:stretch>
        </p:blipFill>
        <p:spPr bwMode="auto">
          <a:xfrm>
            <a:off x="5868144" y="2132856"/>
            <a:ext cx="2333625" cy="847725"/>
          </a:xfrm>
          <a:prstGeom prst="rect">
            <a:avLst/>
          </a:prstGeom>
          <a:noFill/>
          <a:ln w="9525">
            <a:noFill/>
            <a:miter lim="800000"/>
            <a:headEnd/>
            <a:tailEnd/>
          </a:ln>
        </p:spPr>
      </p:pic>
      <p:sp>
        <p:nvSpPr>
          <p:cNvPr id="13" name="Rounded Rectangle 7"/>
          <p:cNvSpPr/>
          <p:nvPr/>
        </p:nvSpPr>
        <p:spPr bwMode="auto">
          <a:xfrm>
            <a:off x="6156176" y="6219896"/>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pic>
        <p:nvPicPr>
          <p:cNvPr id="112642" name="Picture 2"/>
          <p:cNvPicPr>
            <a:picLocks noChangeAspect="1" noChangeArrowheads="1"/>
          </p:cNvPicPr>
          <p:nvPr/>
        </p:nvPicPr>
        <p:blipFill>
          <a:blip r:embed="rId4" cstate="print"/>
          <a:srcRect/>
          <a:stretch>
            <a:fillRect/>
          </a:stretch>
        </p:blipFill>
        <p:spPr bwMode="auto">
          <a:xfrm>
            <a:off x="251520" y="3356992"/>
            <a:ext cx="7963570" cy="2808312"/>
          </a:xfrm>
          <a:prstGeom prst="rect">
            <a:avLst/>
          </a:prstGeom>
          <a:noFill/>
          <a:ln w="9525">
            <a:solidFill>
              <a:srgbClr val="FF0000"/>
            </a:solidFill>
            <a:miter lim="800000"/>
            <a:headEnd/>
            <a:tailEnd/>
          </a:ln>
        </p:spPr>
      </p:pic>
      <p:sp>
        <p:nvSpPr>
          <p:cNvPr id="15" name="TextBox 14"/>
          <p:cNvSpPr txBox="1"/>
          <p:nvPr/>
        </p:nvSpPr>
        <p:spPr>
          <a:xfrm>
            <a:off x="683568" y="2780928"/>
            <a:ext cx="5400600" cy="400110"/>
          </a:xfrm>
          <a:prstGeom prst="rect">
            <a:avLst/>
          </a:prstGeom>
          <a:solidFill>
            <a:schemeClr val="accent1"/>
          </a:solidFill>
          <a:ln>
            <a:noFill/>
          </a:ln>
          <a:effectLst/>
        </p:spPr>
        <p:txBody>
          <a:bodyPr wrap="square" rtlCol="0">
            <a:spAutoFit/>
          </a:bodyPr>
          <a:lstStyle/>
          <a:p>
            <a:r>
              <a:rPr lang="ko-KR" altLang="en-US" sz="2000" dirty="0" smtClean="0"/>
              <a:t>섭씨온도</a:t>
            </a:r>
            <a:r>
              <a:rPr lang="en-US" altLang="ko-KR" sz="2000" dirty="0" smtClean="0"/>
              <a:t>(C)</a:t>
            </a:r>
            <a:r>
              <a:rPr lang="ko-KR" altLang="en-US" sz="2000" dirty="0" smtClean="0"/>
              <a:t>를 화씨온도</a:t>
            </a:r>
            <a:r>
              <a:rPr lang="en-US" altLang="ko-KR" sz="2000" dirty="0" smtClean="0"/>
              <a:t>(F)</a:t>
            </a:r>
            <a:r>
              <a:rPr lang="ko-KR" altLang="en-US" sz="2000" dirty="0" smtClean="0"/>
              <a:t>를 변환하는 공식은</a:t>
            </a:r>
            <a:r>
              <a:rPr lang="en-US" altLang="ko-KR" sz="2000" dirty="0" smtClean="0"/>
              <a:t>?</a:t>
            </a:r>
            <a:endParaRPr lang="ko-KR" altLang="en-US" sz="2000" dirty="0"/>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642"/>
                                        </p:tgtEl>
                                        <p:attrNameLst>
                                          <p:attrName>style.visibility</p:attrName>
                                        </p:attrNameLst>
                                      </p:cBhvr>
                                      <p:to>
                                        <p:strVal val="visible"/>
                                      </p:to>
                                    </p:set>
                                    <p:animEffect transition="in" filter="fade">
                                      <p:cBhvr>
                                        <p:cTn id="7" dur="2000"/>
                                        <p:tgtEl>
                                          <p:spTgt spid="112642"/>
                                        </p:tgtEl>
                                      </p:cBhvr>
                                    </p:animEffect>
                                  </p:childTnLst>
                                </p:cTn>
                              </p:par>
                            </p:childTnLst>
                          </p:cTn>
                        </p:par>
                      </p:childTnLst>
                    </p:cTn>
                  </p:par>
                </p:childTnLst>
              </p:cTn>
              <p:nextCondLst>
                <p:cond evt="onClick" delay="0">
                  <p:tgtEl>
                    <p:spTgt spid="8"/>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1038571"/>
          </a:xfrm>
        </p:spPr>
        <p:txBody>
          <a:bodyPr>
            <a:normAutofit fontScale="90000"/>
          </a:bodyPr>
          <a:lstStyle/>
          <a:p>
            <a:r>
              <a:rPr lang="en-US" altLang="ko-KR" dirty="0" smtClean="0"/>
              <a:t>for</a:t>
            </a:r>
            <a:r>
              <a:rPr lang="ko-KR" altLang="en-US" dirty="0" smtClean="0"/>
              <a:t>문에서 반복해야 할 문장이 </a:t>
            </a:r>
            <a:r>
              <a:rPr lang="en-US" altLang="ko-KR" dirty="0" smtClean="0"/>
              <a:t>2</a:t>
            </a:r>
            <a:r>
              <a:rPr lang="ko-KR" altLang="en-US" dirty="0" smtClean="0"/>
              <a:t>개 이상인 경우</a:t>
            </a:r>
            <a:endParaRPr lang="ko-KR" altLang="en-US" dirty="0"/>
          </a:p>
        </p:txBody>
      </p:sp>
      <p:sp>
        <p:nvSpPr>
          <p:cNvPr id="7" name="TextBox 6"/>
          <p:cNvSpPr txBox="1"/>
          <p:nvPr/>
        </p:nvSpPr>
        <p:spPr>
          <a:xfrm>
            <a:off x="395536" y="1484784"/>
            <a:ext cx="8064896" cy="707886"/>
          </a:xfrm>
          <a:prstGeom prst="rect">
            <a:avLst/>
          </a:prstGeom>
          <a:solidFill>
            <a:schemeClr val="accent4">
              <a:lumMod val="40000"/>
              <a:lumOff val="60000"/>
            </a:schemeClr>
          </a:solidFill>
          <a:ln>
            <a:noFill/>
          </a:ln>
          <a:effectLst/>
        </p:spPr>
        <p:txBody>
          <a:bodyPr wrap="square" rtlCol="0">
            <a:spAutoFit/>
          </a:bodyPr>
          <a:lstStyle/>
          <a:p>
            <a:r>
              <a:rPr lang="ko-KR" altLang="en-US" sz="2000" dirty="0" smtClean="0"/>
              <a:t>중괄호 </a:t>
            </a:r>
            <a:r>
              <a:rPr lang="en-US" altLang="ko-KR" sz="2000" dirty="0" smtClean="0"/>
              <a:t>{}</a:t>
            </a:r>
            <a:r>
              <a:rPr lang="ko-KR" altLang="en-US" sz="2000" dirty="0" smtClean="0"/>
              <a:t>를 사용한 </a:t>
            </a:r>
            <a:r>
              <a:rPr lang="ko-KR" altLang="en-US" sz="2000" dirty="0" err="1" smtClean="0"/>
              <a:t>복합문</a:t>
            </a:r>
            <a:r>
              <a:rPr lang="en-US" altLang="ko-KR" sz="2000" dirty="0" smtClean="0"/>
              <a:t>(compound statement)</a:t>
            </a:r>
            <a:r>
              <a:rPr lang="ko-KR" altLang="en-US" sz="2000" dirty="0" smtClean="0"/>
              <a:t>으로 표현할 수 있으며</a:t>
            </a:r>
            <a:r>
              <a:rPr lang="en-US" altLang="ko-KR" sz="2000" dirty="0" smtClean="0"/>
              <a:t>, </a:t>
            </a:r>
            <a:r>
              <a:rPr lang="ko-KR" altLang="en-US" sz="2000" dirty="0" smtClean="0"/>
              <a:t>반복할 문장이 </a:t>
            </a:r>
            <a:r>
              <a:rPr lang="en-US" altLang="ko-KR" sz="2000" dirty="0" smtClean="0"/>
              <a:t>1</a:t>
            </a:r>
            <a:r>
              <a:rPr lang="ko-KR" altLang="en-US" sz="2000" dirty="0" smtClean="0"/>
              <a:t>개일 경우에는 중괄호 </a:t>
            </a:r>
            <a:r>
              <a:rPr lang="en-US" altLang="ko-KR" sz="2000" dirty="0" smtClean="0"/>
              <a:t>{}</a:t>
            </a:r>
            <a:r>
              <a:rPr lang="ko-KR" altLang="en-US" sz="2000" dirty="0" smtClean="0"/>
              <a:t>을 생략할 수 있다</a:t>
            </a:r>
            <a:r>
              <a:rPr lang="en-US" altLang="ko-KR" sz="2000" dirty="0" smtClean="0"/>
              <a:t>.</a:t>
            </a:r>
            <a:endParaRPr lang="ko-KR" altLang="en-US" sz="2000" dirty="0"/>
          </a:p>
        </p:txBody>
      </p:sp>
      <p:sp>
        <p:nvSpPr>
          <p:cNvPr id="13414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34151"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62465" name="Picture 1"/>
          <p:cNvPicPr>
            <a:picLocks noChangeAspect="1" noChangeArrowheads="1"/>
          </p:cNvPicPr>
          <p:nvPr/>
        </p:nvPicPr>
        <p:blipFill>
          <a:blip r:embed="rId3" cstate="print"/>
          <a:srcRect/>
          <a:stretch>
            <a:fillRect/>
          </a:stretch>
        </p:blipFill>
        <p:spPr bwMode="auto">
          <a:xfrm>
            <a:off x="467544" y="2420888"/>
            <a:ext cx="4305300" cy="3105150"/>
          </a:xfrm>
          <a:prstGeom prst="rect">
            <a:avLst/>
          </a:prstGeom>
          <a:noFill/>
          <a:ln w="9525">
            <a:noFill/>
            <a:miter lim="800000"/>
            <a:headEnd/>
            <a:tailEnd/>
          </a:ln>
        </p:spPr>
      </p:pic>
      <p:sp>
        <p:nvSpPr>
          <p:cNvPr id="62467"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62466" name="_x77149208" descr="EMB000004900106"/>
          <p:cNvPicPr>
            <a:picLocks noChangeAspect="1" noChangeArrowheads="1"/>
          </p:cNvPicPr>
          <p:nvPr/>
        </p:nvPicPr>
        <p:blipFill>
          <a:blip r:embed="rId4" cstate="print"/>
          <a:srcRect/>
          <a:stretch>
            <a:fillRect/>
          </a:stretch>
        </p:blipFill>
        <p:spPr bwMode="auto">
          <a:xfrm>
            <a:off x="5275115" y="3778692"/>
            <a:ext cx="1457125" cy="1666532"/>
          </a:xfrm>
          <a:prstGeom prst="rect">
            <a:avLst/>
          </a:prstGeom>
          <a:noFill/>
        </p:spPr>
      </p:pic>
      <p:sp>
        <p:nvSpPr>
          <p:cNvPr id="15" name="직사각형 14"/>
          <p:cNvSpPr/>
          <p:nvPr/>
        </p:nvSpPr>
        <p:spPr bwMode="auto">
          <a:xfrm>
            <a:off x="683568" y="4005064"/>
            <a:ext cx="3960440" cy="1224136"/>
          </a:xfrm>
          <a:prstGeom prst="rect">
            <a:avLst/>
          </a:prstGeom>
          <a:noFill/>
          <a:ln>
            <a:solidFill>
              <a:srgbClr val="FFFF00">
                <a:alpha val="56000"/>
              </a:srgb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0" name="Rounded Rectangle 7"/>
          <p:cNvSpPr/>
          <p:nvPr/>
        </p:nvSpPr>
        <p:spPr bwMode="auto">
          <a:xfrm>
            <a:off x="6084168" y="6192688"/>
            <a:ext cx="2520280"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실행결과</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62466"/>
                                        </p:tgtEl>
                                        <p:attrNameLst>
                                          <p:attrName>style.visibility</p:attrName>
                                        </p:attrNameLst>
                                      </p:cBhvr>
                                      <p:to>
                                        <p:strVal val="visible"/>
                                      </p:to>
                                    </p:set>
                                    <p:anim calcmode="lin" valueType="num">
                                      <p:cBhvr>
                                        <p:cTn id="7" dur="500" fill="hold"/>
                                        <p:tgtEl>
                                          <p:spTgt spid="62466"/>
                                        </p:tgtEl>
                                        <p:attrNameLst>
                                          <p:attrName>ppt_w</p:attrName>
                                        </p:attrNameLst>
                                      </p:cBhvr>
                                      <p:tavLst>
                                        <p:tav tm="0">
                                          <p:val>
                                            <p:fltVal val="0"/>
                                          </p:val>
                                        </p:tav>
                                        <p:tav tm="100000">
                                          <p:val>
                                            <p:strVal val="#ppt_w"/>
                                          </p:val>
                                        </p:tav>
                                      </p:tavLst>
                                    </p:anim>
                                    <p:anim calcmode="lin" valueType="num">
                                      <p:cBhvr>
                                        <p:cTn id="8" dur="500" fill="hold"/>
                                        <p:tgtEl>
                                          <p:spTgt spid="62466"/>
                                        </p:tgtEl>
                                        <p:attrNameLst>
                                          <p:attrName>ppt_h</p:attrName>
                                        </p:attrNameLst>
                                      </p:cBhvr>
                                      <p:tavLst>
                                        <p:tav tm="0">
                                          <p:val>
                                            <p:fltVal val="0"/>
                                          </p:val>
                                        </p:tav>
                                        <p:tav tm="100000">
                                          <p:val>
                                            <p:strVal val="#ppt_h"/>
                                          </p:val>
                                        </p:tav>
                                      </p:tavLst>
                                    </p:anim>
                                    <p:animEffect transition="in" filter="fade">
                                      <p:cBhvr>
                                        <p:cTn id="9" dur="500"/>
                                        <p:tgtEl>
                                          <p:spTgt spid="62466"/>
                                        </p:tgtEl>
                                      </p:cBhvr>
                                    </p:animEffect>
                                  </p:childTnLst>
                                </p:cTn>
                              </p:par>
                            </p:childTnLst>
                          </p:cTn>
                        </p:par>
                      </p:childTnLst>
                    </p:cTn>
                  </p:par>
                </p:childTnLst>
              </p:cTn>
              <p:nextCondLst>
                <p:cond evt="onClick" delay="0">
                  <p:tgtEl>
                    <p:spTgt spid="10"/>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실습문제 </a:t>
            </a:r>
            <a:r>
              <a:rPr lang="en-US" altLang="ko-KR" dirty="0" smtClean="0"/>
              <a:t>8.7] (198 page)</a:t>
            </a:r>
            <a:endParaRPr lang="ko-KR" altLang="en-US" dirty="0"/>
          </a:p>
        </p:txBody>
      </p:sp>
      <p:sp>
        <p:nvSpPr>
          <p:cNvPr id="6" name="텍스트 개체 틀 4"/>
          <p:cNvSpPr>
            <a:spLocks noGrp="1"/>
          </p:cNvSpPr>
          <p:nvPr>
            <p:ph type="body" sz="quarter" idx="10"/>
          </p:nvPr>
        </p:nvSpPr>
        <p:spPr>
          <a:xfrm>
            <a:off x="179512" y="1092239"/>
            <a:ext cx="8784976" cy="1182311"/>
          </a:xfrm>
        </p:spPr>
        <p:txBody>
          <a:bodyPr/>
          <a:lstStyle/>
          <a:p>
            <a:pPr>
              <a:buNone/>
            </a:pPr>
            <a:r>
              <a:rPr lang="ko-KR" altLang="en-US" sz="2000" dirty="0" smtClean="0"/>
              <a:t>높이는 </a:t>
            </a:r>
            <a:r>
              <a:rPr lang="en-US" altLang="ko-KR" sz="2000" dirty="0" smtClean="0"/>
              <a:t>10</a:t>
            </a:r>
            <a:r>
              <a:rPr lang="ko-KR" altLang="en-US" sz="2000" dirty="0" smtClean="0"/>
              <a:t>으로 고정한 상태에서 밑변의 길이가 </a:t>
            </a:r>
            <a:r>
              <a:rPr lang="en-US" altLang="ko-KR" sz="2000" dirty="0" smtClean="0"/>
              <a:t>10</a:t>
            </a:r>
            <a:r>
              <a:rPr lang="ko-KR" altLang="en-US" sz="2000" dirty="0" smtClean="0"/>
              <a:t>에서 </a:t>
            </a:r>
            <a:r>
              <a:rPr lang="en-US" altLang="ko-KR" sz="2000" dirty="0" smtClean="0"/>
              <a:t>20</a:t>
            </a:r>
            <a:r>
              <a:rPr lang="ko-KR" altLang="en-US" sz="2000" dirty="0" smtClean="0"/>
              <a:t>까지 </a:t>
            </a:r>
            <a:r>
              <a:rPr lang="en-US" altLang="ko-KR" sz="2000" dirty="0" smtClean="0"/>
              <a:t>2</a:t>
            </a:r>
            <a:r>
              <a:rPr lang="ko-KR" altLang="en-US" sz="2000" dirty="0" smtClean="0"/>
              <a:t>씩 증가할 </a:t>
            </a:r>
            <a:endParaRPr lang="en-US" altLang="ko-KR" sz="2000" dirty="0" smtClean="0"/>
          </a:p>
          <a:p>
            <a:pPr>
              <a:buNone/>
            </a:pPr>
            <a:r>
              <a:rPr lang="ko-KR" altLang="en-US" sz="2000" dirty="0" smtClean="0"/>
              <a:t>때마다 삼각형과 사각형의 각 변의 길이와 면적을 </a:t>
            </a:r>
            <a:r>
              <a:rPr lang="ko-KR" altLang="en-US" sz="2000" dirty="0" err="1" smtClean="0"/>
              <a:t>반복문으로</a:t>
            </a:r>
            <a:r>
              <a:rPr lang="ko-KR" altLang="en-US" sz="2000" dirty="0" smtClean="0"/>
              <a:t> 출력하되 </a:t>
            </a:r>
            <a:endParaRPr lang="en-US" altLang="ko-KR" sz="2000" dirty="0" smtClean="0"/>
          </a:p>
          <a:p>
            <a:pPr>
              <a:buNone/>
            </a:pPr>
            <a:r>
              <a:rPr lang="ko-KR" altLang="en-US" sz="2000" dirty="0" err="1" smtClean="0"/>
              <a:t>복합문을</a:t>
            </a:r>
            <a:r>
              <a:rPr lang="ko-KR" altLang="en-US" sz="2000" dirty="0" smtClean="0"/>
              <a:t> 사용하시오</a:t>
            </a:r>
            <a:r>
              <a:rPr lang="en-US" altLang="ko-KR" sz="2000" dirty="0" smtClean="0"/>
              <a:t>.</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Rounded Rectangle 7"/>
          <p:cNvSpPr/>
          <p:nvPr/>
        </p:nvSpPr>
        <p:spPr bwMode="auto">
          <a:xfrm>
            <a:off x="5796136" y="5517232"/>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pic>
        <p:nvPicPr>
          <p:cNvPr id="58369" name="Picture 1"/>
          <p:cNvPicPr>
            <a:picLocks noChangeAspect="1" noChangeArrowheads="1"/>
          </p:cNvPicPr>
          <p:nvPr/>
        </p:nvPicPr>
        <p:blipFill>
          <a:blip r:embed="rId3" cstate="print"/>
          <a:srcRect/>
          <a:stretch>
            <a:fillRect/>
          </a:stretch>
        </p:blipFill>
        <p:spPr bwMode="auto">
          <a:xfrm>
            <a:off x="179512" y="2534766"/>
            <a:ext cx="8248650" cy="2838450"/>
          </a:xfrm>
          <a:prstGeom prst="rect">
            <a:avLst/>
          </a:prstGeom>
          <a:noFill/>
          <a:ln w="9525">
            <a:solidFill>
              <a:srgbClr val="FF0000"/>
            </a:solidFill>
            <a:miter lim="800000"/>
            <a:headEnd/>
            <a:tailEnd/>
          </a:ln>
        </p:spPr>
      </p:pic>
      <p:sp>
        <p:nvSpPr>
          <p:cNvPr id="9" name="Rounded Rectangle 7"/>
          <p:cNvSpPr/>
          <p:nvPr/>
        </p:nvSpPr>
        <p:spPr bwMode="auto">
          <a:xfrm>
            <a:off x="5796136" y="6192688"/>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smtClean="0">
                <a:solidFill>
                  <a:srgbClr val="FFFFFF"/>
                </a:solidFill>
                <a:effectLst>
                  <a:outerShdw blurRad="38100" dist="38100" dir="2700000" algn="tl">
                    <a:srgbClr val="000000">
                      <a:alpha val="43137"/>
                    </a:srgbClr>
                  </a:outerShdw>
                </a:effectLst>
                <a:ea typeface="맑은 고딕" pitchFamily="50" charset="-127"/>
              </a:rPr>
              <a:t>실행결</a:t>
            </a:r>
            <a:r>
              <a:rPr lang="ko-KR" altLang="en-US" sz="2300" b="1">
                <a:solidFill>
                  <a:srgbClr val="FFFFFF"/>
                </a:solidFill>
                <a:effectLst>
                  <a:outerShdw blurRad="38100" dist="38100" dir="2700000" algn="tl">
                    <a:srgbClr val="000000">
                      <a:alpha val="43137"/>
                    </a:srgbClr>
                  </a:outerShdw>
                </a:effectLst>
                <a:ea typeface="맑은 고딕" pitchFamily="50" charset="-127"/>
              </a:rPr>
              <a:t>과</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6128" y="692696"/>
            <a:ext cx="5104369"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369"/>
                                        </p:tgtEl>
                                        <p:attrNameLst>
                                          <p:attrName>style.visibility</p:attrName>
                                        </p:attrNameLst>
                                      </p:cBhvr>
                                      <p:to>
                                        <p:strVal val="visible"/>
                                      </p:to>
                                    </p:set>
                                    <p:animEffect transition="in" filter="fade">
                                      <p:cBhvr>
                                        <p:cTn id="7" dur="2000"/>
                                        <p:tgtEl>
                                          <p:spTgt spid="58369"/>
                                        </p:tgtEl>
                                      </p:cBhvr>
                                    </p:animEffect>
                                  </p:childTnLst>
                                </p:cTn>
                              </p:par>
                            </p:childTnLst>
                          </p:cTn>
                        </p:par>
                      </p:childTnLst>
                    </p:cTn>
                  </p:par>
                </p:childTnLst>
              </p:cTn>
              <p:nextCondLst>
                <p:cond evt="onClick" delay="0">
                  <p:tgtEl>
                    <p:spTgt spid="12"/>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fade">
                                      <p:cBhvr>
                                        <p:cTn id="13" dur="500"/>
                                        <p:tgtEl>
                                          <p:spTgt spid="1026"/>
                                        </p:tgtEl>
                                      </p:cBhvr>
                                    </p:animEffect>
                                  </p:childTnLst>
                                </p:cTn>
                              </p:par>
                            </p:childTnLst>
                          </p:cTn>
                        </p:par>
                      </p:childTnLst>
                    </p:cTn>
                  </p:par>
                </p:childTnLst>
              </p:cTn>
              <p:nextCondLst>
                <p:cond evt="onClick" delay="0">
                  <p:tgtEl>
                    <p:spTgt spid="9"/>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1038571"/>
          </a:xfrm>
        </p:spPr>
        <p:txBody>
          <a:bodyPr>
            <a:normAutofit fontScale="90000"/>
          </a:bodyPr>
          <a:lstStyle/>
          <a:p>
            <a:r>
              <a:rPr lang="ko-KR" altLang="en-US" dirty="0" smtClean="0"/>
              <a:t>횟수가 정해지지 않은 반복</a:t>
            </a:r>
            <a:r>
              <a:rPr lang="en-US" altLang="ko-KR" dirty="0" smtClean="0"/>
              <a:t>, </a:t>
            </a:r>
            <a:br>
              <a:rPr lang="en-US" altLang="ko-KR" dirty="0" smtClean="0"/>
            </a:br>
            <a:r>
              <a:rPr lang="en-US" altLang="ko-KR" dirty="0" smtClean="0"/>
              <a:t>                            while</a:t>
            </a:r>
            <a:r>
              <a:rPr lang="ko-KR" altLang="en-US" dirty="0" smtClean="0"/>
              <a:t> 문과 </a:t>
            </a:r>
            <a:r>
              <a:rPr lang="en-US" altLang="ko-KR" dirty="0" smtClean="0"/>
              <a:t>do while </a:t>
            </a:r>
            <a:r>
              <a:rPr lang="ko-KR" altLang="en-US" dirty="0" smtClean="0"/>
              <a:t>문 </a:t>
            </a:r>
            <a:endParaRPr lang="ko-KR" altLang="en-US"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6" name="TextBox 5"/>
          <p:cNvSpPr txBox="1"/>
          <p:nvPr/>
        </p:nvSpPr>
        <p:spPr>
          <a:xfrm>
            <a:off x="539552" y="1516722"/>
            <a:ext cx="4608512" cy="400110"/>
          </a:xfrm>
          <a:prstGeom prst="rect">
            <a:avLst/>
          </a:prstGeom>
          <a:solidFill>
            <a:schemeClr val="accent4">
              <a:lumMod val="40000"/>
              <a:lumOff val="60000"/>
            </a:schemeClr>
          </a:solidFill>
          <a:ln>
            <a:noFill/>
          </a:ln>
          <a:effectLst/>
        </p:spPr>
        <p:txBody>
          <a:bodyPr wrap="square" rtlCol="0">
            <a:spAutoFit/>
          </a:bodyPr>
          <a:lstStyle/>
          <a:p>
            <a:r>
              <a:rPr lang="ko-KR" altLang="en-US" sz="2000" dirty="0" smtClean="0"/>
              <a:t>조건을 언제 판단하느냐에 차이가 있다</a:t>
            </a:r>
            <a:r>
              <a:rPr lang="en-US" altLang="ko-KR" sz="2000" dirty="0" smtClean="0"/>
              <a:t>.</a:t>
            </a:r>
            <a:endParaRPr lang="ko-KR" altLang="en-US" sz="2000" dirty="0"/>
          </a:p>
        </p:txBody>
      </p:sp>
      <p:pic>
        <p:nvPicPr>
          <p:cNvPr id="54273" name="Picture 1"/>
          <p:cNvPicPr>
            <a:picLocks noChangeAspect="1" noChangeArrowheads="1"/>
          </p:cNvPicPr>
          <p:nvPr/>
        </p:nvPicPr>
        <p:blipFill>
          <a:blip r:embed="rId3" cstate="print"/>
          <a:srcRect/>
          <a:stretch>
            <a:fillRect/>
          </a:stretch>
        </p:blipFill>
        <p:spPr bwMode="auto">
          <a:xfrm>
            <a:off x="107504" y="2060848"/>
            <a:ext cx="8763000" cy="1381125"/>
          </a:xfrm>
          <a:prstGeom prst="rect">
            <a:avLst/>
          </a:prstGeom>
          <a:noFill/>
          <a:ln w="9525">
            <a:noFill/>
            <a:miter lim="800000"/>
            <a:headEnd/>
            <a:tailEnd/>
          </a:ln>
        </p:spPr>
      </p:pic>
      <p:sp>
        <p:nvSpPr>
          <p:cNvPr id="14" name="TextBox 13"/>
          <p:cNvSpPr txBox="1"/>
          <p:nvPr/>
        </p:nvSpPr>
        <p:spPr>
          <a:xfrm>
            <a:off x="467544" y="3604954"/>
            <a:ext cx="8208912" cy="400110"/>
          </a:xfrm>
          <a:prstGeom prst="rect">
            <a:avLst/>
          </a:prstGeom>
          <a:solidFill>
            <a:schemeClr val="accent1"/>
          </a:solidFill>
          <a:ln>
            <a:noFill/>
          </a:ln>
          <a:effectLst/>
        </p:spPr>
        <p:txBody>
          <a:bodyPr wrap="square" rtlCol="0">
            <a:spAutoFit/>
          </a:bodyPr>
          <a:lstStyle/>
          <a:p>
            <a:r>
              <a:rPr lang="ko-KR" altLang="en-US" sz="2000" dirty="0" smtClean="0"/>
              <a:t>미팅에서 어떤 사람을 만났고</a:t>
            </a:r>
            <a:r>
              <a:rPr lang="en-US" altLang="ko-KR" sz="2000" dirty="0" smtClean="0"/>
              <a:t>, </a:t>
            </a:r>
            <a:r>
              <a:rPr lang="ko-KR" altLang="en-US" sz="2000" dirty="0" smtClean="0"/>
              <a:t>이후에 이 사람을 다시 만날 것인지를 판단</a:t>
            </a:r>
            <a:endParaRPr lang="ko-KR" altLang="en-US" sz="2000" dirty="0"/>
          </a:p>
        </p:txBody>
      </p:sp>
      <p:sp>
        <p:nvSpPr>
          <p:cNvPr id="15" name="TextBox 14"/>
          <p:cNvSpPr txBox="1"/>
          <p:nvPr/>
        </p:nvSpPr>
        <p:spPr>
          <a:xfrm>
            <a:off x="755576" y="4501569"/>
            <a:ext cx="2952328" cy="1015663"/>
          </a:xfrm>
          <a:prstGeom prst="rect">
            <a:avLst/>
          </a:prstGeom>
          <a:solidFill>
            <a:schemeClr val="accent2">
              <a:lumMod val="40000"/>
              <a:lumOff val="60000"/>
            </a:schemeClr>
          </a:solidFill>
          <a:ln>
            <a:solidFill>
              <a:schemeClr val="tx1"/>
            </a:solidFill>
          </a:ln>
          <a:effectLst/>
        </p:spPr>
        <p:txBody>
          <a:bodyPr wrap="square" rtlCol="0">
            <a:spAutoFit/>
          </a:bodyPr>
          <a:lstStyle/>
          <a:p>
            <a:r>
              <a:rPr lang="en-US" altLang="ko-KR" sz="2000" dirty="0" smtClean="0"/>
              <a:t>while</a:t>
            </a:r>
            <a:r>
              <a:rPr lang="ko-KR" altLang="en-US" sz="2000" dirty="0" smtClean="0"/>
              <a:t>문의 처리 </a:t>
            </a:r>
            <a:r>
              <a:rPr lang="en-US" altLang="ko-KR" sz="2000" dirty="0" smtClean="0"/>
              <a:t>:</a:t>
            </a:r>
          </a:p>
          <a:p>
            <a:r>
              <a:rPr lang="ko-KR" altLang="en-US" sz="2000" dirty="0" smtClean="0"/>
              <a:t>만나기 전에 </a:t>
            </a:r>
            <a:endParaRPr lang="en-US" altLang="ko-KR" sz="2000" dirty="0" smtClean="0"/>
          </a:p>
          <a:p>
            <a:r>
              <a:rPr lang="ko-KR" altLang="en-US" sz="2000" dirty="0" smtClean="0"/>
              <a:t>만날 것인지를 먼저 판다</a:t>
            </a:r>
            <a:r>
              <a:rPr lang="en-US" altLang="ko-KR" sz="2000" dirty="0" smtClean="0"/>
              <a:t>.</a:t>
            </a:r>
          </a:p>
        </p:txBody>
      </p:sp>
      <p:sp>
        <p:nvSpPr>
          <p:cNvPr id="16" name="TextBox 15"/>
          <p:cNvSpPr txBox="1"/>
          <p:nvPr/>
        </p:nvSpPr>
        <p:spPr>
          <a:xfrm>
            <a:off x="5004048" y="4481825"/>
            <a:ext cx="2952328" cy="1323439"/>
          </a:xfrm>
          <a:prstGeom prst="rect">
            <a:avLst/>
          </a:prstGeom>
          <a:solidFill>
            <a:schemeClr val="accent2">
              <a:lumMod val="40000"/>
              <a:lumOff val="60000"/>
            </a:schemeClr>
          </a:solidFill>
          <a:ln>
            <a:solidFill>
              <a:schemeClr val="tx1"/>
            </a:solidFill>
          </a:ln>
          <a:effectLst/>
        </p:spPr>
        <p:txBody>
          <a:bodyPr wrap="square" rtlCol="0">
            <a:spAutoFit/>
          </a:bodyPr>
          <a:lstStyle/>
          <a:p>
            <a:r>
              <a:rPr lang="en-US" altLang="ko-KR" sz="2000" dirty="0" smtClean="0"/>
              <a:t>do while</a:t>
            </a:r>
            <a:r>
              <a:rPr lang="ko-KR" altLang="en-US" sz="2000" dirty="0" smtClean="0"/>
              <a:t>문의 처리 </a:t>
            </a:r>
            <a:r>
              <a:rPr lang="en-US" altLang="ko-KR" sz="2000" dirty="0" smtClean="0"/>
              <a:t>:</a:t>
            </a:r>
          </a:p>
          <a:p>
            <a:r>
              <a:rPr lang="ko-KR" altLang="en-US" sz="2000" dirty="0" smtClean="0"/>
              <a:t>일단 다시 만난 후에</a:t>
            </a:r>
            <a:endParaRPr lang="en-US" altLang="ko-KR" sz="2000" dirty="0" smtClean="0"/>
          </a:p>
          <a:p>
            <a:r>
              <a:rPr lang="ko-KR" altLang="en-US" sz="2000" dirty="0" smtClean="0"/>
              <a:t>만남을 계속할지를 판단</a:t>
            </a:r>
            <a:endParaRPr lang="en-US" altLang="ko-KR" sz="2000" dirty="0" smtClean="0"/>
          </a:p>
          <a:p>
            <a:r>
              <a:rPr lang="en-US" altLang="ko-KR" sz="2000" dirty="0" smtClean="0"/>
              <a:t>(</a:t>
            </a:r>
            <a:r>
              <a:rPr lang="ko-KR" altLang="en-US" sz="2000" dirty="0" smtClean="0"/>
              <a:t>최소한 </a:t>
            </a:r>
            <a:r>
              <a:rPr lang="en-US" altLang="ko-KR" sz="2000" dirty="0" smtClean="0"/>
              <a:t>1</a:t>
            </a:r>
            <a:r>
              <a:rPr lang="ko-KR" altLang="en-US" sz="2000" dirty="0" smtClean="0"/>
              <a:t>번 반복</a:t>
            </a:r>
            <a:r>
              <a:rPr lang="en-US" altLang="ko-KR" sz="2000" dirty="0" smtClean="0"/>
              <a:t>)</a:t>
            </a: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966563"/>
          </a:xfrm>
        </p:spPr>
        <p:txBody>
          <a:bodyPr>
            <a:normAutofit fontScale="90000"/>
          </a:bodyPr>
          <a:lstStyle/>
          <a:p>
            <a:r>
              <a:rPr lang="ko-KR" altLang="en-US" dirty="0" smtClean="0"/>
              <a:t>먼저 </a:t>
            </a:r>
            <a:r>
              <a:rPr lang="ko-KR" altLang="en-US" dirty="0" err="1" smtClean="0"/>
              <a:t>조건식을</a:t>
            </a:r>
            <a:r>
              <a:rPr lang="ko-KR" altLang="en-US" dirty="0" smtClean="0"/>
              <a:t> 판단하여 반복여부를 결정</a:t>
            </a:r>
            <a:r>
              <a:rPr lang="en-US" altLang="ko-KR" dirty="0" smtClean="0"/>
              <a:t>,                </a:t>
            </a:r>
            <a:br>
              <a:rPr lang="en-US" altLang="ko-KR" dirty="0" smtClean="0"/>
            </a:br>
            <a:r>
              <a:rPr lang="en-US" altLang="ko-KR" dirty="0" smtClean="0"/>
              <a:t>                                                    while</a:t>
            </a:r>
            <a:r>
              <a:rPr lang="ko-KR" altLang="en-US" dirty="0" smtClean="0"/>
              <a:t> 문</a:t>
            </a:r>
            <a:endParaRPr lang="ko-KR" altLang="en-US" dirty="0"/>
          </a:p>
        </p:txBody>
      </p:sp>
      <p:sp>
        <p:nvSpPr>
          <p:cNvPr id="8294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 name="TextBox 9"/>
          <p:cNvSpPr txBox="1"/>
          <p:nvPr/>
        </p:nvSpPr>
        <p:spPr>
          <a:xfrm>
            <a:off x="1187624" y="4737338"/>
            <a:ext cx="6912768" cy="707886"/>
          </a:xfrm>
          <a:prstGeom prst="rect">
            <a:avLst/>
          </a:prstGeom>
          <a:solidFill>
            <a:schemeClr val="accent4">
              <a:lumMod val="40000"/>
              <a:lumOff val="60000"/>
            </a:schemeClr>
          </a:solidFill>
          <a:ln>
            <a:noFill/>
          </a:ln>
          <a:effectLst/>
        </p:spPr>
        <p:txBody>
          <a:bodyPr wrap="square" rtlCol="0">
            <a:spAutoFit/>
          </a:bodyPr>
          <a:lstStyle/>
          <a:p>
            <a:r>
              <a:rPr lang="en-US" altLang="ko-KR" sz="2000" b="1" dirty="0" smtClean="0"/>
              <a:t>while</a:t>
            </a:r>
            <a:r>
              <a:rPr lang="ko-KR" altLang="en-US" sz="2000" dirty="0" smtClean="0"/>
              <a:t> 문은 </a:t>
            </a:r>
            <a:r>
              <a:rPr lang="en-US" altLang="ko-KR" sz="2000" b="1" dirty="0" smtClean="0"/>
              <a:t>for</a:t>
            </a:r>
            <a:r>
              <a:rPr lang="ko-KR" altLang="en-US" sz="2000" dirty="0" smtClean="0"/>
              <a:t>문과 달리 </a:t>
            </a:r>
            <a:r>
              <a:rPr lang="ko-KR" altLang="en-US" sz="2000" dirty="0" err="1" smtClean="0"/>
              <a:t>초기식과</a:t>
            </a:r>
            <a:r>
              <a:rPr lang="ko-KR" altLang="en-US" sz="2000" dirty="0" smtClean="0"/>
              <a:t> </a:t>
            </a:r>
            <a:r>
              <a:rPr lang="ko-KR" altLang="en-US" sz="2000" dirty="0" err="1" smtClean="0"/>
              <a:t>증감식을</a:t>
            </a:r>
            <a:r>
              <a:rPr lang="ko-KR" altLang="en-US" sz="2000" dirty="0" smtClean="0"/>
              <a:t> 사용하지 않고 </a:t>
            </a:r>
            <a:endParaRPr lang="en-US" altLang="ko-KR" sz="2000" dirty="0" smtClean="0"/>
          </a:p>
          <a:p>
            <a:r>
              <a:rPr lang="ko-KR" altLang="en-US" sz="2000" dirty="0" err="1" smtClean="0"/>
              <a:t>조건식에</a:t>
            </a:r>
            <a:r>
              <a:rPr lang="ko-KR" altLang="en-US" sz="2000" dirty="0" smtClean="0"/>
              <a:t> 대해서만 참인 경우에 반복을 계속한다</a:t>
            </a:r>
            <a:r>
              <a:rPr lang="en-US" altLang="ko-KR" sz="2000" dirty="0" smtClean="0"/>
              <a:t>.</a:t>
            </a:r>
            <a:endParaRPr lang="ko-KR" altLang="en-US" sz="2000" dirty="0"/>
          </a:p>
        </p:txBody>
      </p:sp>
      <p:pic>
        <p:nvPicPr>
          <p:cNvPr id="41985" name="Picture 1"/>
          <p:cNvPicPr>
            <a:picLocks noChangeAspect="1" noChangeArrowheads="1"/>
          </p:cNvPicPr>
          <p:nvPr/>
        </p:nvPicPr>
        <p:blipFill>
          <a:blip r:embed="rId3" cstate="print"/>
          <a:srcRect/>
          <a:stretch>
            <a:fillRect/>
          </a:stretch>
        </p:blipFill>
        <p:spPr bwMode="auto">
          <a:xfrm>
            <a:off x="323528" y="2157983"/>
            <a:ext cx="4514850" cy="1343025"/>
          </a:xfrm>
          <a:prstGeom prst="rect">
            <a:avLst/>
          </a:prstGeom>
          <a:noFill/>
          <a:ln w="9525">
            <a:noFill/>
            <a:miter lim="800000"/>
            <a:headEnd/>
            <a:tailEnd/>
          </a:ln>
        </p:spPr>
      </p:pic>
      <p:pic>
        <p:nvPicPr>
          <p:cNvPr id="41986" name="Picture 2"/>
          <p:cNvPicPr>
            <a:picLocks noChangeAspect="1" noChangeArrowheads="1"/>
          </p:cNvPicPr>
          <p:nvPr/>
        </p:nvPicPr>
        <p:blipFill>
          <a:blip r:embed="rId4" cstate="print"/>
          <a:srcRect/>
          <a:stretch>
            <a:fillRect/>
          </a:stretch>
        </p:blipFill>
        <p:spPr bwMode="auto">
          <a:xfrm>
            <a:off x="5314131" y="1628800"/>
            <a:ext cx="3362325" cy="26193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06523"/>
          </a:xfrm>
        </p:spPr>
        <p:txBody>
          <a:bodyPr>
            <a:normAutofit/>
          </a:bodyPr>
          <a:lstStyle/>
          <a:p>
            <a:r>
              <a:rPr lang="en-US" altLang="ko-KR" dirty="0" smtClean="0"/>
              <a:t>while</a:t>
            </a:r>
            <a:r>
              <a:rPr lang="ko-KR" altLang="en-US" dirty="0" smtClean="0"/>
              <a:t> 문</a:t>
            </a:r>
            <a:endParaRPr lang="ko-KR" altLang="en-US" dirty="0"/>
          </a:p>
        </p:txBody>
      </p:sp>
      <p:sp>
        <p:nvSpPr>
          <p:cNvPr id="8294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41985" name="Picture 1"/>
          <p:cNvPicPr>
            <a:picLocks noChangeAspect="1" noChangeArrowheads="1"/>
          </p:cNvPicPr>
          <p:nvPr/>
        </p:nvPicPr>
        <p:blipFill>
          <a:blip r:embed="rId3" cstate="print"/>
          <a:srcRect/>
          <a:stretch>
            <a:fillRect/>
          </a:stretch>
        </p:blipFill>
        <p:spPr bwMode="auto">
          <a:xfrm>
            <a:off x="323528" y="908720"/>
            <a:ext cx="4010794" cy="1193084"/>
          </a:xfrm>
          <a:prstGeom prst="rect">
            <a:avLst/>
          </a:prstGeom>
          <a:noFill/>
          <a:ln w="9525">
            <a:noFill/>
            <a:miter lim="800000"/>
            <a:headEnd/>
            <a:tailEnd/>
          </a:ln>
        </p:spPr>
      </p:pic>
      <p:pic>
        <p:nvPicPr>
          <p:cNvPr id="41986" name="Picture 2"/>
          <p:cNvPicPr>
            <a:picLocks noChangeAspect="1" noChangeArrowheads="1"/>
          </p:cNvPicPr>
          <p:nvPr/>
        </p:nvPicPr>
        <p:blipFill>
          <a:blip r:embed="rId4" cstate="print"/>
          <a:srcRect/>
          <a:stretch>
            <a:fillRect/>
          </a:stretch>
        </p:blipFill>
        <p:spPr bwMode="auto">
          <a:xfrm>
            <a:off x="5314132" y="908720"/>
            <a:ext cx="2715300" cy="2115319"/>
          </a:xfrm>
          <a:prstGeom prst="rect">
            <a:avLst/>
          </a:prstGeom>
          <a:noFill/>
          <a:ln w="9525">
            <a:noFill/>
            <a:miter lim="800000"/>
            <a:headEnd/>
            <a:tailEnd/>
          </a:ln>
        </p:spPr>
      </p:pic>
      <p:pic>
        <p:nvPicPr>
          <p:cNvPr id="114690" name="Picture 2"/>
          <p:cNvPicPr>
            <a:picLocks noChangeAspect="1" noChangeArrowheads="1"/>
          </p:cNvPicPr>
          <p:nvPr/>
        </p:nvPicPr>
        <p:blipFill>
          <a:blip r:embed="rId5" cstate="print"/>
          <a:srcRect/>
          <a:stretch>
            <a:fillRect/>
          </a:stretch>
        </p:blipFill>
        <p:spPr bwMode="auto">
          <a:xfrm>
            <a:off x="179512" y="2420888"/>
            <a:ext cx="4905375" cy="3914775"/>
          </a:xfrm>
          <a:prstGeom prst="rect">
            <a:avLst/>
          </a:prstGeom>
          <a:noFill/>
          <a:ln w="9525">
            <a:noFill/>
            <a:miter lim="800000"/>
            <a:headEnd/>
            <a:tailEnd/>
          </a:ln>
        </p:spPr>
      </p:pic>
      <p:sp>
        <p:nvSpPr>
          <p:cNvPr id="10" name="TextBox 9"/>
          <p:cNvSpPr txBox="1"/>
          <p:nvPr/>
        </p:nvSpPr>
        <p:spPr>
          <a:xfrm>
            <a:off x="3059832" y="3212976"/>
            <a:ext cx="3312368" cy="707886"/>
          </a:xfrm>
          <a:prstGeom prst="rect">
            <a:avLst/>
          </a:prstGeom>
          <a:solidFill>
            <a:schemeClr val="accent4">
              <a:lumMod val="40000"/>
              <a:lumOff val="60000"/>
            </a:schemeClr>
          </a:solidFill>
          <a:ln>
            <a:noFill/>
          </a:ln>
          <a:effectLst/>
        </p:spPr>
        <p:txBody>
          <a:bodyPr wrap="square" rtlCol="0">
            <a:spAutoFit/>
          </a:bodyPr>
          <a:lstStyle/>
          <a:p>
            <a:r>
              <a:rPr lang="en-US" altLang="ko-KR" sz="2000" dirty="0" smtClean="0"/>
              <a:t>0</a:t>
            </a:r>
            <a:r>
              <a:rPr lang="ko-KR" altLang="en-US" sz="2000" dirty="0" smtClean="0"/>
              <a:t>을 입력하기 전까지 입력을 계속 반복하는 프로그램</a:t>
            </a:r>
            <a:endParaRPr lang="ko-KR" altLang="en-US" sz="2000" dirty="0"/>
          </a:p>
        </p:txBody>
      </p:sp>
      <p:sp>
        <p:nvSpPr>
          <p:cNvPr id="11469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114691" name="_x77158536" descr="EMB000004900104"/>
          <p:cNvPicPr>
            <a:picLocks noChangeAspect="1" noChangeArrowheads="1"/>
          </p:cNvPicPr>
          <p:nvPr/>
        </p:nvPicPr>
        <p:blipFill>
          <a:blip r:embed="rId6" cstate="print"/>
          <a:srcRect/>
          <a:stretch>
            <a:fillRect/>
          </a:stretch>
        </p:blipFill>
        <p:spPr bwMode="auto">
          <a:xfrm>
            <a:off x="5292080" y="4149080"/>
            <a:ext cx="3594669" cy="1512168"/>
          </a:xfrm>
          <a:prstGeom prst="rect">
            <a:avLst/>
          </a:prstGeom>
          <a:noFill/>
        </p:spPr>
      </p:pic>
      <p:cxnSp>
        <p:nvCxnSpPr>
          <p:cNvPr id="12" name="직선 연결선 11"/>
          <p:cNvCxnSpPr/>
          <p:nvPr/>
        </p:nvCxnSpPr>
        <p:spPr>
          <a:xfrm>
            <a:off x="1259632" y="4365104"/>
            <a:ext cx="57606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Rounded Rectangle 7"/>
          <p:cNvSpPr/>
          <p:nvPr/>
        </p:nvSpPr>
        <p:spPr bwMode="auto">
          <a:xfrm>
            <a:off x="6516216" y="6192688"/>
            <a:ext cx="2520280"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실행결과</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
        <p:nvSpPr>
          <p:cNvPr id="13" name="Rounded Rectangle 7">
            <a:hlinkClick r:id="rId7" action="ppaction://hlinkfile"/>
          </p:cNvPr>
          <p:cNvSpPr/>
          <p:nvPr/>
        </p:nvSpPr>
        <p:spPr bwMode="auto">
          <a:xfrm>
            <a:off x="3779912" y="6192688"/>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114691"/>
                                        </p:tgtEl>
                                        <p:attrNameLst>
                                          <p:attrName>style.visibility</p:attrName>
                                        </p:attrNameLst>
                                      </p:cBhvr>
                                      <p:to>
                                        <p:strVal val="visible"/>
                                      </p:to>
                                    </p:set>
                                    <p:anim calcmode="lin" valueType="num">
                                      <p:cBhvr>
                                        <p:cTn id="7" dur="500" fill="hold"/>
                                        <p:tgtEl>
                                          <p:spTgt spid="114691"/>
                                        </p:tgtEl>
                                        <p:attrNameLst>
                                          <p:attrName>ppt_w</p:attrName>
                                        </p:attrNameLst>
                                      </p:cBhvr>
                                      <p:tavLst>
                                        <p:tav tm="0">
                                          <p:val>
                                            <p:fltVal val="0"/>
                                          </p:val>
                                        </p:tav>
                                        <p:tav tm="100000">
                                          <p:val>
                                            <p:strVal val="#ppt_w"/>
                                          </p:val>
                                        </p:tav>
                                      </p:tavLst>
                                    </p:anim>
                                    <p:anim calcmode="lin" valueType="num">
                                      <p:cBhvr>
                                        <p:cTn id="8" dur="500" fill="hold"/>
                                        <p:tgtEl>
                                          <p:spTgt spid="114691"/>
                                        </p:tgtEl>
                                        <p:attrNameLst>
                                          <p:attrName>ppt_h</p:attrName>
                                        </p:attrNameLst>
                                      </p:cBhvr>
                                      <p:tavLst>
                                        <p:tav tm="0">
                                          <p:val>
                                            <p:fltVal val="0"/>
                                          </p:val>
                                        </p:tav>
                                        <p:tav tm="100000">
                                          <p:val>
                                            <p:strVal val="#ppt_h"/>
                                          </p:val>
                                        </p:tav>
                                      </p:tavLst>
                                    </p:anim>
                                    <p:animEffect transition="in" filter="fade">
                                      <p:cBhvr>
                                        <p:cTn id="9" dur="500"/>
                                        <p:tgtEl>
                                          <p:spTgt spid="114691"/>
                                        </p:tgtEl>
                                      </p:cBhvr>
                                    </p:animEffect>
                                  </p:childTnLst>
                                </p:cTn>
                              </p:par>
                            </p:childTnLst>
                          </p:cTn>
                        </p:par>
                      </p:childTnLst>
                    </p:cTn>
                  </p:par>
                </p:childTnLst>
              </p:cTn>
              <p:nextCondLst>
                <p:cond evt="onClick" delay="0">
                  <p:tgtEl>
                    <p:spTgt spid="11"/>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ko-KR" altLang="en-US" dirty="0" smtClean="0"/>
              <a:t>홀수를 출력하는 </a:t>
            </a:r>
            <a:r>
              <a:rPr lang="en-US" altLang="ko-KR" dirty="0" smtClean="0"/>
              <a:t>while</a:t>
            </a:r>
            <a:r>
              <a:rPr lang="ko-KR" altLang="en-US" dirty="0" smtClean="0"/>
              <a:t> 문과 </a:t>
            </a:r>
            <a:r>
              <a:rPr lang="en-US" altLang="ko-KR" dirty="0" smtClean="0"/>
              <a:t>for</a:t>
            </a:r>
            <a:r>
              <a:rPr lang="ko-KR" altLang="en-US" dirty="0" smtClean="0"/>
              <a:t>문의 비교</a:t>
            </a:r>
            <a:endParaRPr lang="ko-KR" altLang="en-US" dirty="0"/>
          </a:p>
        </p:txBody>
      </p:sp>
      <p:sp>
        <p:nvSpPr>
          <p:cNvPr id="8294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 name="TextBox 9"/>
          <p:cNvSpPr txBox="1"/>
          <p:nvPr/>
        </p:nvSpPr>
        <p:spPr>
          <a:xfrm>
            <a:off x="539552" y="4757082"/>
            <a:ext cx="8136904" cy="400110"/>
          </a:xfrm>
          <a:prstGeom prst="rect">
            <a:avLst/>
          </a:prstGeom>
          <a:solidFill>
            <a:schemeClr val="accent4">
              <a:lumMod val="40000"/>
              <a:lumOff val="60000"/>
            </a:schemeClr>
          </a:solidFill>
          <a:ln>
            <a:noFill/>
          </a:ln>
          <a:effectLst/>
        </p:spPr>
        <p:txBody>
          <a:bodyPr wrap="square" rtlCol="0">
            <a:spAutoFit/>
          </a:bodyPr>
          <a:lstStyle/>
          <a:p>
            <a:r>
              <a:rPr lang="en-US" altLang="ko-KR" sz="2000" dirty="0" smtClean="0"/>
              <a:t>for</a:t>
            </a:r>
            <a:r>
              <a:rPr lang="ko-KR" altLang="en-US" sz="2000" dirty="0" smtClean="0"/>
              <a:t>문의 </a:t>
            </a:r>
            <a:r>
              <a:rPr lang="ko-KR" altLang="en-US" sz="2000" b="1" dirty="0" err="1" smtClean="0"/>
              <a:t>초기식</a:t>
            </a:r>
            <a:r>
              <a:rPr lang="en-US" altLang="ko-KR" sz="2000" dirty="0" smtClean="0"/>
              <a:t>, </a:t>
            </a:r>
            <a:r>
              <a:rPr lang="ko-KR" altLang="en-US" sz="2000" b="1" dirty="0" err="1" smtClean="0"/>
              <a:t>조건식</a:t>
            </a:r>
            <a:r>
              <a:rPr lang="en-US" altLang="ko-KR" sz="2000" dirty="0" smtClean="0"/>
              <a:t>, </a:t>
            </a:r>
            <a:r>
              <a:rPr lang="ko-KR" altLang="en-US" sz="2000" b="1" dirty="0" smtClean="0"/>
              <a:t>증감식</a:t>
            </a:r>
            <a:r>
              <a:rPr lang="ko-KR" altLang="en-US" sz="2000" dirty="0" smtClean="0"/>
              <a:t>이</a:t>
            </a:r>
            <a:r>
              <a:rPr lang="en-US" altLang="ko-KR" sz="2000" dirty="0" smtClean="0"/>
              <a:t> while</a:t>
            </a:r>
            <a:r>
              <a:rPr lang="ko-KR" altLang="en-US" sz="2000" dirty="0" smtClean="0"/>
              <a:t>문에서 어떻게 이용되는가</a:t>
            </a:r>
            <a:r>
              <a:rPr lang="en-US" altLang="ko-KR" sz="2000" dirty="0" smtClean="0"/>
              <a:t>?</a:t>
            </a:r>
            <a:endParaRPr lang="ko-KR" altLang="en-US" sz="2000" dirty="0"/>
          </a:p>
        </p:txBody>
      </p:sp>
      <p:sp>
        <p:nvSpPr>
          <p:cNvPr id="14541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45414"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4" name="Rounded Rectangle 7"/>
          <p:cNvSpPr/>
          <p:nvPr/>
        </p:nvSpPr>
        <p:spPr bwMode="auto">
          <a:xfrm>
            <a:off x="6084168" y="6192688"/>
            <a:ext cx="2520280"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실행결과</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pic>
        <p:nvPicPr>
          <p:cNvPr id="37889" name="Picture 1"/>
          <p:cNvPicPr>
            <a:picLocks noChangeAspect="1" noChangeArrowheads="1"/>
          </p:cNvPicPr>
          <p:nvPr/>
        </p:nvPicPr>
        <p:blipFill>
          <a:blip r:embed="rId3" cstate="print"/>
          <a:srcRect/>
          <a:stretch>
            <a:fillRect/>
          </a:stretch>
        </p:blipFill>
        <p:spPr bwMode="auto">
          <a:xfrm>
            <a:off x="395536" y="1052736"/>
            <a:ext cx="3686175" cy="3467100"/>
          </a:xfrm>
          <a:prstGeom prst="rect">
            <a:avLst/>
          </a:prstGeom>
          <a:noFill/>
          <a:ln w="9525">
            <a:noFill/>
            <a:miter lim="800000"/>
            <a:headEnd/>
            <a:tailEnd/>
          </a:ln>
        </p:spPr>
      </p:pic>
      <p:pic>
        <p:nvPicPr>
          <p:cNvPr id="37890" name="Picture 2"/>
          <p:cNvPicPr>
            <a:picLocks noChangeAspect="1" noChangeArrowheads="1"/>
          </p:cNvPicPr>
          <p:nvPr/>
        </p:nvPicPr>
        <p:blipFill>
          <a:blip r:embed="rId4" cstate="print"/>
          <a:srcRect/>
          <a:stretch>
            <a:fillRect/>
          </a:stretch>
        </p:blipFill>
        <p:spPr bwMode="auto">
          <a:xfrm>
            <a:off x="4720158" y="1196752"/>
            <a:ext cx="3524250" cy="3114675"/>
          </a:xfrm>
          <a:prstGeom prst="rect">
            <a:avLst/>
          </a:prstGeom>
          <a:noFill/>
          <a:ln w="9525">
            <a:noFill/>
            <a:miter lim="800000"/>
            <a:headEnd/>
            <a:tailEnd/>
          </a:ln>
        </p:spPr>
      </p:pic>
      <p:pic>
        <p:nvPicPr>
          <p:cNvPr id="37891" name="Picture 3"/>
          <p:cNvPicPr>
            <a:picLocks noChangeAspect="1" noChangeArrowheads="1"/>
          </p:cNvPicPr>
          <p:nvPr/>
        </p:nvPicPr>
        <p:blipFill>
          <a:blip r:embed="rId5" cstate="print"/>
          <a:srcRect/>
          <a:stretch>
            <a:fillRect/>
          </a:stretch>
        </p:blipFill>
        <p:spPr bwMode="auto">
          <a:xfrm>
            <a:off x="3131840" y="1700808"/>
            <a:ext cx="1343025" cy="533400"/>
          </a:xfrm>
          <a:prstGeom prst="rect">
            <a:avLst/>
          </a:prstGeom>
          <a:noFill/>
          <a:ln w="9525">
            <a:noFill/>
            <a:miter lim="800000"/>
            <a:headEnd/>
            <a:tailEnd/>
          </a:ln>
        </p:spPr>
      </p:pic>
      <p:cxnSp>
        <p:nvCxnSpPr>
          <p:cNvPr id="17" name="직선 연결선 16"/>
          <p:cNvCxnSpPr/>
          <p:nvPr/>
        </p:nvCxnSpPr>
        <p:spPr>
          <a:xfrm>
            <a:off x="1187624" y="2636912"/>
            <a:ext cx="5760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1547664" y="2996952"/>
            <a:ext cx="5760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직선 연결선 18"/>
          <p:cNvCxnSpPr/>
          <p:nvPr/>
        </p:nvCxnSpPr>
        <p:spPr>
          <a:xfrm>
            <a:off x="971600" y="3861048"/>
            <a:ext cx="576064" cy="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20" name="Picture 3"/>
          <p:cNvPicPr>
            <a:picLocks noChangeAspect="1" noChangeArrowheads="1"/>
          </p:cNvPicPr>
          <p:nvPr/>
        </p:nvPicPr>
        <p:blipFill>
          <a:blip r:embed="rId5" cstate="print"/>
          <a:srcRect/>
          <a:stretch>
            <a:fillRect/>
          </a:stretch>
        </p:blipFill>
        <p:spPr bwMode="auto">
          <a:xfrm>
            <a:off x="7380312" y="2348880"/>
            <a:ext cx="1343025" cy="533400"/>
          </a:xfrm>
          <a:prstGeom prst="rect">
            <a:avLst/>
          </a:prstGeom>
          <a:noFill/>
          <a:ln w="9525">
            <a:noFill/>
            <a:miter lim="800000"/>
            <a:headEnd/>
            <a:tailEnd/>
          </a:ln>
        </p:spPr>
      </p:pic>
      <p:cxnSp>
        <p:nvCxnSpPr>
          <p:cNvPr id="15" name="직선 연결선 14"/>
          <p:cNvCxnSpPr/>
          <p:nvPr/>
        </p:nvCxnSpPr>
        <p:spPr>
          <a:xfrm>
            <a:off x="6804248" y="3573016"/>
            <a:ext cx="5760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 name="직선 연결선 15"/>
          <p:cNvCxnSpPr/>
          <p:nvPr/>
        </p:nvCxnSpPr>
        <p:spPr>
          <a:xfrm>
            <a:off x="6156176" y="3573016"/>
            <a:ext cx="5760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직선 연결선 20"/>
          <p:cNvCxnSpPr/>
          <p:nvPr/>
        </p:nvCxnSpPr>
        <p:spPr>
          <a:xfrm>
            <a:off x="5508104" y="3573016"/>
            <a:ext cx="576064" cy="0"/>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891"/>
                                        </p:tgtEl>
                                        <p:attrNameLst>
                                          <p:attrName>style.visibility</p:attrName>
                                        </p:attrNameLst>
                                      </p:cBhvr>
                                      <p:to>
                                        <p:strVal val="visible"/>
                                      </p:to>
                                    </p:set>
                                    <p:animEffect transition="in" filter="fade">
                                      <p:cBhvr>
                                        <p:cTn id="7" dur="2000"/>
                                        <p:tgtEl>
                                          <p:spTgt spid="37891"/>
                                        </p:tgtEl>
                                      </p:cBhvr>
                                    </p:animEffect>
                                  </p:childTnLst>
                                </p:cTn>
                              </p:par>
                            </p:childTnLst>
                          </p:cTn>
                        </p:par>
                      </p:childTnLst>
                    </p:cTn>
                  </p:par>
                </p:childTnLst>
              </p:cTn>
              <p:nextCondLst>
                <p:cond evt="onClick" delay="0">
                  <p:tgtEl>
                    <p:spTgt spid="14"/>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실습문제 </a:t>
            </a:r>
            <a:r>
              <a:rPr lang="en-US" altLang="ko-KR" dirty="0" smtClean="0"/>
              <a:t>8.8] (200 page)</a:t>
            </a:r>
            <a:endParaRPr lang="ko-KR" altLang="en-US" dirty="0"/>
          </a:p>
        </p:txBody>
      </p:sp>
      <p:sp>
        <p:nvSpPr>
          <p:cNvPr id="6" name="텍스트 개체 틀 4"/>
          <p:cNvSpPr>
            <a:spLocks noGrp="1"/>
          </p:cNvSpPr>
          <p:nvPr>
            <p:ph type="body" sz="quarter" idx="10"/>
          </p:nvPr>
        </p:nvSpPr>
        <p:spPr>
          <a:xfrm>
            <a:off x="179512" y="1092239"/>
            <a:ext cx="8784976" cy="751424"/>
          </a:xfrm>
        </p:spPr>
        <p:txBody>
          <a:bodyPr/>
          <a:lstStyle/>
          <a:p>
            <a:pPr>
              <a:buNone/>
            </a:pPr>
            <a:r>
              <a:rPr lang="en-US" altLang="ko-KR" sz="2000" dirty="0" smtClean="0"/>
              <a:t>[</a:t>
            </a:r>
            <a:r>
              <a:rPr lang="ko-KR" altLang="en-US" sz="2000" dirty="0" smtClean="0"/>
              <a:t>예제 </a:t>
            </a:r>
            <a:r>
              <a:rPr lang="en-US" altLang="ko-KR" sz="2000" dirty="0" smtClean="0"/>
              <a:t>8-11]</a:t>
            </a:r>
            <a:r>
              <a:rPr lang="ko-KR" altLang="en-US" sz="2000" dirty="0" smtClean="0"/>
              <a:t>을 응용하여 </a:t>
            </a:r>
            <a:r>
              <a:rPr lang="en-US" altLang="ko-KR" sz="2000" dirty="0" smtClean="0"/>
              <a:t>11</a:t>
            </a:r>
            <a:r>
              <a:rPr lang="ko-KR" altLang="en-US" sz="2000" dirty="0" smtClean="0"/>
              <a:t>부터 </a:t>
            </a:r>
            <a:r>
              <a:rPr lang="en-US" altLang="ko-KR" sz="2000" dirty="0" smtClean="0"/>
              <a:t>30</a:t>
            </a:r>
            <a:r>
              <a:rPr lang="ko-KR" altLang="en-US" sz="2000" dirty="0" smtClean="0"/>
              <a:t>까지 홀수를 출력하는 프로그램을 </a:t>
            </a:r>
            <a:endParaRPr lang="en-US" altLang="ko-KR" sz="2000" dirty="0" smtClean="0"/>
          </a:p>
          <a:p>
            <a:pPr>
              <a:buNone/>
            </a:pPr>
            <a:r>
              <a:rPr lang="en-US" altLang="ko-KR" sz="2000" b="1" dirty="0" smtClean="0"/>
              <a:t>while</a:t>
            </a:r>
            <a:r>
              <a:rPr lang="ko-KR" altLang="en-US" sz="2000" dirty="0" smtClean="0"/>
              <a:t> 문으로 작성하시오</a:t>
            </a:r>
            <a:r>
              <a:rPr lang="en-US" altLang="ko-KR" sz="2000" dirty="0" smtClean="0"/>
              <a:t>.</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Rounded Rectangle 7"/>
          <p:cNvSpPr/>
          <p:nvPr/>
        </p:nvSpPr>
        <p:spPr bwMode="auto">
          <a:xfrm>
            <a:off x="5796136" y="6093296"/>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grpSp>
        <p:nvGrpSpPr>
          <p:cNvPr id="14" name="그룹 13"/>
          <p:cNvGrpSpPr/>
          <p:nvPr/>
        </p:nvGrpSpPr>
        <p:grpSpPr>
          <a:xfrm>
            <a:off x="251520" y="2050132"/>
            <a:ext cx="3686175" cy="3467100"/>
            <a:chOff x="395536" y="1052736"/>
            <a:chExt cx="3686175" cy="3467100"/>
          </a:xfrm>
        </p:grpSpPr>
        <p:pic>
          <p:nvPicPr>
            <p:cNvPr id="9" name="Picture 1"/>
            <p:cNvPicPr>
              <a:picLocks noChangeAspect="1" noChangeArrowheads="1"/>
            </p:cNvPicPr>
            <p:nvPr/>
          </p:nvPicPr>
          <p:blipFill>
            <a:blip r:embed="rId3" cstate="print"/>
            <a:srcRect/>
            <a:stretch>
              <a:fillRect/>
            </a:stretch>
          </p:blipFill>
          <p:spPr bwMode="auto">
            <a:xfrm>
              <a:off x="395536" y="1052736"/>
              <a:ext cx="3686175" cy="3467100"/>
            </a:xfrm>
            <a:prstGeom prst="rect">
              <a:avLst/>
            </a:prstGeom>
            <a:noFill/>
            <a:ln w="9525">
              <a:noFill/>
              <a:miter lim="800000"/>
              <a:headEnd/>
              <a:tailEnd/>
            </a:ln>
          </p:spPr>
        </p:pic>
        <p:cxnSp>
          <p:nvCxnSpPr>
            <p:cNvPr id="10" name="직선 연결선 9"/>
            <p:cNvCxnSpPr/>
            <p:nvPr/>
          </p:nvCxnSpPr>
          <p:spPr>
            <a:xfrm>
              <a:off x="1187624" y="2636912"/>
              <a:ext cx="5760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a:off x="1547664" y="2996952"/>
              <a:ext cx="5760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971600" y="3861048"/>
              <a:ext cx="576064" cy="0"/>
            </a:xfrm>
            <a:prstGeom prst="line">
              <a:avLst/>
            </a:prstGeom>
            <a:ln w="25400"/>
          </p:spPr>
          <p:style>
            <a:lnRef idx="1">
              <a:schemeClr val="accent1"/>
            </a:lnRef>
            <a:fillRef idx="0">
              <a:schemeClr val="accent1"/>
            </a:fillRef>
            <a:effectRef idx="0">
              <a:schemeClr val="accent1"/>
            </a:effectRef>
            <a:fontRef idx="minor">
              <a:schemeClr val="tx1"/>
            </a:fontRef>
          </p:style>
        </p:cxnSp>
      </p:grpSp>
      <p:pic>
        <p:nvPicPr>
          <p:cNvPr id="35841" name="Picture 1"/>
          <p:cNvPicPr>
            <a:picLocks noChangeAspect="1" noChangeArrowheads="1"/>
          </p:cNvPicPr>
          <p:nvPr/>
        </p:nvPicPr>
        <p:blipFill>
          <a:blip r:embed="rId4" cstate="print"/>
          <a:srcRect/>
          <a:stretch>
            <a:fillRect/>
          </a:stretch>
        </p:blipFill>
        <p:spPr bwMode="auto">
          <a:xfrm>
            <a:off x="4788024" y="2420888"/>
            <a:ext cx="2638425" cy="3048000"/>
          </a:xfrm>
          <a:prstGeom prst="rect">
            <a:avLst/>
          </a:prstGeom>
          <a:noFill/>
          <a:ln w="9525">
            <a:solidFill>
              <a:srgbClr val="FF0000"/>
            </a:solidFill>
            <a:miter lim="800000"/>
            <a:headEnd/>
            <a:tailEnd/>
          </a:ln>
        </p:spPr>
      </p:pic>
      <p:sp>
        <p:nvSpPr>
          <p:cNvPr id="15" name="Rounded Rectangle 7">
            <a:hlinkClick r:id="rId5" action="ppaction://hlinkfile"/>
          </p:cNvPr>
          <p:cNvSpPr/>
          <p:nvPr/>
        </p:nvSpPr>
        <p:spPr bwMode="auto">
          <a:xfrm>
            <a:off x="3059832" y="6093296"/>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841"/>
                                        </p:tgtEl>
                                        <p:attrNameLst>
                                          <p:attrName>style.visibility</p:attrName>
                                        </p:attrNameLst>
                                      </p:cBhvr>
                                      <p:to>
                                        <p:strVal val="visible"/>
                                      </p:to>
                                    </p:set>
                                    <p:animEffect transition="in" filter="fade">
                                      <p:cBhvr>
                                        <p:cTn id="7" dur="2000"/>
                                        <p:tgtEl>
                                          <p:spTgt spid="35841"/>
                                        </p:tgtEl>
                                      </p:cBhvr>
                                    </p:animEffect>
                                  </p:childTnLst>
                                </p:cTn>
                              </p:par>
                            </p:childTnLst>
                          </p:cTn>
                        </p:par>
                      </p:childTnLst>
                    </p:cTn>
                  </p:par>
                </p:childTnLst>
              </p:cTn>
              <p:nextCondLst>
                <p:cond evt="onClick" delay="0">
                  <p:tgtEl>
                    <p:spTgt spid="12"/>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실습문제 </a:t>
            </a:r>
            <a:r>
              <a:rPr lang="en-US" altLang="ko-KR" dirty="0" smtClean="0"/>
              <a:t>8.9] (200 page)</a:t>
            </a:r>
            <a:endParaRPr lang="ko-KR" altLang="en-US" dirty="0"/>
          </a:p>
        </p:txBody>
      </p:sp>
      <p:sp>
        <p:nvSpPr>
          <p:cNvPr id="6" name="텍스트 개체 틀 4"/>
          <p:cNvSpPr>
            <a:spLocks noGrp="1"/>
          </p:cNvSpPr>
          <p:nvPr>
            <p:ph type="body" sz="quarter" idx="10"/>
          </p:nvPr>
        </p:nvSpPr>
        <p:spPr>
          <a:xfrm>
            <a:off x="179512" y="1092239"/>
            <a:ext cx="8784976" cy="751424"/>
          </a:xfrm>
        </p:spPr>
        <p:txBody>
          <a:bodyPr/>
          <a:lstStyle/>
          <a:p>
            <a:pPr>
              <a:buNone/>
            </a:pPr>
            <a:r>
              <a:rPr lang="en-US" altLang="ko-KR" sz="2000" dirty="0" smtClean="0"/>
              <a:t>[</a:t>
            </a:r>
            <a:r>
              <a:rPr lang="ko-KR" altLang="en-US" sz="2000" dirty="0" smtClean="0"/>
              <a:t>예제 </a:t>
            </a:r>
            <a:r>
              <a:rPr lang="en-US" altLang="ko-KR" sz="2000" dirty="0" smtClean="0"/>
              <a:t>8-11]</a:t>
            </a:r>
            <a:r>
              <a:rPr lang="ko-KR" altLang="en-US" sz="2000" dirty="0" smtClean="0"/>
              <a:t>을 이용하여 </a:t>
            </a:r>
            <a:r>
              <a:rPr lang="en-US" altLang="ko-KR" sz="2000" dirty="0" smtClean="0"/>
              <a:t>30</a:t>
            </a:r>
            <a:r>
              <a:rPr lang="ko-KR" altLang="en-US" sz="2000" dirty="0" smtClean="0"/>
              <a:t>부터 </a:t>
            </a:r>
            <a:r>
              <a:rPr lang="en-US" altLang="ko-KR" sz="2000" dirty="0" smtClean="0"/>
              <a:t>10</a:t>
            </a:r>
            <a:r>
              <a:rPr lang="ko-KR" altLang="en-US" sz="2000" dirty="0" smtClean="0"/>
              <a:t>까지 짝수를 출력하는 프로그램을 </a:t>
            </a:r>
            <a:endParaRPr lang="en-US" altLang="ko-KR" sz="2000" dirty="0" smtClean="0"/>
          </a:p>
          <a:p>
            <a:pPr>
              <a:buNone/>
            </a:pPr>
            <a:r>
              <a:rPr lang="en-US" altLang="ko-KR" sz="2000" b="1" dirty="0" smtClean="0"/>
              <a:t>while</a:t>
            </a:r>
            <a:r>
              <a:rPr lang="ko-KR" altLang="en-US" sz="2000" dirty="0" smtClean="0"/>
              <a:t> 문으로 작성하시오</a:t>
            </a:r>
            <a:r>
              <a:rPr lang="en-US" altLang="ko-KR" sz="2000" dirty="0" smtClean="0"/>
              <a:t>.</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Rounded Rectangle 7"/>
          <p:cNvSpPr/>
          <p:nvPr/>
        </p:nvSpPr>
        <p:spPr bwMode="auto">
          <a:xfrm>
            <a:off x="5796136" y="6093296"/>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grpSp>
        <p:nvGrpSpPr>
          <p:cNvPr id="3" name="그룹 13"/>
          <p:cNvGrpSpPr/>
          <p:nvPr/>
        </p:nvGrpSpPr>
        <p:grpSpPr>
          <a:xfrm>
            <a:off x="251520" y="2050132"/>
            <a:ext cx="3686175" cy="3467100"/>
            <a:chOff x="395536" y="1052736"/>
            <a:chExt cx="3686175" cy="3467100"/>
          </a:xfrm>
        </p:grpSpPr>
        <p:pic>
          <p:nvPicPr>
            <p:cNvPr id="9" name="Picture 1"/>
            <p:cNvPicPr>
              <a:picLocks noChangeAspect="1" noChangeArrowheads="1"/>
            </p:cNvPicPr>
            <p:nvPr/>
          </p:nvPicPr>
          <p:blipFill>
            <a:blip r:embed="rId3" cstate="print"/>
            <a:srcRect/>
            <a:stretch>
              <a:fillRect/>
            </a:stretch>
          </p:blipFill>
          <p:spPr bwMode="auto">
            <a:xfrm>
              <a:off x="395536" y="1052736"/>
              <a:ext cx="3686175" cy="3467100"/>
            </a:xfrm>
            <a:prstGeom prst="rect">
              <a:avLst/>
            </a:prstGeom>
            <a:noFill/>
            <a:ln w="9525">
              <a:noFill/>
              <a:miter lim="800000"/>
              <a:headEnd/>
              <a:tailEnd/>
            </a:ln>
          </p:spPr>
        </p:pic>
        <p:cxnSp>
          <p:nvCxnSpPr>
            <p:cNvPr id="10" name="직선 연결선 9"/>
            <p:cNvCxnSpPr/>
            <p:nvPr/>
          </p:nvCxnSpPr>
          <p:spPr>
            <a:xfrm>
              <a:off x="1187624" y="2636912"/>
              <a:ext cx="5760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a:off x="1547664" y="2996952"/>
              <a:ext cx="5760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971600" y="3861048"/>
              <a:ext cx="576064" cy="0"/>
            </a:xfrm>
            <a:prstGeom prst="line">
              <a:avLst/>
            </a:prstGeom>
            <a:ln w="25400"/>
          </p:spPr>
          <p:style>
            <a:lnRef idx="1">
              <a:schemeClr val="accent1"/>
            </a:lnRef>
            <a:fillRef idx="0">
              <a:schemeClr val="accent1"/>
            </a:fillRef>
            <a:effectRef idx="0">
              <a:schemeClr val="accent1"/>
            </a:effectRef>
            <a:fontRef idx="minor">
              <a:schemeClr val="tx1"/>
            </a:fontRef>
          </p:style>
        </p:cxnSp>
      </p:grpSp>
      <p:pic>
        <p:nvPicPr>
          <p:cNvPr id="116738" name="Picture 2"/>
          <p:cNvPicPr>
            <a:picLocks noChangeAspect="1" noChangeArrowheads="1"/>
          </p:cNvPicPr>
          <p:nvPr/>
        </p:nvPicPr>
        <p:blipFill>
          <a:blip r:embed="rId4" cstate="print"/>
          <a:srcRect/>
          <a:stretch>
            <a:fillRect/>
          </a:stretch>
        </p:blipFill>
        <p:spPr bwMode="auto">
          <a:xfrm>
            <a:off x="4256881" y="2420888"/>
            <a:ext cx="2619375" cy="3048000"/>
          </a:xfrm>
          <a:prstGeom prst="rect">
            <a:avLst/>
          </a:prstGeom>
          <a:noFill/>
          <a:ln w="9525">
            <a:solidFill>
              <a:srgbClr val="FF0000"/>
            </a:solidFill>
            <a:miter lim="800000"/>
            <a:headEnd/>
            <a:tailEnd/>
          </a:ln>
        </p:spPr>
      </p:pic>
      <p:sp>
        <p:nvSpPr>
          <p:cNvPr id="14" name="Rounded Rectangle 7">
            <a:hlinkClick r:id="rId5" action="ppaction://hlinkfile"/>
          </p:cNvPr>
          <p:cNvSpPr/>
          <p:nvPr/>
        </p:nvSpPr>
        <p:spPr bwMode="auto">
          <a:xfrm>
            <a:off x="3059832" y="6093296"/>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6738"/>
                                        </p:tgtEl>
                                        <p:attrNameLst>
                                          <p:attrName>style.visibility</p:attrName>
                                        </p:attrNameLst>
                                      </p:cBhvr>
                                      <p:to>
                                        <p:strVal val="visible"/>
                                      </p:to>
                                    </p:set>
                                    <p:animEffect transition="in" filter="fade">
                                      <p:cBhvr>
                                        <p:cTn id="7" dur="2000"/>
                                        <p:tgtEl>
                                          <p:spTgt spid="116738"/>
                                        </p:tgtEl>
                                      </p:cBhvr>
                                    </p:animEffect>
                                  </p:childTnLst>
                                </p:cTn>
                              </p:par>
                            </p:childTnLst>
                          </p:cTn>
                        </p:par>
                      </p:childTnLst>
                    </p:cTn>
                  </p:par>
                </p:childTnLst>
              </p:cTn>
              <p:nextCondLst>
                <p:cond evt="onClick" delay="0">
                  <p:tgtEl>
                    <p:spTgt spid="12"/>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06524"/>
          </a:xfrm>
        </p:spPr>
        <p:txBody>
          <a:bodyPr>
            <a:normAutofit/>
          </a:bodyPr>
          <a:lstStyle/>
          <a:p>
            <a:r>
              <a:rPr lang="ko-KR" altLang="en-US" dirty="0" smtClean="0"/>
              <a:t>반복이란</a:t>
            </a:r>
            <a:r>
              <a:rPr lang="en-US" altLang="ko-KR" dirty="0" smtClean="0"/>
              <a:t>?</a:t>
            </a:r>
            <a:endParaRPr lang="ko-KR" altLang="en-US" dirty="0"/>
          </a:p>
        </p:txBody>
      </p:sp>
      <p:sp>
        <p:nvSpPr>
          <p:cNvPr id="4096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1" name="TextBox 10"/>
          <p:cNvSpPr txBox="1"/>
          <p:nvPr/>
        </p:nvSpPr>
        <p:spPr>
          <a:xfrm>
            <a:off x="251520" y="1052736"/>
            <a:ext cx="8712968" cy="1323439"/>
          </a:xfrm>
          <a:prstGeom prst="rect">
            <a:avLst/>
          </a:prstGeom>
          <a:solidFill>
            <a:schemeClr val="accent1"/>
          </a:solidFill>
          <a:ln>
            <a:noFill/>
          </a:ln>
          <a:effectLst/>
        </p:spPr>
        <p:txBody>
          <a:bodyPr wrap="square" rtlCol="0">
            <a:spAutoFit/>
          </a:bodyPr>
          <a:lstStyle/>
          <a:p>
            <a:r>
              <a:rPr lang="ko-KR" altLang="en-US" sz="2000" dirty="0" smtClean="0"/>
              <a:t>반복</a:t>
            </a:r>
            <a:r>
              <a:rPr lang="en-US" altLang="ko-KR" sz="2000" dirty="0" smtClean="0"/>
              <a:t>(repetition) : </a:t>
            </a:r>
            <a:r>
              <a:rPr lang="ko-KR" altLang="en-US" sz="2000" dirty="0" smtClean="0"/>
              <a:t>같은 일을 되풀이하는 것</a:t>
            </a:r>
            <a:endParaRPr lang="en-US" altLang="ko-KR" sz="2000" dirty="0" smtClean="0"/>
          </a:p>
          <a:p>
            <a:r>
              <a:rPr lang="ko-KR" altLang="en-US" sz="2000" dirty="0" smtClean="0"/>
              <a:t>반복은 축구경기에서 공을 차는 것과 같이 하나의 일이나 동작을 여러 </a:t>
            </a:r>
            <a:r>
              <a:rPr lang="ko-KR" altLang="en-US" sz="2000" dirty="0" err="1" smtClean="0"/>
              <a:t>번하는</a:t>
            </a:r>
            <a:r>
              <a:rPr lang="ko-KR" altLang="en-US" sz="2000" dirty="0" smtClean="0"/>
              <a:t> 것을 의미하기도 하지만 시내버스가 정해진 노선을 따라 운행을 계속하는 경우에는 반복이라기보다는 순환</a:t>
            </a:r>
            <a:r>
              <a:rPr lang="en-US" altLang="ko-KR" sz="2000" dirty="0" smtClean="0"/>
              <a:t>(circulation, loop)</a:t>
            </a:r>
            <a:r>
              <a:rPr lang="ko-KR" altLang="en-US" sz="2000" dirty="0" smtClean="0"/>
              <a:t>이라고 표현</a:t>
            </a:r>
            <a:r>
              <a:rPr lang="en-US" altLang="ko-KR" sz="2000" dirty="0" smtClean="0"/>
              <a:t>. </a:t>
            </a:r>
            <a:endParaRPr lang="ko-KR" altLang="en-US" sz="2000" dirty="0"/>
          </a:p>
        </p:txBody>
      </p:sp>
      <p:sp>
        <p:nvSpPr>
          <p:cNvPr id="5939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9" name="TextBox 8"/>
          <p:cNvSpPr txBox="1"/>
          <p:nvPr/>
        </p:nvSpPr>
        <p:spPr>
          <a:xfrm>
            <a:off x="539552" y="4941168"/>
            <a:ext cx="8064896" cy="1631216"/>
          </a:xfrm>
          <a:prstGeom prst="rect">
            <a:avLst/>
          </a:prstGeom>
          <a:solidFill>
            <a:schemeClr val="accent4">
              <a:lumMod val="40000"/>
              <a:lumOff val="60000"/>
            </a:schemeClr>
          </a:solidFill>
          <a:ln>
            <a:noFill/>
          </a:ln>
          <a:effectLst/>
        </p:spPr>
        <p:txBody>
          <a:bodyPr wrap="square" rtlCol="0">
            <a:spAutoFit/>
          </a:bodyPr>
          <a:lstStyle/>
          <a:p>
            <a:r>
              <a:rPr lang="ko-KR" altLang="en-US" sz="2000" dirty="0" err="1" smtClean="0"/>
              <a:t>로또</a:t>
            </a:r>
            <a:r>
              <a:rPr lang="ko-KR" altLang="en-US" sz="2000" dirty="0" smtClean="0"/>
              <a:t> 복권의 당첨번호를 생성하는 프로그램을 작성한다고 한다면 하나의 당첨 번호를 생성하기 위한 처리 과정을 </a:t>
            </a:r>
            <a:r>
              <a:rPr lang="en-US" altLang="ko-KR" sz="2000" dirty="0" smtClean="0"/>
              <a:t>6</a:t>
            </a:r>
            <a:r>
              <a:rPr lang="ko-KR" altLang="en-US" sz="2000" dirty="0" smtClean="0"/>
              <a:t>번 반복한다</a:t>
            </a:r>
            <a:r>
              <a:rPr lang="en-US" altLang="ko-KR" sz="2000" dirty="0" smtClean="0"/>
              <a:t>.</a:t>
            </a:r>
          </a:p>
          <a:p>
            <a:endParaRPr lang="en-US" altLang="ko-KR" sz="2000" dirty="0" smtClean="0"/>
          </a:p>
          <a:p>
            <a:r>
              <a:rPr lang="ko-KR" altLang="en-US" sz="2000" dirty="0" smtClean="0"/>
              <a:t>자동차 경주용 게임을 만든다고 한다면 동일한 트랙을 여러 번 돌아야 하므로 순환하도록 제어해야 한다</a:t>
            </a:r>
            <a:r>
              <a:rPr lang="en-US" altLang="ko-KR" sz="2000" dirty="0" smtClean="0"/>
              <a:t>.</a:t>
            </a:r>
            <a:endParaRPr lang="ko-KR" altLang="en-US" sz="2000" dirty="0"/>
          </a:p>
        </p:txBody>
      </p:sp>
      <p:sp>
        <p:nvSpPr>
          <p:cNvPr id="8192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81921" name="_x76987008" descr="EMB00000c9c36e8"/>
          <p:cNvPicPr>
            <a:picLocks noChangeAspect="1" noChangeArrowheads="1"/>
          </p:cNvPicPr>
          <p:nvPr/>
        </p:nvPicPr>
        <p:blipFill>
          <a:blip r:embed="rId3" cstate="print"/>
          <a:srcRect/>
          <a:stretch>
            <a:fillRect/>
          </a:stretch>
        </p:blipFill>
        <p:spPr bwMode="auto">
          <a:xfrm>
            <a:off x="1588788" y="2636912"/>
            <a:ext cx="2407148" cy="1800200"/>
          </a:xfrm>
          <a:prstGeom prst="rect">
            <a:avLst/>
          </a:prstGeom>
          <a:noFill/>
        </p:spPr>
      </p:pic>
      <p:sp>
        <p:nvSpPr>
          <p:cNvPr id="8192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81923" name="_x78804840" descr="EMB00000c9c36e9"/>
          <p:cNvPicPr>
            <a:picLocks noChangeAspect="1" noChangeArrowheads="1"/>
          </p:cNvPicPr>
          <p:nvPr/>
        </p:nvPicPr>
        <p:blipFill>
          <a:blip r:embed="rId4" cstate="print"/>
          <a:srcRect/>
          <a:stretch>
            <a:fillRect/>
          </a:stretch>
        </p:blipFill>
        <p:spPr bwMode="auto">
          <a:xfrm>
            <a:off x="4984818" y="2636912"/>
            <a:ext cx="2395494" cy="1800200"/>
          </a:xfrm>
          <a:prstGeom prst="rect">
            <a:avLst/>
          </a:prstGeom>
          <a:noFill/>
        </p:spPr>
      </p:pic>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1038571"/>
          </a:xfrm>
        </p:spPr>
        <p:txBody>
          <a:bodyPr>
            <a:normAutofit fontScale="90000"/>
          </a:bodyPr>
          <a:lstStyle/>
          <a:p>
            <a:r>
              <a:rPr lang="ko-KR" altLang="en-US" dirty="0" smtClean="0"/>
              <a:t>먼저 반복한 후에 </a:t>
            </a:r>
            <a:r>
              <a:rPr lang="en-US" altLang="ko-KR" dirty="0" smtClean="0"/>
              <a:t/>
            </a:r>
            <a:br>
              <a:rPr lang="en-US" altLang="ko-KR" dirty="0" smtClean="0"/>
            </a:br>
            <a:r>
              <a:rPr lang="ko-KR" altLang="en-US" dirty="0" err="1" smtClean="0"/>
              <a:t>조건식을</a:t>
            </a:r>
            <a:r>
              <a:rPr lang="ko-KR" altLang="en-US" dirty="0" smtClean="0"/>
              <a:t> 판단하여 반복</a:t>
            </a:r>
            <a:r>
              <a:rPr lang="en-US" altLang="ko-KR" dirty="0" smtClean="0"/>
              <a:t>,  do</a:t>
            </a:r>
            <a:r>
              <a:rPr lang="ko-KR" altLang="en-US" dirty="0" smtClean="0"/>
              <a:t> </a:t>
            </a:r>
            <a:r>
              <a:rPr lang="en-US" altLang="ko-KR" dirty="0" smtClean="0"/>
              <a:t>while</a:t>
            </a:r>
            <a:r>
              <a:rPr lang="ko-KR" altLang="en-US" dirty="0" smtClean="0"/>
              <a:t> 문</a:t>
            </a:r>
            <a:endParaRPr lang="ko-KR" altLang="en-US"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331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7" name="TextBox 6"/>
          <p:cNvSpPr txBox="1"/>
          <p:nvPr/>
        </p:nvSpPr>
        <p:spPr>
          <a:xfrm>
            <a:off x="395536" y="1556792"/>
            <a:ext cx="8496944" cy="400110"/>
          </a:xfrm>
          <a:prstGeom prst="rect">
            <a:avLst/>
          </a:prstGeom>
          <a:solidFill>
            <a:schemeClr val="accent4">
              <a:lumMod val="40000"/>
              <a:lumOff val="60000"/>
            </a:schemeClr>
          </a:solidFill>
          <a:ln>
            <a:noFill/>
          </a:ln>
          <a:effectLst/>
        </p:spPr>
        <p:txBody>
          <a:bodyPr wrap="square" rtlCol="0">
            <a:spAutoFit/>
          </a:bodyPr>
          <a:lstStyle/>
          <a:p>
            <a:r>
              <a:rPr lang="en-US" altLang="ko-KR" sz="2000" b="1" dirty="0" smtClean="0"/>
              <a:t>do</a:t>
            </a:r>
            <a:r>
              <a:rPr lang="ko-KR" altLang="en-US" sz="2000" dirty="0" smtClean="0"/>
              <a:t> </a:t>
            </a:r>
            <a:r>
              <a:rPr lang="en-US" altLang="ko-KR" sz="2000" b="1" dirty="0" smtClean="0"/>
              <a:t>while</a:t>
            </a:r>
            <a:r>
              <a:rPr lang="ko-KR" altLang="en-US" sz="2000" dirty="0" smtClean="0"/>
              <a:t> 문은 일단 </a:t>
            </a:r>
            <a:r>
              <a:rPr lang="en-US" altLang="ko-KR" sz="2000" dirty="0" smtClean="0"/>
              <a:t>1</a:t>
            </a:r>
            <a:r>
              <a:rPr lang="ko-KR" altLang="en-US" sz="2000" dirty="0" smtClean="0"/>
              <a:t>번은 반복하고 나서 조건을 판단하여 반복을 결정</a:t>
            </a:r>
            <a:endParaRPr lang="ko-KR" altLang="en-US" sz="2000" dirty="0"/>
          </a:p>
        </p:txBody>
      </p:sp>
      <p:sp>
        <p:nvSpPr>
          <p:cNvPr id="80899"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80901"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31745" name="Picture 1"/>
          <p:cNvPicPr>
            <a:picLocks noChangeAspect="1" noChangeArrowheads="1"/>
          </p:cNvPicPr>
          <p:nvPr/>
        </p:nvPicPr>
        <p:blipFill>
          <a:blip r:embed="rId3" cstate="print"/>
          <a:srcRect/>
          <a:stretch>
            <a:fillRect/>
          </a:stretch>
        </p:blipFill>
        <p:spPr bwMode="auto">
          <a:xfrm>
            <a:off x="107504" y="2580506"/>
            <a:ext cx="5534076" cy="1640582"/>
          </a:xfrm>
          <a:prstGeom prst="rect">
            <a:avLst/>
          </a:prstGeom>
          <a:noFill/>
          <a:ln w="9525">
            <a:noFill/>
            <a:miter lim="800000"/>
            <a:headEnd/>
            <a:tailEnd/>
          </a:ln>
        </p:spPr>
      </p:pic>
      <p:pic>
        <p:nvPicPr>
          <p:cNvPr id="31746" name="Picture 2"/>
          <p:cNvPicPr>
            <a:picLocks noChangeAspect="1" noChangeArrowheads="1"/>
          </p:cNvPicPr>
          <p:nvPr/>
        </p:nvPicPr>
        <p:blipFill>
          <a:blip r:embed="rId4" cstate="print"/>
          <a:srcRect/>
          <a:stretch>
            <a:fillRect/>
          </a:stretch>
        </p:blipFill>
        <p:spPr bwMode="auto">
          <a:xfrm>
            <a:off x="5724128" y="2132855"/>
            <a:ext cx="3024336" cy="2763963"/>
          </a:xfrm>
          <a:prstGeom prst="rect">
            <a:avLst/>
          </a:prstGeom>
          <a:noFill/>
          <a:ln w="9525">
            <a:noFill/>
            <a:miter lim="800000"/>
            <a:headEnd/>
            <a:tailEnd/>
          </a:ln>
        </p:spPr>
      </p:pic>
      <p:sp>
        <p:nvSpPr>
          <p:cNvPr id="19" name="TextBox 18"/>
          <p:cNvSpPr txBox="1"/>
          <p:nvPr/>
        </p:nvSpPr>
        <p:spPr>
          <a:xfrm>
            <a:off x="179512" y="5013176"/>
            <a:ext cx="8496944" cy="707886"/>
          </a:xfrm>
          <a:prstGeom prst="rect">
            <a:avLst/>
          </a:prstGeom>
          <a:solidFill>
            <a:schemeClr val="accent2">
              <a:lumMod val="60000"/>
              <a:lumOff val="40000"/>
            </a:schemeClr>
          </a:solidFill>
          <a:ln>
            <a:noFill/>
          </a:ln>
          <a:effectLst/>
        </p:spPr>
        <p:txBody>
          <a:bodyPr wrap="square" rtlCol="0">
            <a:spAutoFit/>
          </a:bodyPr>
          <a:lstStyle/>
          <a:p>
            <a:r>
              <a:rPr lang="en-US" altLang="ko-KR" sz="2000" b="1" dirty="0" smtClean="0"/>
              <a:t>while</a:t>
            </a:r>
            <a:r>
              <a:rPr lang="ko-KR" altLang="en-US" sz="2000" dirty="0" smtClean="0"/>
              <a:t> 문은 조건이 거짓이라면 반복이 이루어지지 않지만 </a:t>
            </a:r>
            <a:endParaRPr lang="en-US" altLang="ko-KR" sz="2000" dirty="0" smtClean="0"/>
          </a:p>
          <a:p>
            <a:r>
              <a:rPr lang="en-US" altLang="ko-KR" sz="2000" b="1" dirty="0" smtClean="0"/>
              <a:t>do</a:t>
            </a:r>
            <a:r>
              <a:rPr lang="ko-KR" altLang="en-US" sz="2000" dirty="0" smtClean="0"/>
              <a:t> </a:t>
            </a:r>
            <a:r>
              <a:rPr lang="en-US" altLang="ko-KR" sz="2000" b="1" dirty="0" smtClean="0"/>
              <a:t>while</a:t>
            </a:r>
            <a:r>
              <a:rPr lang="ko-KR" altLang="en-US" sz="2000" dirty="0" smtClean="0"/>
              <a:t> 문은 조건이 거짓이라도 최소한  한 번은 반복을 처리한다</a:t>
            </a:r>
            <a:r>
              <a:rPr lang="en-US" altLang="ko-KR" sz="2000" dirty="0" smtClean="0"/>
              <a:t>.</a:t>
            </a:r>
            <a:endParaRPr lang="ko-KR" altLang="en-US" sz="2000" dirty="0"/>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1038571"/>
          </a:xfrm>
        </p:spPr>
        <p:txBody>
          <a:bodyPr>
            <a:normAutofit fontScale="90000"/>
          </a:bodyPr>
          <a:lstStyle/>
          <a:p>
            <a:r>
              <a:rPr lang="en-US" altLang="ko-KR" dirty="0" smtClean="0"/>
              <a:t>0</a:t>
            </a:r>
            <a:r>
              <a:rPr lang="ko-KR" altLang="en-US" dirty="0" smtClean="0"/>
              <a:t>을 입력하기 전까지 반복하는 </a:t>
            </a:r>
            <a:r>
              <a:rPr lang="en-US" altLang="ko-KR" dirty="0" smtClean="0"/>
              <a:t/>
            </a:r>
            <a:br>
              <a:rPr lang="en-US" altLang="ko-KR" dirty="0" smtClean="0"/>
            </a:br>
            <a:r>
              <a:rPr lang="en-US" altLang="ko-KR" dirty="0" smtClean="0"/>
              <a:t>do</a:t>
            </a:r>
            <a:r>
              <a:rPr lang="ko-KR" altLang="en-US" dirty="0" smtClean="0"/>
              <a:t> </a:t>
            </a:r>
            <a:r>
              <a:rPr lang="en-US" altLang="ko-KR" dirty="0" smtClean="0"/>
              <a:t>while</a:t>
            </a:r>
            <a:r>
              <a:rPr lang="ko-KR" altLang="en-US" dirty="0" smtClean="0"/>
              <a:t> 문과 </a:t>
            </a:r>
            <a:r>
              <a:rPr lang="en-US" altLang="ko-KR" dirty="0" smtClean="0"/>
              <a:t>while</a:t>
            </a:r>
            <a:r>
              <a:rPr lang="ko-KR" altLang="en-US" dirty="0" smtClean="0"/>
              <a:t>문의 비교</a:t>
            </a:r>
            <a:endParaRPr lang="ko-KR" altLang="en-US"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331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80899"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80901"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4950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29697" name="Picture 1"/>
          <p:cNvPicPr>
            <a:picLocks noChangeAspect="1" noChangeArrowheads="1"/>
          </p:cNvPicPr>
          <p:nvPr/>
        </p:nvPicPr>
        <p:blipFill>
          <a:blip r:embed="rId3" cstate="print"/>
          <a:srcRect/>
          <a:stretch>
            <a:fillRect/>
          </a:stretch>
        </p:blipFill>
        <p:spPr bwMode="auto">
          <a:xfrm>
            <a:off x="251520" y="1669132"/>
            <a:ext cx="3971925" cy="3848100"/>
          </a:xfrm>
          <a:prstGeom prst="rect">
            <a:avLst/>
          </a:prstGeom>
          <a:noFill/>
          <a:ln w="9525">
            <a:noFill/>
            <a:miter lim="800000"/>
            <a:headEnd/>
            <a:tailEnd/>
          </a:ln>
        </p:spPr>
      </p:pic>
      <p:pic>
        <p:nvPicPr>
          <p:cNvPr id="29698" name="Picture 2"/>
          <p:cNvPicPr>
            <a:picLocks noChangeAspect="1" noChangeArrowheads="1"/>
          </p:cNvPicPr>
          <p:nvPr/>
        </p:nvPicPr>
        <p:blipFill>
          <a:blip r:embed="rId4" cstate="print"/>
          <a:srcRect/>
          <a:stretch>
            <a:fillRect/>
          </a:stretch>
        </p:blipFill>
        <p:spPr bwMode="auto">
          <a:xfrm>
            <a:off x="4589090" y="1779240"/>
            <a:ext cx="3943350" cy="3810000"/>
          </a:xfrm>
          <a:prstGeom prst="rect">
            <a:avLst/>
          </a:prstGeom>
          <a:noFill/>
          <a:ln w="9525">
            <a:noFill/>
            <a:miter lim="800000"/>
            <a:headEnd/>
            <a:tailEnd/>
          </a:ln>
        </p:spPr>
      </p:pic>
      <p:cxnSp>
        <p:nvCxnSpPr>
          <p:cNvPr id="21" name="직선 연결선 20"/>
          <p:cNvCxnSpPr/>
          <p:nvPr/>
        </p:nvCxnSpPr>
        <p:spPr>
          <a:xfrm>
            <a:off x="899592" y="5125516"/>
            <a:ext cx="151216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a:off x="5021138" y="3645024"/>
            <a:ext cx="1224136"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Rounded Rectangle 7">
            <a:hlinkClick r:id="rId5" action="ppaction://hlinkfile"/>
          </p:cNvPr>
          <p:cNvSpPr/>
          <p:nvPr/>
        </p:nvSpPr>
        <p:spPr bwMode="auto">
          <a:xfrm>
            <a:off x="1043608" y="5688632"/>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
        <p:nvSpPr>
          <p:cNvPr id="13" name="Rounded Rectangle 7">
            <a:hlinkClick r:id="rId6" action="ppaction://hlinkfile"/>
          </p:cNvPr>
          <p:cNvSpPr/>
          <p:nvPr/>
        </p:nvSpPr>
        <p:spPr bwMode="auto">
          <a:xfrm>
            <a:off x="5364088" y="5733256"/>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실습문제 </a:t>
            </a:r>
            <a:r>
              <a:rPr lang="en-US" altLang="ko-KR" dirty="0" smtClean="0"/>
              <a:t>8.10] (202 page)</a:t>
            </a:r>
            <a:endParaRPr lang="ko-KR" altLang="en-US" dirty="0"/>
          </a:p>
        </p:txBody>
      </p:sp>
      <p:sp>
        <p:nvSpPr>
          <p:cNvPr id="6" name="텍스트 개체 틀 4"/>
          <p:cNvSpPr>
            <a:spLocks noGrp="1"/>
          </p:cNvSpPr>
          <p:nvPr>
            <p:ph type="body" sz="quarter" idx="10"/>
          </p:nvPr>
        </p:nvSpPr>
        <p:spPr>
          <a:xfrm>
            <a:off x="323528" y="980728"/>
            <a:ext cx="8568952" cy="360040"/>
          </a:xfrm>
        </p:spPr>
        <p:txBody>
          <a:bodyPr>
            <a:normAutofit/>
          </a:bodyPr>
          <a:lstStyle/>
          <a:p>
            <a:pPr>
              <a:buNone/>
            </a:pPr>
            <a:r>
              <a:rPr lang="en-US" altLang="ko-KR" sz="1800" dirty="0" smtClean="0"/>
              <a:t>1) </a:t>
            </a:r>
            <a:r>
              <a:rPr lang="ko-KR" altLang="en-US" sz="1800" dirty="0" smtClean="0"/>
              <a:t>다음 프로그램을 </a:t>
            </a:r>
            <a:r>
              <a:rPr lang="en-US" altLang="ko-KR" sz="1800" b="1" dirty="0" smtClean="0"/>
              <a:t>do</a:t>
            </a:r>
            <a:r>
              <a:rPr lang="ko-KR" altLang="en-US" sz="1800" dirty="0" smtClean="0"/>
              <a:t> </a:t>
            </a:r>
            <a:r>
              <a:rPr lang="en-US" altLang="ko-KR" sz="1800" b="1" dirty="0" smtClean="0"/>
              <a:t>while</a:t>
            </a:r>
            <a:r>
              <a:rPr lang="ko-KR" altLang="en-US" sz="1800" dirty="0" smtClean="0"/>
              <a:t> 문으로 수정하시오</a:t>
            </a:r>
            <a:r>
              <a:rPr lang="en-US" altLang="ko-KR" sz="1800" dirty="0" smtClean="0"/>
              <a:t>.</a:t>
            </a:r>
            <a:endParaRPr lang="ko-KR" altLang="en-US" sz="18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9" name="Picture 1"/>
          <p:cNvPicPr>
            <a:picLocks noChangeAspect="1" noChangeArrowheads="1"/>
          </p:cNvPicPr>
          <p:nvPr/>
        </p:nvPicPr>
        <p:blipFill>
          <a:blip r:embed="rId3" cstate="print"/>
          <a:srcRect/>
          <a:stretch>
            <a:fillRect/>
          </a:stretch>
        </p:blipFill>
        <p:spPr bwMode="auto">
          <a:xfrm>
            <a:off x="251520" y="1412776"/>
            <a:ext cx="2638425" cy="3048000"/>
          </a:xfrm>
          <a:prstGeom prst="rect">
            <a:avLst/>
          </a:prstGeom>
          <a:noFill/>
          <a:ln w="9525">
            <a:noFill/>
            <a:miter lim="800000"/>
            <a:headEnd/>
            <a:tailEnd/>
          </a:ln>
        </p:spPr>
      </p:pic>
      <p:sp>
        <p:nvSpPr>
          <p:cNvPr id="13" name="TextBox 12"/>
          <p:cNvSpPr txBox="1"/>
          <p:nvPr/>
        </p:nvSpPr>
        <p:spPr>
          <a:xfrm>
            <a:off x="2411760" y="1916832"/>
            <a:ext cx="1872208" cy="707886"/>
          </a:xfrm>
          <a:prstGeom prst="rect">
            <a:avLst/>
          </a:prstGeom>
          <a:solidFill>
            <a:schemeClr val="accent4">
              <a:lumMod val="40000"/>
              <a:lumOff val="60000"/>
            </a:schemeClr>
          </a:solidFill>
          <a:ln>
            <a:noFill/>
          </a:ln>
          <a:effectLst/>
        </p:spPr>
        <p:txBody>
          <a:bodyPr wrap="square" rtlCol="0">
            <a:spAutoFit/>
          </a:bodyPr>
          <a:lstStyle/>
          <a:p>
            <a:r>
              <a:rPr lang="en-US" altLang="ko-KR" sz="2000" dirty="0" smtClean="0"/>
              <a:t>11</a:t>
            </a:r>
            <a:r>
              <a:rPr lang="ko-KR" altLang="en-US" sz="2000" dirty="0" smtClean="0"/>
              <a:t>부터 </a:t>
            </a:r>
            <a:r>
              <a:rPr lang="en-US" altLang="ko-KR" sz="2000" dirty="0" smtClean="0"/>
              <a:t>30</a:t>
            </a:r>
            <a:r>
              <a:rPr lang="ko-KR" altLang="en-US" sz="2000" dirty="0" smtClean="0"/>
              <a:t>까지 </a:t>
            </a:r>
            <a:endParaRPr lang="en-US" altLang="ko-KR" sz="2000" dirty="0" smtClean="0"/>
          </a:p>
          <a:p>
            <a:r>
              <a:rPr lang="ko-KR" altLang="en-US" sz="2000" dirty="0" smtClean="0"/>
              <a:t>홀수출력</a:t>
            </a:r>
            <a:endParaRPr lang="ko-KR" altLang="en-US" sz="2000" dirty="0"/>
          </a:p>
        </p:txBody>
      </p:sp>
      <p:pic>
        <p:nvPicPr>
          <p:cNvPr id="27649" name="Picture 1"/>
          <p:cNvPicPr>
            <a:picLocks noChangeAspect="1" noChangeArrowheads="1"/>
          </p:cNvPicPr>
          <p:nvPr/>
        </p:nvPicPr>
        <p:blipFill>
          <a:blip r:embed="rId4" cstate="print"/>
          <a:srcRect/>
          <a:stretch>
            <a:fillRect/>
          </a:stretch>
        </p:blipFill>
        <p:spPr bwMode="auto">
          <a:xfrm>
            <a:off x="4985345" y="1484784"/>
            <a:ext cx="2466975" cy="3038475"/>
          </a:xfrm>
          <a:prstGeom prst="rect">
            <a:avLst/>
          </a:prstGeom>
          <a:noFill/>
          <a:ln w="9525">
            <a:solidFill>
              <a:srgbClr val="FF0000"/>
            </a:solidFill>
            <a:miter lim="800000"/>
            <a:headEnd/>
            <a:tailEnd/>
          </a:ln>
        </p:spPr>
      </p:pic>
      <p:sp>
        <p:nvSpPr>
          <p:cNvPr id="12" name="Rounded Rectangle 7"/>
          <p:cNvSpPr/>
          <p:nvPr/>
        </p:nvSpPr>
        <p:spPr bwMode="auto">
          <a:xfrm>
            <a:off x="3203848" y="6192688"/>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
        <p:nvSpPr>
          <p:cNvPr id="16" name="Rounded Rectangle 7">
            <a:hlinkClick r:id="rId5" action="ppaction://hlinkfile"/>
          </p:cNvPr>
          <p:cNvSpPr/>
          <p:nvPr/>
        </p:nvSpPr>
        <p:spPr bwMode="auto">
          <a:xfrm>
            <a:off x="6228184" y="6192688"/>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rgbClr val="FFFFFF"/>
                </a:solidFill>
                <a:effectLst>
                  <a:outerShdw blurRad="38100" dist="38100" dir="2700000" algn="tl">
                    <a:srgbClr val="000000">
                      <a:alpha val="43137"/>
                    </a:srgbClr>
                  </a:outerShdw>
                </a:effectLst>
                <a:ea typeface="맑은 고딕" pitchFamily="50" charset="-127"/>
                <a:hlinkClick r:id="rId6" action="ppaction://hlinkfile"/>
              </a:rPr>
              <a:t>Program</a:t>
            </a: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7649"/>
                                        </p:tgtEl>
                                        <p:attrNameLst>
                                          <p:attrName>style.visibility</p:attrName>
                                        </p:attrNameLst>
                                      </p:cBhvr>
                                      <p:to>
                                        <p:strVal val="visible"/>
                                      </p:to>
                                    </p:set>
                                    <p:anim calcmode="lin" valueType="num">
                                      <p:cBhvr>
                                        <p:cTn id="7" dur="500" fill="hold"/>
                                        <p:tgtEl>
                                          <p:spTgt spid="27649"/>
                                        </p:tgtEl>
                                        <p:attrNameLst>
                                          <p:attrName>ppt_w</p:attrName>
                                        </p:attrNameLst>
                                      </p:cBhvr>
                                      <p:tavLst>
                                        <p:tav tm="0">
                                          <p:val>
                                            <p:fltVal val="0"/>
                                          </p:val>
                                        </p:tav>
                                        <p:tav tm="100000">
                                          <p:val>
                                            <p:strVal val="#ppt_w"/>
                                          </p:val>
                                        </p:tav>
                                      </p:tavLst>
                                    </p:anim>
                                    <p:anim calcmode="lin" valueType="num">
                                      <p:cBhvr>
                                        <p:cTn id="8" dur="500" fill="hold"/>
                                        <p:tgtEl>
                                          <p:spTgt spid="27649"/>
                                        </p:tgtEl>
                                        <p:attrNameLst>
                                          <p:attrName>ppt_h</p:attrName>
                                        </p:attrNameLst>
                                      </p:cBhvr>
                                      <p:tavLst>
                                        <p:tav tm="0">
                                          <p:val>
                                            <p:fltVal val="0"/>
                                          </p:val>
                                        </p:tav>
                                        <p:tav tm="100000">
                                          <p:val>
                                            <p:strVal val="#ppt_h"/>
                                          </p:val>
                                        </p:tav>
                                      </p:tavLst>
                                    </p:anim>
                                    <p:animEffect transition="in" filter="fade">
                                      <p:cBhvr>
                                        <p:cTn id="9" dur="500"/>
                                        <p:tgtEl>
                                          <p:spTgt spid="27649"/>
                                        </p:tgtEl>
                                      </p:cBhvr>
                                    </p:animEffect>
                                  </p:childTnLst>
                                </p:cTn>
                              </p:par>
                            </p:childTnLst>
                          </p:cTn>
                        </p:par>
                      </p:childTnLst>
                    </p:cTn>
                  </p:par>
                </p:childTnLst>
              </p:cTn>
              <p:nextCondLst>
                <p:cond evt="onClick" delay="0">
                  <p:tgtEl>
                    <p:spTgt spid="12"/>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실습문제 </a:t>
            </a:r>
            <a:r>
              <a:rPr lang="en-US" altLang="ko-KR" dirty="0" smtClean="0"/>
              <a:t>8.10] (202 page)</a:t>
            </a:r>
            <a:endParaRPr lang="ko-KR" altLang="en-US" dirty="0"/>
          </a:p>
        </p:txBody>
      </p:sp>
      <p:sp>
        <p:nvSpPr>
          <p:cNvPr id="6" name="텍스트 개체 틀 4"/>
          <p:cNvSpPr>
            <a:spLocks noGrp="1"/>
          </p:cNvSpPr>
          <p:nvPr>
            <p:ph type="body" sz="quarter" idx="10"/>
          </p:nvPr>
        </p:nvSpPr>
        <p:spPr>
          <a:xfrm>
            <a:off x="323528" y="980728"/>
            <a:ext cx="8568952" cy="360040"/>
          </a:xfrm>
        </p:spPr>
        <p:txBody>
          <a:bodyPr>
            <a:normAutofit/>
          </a:bodyPr>
          <a:lstStyle/>
          <a:p>
            <a:pPr>
              <a:buNone/>
            </a:pPr>
            <a:r>
              <a:rPr lang="en-US" altLang="ko-KR" sz="1800" dirty="0" smtClean="0"/>
              <a:t>2) </a:t>
            </a:r>
            <a:r>
              <a:rPr lang="ko-KR" altLang="en-US" sz="1800" dirty="0" smtClean="0"/>
              <a:t>다음 프로그램을 </a:t>
            </a:r>
            <a:r>
              <a:rPr lang="en-US" altLang="ko-KR" sz="1800" b="1" dirty="0" smtClean="0"/>
              <a:t>do</a:t>
            </a:r>
            <a:r>
              <a:rPr lang="ko-KR" altLang="en-US" sz="1800" dirty="0" smtClean="0"/>
              <a:t> </a:t>
            </a:r>
            <a:r>
              <a:rPr lang="en-US" altLang="ko-KR" sz="1800" b="1" dirty="0" smtClean="0"/>
              <a:t>while</a:t>
            </a:r>
            <a:r>
              <a:rPr lang="ko-KR" altLang="en-US" sz="1800" dirty="0" smtClean="0"/>
              <a:t> 문으로 수정하시오</a:t>
            </a:r>
            <a:r>
              <a:rPr lang="en-US" altLang="ko-KR" sz="1800" dirty="0" smtClean="0"/>
              <a:t>.</a:t>
            </a:r>
            <a:endParaRPr lang="ko-KR" altLang="en-US" sz="18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11" name="Picture 2"/>
          <p:cNvPicPr>
            <a:picLocks noChangeAspect="1" noChangeArrowheads="1"/>
          </p:cNvPicPr>
          <p:nvPr/>
        </p:nvPicPr>
        <p:blipFill>
          <a:blip r:embed="rId3" cstate="print"/>
          <a:srcRect/>
          <a:stretch>
            <a:fillRect/>
          </a:stretch>
        </p:blipFill>
        <p:spPr bwMode="auto">
          <a:xfrm>
            <a:off x="323528" y="1412776"/>
            <a:ext cx="2619375" cy="3048000"/>
          </a:xfrm>
          <a:prstGeom prst="rect">
            <a:avLst/>
          </a:prstGeom>
          <a:noFill/>
          <a:ln w="9525">
            <a:noFill/>
            <a:miter lim="800000"/>
            <a:headEnd/>
            <a:tailEnd/>
          </a:ln>
        </p:spPr>
      </p:pic>
      <p:sp>
        <p:nvSpPr>
          <p:cNvPr id="14" name="TextBox 13"/>
          <p:cNvSpPr txBox="1"/>
          <p:nvPr/>
        </p:nvSpPr>
        <p:spPr>
          <a:xfrm>
            <a:off x="2483768" y="2060848"/>
            <a:ext cx="1944216" cy="707886"/>
          </a:xfrm>
          <a:prstGeom prst="rect">
            <a:avLst/>
          </a:prstGeom>
          <a:solidFill>
            <a:schemeClr val="accent4">
              <a:lumMod val="40000"/>
              <a:lumOff val="60000"/>
            </a:schemeClr>
          </a:solidFill>
          <a:ln>
            <a:noFill/>
          </a:ln>
          <a:effectLst/>
        </p:spPr>
        <p:txBody>
          <a:bodyPr wrap="square" rtlCol="0">
            <a:spAutoFit/>
          </a:bodyPr>
          <a:lstStyle/>
          <a:p>
            <a:r>
              <a:rPr lang="en-US" altLang="ko-KR" sz="2000" dirty="0" smtClean="0"/>
              <a:t>30</a:t>
            </a:r>
            <a:r>
              <a:rPr lang="ko-KR" altLang="en-US" sz="2000" dirty="0" smtClean="0"/>
              <a:t>부터 </a:t>
            </a:r>
            <a:r>
              <a:rPr lang="en-US" altLang="ko-KR" sz="2000" dirty="0" smtClean="0"/>
              <a:t>10</a:t>
            </a:r>
            <a:r>
              <a:rPr lang="ko-KR" altLang="en-US" sz="2000" dirty="0" smtClean="0"/>
              <a:t>까지 </a:t>
            </a:r>
            <a:endParaRPr lang="en-US" altLang="ko-KR" sz="2000" dirty="0" smtClean="0"/>
          </a:p>
          <a:p>
            <a:r>
              <a:rPr lang="ko-KR" altLang="en-US" sz="2000" dirty="0" smtClean="0"/>
              <a:t>짝수출력</a:t>
            </a:r>
            <a:endParaRPr lang="ko-KR" altLang="en-US" sz="2000" dirty="0"/>
          </a:p>
        </p:txBody>
      </p:sp>
      <p:pic>
        <p:nvPicPr>
          <p:cNvPr id="27650" name="Picture 2"/>
          <p:cNvPicPr>
            <a:picLocks noChangeAspect="1" noChangeArrowheads="1"/>
          </p:cNvPicPr>
          <p:nvPr/>
        </p:nvPicPr>
        <p:blipFill>
          <a:blip r:embed="rId4" cstate="print"/>
          <a:srcRect/>
          <a:stretch>
            <a:fillRect/>
          </a:stretch>
        </p:blipFill>
        <p:spPr bwMode="auto">
          <a:xfrm>
            <a:off x="5004048" y="1484784"/>
            <a:ext cx="2371725" cy="3028950"/>
          </a:xfrm>
          <a:prstGeom prst="rect">
            <a:avLst/>
          </a:prstGeom>
          <a:noFill/>
          <a:ln w="9525">
            <a:solidFill>
              <a:srgbClr val="FF0000"/>
            </a:solidFill>
            <a:miter lim="800000"/>
            <a:headEnd/>
            <a:tailEnd/>
          </a:ln>
        </p:spPr>
      </p:pic>
      <p:sp>
        <p:nvSpPr>
          <p:cNvPr id="12" name="Rounded Rectangle 7"/>
          <p:cNvSpPr/>
          <p:nvPr/>
        </p:nvSpPr>
        <p:spPr bwMode="auto">
          <a:xfrm>
            <a:off x="3203848" y="6192688"/>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
        <p:nvSpPr>
          <p:cNvPr id="16" name="Rounded Rectangle 7">
            <a:hlinkClick r:id="rId5" action="ppaction://hlinkfile"/>
          </p:cNvPr>
          <p:cNvSpPr/>
          <p:nvPr/>
        </p:nvSpPr>
        <p:spPr bwMode="auto">
          <a:xfrm>
            <a:off x="6156176" y="6165304"/>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p:cTn id="7" dur="500" fill="hold"/>
                                        <p:tgtEl>
                                          <p:spTgt spid="27650"/>
                                        </p:tgtEl>
                                        <p:attrNameLst>
                                          <p:attrName>ppt_w</p:attrName>
                                        </p:attrNameLst>
                                      </p:cBhvr>
                                      <p:tavLst>
                                        <p:tav tm="0">
                                          <p:val>
                                            <p:fltVal val="0"/>
                                          </p:val>
                                        </p:tav>
                                        <p:tav tm="100000">
                                          <p:val>
                                            <p:strVal val="#ppt_w"/>
                                          </p:val>
                                        </p:tav>
                                      </p:tavLst>
                                    </p:anim>
                                    <p:anim calcmode="lin" valueType="num">
                                      <p:cBhvr>
                                        <p:cTn id="8" dur="500" fill="hold"/>
                                        <p:tgtEl>
                                          <p:spTgt spid="27650"/>
                                        </p:tgtEl>
                                        <p:attrNameLst>
                                          <p:attrName>ppt_h</p:attrName>
                                        </p:attrNameLst>
                                      </p:cBhvr>
                                      <p:tavLst>
                                        <p:tav tm="0">
                                          <p:val>
                                            <p:fltVal val="0"/>
                                          </p:val>
                                        </p:tav>
                                        <p:tav tm="100000">
                                          <p:val>
                                            <p:strVal val="#ppt_h"/>
                                          </p:val>
                                        </p:tav>
                                      </p:tavLst>
                                    </p:anim>
                                    <p:animEffect transition="in" filter="fade">
                                      <p:cBhvr>
                                        <p:cTn id="9" dur="500"/>
                                        <p:tgtEl>
                                          <p:spTgt spid="27650"/>
                                        </p:tgtEl>
                                      </p:cBhvr>
                                    </p:animEffect>
                                  </p:childTnLst>
                                </p:cTn>
                              </p:par>
                            </p:childTnLst>
                          </p:cTn>
                        </p:par>
                      </p:childTnLst>
                    </p:cTn>
                  </p:par>
                </p:childTnLst>
              </p:cTn>
              <p:nextCondLst>
                <p:cond evt="onClick" delay="0">
                  <p:tgtEl>
                    <p:spTgt spid="12"/>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30189"/>
            <a:ext cx="8964488" cy="606523"/>
          </a:xfrm>
        </p:spPr>
        <p:txBody>
          <a:bodyPr>
            <a:noAutofit/>
          </a:bodyPr>
          <a:lstStyle/>
          <a:p>
            <a:r>
              <a:rPr lang="en-US" altLang="ko-KR" dirty="0" smtClean="0"/>
              <a:t> for </a:t>
            </a:r>
            <a:r>
              <a:rPr lang="ko-KR" altLang="en-US" dirty="0" smtClean="0"/>
              <a:t>문의 응용</a:t>
            </a:r>
            <a:br>
              <a:rPr lang="ko-KR" altLang="en-US" dirty="0" smtClean="0"/>
            </a:br>
            <a:r>
              <a:rPr lang="ko-KR" altLang="en-US" dirty="0" smtClean="0"/>
              <a:t/>
            </a:r>
            <a:br>
              <a:rPr lang="ko-KR" altLang="en-US" dirty="0" smtClean="0"/>
            </a:br>
            <a:endParaRPr lang="ko-KR" altLang="en-US" dirty="0"/>
          </a:p>
        </p:txBody>
      </p:sp>
      <p:pic>
        <p:nvPicPr>
          <p:cNvPr id="23553" name="Picture 1"/>
          <p:cNvPicPr>
            <a:picLocks noChangeAspect="1" noChangeArrowheads="1"/>
          </p:cNvPicPr>
          <p:nvPr/>
        </p:nvPicPr>
        <p:blipFill>
          <a:blip r:embed="rId3" cstate="print"/>
          <a:srcRect/>
          <a:stretch>
            <a:fillRect/>
          </a:stretch>
        </p:blipFill>
        <p:spPr bwMode="auto">
          <a:xfrm>
            <a:off x="179512" y="1124744"/>
            <a:ext cx="7086600" cy="1390650"/>
          </a:xfrm>
          <a:prstGeom prst="rect">
            <a:avLst/>
          </a:prstGeom>
          <a:noFill/>
          <a:ln w="9525">
            <a:noFill/>
            <a:miter lim="800000"/>
            <a:headEnd/>
            <a:tailEnd/>
          </a:ln>
        </p:spPr>
      </p:pic>
      <p:sp>
        <p:nvSpPr>
          <p:cNvPr id="9" name="TextBox 8"/>
          <p:cNvSpPr txBox="1"/>
          <p:nvPr/>
        </p:nvSpPr>
        <p:spPr>
          <a:xfrm>
            <a:off x="251520" y="3009146"/>
            <a:ext cx="6120680" cy="707886"/>
          </a:xfrm>
          <a:prstGeom prst="rect">
            <a:avLst/>
          </a:prstGeom>
          <a:solidFill>
            <a:schemeClr val="accent1"/>
          </a:solidFill>
          <a:ln>
            <a:noFill/>
          </a:ln>
          <a:effectLst/>
        </p:spPr>
        <p:txBody>
          <a:bodyPr wrap="square" rtlCol="0">
            <a:spAutoFit/>
          </a:bodyPr>
          <a:lstStyle/>
          <a:p>
            <a:r>
              <a:rPr lang="ko-KR" altLang="en-US" sz="2000" dirty="0" smtClean="0"/>
              <a:t>중첩된 </a:t>
            </a:r>
            <a:r>
              <a:rPr lang="ko-KR" altLang="en-US" sz="2000" dirty="0" err="1" smtClean="0"/>
              <a:t>반복문</a:t>
            </a:r>
            <a:r>
              <a:rPr lang="ko-KR" altLang="en-US" sz="2000" dirty="0" smtClean="0"/>
              <a:t> </a:t>
            </a:r>
            <a:r>
              <a:rPr lang="en-US" altLang="ko-KR" sz="2000" dirty="0" smtClean="0"/>
              <a:t>:</a:t>
            </a:r>
          </a:p>
          <a:p>
            <a:r>
              <a:rPr lang="ko-KR" altLang="en-US" sz="2000" dirty="0" smtClean="0"/>
              <a:t>하나의 </a:t>
            </a:r>
            <a:r>
              <a:rPr lang="ko-KR" altLang="en-US" sz="2000" dirty="0" err="1" smtClean="0"/>
              <a:t>반복문</a:t>
            </a:r>
            <a:r>
              <a:rPr lang="ko-KR" altLang="en-US" sz="2000" dirty="0" smtClean="0"/>
              <a:t> 안에 또 다른 </a:t>
            </a:r>
            <a:r>
              <a:rPr lang="ko-KR" altLang="en-US" sz="2000" dirty="0" err="1" smtClean="0"/>
              <a:t>반복문이</a:t>
            </a:r>
            <a:r>
              <a:rPr lang="ko-KR" altLang="en-US" sz="2000" dirty="0" smtClean="0"/>
              <a:t> 삽입된 경우</a:t>
            </a:r>
            <a:endParaRPr lang="ko-KR" altLang="en-US" sz="2000" dirty="0"/>
          </a:p>
        </p:txBody>
      </p:sp>
      <p:sp>
        <p:nvSpPr>
          <p:cNvPr id="10" name="TextBox 9"/>
          <p:cNvSpPr txBox="1"/>
          <p:nvPr/>
        </p:nvSpPr>
        <p:spPr>
          <a:xfrm>
            <a:off x="683568" y="4149080"/>
            <a:ext cx="2808312" cy="1631216"/>
          </a:xfrm>
          <a:prstGeom prst="rect">
            <a:avLst/>
          </a:prstGeom>
          <a:solidFill>
            <a:schemeClr val="accent2">
              <a:lumMod val="40000"/>
              <a:lumOff val="60000"/>
            </a:schemeClr>
          </a:solidFill>
          <a:ln>
            <a:noFill/>
          </a:ln>
          <a:effectLst/>
        </p:spPr>
        <p:txBody>
          <a:bodyPr wrap="square" rtlCol="0">
            <a:spAutoFit/>
          </a:bodyPr>
          <a:lstStyle/>
          <a:p>
            <a:r>
              <a:rPr lang="en-US" altLang="ko-KR" sz="2000" dirty="0" smtClean="0"/>
              <a:t>for(</a:t>
            </a:r>
            <a:r>
              <a:rPr lang="en-US" altLang="ko-KR" sz="2000" dirty="0" err="1" smtClean="0"/>
              <a:t>i</a:t>
            </a:r>
            <a:r>
              <a:rPr lang="en-US" altLang="ko-KR" sz="2000" dirty="0" smtClean="0"/>
              <a:t>=1;i&lt;10;i++)</a:t>
            </a:r>
          </a:p>
          <a:p>
            <a:r>
              <a:rPr lang="en-US" altLang="ko-KR" sz="2000" dirty="0" smtClean="0"/>
              <a:t>   for(j=1;j&lt;10;j++)</a:t>
            </a:r>
          </a:p>
          <a:p>
            <a:r>
              <a:rPr lang="en-US" altLang="ko-KR" sz="2000" dirty="0" smtClean="0"/>
              <a:t>   {</a:t>
            </a:r>
          </a:p>
          <a:p>
            <a:r>
              <a:rPr lang="en-US" altLang="ko-KR" sz="2000" dirty="0" smtClean="0"/>
              <a:t>       </a:t>
            </a:r>
            <a:r>
              <a:rPr lang="ko-KR" altLang="en-US" sz="2000" dirty="0" smtClean="0"/>
              <a:t>반복할 문장</a:t>
            </a:r>
            <a:r>
              <a:rPr lang="en-US" altLang="ko-KR" sz="2000" dirty="0" smtClean="0"/>
              <a:t>;</a:t>
            </a:r>
          </a:p>
          <a:p>
            <a:r>
              <a:rPr lang="en-US" altLang="ko-KR" sz="2000" dirty="0" smtClean="0"/>
              <a:t>    }</a:t>
            </a:r>
          </a:p>
        </p:txBody>
      </p:sp>
      <p:sp>
        <p:nvSpPr>
          <p:cNvPr id="12" name="TextBox 11"/>
          <p:cNvSpPr txBox="1"/>
          <p:nvPr/>
        </p:nvSpPr>
        <p:spPr>
          <a:xfrm>
            <a:off x="4211960" y="4149080"/>
            <a:ext cx="2304256" cy="2246769"/>
          </a:xfrm>
          <a:prstGeom prst="rect">
            <a:avLst/>
          </a:prstGeom>
          <a:solidFill>
            <a:schemeClr val="accent2">
              <a:lumMod val="40000"/>
              <a:lumOff val="60000"/>
            </a:schemeClr>
          </a:solidFill>
          <a:ln>
            <a:noFill/>
          </a:ln>
          <a:effectLst/>
        </p:spPr>
        <p:txBody>
          <a:bodyPr wrap="square" rtlCol="0">
            <a:spAutoFit/>
          </a:bodyPr>
          <a:lstStyle/>
          <a:p>
            <a:r>
              <a:rPr lang="en-US" altLang="ko-KR" sz="2000" dirty="0" smtClean="0"/>
              <a:t>while(</a:t>
            </a:r>
            <a:r>
              <a:rPr lang="en-US" altLang="ko-KR" sz="2000" dirty="0" err="1" smtClean="0"/>
              <a:t>i</a:t>
            </a:r>
            <a:r>
              <a:rPr lang="en-US" altLang="ko-KR" sz="2000" dirty="0" smtClean="0"/>
              <a:t>&lt;10)</a:t>
            </a:r>
          </a:p>
          <a:p>
            <a:r>
              <a:rPr lang="en-US" altLang="ko-KR" sz="2000" dirty="0" smtClean="0"/>
              <a:t>{  </a:t>
            </a:r>
          </a:p>
          <a:p>
            <a:r>
              <a:rPr lang="en-US" altLang="ko-KR" sz="2000" dirty="0" smtClean="0"/>
              <a:t>    while(j&lt;10)</a:t>
            </a:r>
          </a:p>
          <a:p>
            <a:r>
              <a:rPr lang="en-US" altLang="ko-KR" sz="2000" dirty="0" smtClean="0"/>
              <a:t>     {</a:t>
            </a:r>
          </a:p>
          <a:p>
            <a:r>
              <a:rPr lang="en-US" altLang="ko-KR" sz="2000" dirty="0" smtClean="0"/>
              <a:t>            </a:t>
            </a:r>
            <a:r>
              <a:rPr lang="ko-KR" altLang="en-US" sz="2000" dirty="0" smtClean="0"/>
              <a:t>반복할 문장</a:t>
            </a:r>
            <a:r>
              <a:rPr lang="en-US" altLang="ko-KR" sz="2000" dirty="0" smtClean="0"/>
              <a:t>;</a:t>
            </a:r>
          </a:p>
          <a:p>
            <a:r>
              <a:rPr lang="en-US" altLang="ko-KR" sz="2000" dirty="0" smtClean="0"/>
              <a:t>     }</a:t>
            </a:r>
          </a:p>
          <a:p>
            <a:r>
              <a:rPr lang="en-US" altLang="ko-KR" sz="2000" dirty="0" smtClean="0"/>
              <a:t>}</a:t>
            </a: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30189"/>
            <a:ext cx="8964488" cy="606523"/>
          </a:xfrm>
        </p:spPr>
        <p:txBody>
          <a:bodyPr>
            <a:noAutofit/>
          </a:bodyPr>
          <a:lstStyle/>
          <a:p>
            <a:r>
              <a:rPr lang="en-US" altLang="ko-KR" dirty="0" smtClean="0"/>
              <a:t>1</a:t>
            </a:r>
            <a:r>
              <a:rPr lang="ko-KR" altLang="en-US" dirty="0" smtClean="0"/>
              <a:t>부터 </a:t>
            </a:r>
            <a:r>
              <a:rPr lang="en-US" altLang="ko-KR" dirty="0" smtClean="0"/>
              <a:t>n</a:t>
            </a:r>
            <a:r>
              <a:rPr lang="ko-KR" altLang="en-US" dirty="0" smtClean="0"/>
              <a:t>까지의 정수 합을 계산</a:t>
            </a:r>
            <a:br>
              <a:rPr lang="ko-KR" altLang="en-US" dirty="0" smtClean="0"/>
            </a:br>
            <a:endParaRPr lang="ko-KR" altLang="en-US" dirty="0"/>
          </a:p>
        </p:txBody>
      </p:sp>
      <p:sp>
        <p:nvSpPr>
          <p:cNvPr id="8" name="TextBox 7"/>
          <p:cNvSpPr txBox="1"/>
          <p:nvPr/>
        </p:nvSpPr>
        <p:spPr>
          <a:xfrm>
            <a:off x="179512" y="2780928"/>
            <a:ext cx="3168352" cy="400110"/>
          </a:xfrm>
          <a:prstGeom prst="rect">
            <a:avLst/>
          </a:prstGeom>
          <a:solidFill>
            <a:schemeClr val="accent4">
              <a:lumMod val="40000"/>
              <a:lumOff val="60000"/>
            </a:schemeClr>
          </a:solidFill>
          <a:ln>
            <a:noFill/>
          </a:ln>
          <a:effectLst/>
        </p:spPr>
        <p:txBody>
          <a:bodyPr wrap="square" rtlCol="0">
            <a:spAutoFit/>
          </a:bodyPr>
          <a:lstStyle/>
          <a:p>
            <a:r>
              <a:rPr lang="en-US" altLang="ko-KR" sz="2000" dirty="0" smtClean="0"/>
              <a:t>[</a:t>
            </a:r>
            <a:r>
              <a:rPr lang="ko-KR" altLang="en-US" sz="2000" dirty="0" smtClean="0"/>
              <a:t>단계 </a:t>
            </a:r>
            <a:r>
              <a:rPr lang="en-US" altLang="ko-KR" sz="2000" dirty="0" smtClean="0"/>
              <a:t>1] 1</a:t>
            </a:r>
            <a:r>
              <a:rPr lang="ko-KR" altLang="en-US" sz="2000" dirty="0" smtClean="0"/>
              <a:t>부터 </a:t>
            </a:r>
            <a:r>
              <a:rPr lang="en-US" altLang="ko-KR" sz="2000" dirty="0" smtClean="0"/>
              <a:t>n</a:t>
            </a:r>
            <a:r>
              <a:rPr lang="ko-KR" altLang="en-US" sz="2000" dirty="0" smtClean="0"/>
              <a:t>까지</a:t>
            </a:r>
            <a:r>
              <a:rPr lang="en-US" altLang="ko-KR" sz="2000" dirty="0" smtClean="0"/>
              <a:t> </a:t>
            </a:r>
            <a:r>
              <a:rPr lang="ko-KR" altLang="en-US" sz="2000" dirty="0" smtClean="0"/>
              <a:t>출력</a:t>
            </a:r>
            <a:endParaRPr lang="ko-KR" altLang="en-US" sz="2000" dirty="0"/>
          </a:p>
        </p:txBody>
      </p:sp>
      <p:pic>
        <p:nvPicPr>
          <p:cNvPr id="21505" name="Picture 1"/>
          <p:cNvPicPr>
            <a:picLocks noChangeAspect="1" noChangeArrowheads="1"/>
          </p:cNvPicPr>
          <p:nvPr/>
        </p:nvPicPr>
        <p:blipFill>
          <a:blip r:embed="rId3" cstate="print"/>
          <a:srcRect/>
          <a:stretch>
            <a:fillRect/>
          </a:stretch>
        </p:blipFill>
        <p:spPr bwMode="auto">
          <a:xfrm>
            <a:off x="107504" y="980728"/>
            <a:ext cx="8134350" cy="1771650"/>
          </a:xfrm>
          <a:prstGeom prst="rect">
            <a:avLst/>
          </a:prstGeom>
          <a:noFill/>
          <a:ln w="9525">
            <a:noFill/>
            <a:miter lim="800000"/>
            <a:headEnd/>
            <a:tailEnd/>
          </a:ln>
        </p:spPr>
      </p:pic>
      <p:pic>
        <p:nvPicPr>
          <p:cNvPr id="21506" name="Picture 2"/>
          <p:cNvPicPr>
            <a:picLocks noChangeAspect="1" noChangeArrowheads="1"/>
          </p:cNvPicPr>
          <p:nvPr/>
        </p:nvPicPr>
        <p:blipFill>
          <a:blip r:embed="rId4" cstate="print"/>
          <a:srcRect/>
          <a:stretch>
            <a:fillRect/>
          </a:stretch>
        </p:blipFill>
        <p:spPr bwMode="auto">
          <a:xfrm>
            <a:off x="251520" y="3230835"/>
            <a:ext cx="7381875" cy="3438525"/>
          </a:xfrm>
          <a:prstGeom prst="rect">
            <a:avLst/>
          </a:prstGeom>
          <a:noFill/>
          <a:ln w="9525">
            <a:noFill/>
            <a:miter lim="800000"/>
            <a:headEnd/>
            <a:tailEnd/>
          </a:ln>
        </p:spPr>
      </p:pic>
      <p:sp>
        <p:nvSpPr>
          <p:cNvPr id="6" name="Rounded Rectangle 7">
            <a:hlinkClick r:id="rId5" action="ppaction://hlinkfile"/>
          </p:cNvPr>
          <p:cNvSpPr/>
          <p:nvPr/>
        </p:nvSpPr>
        <p:spPr bwMode="auto">
          <a:xfrm>
            <a:off x="6516216" y="6165304"/>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30189"/>
            <a:ext cx="8964488" cy="606523"/>
          </a:xfrm>
        </p:spPr>
        <p:txBody>
          <a:bodyPr>
            <a:noAutofit/>
          </a:bodyPr>
          <a:lstStyle/>
          <a:p>
            <a:r>
              <a:rPr lang="en-US" altLang="ko-KR" dirty="0" smtClean="0"/>
              <a:t>1</a:t>
            </a:r>
            <a:r>
              <a:rPr lang="ko-KR" altLang="en-US" dirty="0" smtClean="0"/>
              <a:t>부터 </a:t>
            </a:r>
            <a:r>
              <a:rPr lang="en-US" altLang="ko-KR" dirty="0" smtClean="0"/>
              <a:t>n</a:t>
            </a:r>
            <a:r>
              <a:rPr lang="ko-KR" altLang="en-US" dirty="0" smtClean="0"/>
              <a:t>까지의 정수 합을 계산</a:t>
            </a:r>
            <a:br>
              <a:rPr lang="ko-KR" altLang="en-US" dirty="0" smtClean="0"/>
            </a:br>
            <a:endParaRPr lang="ko-KR" altLang="en-US" dirty="0"/>
          </a:p>
        </p:txBody>
      </p:sp>
      <p:sp>
        <p:nvSpPr>
          <p:cNvPr id="8" name="TextBox 7"/>
          <p:cNvSpPr txBox="1"/>
          <p:nvPr/>
        </p:nvSpPr>
        <p:spPr>
          <a:xfrm>
            <a:off x="107504" y="940658"/>
            <a:ext cx="3168352" cy="400110"/>
          </a:xfrm>
          <a:prstGeom prst="rect">
            <a:avLst/>
          </a:prstGeom>
          <a:solidFill>
            <a:schemeClr val="accent4">
              <a:lumMod val="40000"/>
              <a:lumOff val="60000"/>
            </a:schemeClr>
          </a:solidFill>
          <a:ln>
            <a:noFill/>
          </a:ln>
          <a:effectLst/>
        </p:spPr>
        <p:txBody>
          <a:bodyPr wrap="square" rtlCol="0">
            <a:spAutoFit/>
          </a:bodyPr>
          <a:lstStyle/>
          <a:p>
            <a:r>
              <a:rPr lang="en-US" altLang="ko-KR" sz="2000" dirty="0" smtClean="0"/>
              <a:t>[</a:t>
            </a:r>
            <a:r>
              <a:rPr lang="ko-KR" altLang="en-US" sz="2000" dirty="0" smtClean="0"/>
              <a:t>단계 </a:t>
            </a:r>
            <a:r>
              <a:rPr lang="en-US" altLang="ko-KR" sz="2000" dirty="0" smtClean="0"/>
              <a:t>1] 1</a:t>
            </a:r>
            <a:r>
              <a:rPr lang="ko-KR" altLang="en-US" sz="2000" dirty="0" smtClean="0"/>
              <a:t>부터 </a:t>
            </a:r>
            <a:r>
              <a:rPr lang="en-US" altLang="ko-KR" sz="2000" dirty="0" smtClean="0"/>
              <a:t>n</a:t>
            </a:r>
            <a:r>
              <a:rPr lang="ko-KR" altLang="en-US" sz="2000" dirty="0" smtClean="0"/>
              <a:t>까지</a:t>
            </a:r>
            <a:r>
              <a:rPr lang="en-US" altLang="ko-KR" sz="2000" dirty="0" smtClean="0"/>
              <a:t> </a:t>
            </a:r>
            <a:r>
              <a:rPr lang="ko-KR" altLang="en-US" sz="2000" dirty="0" smtClean="0"/>
              <a:t>출력</a:t>
            </a:r>
            <a:endParaRPr lang="ko-KR" altLang="en-US" sz="2000" dirty="0"/>
          </a:p>
        </p:txBody>
      </p:sp>
      <p:pic>
        <p:nvPicPr>
          <p:cNvPr id="117762" name="Picture 2"/>
          <p:cNvPicPr>
            <a:picLocks noChangeAspect="1" noChangeArrowheads="1"/>
          </p:cNvPicPr>
          <p:nvPr/>
        </p:nvPicPr>
        <p:blipFill>
          <a:blip r:embed="rId3" cstate="print"/>
          <a:srcRect/>
          <a:stretch>
            <a:fillRect/>
          </a:stretch>
        </p:blipFill>
        <p:spPr bwMode="auto">
          <a:xfrm>
            <a:off x="56009" y="1425302"/>
            <a:ext cx="4371975" cy="3371850"/>
          </a:xfrm>
          <a:prstGeom prst="rect">
            <a:avLst/>
          </a:prstGeom>
          <a:noFill/>
          <a:ln w="9525">
            <a:noFill/>
            <a:miter lim="800000"/>
            <a:headEnd/>
            <a:tailEnd/>
          </a:ln>
        </p:spPr>
      </p:pic>
      <p:sp>
        <p:nvSpPr>
          <p:cNvPr id="7" name="TextBox 6"/>
          <p:cNvSpPr txBox="1"/>
          <p:nvPr/>
        </p:nvSpPr>
        <p:spPr>
          <a:xfrm>
            <a:off x="4969636" y="1071358"/>
            <a:ext cx="3706819" cy="1323439"/>
          </a:xfrm>
          <a:prstGeom prst="rect">
            <a:avLst/>
          </a:prstGeom>
          <a:solidFill>
            <a:schemeClr val="accent4">
              <a:lumMod val="40000"/>
              <a:lumOff val="60000"/>
            </a:schemeClr>
          </a:solidFill>
          <a:ln>
            <a:noFill/>
          </a:ln>
          <a:effectLst/>
        </p:spPr>
        <p:txBody>
          <a:bodyPr wrap="square" rtlCol="0">
            <a:spAutoFit/>
          </a:bodyPr>
          <a:lstStyle/>
          <a:p>
            <a:r>
              <a:rPr lang="en-US" altLang="ko-KR" sz="2000" dirty="0" smtClean="0"/>
              <a:t>[</a:t>
            </a:r>
            <a:r>
              <a:rPr lang="ko-KR" altLang="en-US" sz="2000" dirty="0" smtClean="0"/>
              <a:t>단계 </a:t>
            </a:r>
            <a:r>
              <a:rPr lang="en-US" altLang="ko-KR" sz="2000" dirty="0" smtClean="0"/>
              <a:t>2] </a:t>
            </a:r>
            <a:r>
              <a:rPr lang="ko-KR" altLang="en-US" sz="2000" dirty="0" smtClean="0"/>
              <a:t>제어변수 </a:t>
            </a:r>
            <a:r>
              <a:rPr lang="en-US" altLang="ko-KR" sz="2000" dirty="0" err="1" smtClean="0"/>
              <a:t>i</a:t>
            </a:r>
            <a:r>
              <a:rPr lang="ko-KR" altLang="en-US" sz="2000" dirty="0" smtClean="0"/>
              <a:t>의 값을 변수 </a:t>
            </a:r>
            <a:r>
              <a:rPr lang="en-US" altLang="ko-KR" sz="2000" dirty="0" smtClean="0"/>
              <a:t>sum</a:t>
            </a:r>
            <a:r>
              <a:rPr lang="ko-KR" altLang="en-US" sz="2000" dirty="0" smtClean="0"/>
              <a:t>에 누적하려는 것이나</a:t>
            </a:r>
            <a:endParaRPr lang="en-US" altLang="ko-KR" sz="2000" dirty="0" smtClean="0"/>
          </a:p>
          <a:p>
            <a:r>
              <a:rPr lang="ko-KR" altLang="en-US" sz="2000" dirty="0" smtClean="0"/>
              <a:t>덧셈 누적을 하기 위해서는 </a:t>
            </a:r>
            <a:endParaRPr lang="en-US" altLang="ko-KR" sz="2000" dirty="0" smtClean="0"/>
          </a:p>
          <a:p>
            <a:r>
              <a:rPr lang="en-US" altLang="ko-KR" sz="2000" dirty="0" smtClean="0"/>
              <a:t>0</a:t>
            </a:r>
            <a:r>
              <a:rPr lang="ko-KR" altLang="en-US" sz="2000" dirty="0" smtClean="0"/>
              <a:t>으로 초기화를 시켜야 한다</a:t>
            </a:r>
            <a:r>
              <a:rPr lang="en-US" altLang="ko-KR" sz="2000" dirty="0" smtClean="0"/>
              <a:t>. </a:t>
            </a:r>
            <a:endParaRPr lang="ko-KR" altLang="en-US" sz="2000" dirty="0"/>
          </a:p>
        </p:txBody>
      </p:sp>
      <p:pic>
        <p:nvPicPr>
          <p:cNvPr id="117763" name="Picture 3"/>
          <p:cNvPicPr>
            <a:picLocks noChangeAspect="1" noChangeArrowheads="1"/>
          </p:cNvPicPr>
          <p:nvPr/>
        </p:nvPicPr>
        <p:blipFill>
          <a:blip r:embed="rId4" cstate="print"/>
          <a:srcRect/>
          <a:stretch>
            <a:fillRect/>
          </a:stretch>
        </p:blipFill>
        <p:spPr bwMode="auto">
          <a:xfrm>
            <a:off x="4139952" y="2996952"/>
            <a:ext cx="4972050" cy="3552825"/>
          </a:xfrm>
          <a:prstGeom prst="rect">
            <a:avLst/>
          </a:prstGeom>
          <a:noFill/>
          <a:ln w="9525">
            <a:noFill/>
            <a:miter lim="800000"/>
            <a:headEnd/>
            <a:tailEnd/>
          </a:ln>
        </p:spPr>
      </p:pic>
      <p:sp>
        <p:nvSpPr>
          <p:cNvPr id="9" name="오른쪽 화살표 8"/>
          <p:cNvSpPr/>
          <p:nvPr/>
        </p:nvSpPr>
        <p:spPr bwMode="auto">
          <a:xfrm rot="1978289">
            <a:off x="4042606" y="2193604"/>
            <a:ext cx="880360" cy="432048"/>
          </a:xfrm>
          <a:prstGeom prst="rightArrow">
            <a:avLst/>
          </a:prstGeom>
          <a:solidFill>
            <a:srgbClr val="FFC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11" name="직선 연결선 10"/>
          <p:cNvCxnSpPr/>
          <p:nvPr/>
        </p:nvCxnSpPr>
        <p:spPr>
          <a:xfrm>
            <a:off x="5652120" y="4365104"/>
            <a:ext cx="50405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p:nvCxnSpPr>
        <p:spPr>
          <a:xfrm>
            <a:off x="4788024" y="5877272"/>
            <a:ext cx="864096"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 name="Rounded Rectangle 7"/>
          <p:cNvSpPr/>
          <p:nvPr/>
        </p:nvSpPr>
        <p:spPr bwMode="auto">
          <a:xfrm>
            <a:off x="323528" y="6021288"/>
            <a:ext cx="2448272"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 문제점</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nextCondLst>
                <p:cond evt="onClick" delay="0">
                  <p:tgtEl>
                    <p:spTgt spid="10"/>
                  </p:tgtEl>
                </p:cond>
              </p:nextCondLst>
            </p:seq>
          </p:childTnLst>
        </p:cTn>
      </p:par>
    </p:tnLst>
    <p:bldLst>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그룹 14"/>
          <p:cNvGrpSpPr/>
          <p:nvPr/>
        </p:nvGrpSpPr>
        <p:grpSpPr>
          <a:xfrm>
            <a:off x="179512" y="3645024"/>
            <a:ext cx="3744416" cy="3096344"/>
            <a:chOff x="4139952" y="3068960"/>
            <a:chExt cx="4972050" cy="3552825"/>
          </a:xfrm>
        </p:grpSpPr>
        <p:pic>
          <p:nvPicPr>
            <p:cNvPr id="13" name="Picture 3"/>
            <p:cNvPicPr>
              <a:picLocks noChangeAspect="1" noChangeArrowheads="1"/>
            </p:cNvPicPr>
            <p:nvPr/>
          </p:nvPicPr>
          <p:blipFill>
            <a:blip r:embed="rId3" cstate="print"/>
            <a:srcRect/>
            <a:stretch>
              <a:fillRect/>
            </a:stretch>
          </p:blipFill>
          <p:spPr bwMode="auto">
            <a:xfrm>
              <a:off x="4139952" y="3068960"/>
              <a:ext cx="4972050" cy="3552825"/>
            </a:xfrm>
            <a:prstGeom prst="rect">
              <a:avLst/>
            </a:prstGeom>
            <a:noFill/>
            <a:ln w="9525">
              <a:noFill/>
              <a:miter lim="800000"/>
              <a:headEnd/>
              <a:tailEnd/>
            </a:ln>
          </p:spPr>
        </p:pic>
        <p:cxnSp>
          <p:nvCxnSpPr>
            <p:cNvPr id="14" name="직선 연결선 13"/>
            <p:cNvCxnSpPr/>
            <p:nvPr/>
          </p:nvCxnSpPr>
          <p:spPr>
            <a:xfrm>
              <a:off x="5652120" y="4365104"/>
              <a:ext cx="504056"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381000" y="230189"/>
            <a:ext cx="8382000" cy="1038571"/>
          </a:xfrm>
        </p:spPr>
        <p:txBody>
          <a:bodyPr>
            <a:normAutofit fontScale="90000"/>
          </a:bodyPr>
          <a:lstStyle/>
          <a:p>
            <a:r>
              <a:rPr lang="ko-KR" altLang="en-US" dirty="0" smtClean="0"/>
              <a:t>연산의 결과값을 누적할 변수에 대한 </a:t>
            </a:r>
            <a:r>
              <a:rPr lang="en-US" altLang="ko-KR" dirty="0" smtClean="0"/>
              <a:t/>
            </a:r>
            <a:br>
              <a:rPr lang="en-US" altLang="ko-KR" dirty="0" smtClean="0"/>
            </a:br>
            <a:r>
              <a:rPr lang="ko-KR" altLang="en-US" dirty="0" smtClean="0"/>
              <a:t>초기화가 필요한 이유는</a:t>
            </a:r>
            <a:r>
              <a:rPr lang="en-US" altLang="ko-KR" dirty="0" smtClean="0"/>
              <a:t>?</a:t>
            </a:r>
            <a:endParaRPr lang="ko-KR" altLang="en-US"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Rounded Rectangle 7"/>
          <p:cNvSpPr/>
          <p:nvPr/>
        </p:nvSpPr>
        <p:spPr bwMode="auto">
          <a:xfrm>
            <a:off x="6084168" y="5517232"/>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수정한 프로그램 </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
        <p:nvSpPr>
          <p:cNvPr id="11" name="TextBox 10"/>
          <p:cNvSpPr txBox="1"/>
          <p:nvPr/>
        </p:nvSpPr>
        <p:spPr>
          <a:xfrm>
            <a:off x="2267744" y="1378511"/>
            <a:ext cx="6480720" cy="2246769"/>
          </a:xfrm>
          <a:prstGeom prst="rect">
            <a:avLst/>
          </a:prstGeom>
          <a:solidFill>
            <a:schemeClr val="accent1"/>
          </a:solidFill>
          <a:ln>
            <a:noFill/>
          </a:ln>
          <a:effectLst/>
        </p:spPr>
        <p:txBody>
          <a:bodyPr wrap="square" rtlCol="0">
            <a:spAutoFit/>
          </a:bodyPr>
          <a:lstStyle/>
          <a:p>
            <a:r>
              <a:rPr lang="en-US" altLang="ko-KR" sz="2000" dirty="0" smtClean="0"/>
              <a:t>1</a:t>
            </a:r>
            <a:r>
              <a:rPr lang="ko-KR" altLang="en-US" sz="2000" dirty="0" smtClean="0"/>
              <a:t>학년 신입생으로 입학하여 각자가 사용할 개인 사물함 을 배정받았다고 가정</a:t>
            </a:r>
            <a:endParaRPr lang="en-US" altLang="ko-KR" sz="2000" dirty="0" smtClean="0"/>
          </a:p>
          <a:p>
            <a:r>
              <a:rPr lang="ko-KR" altLang="en-US" sz="2000" dirty="0" smtClean="0"/>
              <a:t>이때 여러분이 배정받은 개인 사물함은 자유롭게 사용할 수 있는 권한만을 받았을 뿐</a:t>
            </a:r>
            <a:r>
              <a:rPr lang="en-US" altLang="ko-KR" sz="2000" dirty="0" smtClean="0"/>
              <a:t>,</a:t>
            </a:r>
          </a:p>
          <a:p>
            <a:r>
              <a:rPr lang="ko-KR" altLang="en-US" sz="2000" dirty="0" smtClean="0"/>
              <a:t>그 사물함들은 과거 누군가의 사물함으로 계속 사용된 것이기에 새로운 사용자가 사용하기 이전에 깨끗하게 비워져 있을 것이라는 것에 대해서는 보장받을 수 없다</a:t>
            </a:r>
            <a:r>
              <a:rPr lang="en-US" altLang="ko-KR" sz="2000" dirty="0" smtClean="0"/>
              <a:t>. </a:t>
            </a:r>
            <a:endParaRPr lang="ko-KR" altLang="en-US" sz="2000" dirty="0"/>
          </a:p>
        </p:txBody>
      </p:sp>
      <p:pic>
        <p:nvPicPr>
          <p:cNvPr id="18433" name="Picture 1"/>
          <p:cNvPicPr>
            <a:picLocks noChangeAspect="1" noChangeArrowheads="1"/>
          </p:cNvPicPr>
          <p:nvPr/>
        </p:nvPicPr>
        <p:blipFill>
          <a:blip r:embed="rId4" cstate="print"/>
          <a:srcRect/>
          <a:stretch>
            <a:fillRect/>
          </a:stretch>
        </p:blipFill>
        <p:spPr bwMode="auto">
          <a:xfrm>
            <a:off x="382625" y="1412776"/>
            <a:ext cx="1669095" cy="2160240"/>
          </a:xfrm>
          <a:prstGeom prst="rect">
            <a:avLst/>
          </a:prstGeom>
          <a:noFill/>
          <a:ln w="9525">
            <a:noFill/>
            <a:miter lim="800000"/>
            <a:headEnd/>
            <a:tailEnd/>
          </a:ln>
        </p:spPr>
      </p:pic>
      <p:grpSp>
        <p:nvGrpSpPr>
          <p:cNvPr id="19" name="그룹 18"/>
          <p:cNvGrpSpPr/>
          <p:nvPr/>
        </p:nvGrpSpPr>
        <p:grpSpPr>
          <a:xfrm>
            <a:off x="3563888" y="476672"/>
            <a:ext cx="5153025" cy="4219734"/>
            <a:chOff x="3563888" y="476672"/>
            <a:chExt cx="5153025" cy="4219734"/>
          </a:xfrm>
        </p:grpSpPr>
        <p:pic>
          <p:nvPicPr>
            <p:cNvPr id="18434" name="Picture 2"/>
            <p:cNvPicPr>
              <a:picLocks noChangeAspect="1" noChangeArrowheads="1"/>
            </p:cNvPicPr>
            <p:nvPr/>
          </p:nvPicPr>
          <p:blipFill>
            <a:blip r:embed="rId5" cstate="print"/>
            <a:srcRect/>
            <a:stretch>
              <a:fillRect/>
            </a:stretch>
          </p:blipFill>
          <p:spPr bwMode="auto">
            <a:xfrm>
              <a:off x="3563888" y="476672"/>
              <a:ext cx="5153025" cy="3857625"/>
            </a:xfrm>
            <a:prstGeom prst="rect">
              <a:avLst/>
            </a:prstGeom>
            <a:noFill/>
            <a:ln w="9525">
              <a:noFill/>
              <a:miter lim="800000"/>
              <a:headEnd/>
              <a:tailEnd/>
            </a:ln>
          </p:spPr>
        </p:pic>
        <p:sp>
          <p:nvSpPr>
            <p:cNvPr id="16" name="오른쪽 화살표 15"/>
            <p:cNvSpPr/>
            <p:nvPr/>
          </p:nvSpPr>
          <p:spPr bwMode="auto">
            <a:xfrm rot="19396472">
              <a:off x="3758292" y="4228384"/>
              <a:ext cx="902266" cy="468022"/>
            </a:xfrm>
            <a:prstGeom prst="rightArrow">
              <a:avLst/>
            </a:prstGeom>
            <a:solidFill>
              <a:srgbClr val="FFC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18" name="직선 연결선 17"/>
            <p:cNvCxnSpPr/>
            <p:nvPr/>
          </p:nvCxnSpPr>
          <p:spPr>
            <a:xfrm>
              <a:off x="5148064" y="2060848"/>
              <a:ext cx="576064"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7" name="Rounded Rectangle 7">
            <a:hlinkClick r:id="rId6" action="ppaction://hlinkfile"/>
          </p:cNvPr>
          <p:cNvSpPr/>
          <p:nvPr/>
        </p:nvSpPr>
        <p:spPr bwMode="auto">
          <a:xfrm>
            <a:off x="6156176" y="6192688"/>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2000"/>
                                        <p:tgtEl>
                                          <p:spTgt spid="19"/>
                                        </p:tgtEl>
                                      </p:cBhvr>
                                    </p:animEffect>
                                  </p:childTnLst>
                                </p:cTn>
                              </p:par>
                            </p:childTnLst>
                          </p:cTn>
                        </p:par>
                      </p:childTnLst>
                    </p:cTn>
                  </p:par>
                </p:childTnLst>
              </p:cTn>
              <p:nextCondLst>
                <p:cond evt="onClick" delay="0">
                  <p:tgtEl>
                    <p:spTgt spid="12"/>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실습문제 </a:t>
            </a:r>
            <a:r>
              <a:rPr lang="en-US" altLang="ko-KR" dirty="0" smtClean="0"/>
              <a:t>8.11] (205 page)</a:t>
            </a:r>
            <a:endParaRPr lang="ko-KR" altLang="en-US" dirty="0"/>
          </a:p>
        </p:txBody>
      </p:sp>
      <p:sp>
        <p:nvSpPr>
          <p:cNvPr id="6" name="텍스트 개체 틀 4"/>
          <p:cNvSpPr>
            <a:spLocks noGrp="1"/>
          </p:cNvSpPr>
          <p:nvPr>
            <p:ph type="body" sz="quarter" idx="10"/>
          </p:nvPr>
        </p:nvSpPr>
        <p:spPr>
          <a:xfrm>
            <a:off x="35496" y="1006277"/>
            <a:ext cx="8784976" cy="751424"/>
          </a:xfrm>
        </p:spPr>
        <p:txBody>
          <a:bodyPr wrap="square">
            <a:spAutoFit/>
          </a:bodyPr>
          <a:lstStyle/>
          <a:p>
            <a:pPr>
              <a:buNone/>
            </a:pPr>
            <a:r>
              <a:rPr lang="en-US" altLang="ko-KR" sz="2000" dirty="0" smtClean="0"/>
              <a:t>[</a:t>
            </a:r>
            <a:r>
              <a:rPr lang="ko-KR" altLang="en-US" sz="2000" dirty="0" smtClean="0"/>
              <a:t>예제 </a:t>
            </a:r>
            <a:r>
              <a:rPr lang="en-US" altLang="ko-KR" sz="2000" dirty="0" smtClean="0"/>
              <a:t>8-15]</a:t>
            </a:r>
            <a:r>
              <a:rPr lang="ko-KR" altLang="en-US" sz="2000" dirty="0" smtClean="0"/>
              <a:t>를 이용하여 반복과정 중에 변수 </a:t>
            </a:r>
            <a:r>
              <a:rPr lang="en-US" altLang="ko-KR" sz="2000" dirty="0" smtClean="0"/>
              <a:t>sum</a:t>
            </a:r>
            <a:r>
              <a:rPr lang="ko-KR" altLang="en-US" sz="2000" dirty="0" smtClean="0"/>
              <a:t>과 </a:t>
            </a:r>
            <a:r>
              <a:rPr lang="en-US" altLang="ko-KR" sz="2000" dirty="0" err="1" smtClean="0"/>
              <a:t>i</a:t>
            </a:r>
            <a:r>
              <a:rPr lang="ko-KR" altLang="en-US" sz="2000" dirty="0" smtClean="0"/>
              <a:t>의 값이 어떻게 변하고 </a:t>
            </a:r>
            <a:endParaRPr lang="en-US" altLang="ko-KR" sz="2000" dirty="0" smtClean="0"/>
          </a:p>
          <a:p>
            <a:pPr>
              <a:buNone/>
            </a:pPr>
            <a:r>
              <a:rPr lang="ko-KR" altLang="en-US" sz="2000" dirty="0" smtClean="0"/>
              <a:t>있는지를 출력하는 프로그램으로 수정하고 결과를 확인하시오</a:t>
            </a:r>
            <a:r>
              <a:rPr lang="en-US" altLang="ko-KR" sz="2000" dirty="0" smtClean="0"/>
              <a:t>.</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Rounded Rectangle 7"/>
          <p:cNvSpPr/>
          <p:nvPr/>
        </p:nvSpPr>
        <p:spPr bwMode="auto">
          <a:xfrm>
            <a:off x="3347864" y="6192688"/>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grpSp>
        <p:nvGrpSpPr>
          <p:cNvPr id="18" name="그룹 17"/>
          <p:cNvGrpSpPr/>
          <p:nvPr/>
        </p:nvGrpSpPr>
        <p:grpSpPr>
          <a:xfrm>
            <a:off x="107504" y="1916833"/>
            <a:ext cx="4248472" cy="3240359"/>
            <a:chOff x="107504" y="1916832"/>
            <a:chExt cx="4972050" cy="3552825"/>
          </a:xfrm>
        </p:grpSpPr>
        <p:pic>
          <p:nvPicPr>
            <p:cNvPr id="13" name="Picture 3"/>
            <p:cNvPicPr>
              <a:picLocks noChangeAspect="1" noChangeArrowheads="1"/>
            </p:cNvPicPr>
            <p:nvPr/>
          </p:nvPicPr>
          <p:blipFill>
            <a:blip r:embed="rId3" cstate="print"/>
            <a:srcRect/>
            <a:stretch>
              <a:fillRect/>
            </a:stretch>
          </p:blipFill>
          <p:spPr bwMode="auto">
            <a:xfrm>
              <a:off x="107504" y="1916832"/>
              <a:ext cx="4972050" cy="3552825"/>
            </a:xfrm>
            <a:prstGeom prst="rect">
              <a:avLst/>
            </a:prstGeom>
            <a:noFill/>
            <a:ln w="9525">
              <a:noFill/>
              <a:miter lim="800000"/>
              <a:headEnd/>
              <a:tailEnd/>
            </a:ln>
          </p:spPr>
        </p:pic>
        <p:cxnSp>
          <p:nvCxnSpPr>
            <p:cNvPr id="16" name="직선 연결선 15"/>
            <p:cNvCxnSpPr/>
            <p:nvPr/>
          </p:nvCxnSpPr>
          <p:spPr>
            <a:xfrm>
              <a:off x="1619672" y="3212976"/>
              <a:ext cx="50405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7" name="직선 연결선 16"/>
            <p:cNvCxnSpPr/>
            <p:nvPr/>
          </p:nvCxnSpPr>
          <p:spPr>
            <a:xfrm>
              <a:off x="755576" y="4725144"/>
              <a:ext cx="864096" cy="0"/>
            </a:xfrm>
            <a:prstGeom prst="line">
              <a:avLst/>
            </a:prstGeom>
            <a:ln w="25400"/>
          </p:spPr>
          <p:style>
            <a:lnRef idx="1">
              <a:schemeClr val="accent1"/>
            </a:lnRef>
            <a:fillRef idx="0">
              <a:schemeClr val="accent1"/>
            </a:fillRef>
            <a:effectRef idx="0">
              <a:schemeClr val="accent1"/>
            </a:effectRef>
            <a:fontRef idx="minor">
              <a:schemeClr val="tx1"/>
            </a:fontRef>
          </p:style>
        </p:cxnSp>
      </p:grpSp>
      <p:pic>
        <p:nvPicPr>
          <p:cNvPr id="12289" name="Picture 1"/>
          <p:cNvPicPr>
            <a:picLocks noChangeAspect="1" noChangeArrowheads="1"/>
          </p:cNvPicPr>
          <p:nvPr/>
        </p:nvPicPr>
        <p:blipFill>
          <a:blip r:embed="rId4" cstate="print"/>
          <a:srcRect/>
          <a:stretch>
            <a:fillRect/>
          </a:stretch>
        </p:blipFill>
        <p:spPr bwMode="auto">
          <a:xfrm>
            <a:off x="4402106" y="1798694"/>
            <a:ext cx="4638675" cy="4314825"/>
          </a:xfrm>
          <a:prstGeom prst="rect">
            <a:avLst/>
          </a:prstGeom>
          <a:noFill/>
          <a:ln w="9525">
            <a:solidFill>
              <a:srgbClr val="FF0000"/>
            </a:solidFill>
            <a:miter lim="800000"/>
            <a:headEnd/>
            <a:tailEnd/>
          </a:ln>
        </p:spPr>
      </p:pic>
      <p:sp>
        <p:nvSpPr>
          <p:cNvPr id="14" name="Rounded Rectangle 7">
            <a:hlinkClick r:id="rId5" action="ppaction://hlinkfile"/>
          </p:cNvPr>
          <p:cNvSpPr/>
          <p:nvPr/>
        </p:nvSpPr>
        <p:spPr bwMode="auto">
          <a:xfrm>
            <a:off x="6372200" y="6192688"/>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89"/>
                                        </p:tgtEl>
                                        <p:attrNameLst>
                                          <p:attrName>style.visibility</p:attrName>
                                        </p:attrNameLst>
                                      </p:cBhvr>
                                      <p:to>
                                        <p:strVal val="visible"/>
                                      </p:to>
                                    </p:set>
                                    <p:animEffect transition="in" filter="fade">
                                      <p:cBhvr>
                                        <p:cTn id="7" dur="2000"/>
                                        <p:tgtEl>
                                          <p:spTgt spid="12289"/>
                                        </p:tgtEl>
                                      </p:cBhvr>
                                    </p:animEffect>
                                  </p:childTnLst>
                                </p:cTn>
                              </p:par>
                            </p:childTnLst>
                          </p:cTn>
                        </p:par>
                      </p:childTnLst>
                    </p:cTn>
                  </p:par>
                </p:childTnLst>
              </p:cTn>
              <p:nextCondLst>
                <p:cond evt="onClick" delay="0">
                  <p:tgtEl>
                    <p:spTgt spid="12"/>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실습문제 </a:t>
            </a:r>
            <a:r>
              <a:rPr lang="en-US" altLang="ko-KR" dirty="0" smtClean="0"/>
              <a:t>8.12] (205 page)</a:t>
            </a:r>
            <a:endParaRPr lang="ko-KR" altLang="en-US" dirty="0"/>
          </a:p>
        </p:txBody>
      </p:sp>
      <p:sp>
        <p:nvSpPr>
          <p:cNvPr id="6" name="텍스트 개체 틀 4"/>
          <p:cNvSpPr>
            <a:spLocks noGrp="1"/>
          </p:cNvSpPr>
          <p:nvPr>
            <p:ph type="body" sz="quarter" idx="10"/>
          </p:nvPr>
        </p:nvSpPr>
        <p:spPr>
          <a:xfrm>
            <a:off x="35496" y="1006277"/>
            <a:ext cx="8784976" cy="751424"/>
          </a:xfrm>
        </p:spPr>
        <p:txBody>
          <a:bodyPr wrap="square">
            <a:spAutoFit/>
          </a:bodyPr>
          <a:lstStyle/>
          <a:p>
            <a:pPr>
              <a:buNone/>
            </a:pPr>
            <a:r>
              <a:rPr lang="ko-KR" altLang="en-US" sz="2000" dirty="0" smtClean="0"/>
              <a:t>임의의 두 정수</a:t>
            </a:r>
            <a:r>
              <a:rPr lang="en-US" altLang="ko-KR" sz="2000" dirty="0" smtClean="0"/>
              <a:t>(a, b)</a:t>
            </a:r>
            <a:r>
              <a:rPr lang="ko-KR" altLang="en-US" sz="2000" dirty="0" smtClean="0"/>
              <a:t>를 입력 받아 </a:t>
            </a:r>
            <a:r>
              <a:rPr lang="en-US" altLang="ko-KR" sz="2000" dirty="0" smtClean="0"/>
              <a:t>a</a:t>
            </a:r>
            <a:r>
              <a:rPr lang="ko-KR" altLang="en-US" sz="2000" dirty="0" smtClean="0"/>
              <a:t>에서 </a:t>
            </a:r>
            <a:r>
              <a:rPr lang="en-US" altLang="ko-KR" sz="2000" dirty="0" smtClean="0"/>
              <a:t>b</a:t>
            </a:r>
            <a:r>
              <a:rPr lang="ko-KR" altLang="en-US" sz="2000" dirty="0" smtClean="0"/>
              <a:t>까지의 합을 출력하는 프로그램을 </a:t>
            </a:r>
            <a:endParaRPr lang="en-US" altLang="ko-KR" sz="2000" dirty="0" smtClean="0"/>
          </a:p>
          <a:p>
            <a:pPr>
              <a:buNone/>
            </a:pPr>
            <a:r>
              <a:rPr lang="ko-KR" altLang="en-US" sz="2000" dirty="0" smtClean="0"/>
              <a:t>작성하시오</a:t>
            </a:r>
            <a:r>
              <a:rPr lang="en-US" altLang="ko-KR" sz="2000" dirty="0" smtClean="0"/>
              <a:t>. </a:t>
            </a:r>
            <a:r>
              <a:rPr lang="ko-KR" altLang="en-US" sz="2000" dirty="0" smtClean="0"/>
              <a:t>단</a:t>
            </a:r>
            <a:r>
              <a:rPr lang="en-US" altLang="ko-KR" sz="2000" dirty="0" smtClean="0"/>
              <a:t>, a&lt;b</a:t>
            </a:r>
            <a:r>
              <a:rPr lang="ko-KR" altLang="en-US" sz="2000" dirty="0" smtClean="0"/>
              <a:t>인 경우로 가정합니다</a:t>
            </a:r>
            <a:r>
              <a:rPr lang="en-US" altLang="ko-KR" sz="2000" dirty="0" smtClean="0"/>
              <a:t>. </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Rounded Rectangle 7"/>
          <p:cNvSpPr/>
          <p:nvPr/>
        </p:nvSpPr>
        <p:spPr bwMode="auto">
          <a:xfrm>
            <a:off x="6012160" y="6165304"/>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pic>
        <p:nvPicPr>
          <p:cNvPr id="98306" name="Picture 2"/>
          <p:cNvPicPr>
            <a:picLocks noChangeAspect="1" noChangeArrowheads="1"/>
          </p:cNvPicPr>
          <p:nvPr/>
        </p:nvPicPr>
        <p:blipFill>
          <a:blip r:embed="rId3" cstate="print"/>
          <a:srcRect/>
          <a:stretch>
            <a:fillRect/>
          </a:stretch>
        </p:blipFill>
        <p:spPr bwMode="auto">
          <a:xfrm>
            <a:off x="179512" y="1960587"/>
            <a:ext cx="5038725" cy="4276725"/>
          </a:xfrm>
          <a:prstGeom prst="rect">
            <a:avLst/>
          </a:prstGeom>
          <a:noFill/>
          <a:ln w="9525">
            <a:solidFill>
              <a:srgbClr val="FF0000"/>
            </a:solidFill>
            <a:miter lim="800000"/>
            <a:headEnd/>
            <a:tailEnd/>
          </a:ln>
        </p:spPr>
      </p:pic>
      <p:sp>
        <p:nvSpPr>
          <p:cNvPr id="8" name="Rounded Rectangle 7">
            <a:hlinkClick r:id="rId4" action="ppaction://hlinkfile"/>
          </p:cNvPr>
          <p:cNvSpPr/>
          <p:nvPr/>
        </p:nvSpPr>
        <p:spPr bwMode="auto">
          <a:xfrm>
            <a:off x="6012160" y="5445224"/>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306"/>
                                        </p:tgtEl>
                                        <p:attrNameLst>
                                          <p:attrName>style.visibility</p:attrName>
                                        </p:attrNameLst>
                                      </p:cBhvr>
                                      <p:to>
                                        <p:strVal val="visible"/>
                                      </p:to>
                                    </p:set>
                                    <p:animEffect transition="in" filter="fade">
                                      <p:cBhvr>
                                        <p:cTn id="7" dur="2000"/>
                                        <p:tgtEl>
                                          <p:spTgt spid="98306"/>
                                        </p:tgtEl>
                                      </p:cBhvr>
                                    </p:animEffect>
                                  </p:childTnLst>
                                </p:cTn>
                              </p:par>
                            </p:childTnLst>
                          </p:cTn>
                        </p:par>
                      </p:childTnLst>
                    </p:cTn>
                  </p:par>
                </p:childTnLst>
              </p:cTn>
              <p:nextCondLst>
                <p:cond evt="onClick" delay="0">
                  <p:tgtEl>
                    <p:spTgt spid="12"/>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30189"/>
            <a:ext cx="8763000" cy="606524"/>
          </a:xfrm>
        </p:spPr>
        <p:txBody>
          <a:bodyPr>
            <a:normAutofit/>
          </a:bodyPr>
          <a:lstStyle/>
          <a:p>
            <a:r>
              <a:rPr lang="ko-KR" altLang="en-US" dirty="0" smtClean="0"/>
              <a:t>반복문의 종류</a:t>
            </a:r>
            <a:endParaRPr lang="ko-KR" altLang="en-US" dirty="0"/>
          </a:p>
        </p:txBody>
      </p:sp>
      <p:sp>
        <p:nvSpPr>
          <p:cNvPr id="4096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79873" name="Picture 1"/>
          <p:cNvPicPr>
            <a:picLocks noChangeAspect="1" noChangeArrowheads="1"/>
          </p:cNvPicPr>
          <p:nvPr/>
        </p:nvPicPr>
        <p:blipFill>
          <a:blip r:embed="rId3" cstate="print"/>
          <a:srcRect/>
          <a:stretch>
            <a:fillRect/>
          </a:stretch>
        </p:blipFill>
        <p:spPr bwMode="auto">
          <a:xfrm>
            <a:off x="179512" y="980728"/>
            <a:ext cx="8439150" cy="2305050"/>
          </a:xfrm>
          <a:prstGeom prst="rect">
            <a:avLst/>
          </a:prstGeom>
          <a:noFill/>
          <a:ln w="9525">
            <a:noFill/>
            <a:miter lim="800000"/>
            <a:headEnd/>
            <a:tailEnd/>
          </a:ln>
        </p:spPr>
      </p:pic>
      <p:sp>
        <p:nvSpPr>
          <p:cNvPr id="6" name="TextBox 5"/>
          <p:cNvSpPr txBox="1"/>
          <p:nvPr/>
        </p:nvSpPr>
        <p:spPr>
          <a:xfrm>
            <a:off x="179512" y="3501008"/>
            <a:ext cx="8496944" cy="1015663"/>
          </a:xfrm>
          <a:prstGeom prst="rect">
            <a:avLst/>
          </a:prstGeom>
          <a:solidFill>
            <a:schemeClr val="accent4">
              <a:lumMod val="40000"/>
              <a:lumOff val="60000"/>
            </a:schemeClr>
          </a:solidFill>
          <a:ln>
            <a:noFill/>
          </a:ln>
          <a:effectLst/>
        </p:spPr>
        <p:txBody>
          <a:bodyPr wrap="square" rtlCol="0">
            <a:spAutoFit/>
          </a:bodyPr>
          <a:lstStyle/>
          <a:p>
            <a:r>
              <a:rPr lang="ko-KR" altLang="en-US" sz="2000" dirty="0" smtClean="0"/>
              <a:t>횟수와 조건이 혼합된 경우에는 </a:t>
            </a:r>
            <a:r>
              <a:rPr lang="en-US" altLang="ko-KR" sz="2000" b="1" dirty="0" smtClean="0"/>
              <a:t>for</a:t>
            </a:r>
            <a:r>
              <a:rPr lang="ko-KR" altLang="en-US" sz="2000" dirty="0" smtClean="0"/>
              <a:t> 문과 </a:t>
            </a:r>
            <a:r>
              <a:rPr lang="en-US" altLang="ko-KR" sz="2000" b="1" dirty="0" smtClean="0"/>
              <a:t>while</a:t>
            </a:r>
            <a:r>
              <a:rPr lang="ko-KR" altLang="en-US" sz="2000" dirty="0" smtClean="0"/>
              <a:t>문들을 중복하여 사용할 수 있다</a:t>
            </a:r>
            <a:r>
              <a:rPr lang="en-US" altLang="ko-KR" sz="2000" dirty="0" smtClean="0"/>
              <a:t>.  </a:t>
            </a:r>
            <a:r>
              <a:rPr lang="ko-KR" altLang="en-US" sz="2000" dirty="0" smtClean="0"/>
              <a:t>어떤 반복에 대해서는 </a:t>
            </a:r>
            <a:r>
              <a:rPr lang="en-US" altLang="ko-KR" sz="2000" b="1" dirty="0" smtClean="0"/>
              <a:t>for</a:t>
            </a:r>
            <a:r>
              <a:rPr lang="ko-KR" altLang="en-US" sz="2000" dirty="0" smtClean="0"/>
              <a:t> 문으로도 또는 </a:t>
            </a:r>
            <a:r>
              <a:rPr lang="en-US" altLang="ko-KR" sz="2000" b="1" dirty="0" smtClean="0"/>
              <a:t>while</a:t>
            </a:r>
            <a:r>
              <a:rPr lang="ko-KR" altLang="en-US" sz="2000" dirty="0" smtClean="0"/>
              <a:t> 문으로도 반복 프로그램을 작성할 수 있다</a:t>
            </a:r>
            <a:r>
              <a:rPr lang="en-US" altLang="ko-KR" sz="2000" dirty="0" smtClean="0"/>
              <a:t>. </a:t>
            </a:r>
            <a:endParaRPr lang="ko-KR" altLang="en-US" sz="2000" dirty="0"/>
          </a:p>
        </p:txBody>
      </p:sp>
      <p:pic>
        <p:nvPicPr>
          <p:cNvPr id="79874" name="Picture 2"/>
          <p:cNvPicPr>
            <a:picLocks noChangeAspect="1" noChangeArrowheads="1"/>
          </p:cNvPicPr>
          <p:nvPr/>
        </p:nvPicPr>
        <p:blipFill>
          <a:blip r:embed="rId4" cstate="print"/>
          <a:srcRect/>
          <a:stretch>
            <a:fillRect/>
          </a:stretch>
        </p:blipFill>
        <p:spPr bwMode="auto">
          <a:xfrm>
            <a:off x="1176486" y="4791794"/>
            <a:ext cx="6419850" cy="173355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실습문제 </a:t>
            </a:r>
            <a:r>
              <a:rPr lang="en-US" altLang="ko-KR" dirty="0" smtClean="0"/>
              <a:t>8.13] (205 page)</a:t>
            </a:r>
            <a:endParaRPr lang="ko-KR" altLang="en-US" dirty="0"/>
          </a:p>
        </p:txBody>
      </p:sp>
      <p:sp>
        <p:nvSpPr>
          <p:cNvPr id="6" name="텍스트 개체 틀 4"/>
          <p:cNvSpPr>
            <a:spLocks noGrp="1"/>
          </p:cNvSpPr>
          <p:nvPr>
            <p:ph type="body" sz="quarter" idx="10"/>
          </p:nvPr>
        </p:nvSpPr>
        <p:spPr>
          <a:xfrm>
            <a:off x="179512" y="950545"/>
            <a:ext cx="8784976" cy="1182311"/>
          </a:xfrm>
        </p:spPr>
        <p:txBody>
          <a:bodyPr wrap="square">
            <a:spAutoFit/>
          </a:bodyPr>
          <a:lstStyle/>
          <a:p>
            <a:pPr>
              <a:buNone/>
            </a:pPr>
            <a:r>
              <a:rPr lang="ko-KR" altLang="en-US" sz="2000" dirty="0" smtClean="0"/>
              <a:t>임의의 두 정수</a:t>
            </a:r>
            <a:r>
              <a:rPr lang="en-US" altLang="ko-KR" sz="2000" dirty="0" smtClean="0"/>
              <a:t>(a, b)</a:t>
            </a:r>
            <a:r>
              <a:rPr lang="ko-KR" altLang="en-US" sz="2000" dirty="0" smtClean="0"/>
              <a:t>를 </a:t>
            </a:r>
            <a:r>
              <a:rPr lang="ko-KR" altLang="en-US" sz="2000" dirty="0" err="1" smtClean="0"/>
              <a:t>입력받아</a:t>
            </a:r>
            <a:r>
              <a:rPr lang="ko-KR" altLang="en-US" sz="2000" dirty="0" smtClean="0"/>
              <a:t> 두 숫자 사이의 합을 출력하는 프로그램을 </a:t>
            </a:r>
            <a:endParaRPr lang="en-US" altLang="ko-KR" sz="2000" dirty="0" smtClean="0"/>
          </a:p>
          <a:p>
            <a:pPr>
              <a:buNone/>
            </a:pPr>
            <a:r>
              <a:rPr lang="ko-KR" altLang="en-US" sz="2000" dirty="0" smtClean="0"/>
              <a:t>작성하시오</a:t>
            </a:r>
            <a:r>
              <a:rPr lang="en-US" altLang="ko-KR" sz="2000" dirty="0" smtClean="0"/>
              <a:t>. a&lt;b</a:t>
            </a:r>
            <a:r>
              <a:rPr lang="ko-KR" altLang="en-US" sz="2000" dirty="0" smtClean="0"/>
              <a:t>인 경우는 </a:t>
            </a:r>
            <a:r>
              <a:rPr lang="en-US" altLang="ko-KR" sz="2000" dirty="0" smtClean="0"/>
              <a:t>a</a:t>
            </a:r>
            <a:r>
              <a:rPr lang="ko-KR" altLang="en-US" sz="2000" dirty="0" smtClean="0"/>
              <a:t>에서 </a:t>
            </a:r>
            <a:r>
              <a:rPr lang="en-US" altLang="ko-KR" sz="2000" dirty="0" smtClean="0"/>
              <a:t>b</a:t>
            </a:r>
            <a:r>
              <a:rPr lang="ko-KR" altLang="en-US" sz="2000" dirty="0" smtClean="0"/>
              <a:t>까지의 합을</a:t>
            </a:r>
            <a:r>
              <a:rPr lang="en-US" altLang="ko-KR" sz="2000" dirty="0" smtClean="0"/>
              <a:t>, a&gt;b</a:t>
            </a:r>
            <a:r>
              <a:rPr lang="ko-KR" altLang="en-US" sz="2000" dirty="0" smtClean="0"/>
              <a:t>인 경우는 </a:t>
            </a:r>
            <a:r>
              <a:rPr lang="en-US" altLang="ko-KR" sz="2000" dirty="0" smtClean="0"/>
              <a:t>b</a:t>
            </a:r>
            <a:r>
              <a:rPr lang="ko-KR" altLang="en-US" sz="2000" dirty="0" smtClean="0"/>
              <a:t>에서 </a:t>
            </a:r>
            <a:r>
              <a:rPr lang="en-US" altLang="ko-KR" sz="2000" dirty="0" smtClean="0"/>
              <a:t>a</a:t>
            </a:r>
            <a:r>
              <a:rPr lang="ko-KR" altLang="en-US" sz="2000" dirty="0" smtClean="0"/>
              <a:t>까지의 </a:t>
            </a:r>
            <a:endParaRPr lang="en-US" altLang="ko-KR" sz="2000" dirty="0" smtClean="0"/>
          </a:p>
          <a:p>
            <a:pPr>
              <a:buNone/>
            </a:pPr>
            <a:r>
              <a:rPr lang="ko-KR" altLang="en-US" sz="2000" dirty="0" smtClean="0"/>
              <a:t>합을 계산합니다</a:t>
            </a:r>
            <a:r>
              <a:rPr lang="en-US" altLang="ko-KR" sz="2000" dirty="0" smtClean="0"/>
              <a:t>. a</a:t>
            </a:r>
            <a:r>
              <a:rPr lang="ko-KR" altLang="en-US" sz="2000" dirty="0" smtClean="0"/>
              <a:t>와 </a:t>
            </a:r>
            <a:r>
              <a:rPr lang="en-US" altLang="ko-KR" sz="2000" dirty="0" smtClean="0"/>
              <a:t>b</a:t>
            </a:r>
            <a:r>
              <a:rPr lang="ko-KR" altLang="en-US" sz="2000" dirty="0" smtClean="0"/>
              <a:t>가 같은 경우는 계산하지 않습니다</a:t>
            </a:r>
            <a:r>
              <a:rPr lang="en-US" altLang="ko-KR" sz="2000" dirty="0" smtClean="0"/>
              <a:t>. </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grpSp>
        <p:nvGrpSpPr>
          <p:cNvPr id="11" name="그룹 10"/>
          <p:cNvGrpSpPr/>
          <p:nvPr/>
        </p:nvGrpSpPr>
        <p:grpSpPr>
          <a:xfrm>
            <a:off x="35496" y="2404467"/>
            <a:ext cx="9073008" cy="4120877"/>
            <a:chOff x="35496" y="2404467"/>
            <a:chExt cx="9073008" cy="4120877"/>
          </a:xfrm>
        </p:grpSpPr>
        <p:pic>
          <p:nvPicPr>
            <p:cNvPr id="99331" name="Picture 3"/>
            <p:cNvPicPr>
              <a:picLocks noChangeAspect="1" noChangeArrowheads="1"/>
            </p:cNvPicPr>
            <p:nvPr/>
          </p:nvPicPr>
          <p:blipFill>
            <a:blip r:embed="rId3" cstate="print"/>
            <a:srcRect/>
            <a:stretch>
              <a:fillRect/>
            </a:stretch>
          </p:blipFill>
          <p:spPr bwMode="auto">
            <a:xfrm>
              <a:off x="35496" y="2404467"/>
              <a:ext cx="3905250" cy="2752725"/>
            </a:xfrm>
            <a:prstGeom prst="rect">
              <a:avLst/>
            </a:prstGeom>
            <a:noFill/>
            <a:ln w="9525">
              <a:solidFill>
                <a:srgbClr val="FF0000"/>
              </a:solidFill>
              <a:miter lim="800000"/>
              <a:headEnd/>
              <a:tailEnd/>
            </a:ln>
          </p:spPr>
        </p:pic>
        <p:pic>
          <p:nvPicPr>
            <p:cNvPr id="99332" name="Picture 4"/>
            <p:cNvPicPr>
              <a:picLocks noChangeAspect="1" noChangeArrowheads="1"/>
            </p:cNvPicPr>
            <p:nvPr/>
          </p:nvPicPr>
          <p:blipFill>
            <a:blip r:embed="rId4" cstate="print"/>
            <a:srcRect/>
            <a:stretch>
              <a:fillRect/>
            </a:stretch>
          </p:blipFill>
          <p:spPr bwMode="auto">
            <a:xfrm>
              <a:off x="3850704" y="2553419"/>
              <a:ext cx="5257800" cy="3971925"/>
            </a:xfrm>
            <a:prstGeom prst="rect">
              <a:avLst/>
            </a:prstGeom>
            <a:noFill/>
            <a:ln w="9525">
              <a:noFill/>
              <a:miter lim="800000"/>
              <a:headEnd/>
              <a:tailEnd/>
            </a:ln>
          </p:spPr>
        </p:pic>
      </p:grpSp>
      <p:sp>
        <p:nvSpPr>
          <p:cNvPr id="12" name="Rounded Rectangle 7"/>
          <p:cNvSpPr/>
          <p:nvPr/>
        </p:nvSpPr>
        <p:spPr bwMode="auto">
          <a:xfrm>
            <a:off x="323528" y="6093296"/>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
        <p:nvSpPr>
          <p:cNvPr id="10" name="Rounded Rectangle 7">
            <a:hlinkClick r:id="rId5" action="ppaction://hlinkfile"/>
          </p:cNvPr>
          <p:cNvSpPr/>
          <p:nvPr/>
        </p:nvSpPr>
        <p:spPr bwMode="auto">
          <a:xfrm>
            <a:off x="6300192" y="6165304"/>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childTnLst>
                          </p:cTn>
                        </p:par>
                      </p:childTnLst>
                    </p:cTn>
                  </p:par>
                </p:childTnLst>
              </p:cTn>
              <p:nextCondLst>
                <p:cond evt="onClick" delay="0">
                  <p:tgtEl>
                    <p:spTgt spid="12"/>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그룹 22"/>
          <p:cNvGrpSpPr/>
          <p:nvPr/>
        </p:nvGrpSpPr>
        <p:grpSpPr>
          <a:xfrm>
            <a:off x="51498" y="2204864"/>
            <a:ext cx="4416490" cy="4392488"/>
            <a:chOff x="51498" y="2204864"/>
            <a:chExt cx="4416490" cy="4392488"/>
          </a:xfrm>
        </p:grpSpPr>
        <p:grpSp>
          <p:nvGrpSpPr>
            <p:cNvPr id="21" name="그룹 20"/>
            <p:cNvGrpSpPr/>
            <p:nvPr/>
          </p:nvGrpSpPr>
          <p:grpSpPr>
            <a:xfrm>
              <a:off x="51498" y="2204864"/>
              <a:ext cx="4416490" cy="3456384"/>
              <a:chOff x="51498" y="2204864"/>
              <a:chExt cx="4416490" cy="3456384"/>
            </a:xfrm>
          </p:grpSpPr>
          <p:pic>
            <p:nvPicPr>
              <p:cNvPr id="100355" name="Picture 3"/>
              <p:cNvPicPr>
                <a:picLocks noChangeAspect="1" noChangeArrowheads="1"/>
              </p:cNvPicPr>
              <p:nvPr/>
            </p:nvPicPr>
            <p:blipFill>
              <a:blip r:embed="rId3" cstate="print"/>
              <a:srcRect/>
              <a:stretch>
                <a:fillRect/>
              </a:stretch>
            </p:blipFill>
            <p:spPr bwMode="auto">
              <a:xfrm>
                <a:off x="51498" y="2204864"/>
                <a:ext cx="4416490" cy="3456384"/>
              </a:xfrm>
              <a:prstGeom prst="rect">
                <a:avLst/>
              </a:prstGeom>
              <a:noFill/>
              <a:ln w="9525">
                <a:noFill/>
                <a:miter lim="800000"/>
                <a:headEnd/>
                <a:tailEnd/>
              </a:ln>
            </p:spPr>
          </p:pic>
          <p:cxnSp>
            <p:nvCxnSpPr>
              <p:cNvPr id="19" name="직선 연결선 18"/>
              <p:cNvCxnSpPr/>
              <p:nvPr/>
            </p:nvCxnSpPr>
            <p:spPr>
              <a:xfrm>
                <a:off x="1351892" y="3645024"/>
                <a:ext cx="72008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직선 연결선 19"/>
              <p:cNvCxnSpPr/>
              <p:nvPr/>
            </p:nvCxnSpPr>
            <p:spPr>
              <a:xfrm>
                <a:off x="611560" y="5013176"/>
                <a:ext cx="72008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5" name="Rounded Rectangle 7">
              <a:hlinkClick r:id="rId4" action="ppaction://hlinkfile"/>
            </p:cNvPr>
            <p:cNvSpPr/>
            <p:nvPr/>
          </p:nvSpPr>
          <p:spPr bwMode="auto">
            <a:xfrm>
              <a:off x="611560" y="6048672"/>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grpSp>
      <p:sp>
        <p:nvSpPr>
          <p:cNvPr id="2" name="Title 1"/>
          <p:cNvSpPr>
            <a:spLocks noGrp="1"/>
          </p:cNvSpPr>
          <p:nvPr>
            <p:ph type="title"/>
          </p:nvPr>
        </p:nvSpPr>
        <p:spPr>
          <a:xfrm>
            <a:off x="107504" y="230189"/>
            <a:ext cx="8964488" cy="606523"/>
          </a:xfrm>
        </p:spPr>
        <p:txBody>
          <a:bodyPr>
            <a:noAutofit/>
          </a:bodyPr>
          <a:lstStyle/>
          <a:p>
            <a:r>
              <a:rPr lang="en-US" altLang="ko-KR" dirty="0" smtClean="0"/>
              <a:t> n!</a:t>
            </a:r>
            <a:r>
              <a:rPr lang="ko-KR" altLang="en-US" dirty="0" smtClean="0"/>
              <a:t>의 계산</a:t>
            </a:r>
            <a:br>
              <a:rPr lang="ko-KR" altLang="en-US" dirty="0" smtClean="0"/>
            </a:br>
            <a:endParaRPr lang="ko-KR" altLang="en-US" dirty="0"/>
          </a:p>
        </p:txBody>
      </p:sp>
      <p:sp>
        <p:nvSpPr>
          <p:cNvPr id="10" name="Rounded Rectangle 7"/>
          <p:cNvSpPr/>
          <p:nvPr/>
        </p:nvSpPr>
        <p:spPr bwMode="auto">
          <a:xfrm>
            <a:off x="5076056" y="6021288"/>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프로그램 수정</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100354" name="Picture 2"/>
          <p:cNvPicPr>
            <a:picLocks noChangeAspect="1" noChangeArrowheads="1"/>
          </p:cNvPicPr>
          <p:nvPr/>
        </p:nvPicPr>
        <p:blipFill>
          <a:blip r:embed="rId5" cstate="print"/>
          <a:srcRect/>
          <a:stretch>
            <a:fillRect/>
          </a:stretch>
        </p:blipFill>
        <p:spPr bwMode="auto">
          <a:xfrm>
            <a:off x="179512" y="980728"/>
            <a:ext cx="8048625" cy="1047750"/>
          </a:xfrm>
          <a:prstGeom prst="rect">
            <a:avLst/>
          </a:prstGeom>
          <a:noFill/>
          <a:ln w="9525">
            <a:noFill/>
            <a:miter lim="800000"/>
            <a:headEnd/>
            <a:tailEnd/>
          </a:ln>
        </p:spPr>
      </p:pic>
      <p:pic>
        <p:nvPicPr>
          <p:cNvPr id="14" name="Picture 2"/>
          <p:cNvPicPr>
            <a:picLocks noChangeAspect="1" noChangeArrowheads="1"/>
          </p:cNvPicPr>
          <p:nvPr/>
        </p:nvPicPr>
        <p:blipFill>
          <a:blip r:embed="rId6" cstate="print"/>
          <a:srcRect/>
          <a:stretch>
            <a:fillRect/>
          </a:stretch>
        </p:blipFill>
        <p:spPr bwMode="auto">
          <a:xfrm>
            <a:off x="4572000" y="2204864"/>
            <a:ext cx="4520858" cy="3384376"/>
          </a:xfrm>
          <a:prstGeom prst="rect">
            <a:avLst/>
          </a:prstGeom>
          <a:noFill/>
          <a:ln w="9525">
            <a:noFill/>
            <a:miter lim="800000"/>
            <a:headEnd/>
            <a:tailEnd/>
          </a:ln>
        </p:spPr>
      </p:pic>
      <p:cxnSp>
        <p:nvCxnSpPr>
          <p:cNvPr id="17" name="직선 연결선 16"/>
          <p:cNvCxnSpPr/>
          <p:nvPr/>
        </p:nvCxnSpPr>
        <p:spPr>
          <a:xfrm>
            <a:off x="5894022" y="3593268"/>
            <a:ext cx="72008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5130812" y="4949794"/>
            <a:ext cx="72008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2" name="오른쪽 화살표 21"/>
          <p:cNvSpPr/>
          <p:nvPr/>
        </p:nvSpPr>
        <p:spPr bwMode="auto">
          <a:xfrm rot="10800000">
            <a:off x="3707905" y="4005064"/>
            <a:ext cx="902266" cy="468022"/>
          </a:xfrm>
          <a:prstGeom prst="rightArrow">
            <a:avLst/>
          </a:prstGeom>
          <a:solidFill>
            <a:srgbClr val="FFC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childTnLst>
                    </p:cTn>
                  </p:par>
                </p:childTnLst>
              </p:cTn>
              <p:nextCondLst>
                <p:cond evt="onClick" delay="0">
                  <p:tgtEl>
                    <p:spTgt spid="10"/>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30189"/>
            <a:ext cx="8964488" cy="606523"/>
          </a:xfrm>
        </p:spPr>
        <p:txBody>
          <a:bodyPr>
            <a:noAutofit/>
          </a:bodyPr>
          <a:lstStyle/>
          <a:p>
            <a:r>
              <a:rPr lang="en-US" altLang="ko-KR" dirty="0" smtClean="0"/>
              <a:t> n!</a:t>
            </a:r>
            <a:r>
              <a:rPr lang="ko-KR" altLang="en-US" dirty="0" smtClean="0"/>
              <a:t>의 계산</a:t>
            </a:r>
            <a:br>
              <a:rPr lang="ko-KR" altLang="en-US" dirty="0" smtClean="0"/>
            </a:br>
            <a:endParaRPr lang="ko-KR" altLang="en-US"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grpSp>
        <p:nvGrpSpPr>
          <p:cNvPr id="3" name="그룹 20"/>
          <p:cNvGrpSpPr/>
          <p:nvPr/>
        </p:nvGrpSpPr>
        <p:grpSpPr>
          <a:xfrm>
            <a:off x="155510" y="980728"/>
            <a:ext cx="4416490" cy="3456384"/>
            <a:chOff x="51498" y="2204864"/>
            <a:chExt cx="4416490" cy="3456384"/>
          </a:xfrm>
        </p:grpSpPr>
        <p:pic>
          <p:nvPicPr>
            <p:cNvPr id="100355" name="Picture 3"/>
            <p:cNvPicPr>
              <a:picLocks noChangeAspect="1" noChangeArrowheads="1"/>
            </p:cNvPicPr>
            <p:nvPr/>
          </p:nvPicPr>
          <p:blipFill>
            <a:blip r:embed="rId3" cstate="print"/>
            <a:srcRect/>
            <a:stretch>
              <a:fillRect/>
            </a:stretch>
          </p:blipFill>
          <p:spPr bwMode="auto">
            <a:xfrm>
              <a:off x="51498" y="2204864"/>
              <a:ext cx="4416490" cy="3456384"/>
            </a:xfrm>
            <a:prstGeom prst="rect">
              <a:avLst/>
            </a:prstGeom>
            <a:noFill/>
            <a:ln w="9525">
              <a:noFill/>
              <a:miter lim="800000"/>
              <a:headEnd/>
              <a:tailEnd/>
            </a:ln>
          </p:spPr>
        </p:pic>
        <p:cxnSp>
          <p:nvCxnSpPr>
            <p:cNvPr id="19" name="직선 연결선 18"/>
            <p:cNvCxnSpPr/>
            <p:nvPr/>
          </p:nvCxnSpPr>
          <p:spPr>
            <a:xfrm>
              <a:off x="1351892" y="3645024"/>
              <a:ext cx="72008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직선 연결선 19"/>
            <p:cNvCxnSpPr/>
            <p:nvPr/>
          </p:nvCxnSpPr>
          <p:spPr>
            <a:xfrm>
              <a:off x="611560" y="5013176"/>
              <a:ext cx="72008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101378" name="Picture 2"/>
          <p:cNvPicPr>
            <a:picLocks noChangeAspect="1" noChangeArrowheads="1"/>
          </p:cNvPicPr>
          <p:nvPr/>
        </p:nvPicPr>
        <p:blipFill>
          <a:blip r:embed="rId4" cstate="print"/>
          <a:srcRect/>
          <a:stretch>
            <a:fillRect/>
          </a:stretch>
        </p:blipFill>
        <p:spPr bwMode="auto">
          <a:xfrm>
            <a:off x="4283968" y="4509120"/>
            <a:ext cx="4714875" cy="1933575"/>
          </a:xfrm>
          <a:prstGeom prst="rect">
            <a:avLst/>
          </a:prstGeom>
          <a:noFill/>
          <a:ln w="9525">
            <a:noFill/>
            <a:miter lim="800000"/>
            <a:headEnd/>
            <a:tailEnd/>
          </a:ln>
        </p:spPr>
      </p:pic>
      <p:sp>
        <p:nvSpPr>
          <p:cNvPr id="15" name="TextBox 14"/>
          <p:cNvSpPr txBox="1"/>
          <p:nvPr/>
        </p:nvSpPr>
        <p:spPr>
          <a:xfrm>
            <a:off x="4644008" y="2996952"/>
            <a:ext cx="3960440" cy="1323439"/>
          </a:xfrm>
          <a:prstGeom prst="rect">
            <a:avLst/>
          </a:prstGeom>
          <a:solidFill>
            <a:schemeClr val="accent1"/>
          </a:solidFill>
          <a:ln>
            <a:noFill/>
          </a:ln>
          <a:effectLst/>
        </p:spPr>
        <p:txBody>
          <a:bodyPr wrap="square" rtlCol="0">
            <a:spAutoFit/>
          </a:bodyPr>
          <a:lstStyle/>
          <a:p>
            <a:r>
              <a:rPr lang="en-US" altLang="ko-KR" sz="2000" dirty="0" smtClean="0"/>
              <a:t>n</a:t>
            </a:r>
            <a:r>
              <a:rPr lang="ko-KR" altLang="en-US" sz="2000" dirty="0" smtClean="0"/>
              <a:t>이 커짐에 따라 바른 계산을 위해서는 누적변수 </a:t>
            </a:r>
            <a:r>
              <a:rPr lang="en-US" altLang="ko-KR" sz="2000" dirty="0" smtClean="0"/>
              <a:t>sum</a:t>
            </a:r>
            <a:r>
              <a:rPr lang="ko-KR" altLang="en-US" sz="2000" dirty="0" smtClean="0"/>
              <a:t>을 </a:t>
            </a:r>
            <a:r>
              <a:rPr lang="en-US" altLang="ko-KR" sz="2000" b="1" dirty="0" smtClean="0"/>
              <a:t>double</a:t>
            </a:r>
            <a:r>
              <a:rPr lang="ko-KR" altLang="en-US" sz="2000" dirty="0" smtClean="0"/>
              <a:t> 또는 </a:t>
            </a:r>
            <a:r>
              <a:rPr lang="en-US" altLang="ko-KR" sz="2000" b="1" dirty="0" smtClean="0"/>
              <a:t>long double</a:t>
            </a:r>
            <a:r>
              <a:rPr lang="ko-KR" altLang="en-US" sz="2000" dirty="0" smtClean="0"/>
              <a:t> 형으로 바꾸어 주어야 한다</a:t>
            </a:r>
            <a:r>
              <a:rPr lang="en-US" altLang="ko-KR" sz="2000" dirty="0" smtClean="0"/>
              <a:t>.</a:t>
            </a:r>
            <a:endParaRPr lang="ko-KR" altLang="en-US" sz="2000" dirty="0"/>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실습문제 </a:t>
            </a:r>
            <a:r>
              <a:rPr lang="en-US" altLang="ko-KR" dirty="0" smtClean="0"/>
              <a:t>8.14] (206 page)</a:t>
            </a:r>
            <a:endParaRPr lang="ko-KR" altLang="en-US" dirty="0"/>
          </a:p>
        </p:txBody>
      </p:sp>
      <p:sp>
        <p:nvSpPr>
          <p:cNvPr id="6" name="텍스트 개체 틀 4"/>
          <p:cNvSpPr>
            <a:spLocks noGrp="1"/>
          </p:cNvSpPr>
          <p:nvPr>
            <p:ph type="body" sz="quarter" idx="10"/>
          </p:nvPr>
        </p:nvSpPr>
        <p:spPr>
          <a:xfrm>
            <a:off x="107504" y="980728"/>
            <a:ext cx="8784976" cy="751424"/>
          </a:xfrm>
        </p:spPr>
        <p:txBody>
          <a:bodyPr wrap="square">
            <a:spAutoFit/>
          </a:bodyPr>
          <a:lstStyle/>
          <a:p>
            <a:pPr>
              <a:buNone/>
            </a:pPr>
            <a:r>
              <a:rPr lang="en-US" altLang="ko-KR" sz="2000" dirty="0" smtClean="0"/>
              <a:t>[</a:t>
            </a:r>
            <a:r>
              <a:rPr lang="ko-KR" altLang="en-US" sz="2000" dirty="0" smtClean="0"/>
              <a:t>예제 </a:t>
            </a:r>
            <a:r>
              <a:rPr lang="en-US" altLang="ko-KR" sz="2000" dirty="0" smtClean="0"/>
              <a:t>8-16]</a:t>
            </a:r>
            <a:r>
              <a:rPr lang="ko-KR" altLang="en-US" sz="2000" dirty="0" smtClean="0"/>
              <a:t>에 대해 </a:t>
            </a:r>
            <a:r>
              <a:rPr lang="en-US" altLang="ko-KR" sz="2000" dirty="0" smtClean="0"/>
              <a:t>[1</a:t>
            </a:r>
            <a:r>
              <a:rPr lang="ko-KR" altLang="en-US" sz="2000" dirty="0" smtClean="0"/>
              <a:t>부터 </a:t>
            </a:r>
            <a:r>
              <a:rPr lang="en-US" altLang="ko-KR" sz="2000" dirty="0" smtClean="0"/>
              <a:t>15</a:t>
            </a:r>
            <a:r>
              <a:rPr lang="ko-KR" altLang="en-US" sz="2000" dirty="0" smtClean="0"/>
              <a:t>까지의 각 정수에 대한 </a:t>
            </a:r>
            <a:r>
              <a:rPr lang="en-US" altLang="ko-KR" sz="2000" dirty="0" smtClean="0"/>
              <a:t>n!]</a:t>
            </a:r>
            <a:r>
              <a:rPr lang="ko-KR" altLang="en-US" sz="2000" dirty="0" smtClean="0"/>
              <a:t>을 참고로 하여 </a:t>
            </a:r>
            <a:endParaRPr lang="en-US" altLang="ko-KR" sz="2000" dirty="0" smtClean="0"/>
          </a:p>
          <a:p>
            <a:pPr>
              <a:buNone/>
            </a:pPr>
            <a:r>
              <a:rPr lang="en-US" altLang="ko-KR" sz="2000" dirty="0" smtClean="0"/>
              <a:t>n</a:t>
            </a:r>
            <a:r>
              <a:rPr lang="ko-KR" altLang="en-US" sz="2000" dirty="0" smtClean="0"/>
              <a:t>이 몇을 초과할 때부터 계산에 오류가 생기는지를 확인하시오</a:t>
            </a:r>
            <a:r>
              <a:rPr lang="en-US" altLang="ko-KR" sz="2000" dirty="0" smtClean="0"/>
              <a:t>.</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547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547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grpSp>
        <p:nvGrpSpPr>
          <p:cNvPr id="13" name="그룹 12"/>
          <p:cNvGrpSpPr/>
          <p:nvPr/>
        </p:nvGrpSpPr>
        <p:grpSpPr>
          <a:xfrm>
            <a:off x="179512" y="3861048"/>
            <a:ext cx="7704856" cy="2448272"/>
            <a:chOff x="179512" y="2132856"/>
            <a:chExt cx="7704856" cy="2448272"/>
          </a:xfrm>
        </p:grpSpPr>
        <p:sp>
          <p:nvSpPr>
            <p:cNvPr id="8" name="TextBox 7"/>
            <p:cNvSpPr txBox="1"/>
            <p:nvPr/>
          </p:nvSpPr>
          <p:spPr>
            <a:xfrm>
              <a:off x="179512" y="2132856"/>
              <a:ext cx="7704856" cy="707886"/>
            </a:xfrm>
            <a:prstGeom prst="rect">
              <a:avLst/>
            </a:prstGeom>
            <a:solidFill>
              <a:schemeClr val="accent1"/>
            </a:solidFill>
            <a:ln>
              <a:noFill/>
            </a:ln>
            <a:effectLst/>
          </p:spPr>
          <p:txBody>
            <a:bodyPr wrap="square" rtlCol="0">
              <a:spAutoFit/>
            </a:bodyPr>
            <a:lstStyle/>
            <a:p>
              <a:r>
                <a:rPr lang="en-US" altLang="ko-KR" sz="2000" dirty="0" smtClean="0"/>
                <a:t>12</a:t>
              </a:r>
              <a:r>
                <a:rPr lang="ko-KR" altLang="en-US" sz="2000" dirty="0" smtClean="0"/>
                <a:t>까지의 </a:t>
              </a:r>
              <a:r>
                <a:rPr lang="en-US" altLang="ko-KR" sz="2000" dirty="0" smtClean="0"/>
                <a:t>12!</a:t>
              </a:r>
              <a:r>
                <a:rPr lang="ko-KR" altLang="en-US" sz="2000" dirty="0" smtClean="0"/>
                <a:t>은 정확하게 계산되나 곱셈연산의 합이 </a:t>
              </a:r>
              <a:endParaRPr lang="en-US" altLang="ko-KR" sz="2000" dirty="0" smtClean="0"/>
            </a:p>
            <a:p>
              <a:r>
                <a:rPr lang="en-US" altLang="ko-KR" sz="2000" dirty="0" smtClean="0"/>
                <a:t>21</a:t>
              </a:r>
              <a:r>
                <a:rPr lang="ko-KR" altLang="en-US" sz="2000" dirty="0" smtClean="0"/>
                <a:t>억 </a:t>
              </a:r>
              <a:r>
                <a:rPr lang="en-US" altLang="ko-KR" sz="2000" dirty="0" smtClean="0"/>
                <a:t>4</a:t>
              </a:r>
              <a:r>
                <a:rPr lang="ko-KR" altLang="en-US" sz="2000" dirty="0" smtClean="0"/>
                <a:t>천만을 초과하는 </a:t>
              </a:r>
              <a:r>
                <a:rPr lang="en-US" altLang="ko-KR" sz="2000" dirty="0" smtClean="0"/>
                <a:t>13!</a:t>
              </a:r>
              <a:r>
                <a:rPr lang="ko-KR" altLang="en-US" sz="2000" dirty="0" smtClean="0"/>
                <a:t>부터는 정확한 계산이 이루어지지 않는다</a:t>
              </a:r>
              <a:r>
                <a:rPr lang="en-US" altLang="ko-KR" sz="2000" dirty="0" smtClean="0"/>
                <a:t>.</a:t>
              </a:r>
              <a:endParaRPr lang="ko-KR" altLang="en-US" sz="2000" dirty="0"/>
            </a:p>
          </p:txBody>
        </p:sp>
        <p:pic>
          <p:nvPicPr>
            <p:cNvPr id="105473" name="_x41808248" descr="EMB00000f781ca0"/>
            <p:cNvPicPr>
              <a:picLocks noChangeAspect="1" noChangeArrowheads="1"/>
            </p:cNvPicPr>
            <p:nvPr/>
          </p:nvPicPr>
          <p:blipFill>
            <a:blip r:embed="rId3" cstate="print"/>
            <a:srcRect/>
            <a:stretch>
              <a:fillRect/>
            </a:stretch>
          </p:blipFill>
          <p:spPr bwMode="auto">
            <a:xfrm>
              <a:off x="251520" y="2996952"/>
              <a:ext cx="3096106" cy="720080"/>
            </a:xfrm>
            <a:prstGeom prst="rect">
              <a:avLst/>
            </a:prstGeom>
            <a:noFill/>
          </p:spPr>
        </p:pic>
        <p:pic>
          <p:nvPicPr>
            <p:cNvPr id="105475" name="_x41321664" descr="EMB00000f781ca1"/>
            <p:cNvPicPr>
              <a:picLocks noChangeAspect="1" noChangeArrowheads="1"/>
            </p:cNvPicPr>
            <p:nvPr/>
          </p:nvPicPr>
          <p:blipFill>
            <a:blip r:embed="rId4" cstate="print"/>
            <a:srcRect/>
            <a:stretch>
              <a:fillRect/>
            </a:stretch>
          </p:blipFill>
          <p:spPr bwMode="auto">
            <a:xfrm>
              <a:off x="251520" y="3861048"/>
              <a:ext cx="3150632" cy="720080"/>
            </a:xfrm>
            <a:prstGeom prst="rect">
              <a:avLst/>
            </a:prstGeom>
            <a:noFill/>
          </p:spPr>
        </p:pic>
      </p:grpSp>
      <p:pic>
        <p:nvPicPr>
          <p:cNvPr id="14" name="Picture 2"/>
          <p:cNvPicPr>
            <a:picLocks noChangeAspect="1" noChangeArrowheads="1"/>
          </p:cNvPicPr>
          <p:nvPr/>
        </p:nvPicPr>
        <p:blipFill>
          <a:blip r:embed="rId5" cstate="print"/>
          <a:srcRect/>
          <a:stretch>
            <a:fillRect/>
          </a:stretch>
        </p:blipFill>
        <p:spPr bwMode="auto">
          <a:xfrm>
            <a:off x="179512" y="1855465"/>
            <a:ext cx="4714875" cy="1933575"/>
          </a:xfrm>
          <a:prstGeom prst="rect">
            <a:avLst/>
          </a:prstGeom>
          <a:noFill/>
          <a:ln w="9525">
            <a:noFill/>
            <a:miter lim="800000"/>
            <a:headEnd/>
            <a:tailEnd/>
          </a:ln>
        </p:spPr>
      </p:pic>
      <p:sp>
        <p:nvSpPr>
          <p:cNvPr id="12" name="Rounded Rectangle 7"/>
          <p:cNvSpPr/>
          <p:nvPr/>
        </p:nvSpPr>
        <p:spPr bwMode="auto">
          <a:xfrm>
            <a:off x="6012160" y="6165304"/>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실행결과 해설</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
        <p:nvSpPr>
          <p:cNvPr id="15" name="Rounded Rectangle 7">
            <a:hlinkClick r:id="rId6" action="ppaction://hlinkfile"/>
          </p:cNvPr>
          <p:cNvSpPr/>
          <p:nvPr/>
        </p:nvSpPr>
        <p:spPr bwMode="auto">
          <a:xfrm>
            <a:off x="6012160" y="5445224"/>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childTnLst>
                          </p:cTn>
                        </p:par>
                      </p:childTnLst>
                    </p:cTn>
                  </p:par>
                </p:childTnLst>
              </p:cTn>
              <p:nextCondLst>
                <p:cond evt="onClick" delay="0">
                  <p:tgtEl>
                    <p:spTgt spid="12"/>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3" cstate="print"/>
          <a:srcRect/>
          <a:stretch>
            <a:fillRect/>
          </a:stretch>
        </p:blipFill>
        <p:spPr bwMode="auto">
          <a:xfrm>
            <a:off x="206565" y="4860958"/>
            <a:ext cx="4714875" cy="1933575"/>
          </a:xfrm>
          <a:prstGeom prst="rect">
            <a:avLst/>
          </a:prstGeom>
          <a:noFill/>
          <a:ln w="9525">
            <a:noFill/>
            <a:miter lim="800000"/>
            <a:headEnd/>
            <a:tailEnd/>
          </a:ln>
        </p:spPr>
      </p:pic>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실습문제 </a:t>
            </a:r>
            <a:r>
              <a:rPr lang="en-US" altLang="ko-KR" dirty="0" smtClean="0"/>
              <a:t>8.15] (206 page)</a:t>
            </a:r>
            <a:endParaRPr lang="ko-KR" altLang="en-US" dirty="0"/>
          </a:p>
        </p:txBody>
      </p:sp>
      <p:sp>
        <p:nvSpPr>
          <p:cNvPr id="6" name="텍스트 개체 틀 4"/>
          <p:cNvSpPr>
            <a:spLocks noGrp="1"/>
          </p:cNvSpPr>
          <p:nvPr>
            <p:ph type="body" sz="quarter" idx="10"/>
          </p:nvPr>
        </p:nvSpPr>
        <p:spPr>
          <a:xfrm>
            <a:off x="179512" y="821233"/>
            <a:ext cx="8784976" cy="751424"/>
          </a:xfrm>
        </p:spPr>
        <p:txBody>
          <a:bodyPr wrap="square">
            <a:spAutoFit/>
          </a:bodyPr>
          <a:lstStyle/>
          <a:p>
            <a:pPr>
              <a:buNone/>
            </a:pPr>
            <a:r>
              <a:rPr lang="en-US" altLang="ko-KR" sz="2000" dirty="0" smtClean="0"/>
              <a:t>[</a:t>
            </a:r>
            <a:r>
              <a:rPr lang="ko-KR" altLang="en-US" sz="2000" dirty="0" smtClean="0"/>
              <a:t>예제 </a:t>
            </a:r>
            <a:r>
              <a:rPr lang="en-US" altLang="ko-KR" sz="2000" dirty="0" smtClean="0"/>
              <a:t>8-16]</a:t>
            </a:r>
            <a:r>
              <a:rPr lang="ko-KR" altLang="en-US" sz="2000" dirty="0" smtClean="0"/>
              <a:t>의 모든 변수를 실수형</a:t>
            </a:r>
            <a:r>
              <a:rPr lang="en-US" altLang="ko-KR" sz="2000" dirty="0" smtClean="0"/>
              <a:t>(</a:t>
            </a:r>
            <a:r>
              <a:rPr lang="en-US" altLang="ko-KR" sz="2000" b="1" dirty="0" smtClean="0"/>
              <a:t>double</a:t>
            </a:r>
            <a:r>
              <a:rPr lang="ko-KR" altLang="en-US" sz="2000" dirty="0" smtClean="0"/>
              <a:t> 형</a:t>
            </a:r>
            <a:r>
              <a:rPr lang="en-US" altLang="ko-KR" sz="2000" dirty="0" smtClean="0"/>
              <a:t>)</a:t>
            </a:r>
            <a:r>
              <a:rPr lang="ko-KR" altLang="en-US" sz="2000" dirty="0" smtClean="0"/>
              <a:t>으로 바꾸어 프로그램을 </a:t>
            </a:r>
            <a:endParaRPr lang="en-US" altLang="ko-KR" sz="2000" dirty="0" smtClean="0"/>
          </a:p>
          <a:p>
            <a:pPr>
              <a:buNone/>
            </a:pPr>
            <a:r>
              <a:rPr lang="ko-KR" altLang="en-US" sz="2000" dirty="0" smtClean="0"/>
              <a:t>작성하고 결과를 확인하시오</a:t>
            </a:r>
            <a:r>
              <a:rPr lang="en-US" altLang="ko-KR" sz="2000" dirty="0" smtClean="0"/>
              <a:t>. </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Rounded Rectangle 7"/>
          <p:cNvSpPr/>
          <p:nvPr/>
        </p:nvSpPr>
        <p:spPr bwMode="auto">
          <a:xfrm>
            <a:off x="6012160" y="6165304"/>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grpSp>
        <p:nvGrpSpPr>
          <p:cNvPr id="8" name="그룹 7"/>
          <p:cNvGrpSpPr/>
          <p:nvPr/>
        </p:nvGrpSpPr>
        <p:grpSpPr>
          <a:xfrm>
            <a:off x="107086" y="1637951"/>
            <a:ext cx="4104456" cy="3240360"/>
            <a:chOff x="51498" y="2204864"/>
            <a:chExt cx="4416490" cy="3456384"/>
          </a:xfrm>
        </p:grpSpPr>
        <p:pic>
          <p:nvPicPr>
            <p:cNvPr id="9" name="Picture 3"/>
            <p:cNvPicPr>
              <a:picLocks noChangeAspect="1" noChangeArrowheads="1"/>
            </p:cNvPicPr>
            <p:nvPr/>
          </p:nvPicPr>
          <p:blipFill>
            <a:blip r:embed="rId4" cstate="print"/>
            <a:srcRect/>
            <a:stretch>
              <a:fillRect/>
            </a:stretch>
          </p:blipFill>
          <p:spPr bwMode="auto">
            <a:xfrm>
              <a:off x="51498" y="2204864"/>
              <a:ext cx="4416490" cy="3456384"/>
            </a:xfrm>
            <a:prstGeom prst="rect">
              <a:avLst/>
            </a:prstGeom>
            <a:noFill/>
            <a:ln w="9525">
              <a:noFill/>
              <a:miter lim="800000"/>
              <a:headEnd/>
              <a:tailEnd/>
            </a:ln>
          </p:spPr>
        </p:pic>
        <p:cxnSp>
          <p:nvCxnSpPr>
            <p:cNvPr id="10" name="직선 연결선 9"/>
            <p:cNvCxnSpPr/>
            <p:nvPr/>
          </p:nvCxnSpPr>
          <p:spPr>
            <a:xfrm>
              <a:off x="1351892" y="3645024"/>
              <a:ext cx="72008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a:off x="611560" y="5013176"/>
              <a:ext cx="72008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3" name="Rounded Rectangle 7">
            <a:hlinkClick r:id="rId5" action="ppaction://hlinkfile"/>
          </p:cNvPr>
          <p:cNvSpPr/>
          <p:nvPr/>
        </p:nvSpPr>
        <p:spPr bwMode="auto">
          <a:xfrm>
            <a:off x="6012160" y="5517232"/>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pic>
        <p:nvPicPr>
          <p:cNvPr id="103425" name="Picture 1"/>
          <p:cNvPicPr>
            <a:picLocks noChangeAspect="1" noChangeArrowheads="1"/>
          </p:cNvPicPr>
          <p:nvPr/>
        </p:nvPicPr>
        <p:blipFill>
          <a:blip r:embed="rId6" cstate="print"/>
          <a:srcRect/>
          <a:stretch>
            <a:fillRect/>
          </a:stretch>
        </p:blipFill>
        <p:spPr bwMode="auto">
          <a:xfrm>
            <a:off x="4136339" y="1336863"/>
            <a:ext cx="4962525" cy="3819525"/>
          </a:xfrm>
          <a:prstGeom prst="rect">
            <a:avLst/>
          </a:prstGeom>
          <a:noFill/>
          <a:ln w="9525">
            <a:solidFill>
              <a:srgbClr val="FF0000"/>
            </a:solidFill>
            <a:miter lim="800000"/>
            <a:headEnd/>
            <a:tailEnd/>
          </a:ln>
        </p:spPr>
      </p:pic>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425"/>
                                        </p:tgtEl>
                                        <p:attrNameLst>
                                          <p:attrName>style.visibility</p:attrName>
                                        </p:attrNameLst>
                                      </p:cBhvr>
                                      <p:to>
                                        <p:strVal val="visible"/>
                                      </p:to>
                                    </p:set>
                                    <p:animEffect transition="in" filter="fade">
                                      <p:cBhvr>
                                        <p:cTn id="7" dur="2000"/>
                                        <p:tgtEl>
                                          <p:spTgt spid="103425"/>
                                        </p:tgtEl>
                                      </p:cBhvr>
                                    </p:animEffect>
                                  </p:childTnLst>
                                </p:cTn>
                              </p:par>
                            </p:childTnLst>
                          </p:cTn>
                        </p:par>
                      </p:childTnLst>
                    </p:cTn>
                  </p:par>
                </p:childTnLst>
              </p:cTn>
              <p:nextCondLst>
                <p:cond evt="onClick" delay="0">
                  <p:tgtEl>
                    <p:spTgt spid="12"/>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30189"/>
            <a:ext cx="8964488" cy="606523"/>
          </a:xfrm>
        </p:spPr>
        <p:txBody>
          <a:bodyPr>
            <a:noAutofit/>
          </a:bodyPr>
          <a:lstStyle/>
          <a:p>
            <a:r>
              <a:rPr lang="ko-KR" altLang="en-US" dirty="0" smtClean="0"/>
              <a:t>중첩된 </a:t>
            </a:r>
            <a:r>
              <a:rPr lang="ko-KR" altLang="en-US" dirty="0" err="1" smtClean="0"/>
              <a:t>반복문</a:t>
            </a:r>
            <a:r>
              <a:rPr lang="ko-KR" altLang="en-US" dirty="0" smtClean="0"/>
              <a:t/>
            </a:r>
            <a:br>
              <a:rPr lang="ko-KR" altLang="en-US" dirty="0" smtClean="0"/>
            </a:br>
            <a:endParaRPr lang="ko-KR" altLang="en-US"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5" name="TextBox 14"/>
          <p:cNvSpPr txBox="1"/>
          <p:nvPr/>
        </p:nvSpPr>
        <p:spPr>
          <a:xfrm>
            <a:off x="2571255" y="1148433"/>
            <a:ext cx="6408712" cy="3477875"/>
          </a:xfrm>
          <a:prstGeom prst="rect">
            <a:avLst/>
          </a:prstGeom>
          <a:solidFill>
            <a:schemeClr val="accent1"/>
          </a:solidFill>
          <a:ln>
            <a:noFill/>
          </a:ln>
          <a:effectLst/>
        </p:spPr>
        <p:txBody>
          <a:bodyPr wrap="square" rtlCol="0">
            <a:spAutoFit/>
          </a:bodyPr>
          <a:lstStyle/>
          <a:p>
            <a:r>
              <a:rPr lang="ko-KR" altLang="en-US" sz="2000" dirty="0" smtClean="0"/>
              <a:t>중첩된 </a:t>
            </a:r>
            <a:r>
              <a:rPr lang="ko-KR" altLang="en-US" sz="2000" dirty="0" err="1" smtClean="0"/>
              <a:t>반복문이란</a:t>
            </a:r>
            <a:r>
              <a:rPr lang="en-US" altLang="ko-KR" sz="2000" dirty="0" smtClean="0"/>
              <a:t>?</a:t>
            </a:r>
          </a:p>
          <a:p>
            <a:r>
              <a:rPr lang="ko-KR" altLang="en-US" sz="2000" dirty="0" err="1" smtClean="0"/>
              <a:t>반복문</a:t>
            </a:r>
            <a:r>
              <a:rPr lang="ko-KR" altLang="en-US" sz="2000" dirty="0" smtClean="0"/>
              <a:t> 안에 또 다른 </a:t>
            </a:r>
            <a:r>
              <a:rPr lang="ko-KR" altLang="en-US" sz="2000" dirty="0" err="1" smtClean="0"/>
              <a:t>반복문이</a:t>
            </a:r>
            <a:r>
              <a:rPr lang="ko-KR" altLang="en-US" sz="2000" dirty="0" smtClean="0"/>
              <a:t> 포함되는 경우</a:t>
            </a:r>
            <a:endParaRPr lang="en-US" altLang="ko-KR" sz="2000" dirty="0" smtClean="0"/>
          </a:p>
          <a:p>
            <a:endParaRPr lang="en-US" altLang="ko-KR" sz="2000" dirty="0" smtClean="0"/>
          </a:p>
          <a:p>
            <a:r>
              <a:rPr lang="ko-KR" altLang="en-US" sz="2000" dirty="0" smtClean="0"/>
              <a:t>초침</a:t>
            </a:r>
            <a:r>
              <a:rPr lang="en-US" altLang="ko-KR" sz="2000" dirty="0" smtClean="0"/>
              <a:t>, </a:t>
            </a:r>
            <a:r>
              <a:rPr lang="ko-KR" altLang="en-US" sz="2000" dirty="0" smtClean="0"/>
              <a:t>분침 그리고 시침이 있는 시계에서 세 개의 바늘은 동시에 움직이면서 회전을 반복하지만 규칙이 있다</a:t>
            </a:r>
            <a:r>
              <a:rPr lang="en-US" altLang="ko-KR" sz="2000" dirty="0" smtClean="0"/>
              <a:t>. </a:t>
            </a:r>
          </a:p>
          <a:p>
            <a:endParaRPr lang="en-US" altLang="ko-KR" sz="2000" dirty="0" smtClean="0"/>
          </a:p>
          <a:p>
            <a:r>
              <a:rPr lang="ko-KR" altLang="en-US" sz="2000" dirty="0" smtClean="0"/>
              <a:t>즉</a:t>
            </a:r>
            <a:r>
              <a:rPr lang="en-US" altLang="ko-KR" sz="2000" dirty="0" smtClean="0"/>
              <a:t>, </a:t>
            </a:r>
            <a:r>
              <a:rPr lang="ko-KR" altLang="en-US" sz="2000" dirty="0" smtClean="0"/>
              <a:t>초침이 </a:t>
            </a:r>
            <a:r>
              <a:rPr lang="en-US" altLang="ko-KR" sz="2000" dirty="0" smtClean="0"/>
              <a:t>1</a:t>
            </a:r>
            <a:r>
              <a:rPr lang="ko-KR" altLang="en-US" sz="2000" dirty="0" smtClean="0"/>
              <a:t>회전 하면 분침은 분 단위의 </a:t>
            </a:r>
            <a:r>
              <a:rPr lang="en-US" altLang="ko-KR" sz="2000" dirty="0" smtClean="0"/>
              <a:t>1</a:t>
            </a:r>
            <a:r>
              <a:rPr lang="ko-KR" altLang="en-US" sz="2000" dirty="0" smtClean="0"/>
              <a:t>칸을 이동하고</a:t>
            </a:r>
            <a:r>
              <a:rPr lang="en-US" altLang="ko-KR" sz="2000" dirty="0" smtClean="0"/>
              <a:t>, </a:t>
            </a:r>
            <a:r>
              <a:rPr lang="ko-KR" altLang="en-US" sz="2000" dirty="0" smtClean="0"/>
              <a:t>분침이 </a:t>
            </a:r>
            <a:r>
              <a:rPr lang="en-US" altLang="ko-KR" sz="2000" dirty="0" smtClean="0"/>
              <a:t>1</a:t>
            </a:r>
            <a:r>
              <a:rPr lang="ko-KR" altLang="en-US" sz="2000" dirty="0" smtClean="0"/>
              <a:t>회전하면 시침이 시간 단위의 </a:t>
            </a:r>
            <a:r>
              <a:rPr lang="en-US" altLang="ko-KR" sz="2000" dirty="0" smtClean="0"/>
              <a:t>1</a:t>
            </a:r>
            <a:r>
              <a:rPr lang="ko-KR" altLang="en-US" sz="2000" dirty="0" smtClean="0"/>
              <a:t>칸을 이동</a:t>
            </a:r>
            <a:endParaRPr lang="en-US" altLang="ko-KR" sz="2000" dirty="0" smtClean="0"/>
          </a:p>
          <a:p>
            <a:endParaRPr lang="en-US" altLang="ko-KR" sz="2000" dirty="0" smtClean="0"/>
          </a:p>
          <a:p>
            <a:r>
              <a:rPr lang="ko-KR" altLang="en-US" sz="2000" dirty="0" smtClean="0"/>
              <a:t>따라서 </a:t>
            </a:r>
            <a:r>
              <a:rPr lang="ko-KR" altLang="en-US" sz="2000" b="1" dirty="0" smtClean="0">
                <a:solidFill>
                  <a:srgbClr val="FF0000"/>
                </a:solidFill>
              </a:rPr>
              <a:t>시침이라는 반복 안에 분침 반복이 있고</a:t>
            </a:r>
            <a:r>
              <a:rPr lang="en-US" altLang="ko-KR" sz="2000" b="1" dirty="0" smtClean="0">
                <a:solidFill>
                  <a:srgbClr val="FF0000"/>
                </a:solidFill>
              </a:rPr>
              <a:t>, </a:t>
            </a:r>
          </a:p>
          <a:p>
            <a:r>
              <a:rPr lang="ko-KR" altLang="en-US" sz="2000" b="1" dirty="0" smtClean="0">
                <a:solidFill>
                  <a:srgbClr val="FF0000"/>
                </a:solidFill>
              </a:rPr>
              <a:t>다시 분침 반복 안에는 초침 반복이 있다</a:t>
            </a:r>
            <a:r>
              <a:rPr lang="en-US" altLang="ko-KR" sz="2000" b="1" dirty="0" smtClean="0">
                <a:solidFill>
                  <a:srgbClr val="FF0000"/>
                </a:solidFill>
              </a:rPr>
              <a:t>. </a:t>
            </a:r>
            <a:endParaRPr lang="ko-KR" altLang="en-US" sz="2000" b="1" dirty="0">
              <a:solidFill>
                <a:srgbClr val="FF0000"/>
              </a:solidFill>
            </a:endParaRPr>
          </a:p>
        </p:txBody>
      </p:sp>
      <p:sp>
        <p:nvSpPr>
          <p:cNvPr id="11161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111617" name="_x41868904" descr="EMB00000f781c93"/>
          <p:cNvPicPr>
            <a:picLocks noChangeAspect="1" noChangeArrowheads="1"/>
          </p:cNvPicPr>
          <p:nvPr/>
        </p:nvPicPr>
        <p:blipFill>
          <a:blip r:embed="rId3" cstate="print"/>
          <a:srcRect/>
          <a:stretch>
            <a:fillRect/>
          </a:stretch>
        </p:blipFill>
        <p:spPr bwMode="auto">
          <a:xfrm>
            <a:off x="179512" y="1556792"/>
            <a:ext cx="2269262" cy="2232248"/>
          </a:xfrm>
          <a:prstGeom prst="rect">
            <a:avLst/>
          </a:prstGeom>
          <a:noFill/>
        </p:spPr>
      </p:pic>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30189"/>
            <a:ext cx="8964488" cy="606523"/>
          </a:xfrm>
        </p:spPr>
        <p:txBody>
          <a:bodyPr>
            <a:noAutofit/>
          </a:bodyPr>
          <a:lstStyle/>
          <a:p>
            <a:r>
              <a:rPr lang="ko-KR" altLang="en-US" dirty="0" smtClean="0"/>
              <a:t>중첩된 </a:t>
            </a:r>
            <a:r>
              <a:rPr lang="ko-KR" altLang="en-US" dirty="0" err="1" smtClean="0"/>
              <a:t>반복문</a:t>
            </a:r>
            <a:r>
              <a:rPr lang="ko-KR" altLang="en-US" dirty="0" smtClean="0"/>
              <a:t> 이해하기</a:t>
            </a:r>
            <a:br>
              <a:rPr lang="ko-KR" altLang="en-US" dirty="0" smtClean="0"/>
            </a:br>
            <a:endParaRPr lang="ko-KR" altLang="en-US"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5" name="TextBox 14"/>
          <p:cNvSpPr txBox="1"/>
          <p:nvPr/>
        </p:nvSpPr>
        <p:spPr>
          <a:xfrm>
            <a:off x="1547664" y="980728"/>
            <a:ext cx="7272808" cy="1938992"/>
          </a:xfrm>
          <a:prstGeom prst="rect">
            <a:avLst/>
          </a:prstGeom>
          <a:solidFill>
            <a:schemeClr val="accent1"/>
          </a:solidFill>
          <a:ln>
            <a:noFill/>
          </a:ln>
          <a:effectLst/>
        </p:spPr>
        <p:txBody>
          <a:bodyPr wrap="square" rtlCol="0">
            <a:spAutoFit/>
          </a:bodyPr>
          <a:lstStyle/>
          <a:p>
            <a:r>
              <a:rPr lang="ko-KR" altLang="en-US" sz="2000" dirty="0" smtClean="0"/>
              <a:t>왼쪽 그림은 </a:t>
            </a:r>
            <a:r>
              <a:rPr lang="en-US" altLang="ko-KR" sz="2000" dirty="0" smtClean="0"/>
              <a:t>AAA</a:t>
            </a:r>
            <a:r>
              <a:rPr lang="ko-KR" altLang="en-US" sz="2000" dirty="0" smtClean="0"/>
              <a:t>를 세 번 반복하여 출력한 것</a:t>
            </a:r>
            <a:r>
              <a:rPr lang="en-US" altLang="ko-KR" sz="2000" dirty="0" smtClean="0"/>
              <a:t>. </a:t>
            </a:r>
          </a:p>
          <a:p>
            <a:r>
              <a:rPr lang="ko-KR" altLang="en-US" sz="2000" dirty="0" smtClean="0"/>
              <a:t>따라서 </a:t>
            </a:r>
            <a:r>
              <a:rPr lang="en-US" altLang="ko-KR" sz="2000" dirty="0" smtClean="0"/>
              <a:t>[</a:t>
            </a:r>
            <a:r>
              <a:rPr lang="ko-KR" altLang="en-US" sz="2000" dirty="0" smtClean="0"/>
              <a:t>예제 </a:t>
            </a:r>
            <a:r>
              <a:rPr lang="en-US" altLang="ko-KR" sz="2000" dirty="0" smtClean="0"/>
              <a:t>8-17]</a:t>
            </a:r>
            <a:r>
              <a:rPr lang="ko-KR" altLang="en-US" sz="2000" dirty="0" smtClean="0"/>
              <a:t>과 같이 작성할 수 있다</a:t>
            </a:r>
            <a:r>
              <a:rPr lang="en-US" altLang="ko-KR" sz="2000" dirty="0" smtClean="0"/>
              <a:t>. </a:t>
            </a:r>
          </a:p>
          <a:p>
            <a:endParaRPr lang="en-US" altLang="ko-KR" sz="2000" dirty="0" smtClean="0"/>
          </a:p>
          <a:p>
            <a:r>
              <a:rPr lang="ko-KR" altLang="en-US" sz="2000" dirty="0" smtClean="0"/>
              <a:t>각 </a:t>
            </a:r>
            <a:r>
              <a:rPr lang="en-US" altLang="ko-KR" sz="2000" dirty="0" smtClean="0"/>
              <a:t>line</a:t>
            </a:r>
            <a:r>
              <a:rPr lang="ko-KR" altLang="en-US" sz="2000" dirty="0" smtClean="0"/>
              <a:t>에서 </a:t>
            </a:r>
            <a:r>
              <a:rPr lang="en-US" altLang="ko-KR" sz="2000" dirty="0" smtClean="0"/>
              <a:t>A</a:t>
            </a:r>
            <a:r>
              <a:rPr lang="ko-KR" altLang="en-US" sz="2000" dirty="0" smtClean="0"/>
              <a:t>를 세 번 반복하여 출력한 것</a:t>
            </a:r>
            <a:r>
              <a:rPr lang="en-US" altLang="ko-KR" sz="2000" dirty="0" smtClean="0"/>
              <a:t>. </a:t>
            </a:r>
          </a:p>
          <a:p>
            <a:r>
              <a:rPr lang="ko-KR" altLang="en-US" sz="2000" dirty="0" smtClean="0"/>
              <a:t>만약 왼쪽 그림의 첫 번째 줄만 </a:t>
            </a:r>
            <a:r>
              <a:rPr lang="ko-KR" altLang="en-US" sz="2000" dirty="0" err="1" smtClean="0"/>
              <a:t>반복문으로</a:t>
            </a:r>
            <a:r>
              <a:rPr lang="ko-KR" altLang="en-US" sz="2000" dirty="0" smtClean="0"/>
              <a:t> 처리한다면 </a:t>
            </a:r>
            <a:endParaRPr lang="en-US" altLang="ko-KR" sz="2000" dirty="0" smtClean="0"/>
          </a:p>
          <a:p>
            <a:r>
              <a:rPr lang="en-US" altLang="ko-KR" sz="2000" dirty="0" smtClean="0"/>
              <a:t>[</a:t>
            </a:r>
            <a:r>
              <a:rPr lang="ko-KR" altLang="en-US" sz="2000" dirty="0" smtClean="0"/>
              <a:t>예제 </a:t>
            </a:r>
            <a:r>
              <a:rPr lang="en-US" altLang="ko-KR" sz="2000" dirty="0" smtClean="0"/>
              <a:t>8-18]</a:t>
            </a:r>
            <a:r>
              <a:rPr lang="ko-KR" altLang="en-US" sz="2000" dirty="0" smtClean="0"/>
              <a:t>과 같다</a:t>
            </a:r>
            <a:r>
              <a:rPr lang="en-US" altLang="ko-KR" sz="2000" dirty="0" smtClean="0"/>
              <a:t>. </a:t>
            </a:r>
            <a:endParaRPr lang="ko-KR" altLang="en-US" sz="2000" dirty="0"/>
          </a:p>
        </p:txBody>
      </p:sp>
      <p:sp>
        <p:nvSpPr>
          <p:cNvPr id="11161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112642" name="Picture 2"/>
          <p:cNvPicPr>
            <a:picLocks noChangeAspect="1" noChangeArrowheads="1"/>
          </p:cNvPicPr>
          <p:nvPr/>
        </p:nvPicPr>
        <p:blipFill>
          <a:blip r:embed="rId3" cstate="print"/>
          <a:srcRect/>
          <a:stretch>
            <a:fillRect/>
          </a:stretch>
        </p:blipFill>
        <p:spPr bwMode="auto">
          <a:xfrm>
            <a:off x="251520" y="1124744"/>
            <a:ext cx="1168493" cy="1512168"/>
          </a:xfrm>
          <a:prstGeom prst="rect">
            <a:avLst/>
          </a:prstGeom>
          <a:noFill/>
          <a:ln w="9525">
            <a:noFill/>
            <a:miter lim="800000"/>
            <a:headEnd/>
            <a:tailEnd/>
          </a:ln>
        </p:spPr>
      </p:pic>
      <p:cxnSp>
        <p:nvCxnSpPr>
          <p:cNvPr id="9" name="직선 연결선 8"/>
          <p:cNvCxnSpPr/>
          <p:nvPr/>
        </p:nvCxnSpPr>
        <p:spPr>
          <a:xfrm>
            <a:off x="493422" y="1599922"/>
            <a:ext cx="648072" cy="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12643" name="Picture 3"/>
          <p:cNvPicPr>
            <a:picLocks noChangeAspect="1" noChangeArrowheads="1"/>
          </p:cNvPicPr>
          <p:nvPr/>
        </p:nvPicPr>
        <p:blipFill>
          <a:blip r:embed="rId4" cstate="print"/>
          <a:srcRect/>
          <a:stretch>
            <a:fillRect/>
          </a:stretch>
        </p:blipFill>
        <p:spPr bwMode="auto">
          <a:xfrm>
            <a:off x="251520" y="3140968"/>
            <a:ext cx="3295650" cy="2228850"/>
          </a:xfrm>
          <a:prstGeom prst="rect">
            <a:avLst/>
          </a:prstGeom>
          <a:noFill/>
          <a:ln w="9525">
            <a:noFill/>
            <a:miter lim="800000"/>
            <a:headEnd/>
            <a:tailEnd/>
          </a:ln>
        </p:spPr>
      </p:pic>
      <p:pic>
        <p:nvPicPr>
          <p:cNvPr id="112644" name="Picture 4"/>
          <p:cNvPicPr>
            <a:picLocks noChangeAspect="1" noChangeArrowheads="1"/>
          </p:cNvPicPr>
          <p:nvPr/>
        </p:nvPicPr>
        <p:blipFill>
          <a:blip r:embed="rId5" cstate="print"/>
          <a:srcRect/>
          <a:stretch>
            <a:fillRect/>
          </a:stretch>
        </p:blipFill>
        <p:spPr bwMode="auto">
          <a:xfrm>
            <a:off x="4499992" y="3140968"/>
            <a:ext cx="3267075" cy="2209800"/>
          </a:xfrm>
          <a:prstGeom prst="rect">
            <a:avLst/>
          </a:prstGeom>
          <a:noFill/>
          <a:ln w="9525">
            <a:noFill/>
            <a:miter lim="800000"/>
            <a:headEnd/>
            <a:tailEnd/>
          </a:ln>
        </p:spPr>
      </p:pic>
      <p:pic>
        <p:nvPicPr>
          <p:cNvPr id="112645" name="Picture 5"/>
          <p:cNvPicPr>
            <a:picLocks noChangeAspect="1" noChangeArrowheads="1"/>
          </p:cNvPicPr>
          <p:nvPr/>
        </p:nvPicPr>
        <p:blipFill>
          <a:blip r:embed="rId6" cstate="print"/>
          <a:srcRect/>
          <a:stretch>
            <a:fillRect/>
          </a:stretch>
        </p:blipFill>
        <p:spPr bwMode="auto">
          <a:xfrm>
            <a:off x="755576" y="5445224"/>
            <a:ext cx="762000" cy="1085850"/>
          </a:xfrm>
          <a:prstGeom prst="rect">
            <a:avLst/>
          </a:prstGeom>
          <a:noFill/>
          <a:ln w="9525">
            <a:noFill/>
            <a:miter lim="800000"/>
            <a:headEnd/>
            <a:tailEnd/>
          </a:ln>
        </p:spPr>
      </p:pic>
      <p:pic>
        <p:nvPicPr>
          <p:cNvPr id="112646" name="Picture 6"/>
          <p:cNvPicPr>
            <a:picLocks noChangeAspect="1" noChangeArrowheads="1"/>
          </p:cNvPicPr>
          <p:nvPr/>
        </p:nvPicPr>
        <p:blipFill>
          <a:blip r:embed="rId7" cstate="print"/>
          <a:srcRect/>
          <a:stretch>
            <a:fillRect/>
          </a:stretch>
        </p:blipFill>
        <p:spPr bwMode="auto">
          <a:xfrm>
            <a:off x="5364088" y="5445224"/>
            <a:ext cx="704850" cy="4095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30189"/>
            <a:ext cx="8964488" cy="606523"/>
          </a:xfrm>
        </p:spPr>
        <p:txBody>
          <a:bodyPr>
            <a:noAutofit/>
          </a:bodyPr>
          <a:lstStyle/>
          <a:p>
            <a:r>
              <a:rPr lang="ko-KR" altLang="en-US" dirty="0" smtClean="0"/>
              <a:t>중첩된 </a:t>
            </a:r>
            <a:r>
              <a:rPr lang="ko-KR" altLang="en-US" dirty="0" err="1" smtClean="0"/>
              <a:t>반복문</a:t>
            </a:r>
            <a:r>
              <a:rPr lang="ko-KR" altLang="en-US" dirty="0" smtClean="0"/>
              <a:t> 이해하기</a:t>
            </a:r>
            <a:br>
              <a:rPr lang="ko-KR" altLang="en-US" dirty="0" smtClean="0"/>
            </a:br>
            <a:endParaRPr lang="ko-KR" altLang="en-US"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5" name="TextBox 14"/>
          <p:cNvSpPr txBox="1"/>
          <p:nvPr/>
        </p:nvSpPr>
        <p:spPr>
          <a:xfrm>
            <a:off x="1547664" y="1261209"/>
            <a:ext cx="7272808" cy="1015663"/>
          </a:xfrm>
          <a:prstGeom prst="rect">
            <a:avLst/>
          </a:prstGeom>
          <a:solidFill>
            <a:schemeClr val="accent1"/>
          </a:solidFill>
          <a:ln>
            <a:noFill/>
          </a:ln>
          <a:effectLst/>
        </p:spPr>
        <p:txBody>
          <a:bodyPr wrap="square" rtlCol="0">
            <a:spAutoFit/>
          </a:bodyPr>
          <a:lstStyle/>
          <a:p>
            <a:r>
              <a:rPr lang="ko-KR" altLang="en-US" sz="2000" dirty="0" smtClean="0"/>
              <a:t>두 예제를 합쳐서 중첩된 </a:t>
            </a:r>
            <a:r>
              <a:rPr lang="ko-KR" altLang="en-US" sz="2000" dirty="0" err="1" smtClean="0"/>
              <a:t>반복문으로</a:t>
            </a:r>
            <a:r>
              <a:rPr lang="ko-KR" altLang="en-US" sz="2000" dirty="0" smtClean="0"/>
              <a:t> 만든다</a:t>
            </a:r>
            <a:r>
              <a:rPr lang="en-US" altLang="ko-KR" sz="2000" dirty="0" smtClean="0"/>
              <a:t>.</a:t>
            </a:r>
          </a:p>
          <a:p>
            <a:r>
              <a:rPr lang="ko-KR" altLang="en-US" sz="2000" dirty="0" smtClean="0"/>
              <a:t>기본적인 개념은 </a:t>
            </a:r>
            <a:r>
              <a:rPr lang="en-US" altLang="ko-KR" sz="2000" dirty="0" smtClean="0"/>
              <a:t>[</a:t>
            </a:r>
            <a:r>
              <a:rPr lang="ko-KR" altLang="en-US" sz="2000" dirty="0" smtClean="0"/>
              <a:t>예제 </a:t>
            </a:r>
            <a:r>
              <a:rPr lang="en-US" altLang="ko-KR" sz="2000" dirty="0" smtClean="0"/>
              <a:t>8-17]</a:t>
            </a:r>
            <a:r>
              <a:rPr lang="ko-KR" altLang="en-US" sz="2000" dirty="0" smtClean="0"/>
              <a:t>의 반복문 자체를 아래의 그림과 같이 세 번 반복하는 것</a:t>
            </a:r>
            <a:endParaRPr lang="ko-KR" altLang="en-US" sz="2000" dirty="0"/>
          </a:p>
        </p:txBody>
      </p:sp>
      <p:sp>
        <p:nvSpPr>
          <p:cNvPr id="11161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112642" name="Picture 2"/>
          <p:cNvPicPr>
            <a:picLocks noChangeAspect="1" noChangeArrowheads="1"/>
          </p:cNvPicPr>
          <p:nvPr/>
        </p:nvPicPr>
        <p:blipFill>
          <a:blip r:embed="rId3" cstate="print"/>
          <a:srcRect/>
          <a:stretch>
            <a:fillRect/>
          </a:stretch>
        </p:blipFill>
        <p:spPr bwMode="auto">
          <a:xfrm>
            <a:off x="251520" y="1124744"/>
            <a:ext cx="1168493" cy="1512168"/>
          </a:xfrm>
          <a:prstGeom prst="rect">
            <a:avLst/>
          </a:prstGeom>
          <a:noFill/>
          <a:ln w="9525">
            <a:noFill/>
            <a:miter lim="800000"/>
            <a:headEnd/>
            <a:tailEnd/>
          </a:ln>
        </p:spPr>
      </p:pic>
      <p:cxnSp>
        <p:nvCxnSpPr>
          <p:cNvPr id="9" name="직선 연결선 8"/>
          <p:cNvCxnSpPr/>
          <p:nvPr/>
        </p:nvCxnSpPr>
        <p:spPr>
          <a:xfrm>
            <a:off x="493422" y="1599922"/>
            <a:ext cx="648072" cy="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12645" name="Picture 5"/>
          <p:cNvPicPr>
            <a:picLocks noChangeAspect="1" noChangeArrowheads="1"/>
          </p:cNvPicPr>
          <p:nvPr/>
        </p:nvPicPr>
        <p:blipFill>
          <a:blip r:embed="rId4" cstate="print"/>
          <a:srcRect/>
          <a:stretch>
            <a:fillRect/>
          </a:stretch>
        </p:blipFill>
        <p:spPr bwMode="auto">
          <a:xfrm>
            <a:off x="755576" y="5301208"/>
            <a:ext cx="762000" cy="1085850"/>
          </a:xfrm>
          <a:prstGeom prst="rect">
            <a:avLst/>
          </a:prstGeom>
          <a:noFill/>
          <a:ln w="9525">
            <a:noFill/>
            <a:miter lim="800000"/>
            <a:headEnd/>
            <a:tailEnd/>
          </a:ln>
        </p:spPr>
      </p:pic>
      <p:pic>
        <p:nvPicPr>
          <p:cNvPr id="112646" name="Picture 6"/>
          <p:cNvPicPr>
            <a:picLocks noChangeAspect="1" noChangeArrowheads="1"/>
          </p:cNvPicPr>
          <p:nvPr/>
        </p:nvPicPr>
        <p:blipFill>
          <a:blip r:embed="rId5" cstate="print"/>
          <a:srcRect/>
          <a:stretch>
            <a:fillRect/>
          </a:stretch>
        </p:blipFill>
        <p:spPr bwMode="auto">
          <a:xfrm>
            <a:off x="4283968" y="5301208"/>
            <a:ext cx="704850" cy="409575"/>
          </a:xfrm>
          <a:prstGeom prst="rect">
            <a:avLst/>
          </a:prstGeom>
          <a:noFill/>
          <a:ln w="9525">
            <a:noFill/>
            <a:miter lim="800000"/>
            <a:headEnd/>
            <a:tailEnd/>
          </a:ln>
        </p:spPr>
      </p:pic>
      <p:pic>
        <p:nvPicPr>
          <p:cNvPr id="113666" name="Picture 2"/>
          <p:cNvPicPr>
            <a:picLocks noChangeAspect="1" noChangeArrowheads="1"/>
          </p:cNvPicPr>
          <p:nvPr/>
        </p:nvPicPr>
        <p:blipFill>
          <a:blip r:embed="rId6" cstate="print"/>
          <a:srcRect/>
          <a:stretch>
            <a:fillRect/>
          </a:stretch>
        </p:blipFill>
        <p:spPr bwMode="auto">
          <a:xfrm>
            <a:off x="539552" y="2924944"/>
            <a:ext cx="7038975" cy="2390775"/>
          </a:xfrm>
          <a:prstGeom prst="rect">
            <a:avLst/>
          </a:prstGeom>
          <a:noFill/>
          <a:ln w="9525">
            <a:noFill/>
            <a:miter lim="800000"/>
            <a:headEnd/>
            <a:tailEnd/>
          </a:ln>
        </p:spPr>
      </p:pic>
      <p:sp>
        <p:nvSpPr>
          <p:cNvPr id="13" name="Rounded Rectangle 7"/>
          <p:cNvSpPr/>
          <p:nvPr/>
        </p:nvSpPr>
        <p:spPr bwMode="auto">
          <a:xfrm>
            <a:off x="6012160" y="6165304"/>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완성된 프로그램</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grpSp>
        <p:nvGrpSpPr>
          <p:cNvPr id="16" name="그룹 15"/>
          <p:cNvGrpSpPr/>
          <p:nvPr/>
        </p:nvGrpSpPr>
        <p:grpSpPr>
          <a:xfrm>
            <a:off x="4744913" y="404664"/>
            <a:ext cx="4219575" cy="2520280"/>
            <a:chOff x="4744913" y="404664"/>
            <a:chExt cx="4219575" cy="2520280"/>
          </a:xfrm>
        </p:grpSpPr>
        <p:pic>
          <p:nvPicPr>
            <p:cNvPr id="113667" name="Picture 3"/>
            <p:cNvPicPr>
              <a:picLocks noChangeAspect="1" noChangeArrowheads="1"/>
            </p:cNvPicPr>
            <p:nvPr/>
          </p:nvPicPr>
          <p:blipFill>
            <a:blip r:embed="rId7" cstate="print"/>
            <a:srcRect/>
            <a:stretch>
              <a:fillRect/>
            </a:stretch>
          </p:blipFill>
          <p:spPr bwMode="auto">
            <a:xfrm>
              <a:off x="4744913" y="404664"/>
              <a:ext cx="4219575" cy="2257425"/>
            </a:xfrm>
            <a:prstGeom prst="rect">
              <a:avLst/>
            </a:prstGeom>
            <a:noFill/>
            <a:ln w="9525">
              <a:noFill/>
              <a:miter lim="800000"/>
              <a:headEnd/>
              <a:tailEnd/>
            </a:ln>
          </p:spPr>
        </p:pic>
        <p:pic>
          <p:nvPicPr>
            <p:cNvPr id="113668" name="Picture 4"/>
            <p:cNvPicPr>
              <a:picLocks noChangeAspect="1" noChangeArrowheads="1"/>
            </p:cNvPicPr>
            <p:nvPr/>
          </p:nvPicPr>
          <p:blipFill>
            <a:blip r:embed="rId8" cstate="print"/>
            <a:srcRect/>
            <a:stretch>
              <a:fillRect/>
            </a:stretch>
          </p:blipFill>
          <p:spPr bwMode="auto">
            <a:xfrm>
              <a:off x="6948264" y="2492896"/>
              <a:ext cx="1728192" cy="432048"/>
            </a:xfrm>
            <a:prstGeom prst="rect">
              <a:avLst/>
            </a:prstGeom>
            <a:noFill/>
            <a:ln w="9525">
              <a:noFill/>
              <a:miter lim="800000"/>
              <a:headEnd/>
              <a:tailEnd/>
            </a:ln>
          </p:spPr>
        </p:pic>
      </p:gr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2000"/>
                                        <p:tgtEl>
                                          <p:spTgt spid="16"/>
                                        </p:tgtEl>
                                      </p:cBhvr>
                                    </p:animEffect>
                                  </p:childTnLst>
                                </p:cTn>
                              </p:par>
                            </p:childTnLst>
                          </p:cTn>
                        </p:par>
                      </p:childTnLst>
                    </p:cTn>
                  </p:par>
                </p:childTnLst>
              </p:cTn>
              <p:nextCondLst>
                <p:cond evt="onClick" delay="0">
                  <p:tgtEl>
                    <p:spTgt spid="13"/>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30189"/>
            <a:ext cx="8964488" cy="606523"/>
          </a:xfrm>
        </p:spPr>
        <p:txBody>
          <a:bodyPr>
            <a:noAutofit/>
          </a:bodyPr>
          <a:lstStyle/>
          <a:p>
            <a:r>
              <a:rPr lang="ko-KR" altLang="en-US" dirty="0" smtClean="0"/>
              <a:t>중첩된 </a:t>
            </a:r>
            <a:r>
              <a:rPr lang="ko-KR" altLang="en-US" dirty="0" err="1" smtClean="0"/>
              <a:t>반복문</a:t>
            </a:r>
            <a:r>
              <a:rPr lang="ko-KR" altLang="en-US" dirty="0" smtClean="0"/>
              <a:t> 이해하기</a:t>
            </a:r>
            <a:br>
              <a:rPr lang="ko-KR" altLang="en-US" dirty="0" smtClean="0"/>
            </a:br>
            <a:endParaRPr lang="ko-KR" altLang="en-US"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5" name="TextBox 14"/>
          <p:cNvSpPr txBox="1"/>
          <p:nvPr/>
        </p:nvSpPr>
        <p:spPr>
          <a:xfrm>
            <a:off x="1475656" y="908720"/>
            <a:ext cx="7272808" cy="1323439"/>
          </a:xfrm>
          <a:prstGeom prst="rect">
            <a:avLst/>
          </a:prstGeom>
          <a:solidFill>
            <a:schemeClr val="accent1"/>
          </a:solidFill>
          <a:ln>
            <a:noFill/>
          </a:ln>
          <a:effectLst/>
        </p:spPr>
        <p:txBody>
          <a:bodyPr wrap="square" rtlCol="0">
            <a:spAutoFit/>
          </a:bodyPr>
          <a:lstStyle/>
          <a:p>
            <a:r>
              <a:rPr lang="ko-KR" altLang="en-US" sz="2000" dirty="0" smtClean="0"/>
              <a:t>개념적으로는 왼쪽 그림과 같이 </a:t>
            </a:r>
            <a:r>
              <a:rPr lang="en-US" altLang="ko-KR" sz="2000" dirty="0" smtClean="0"/>
              <a:t>AAA</a:t>
            </a:r>
            <a:r>
              <a:rPr lang="ko-KR" altLang="en-US" sz="2000" dirty="0" smtClean="0"/>
              <a:t>를 출력하고 </a:t>
            </a:r>
            <a:r>
              <a:rPr lang="en-US" altLang="ko-KR" sz="2000" dirty="0" smtClean="0"/>
              <a:t>line</a:t>
            </a:r>
            <a:r>
              <a:rPr lang="ko-KR" altLang="en-US" sz="2000" dirty="0" smtClean="0"/>
              <a:t>을 바꾼 것으로 볼 수 있다</a:t>
            </a:r>
            <a:r>
              <a:rPr lang="en-US" altLang="ko-KR" sz="2000" dirty="0" smtClean="0"/>
              <a:t>. </a:t>
            </a:r>
            <a:r>
              <a:rPr lang="ko-KR" altLang="en-US" sz="2000" dirty="0" smtClean="0"/>
              <a:t>따라서 제어변수 </a:t>
            </a:r>
            <a:r>
              <a:rPr lang="en-US" altLang="ko-KR" sz="2000" dirty="0" smtClean="0"/>
              <a:t>j</a:t>
            </a:r>
            <a:r>
              <a:rPr lang="ko-KR" altLang="en-US" sz="2000" dirty="0" smtClean="0"/>
              <a:t>에 의해 세 번 반복으로 </a:t>
            </a:r>
            <a:r>
              <a:rPr lang="en-US" altLang="ko-KR" sz="2000" dirty="0" smtClean="0"/>
              <a:t>A</a:t>
            </a:r>
            <a:r>
              <a:rPr lang="ko-KR" altLang="en-US" sz="2000" dirty="0" smtClean="0"/>
              <a:t>를 출력한 다음</a:t>
            </a:r>
            <a:r>
              <a:rPr lang="en-US" altLang="ko-KR" sz="2000" dirty="0" smtClean="0"/>
              <a:t>, </a:t>
            </a:r>
            <a:r>
              <a:rPr lang="ko-KR" altLang="en-US" sz="2000" dirty="0" smtClean="0"/>
              <a:t>줄을 바꾸는 부분인 </a:t>
            </a:r>
            <a:r>
              <a:rPr lang="en-US" altLang="ko-KR" sz="2000" dirty="0" err="1" smtClean="0"/>
              <a:t>printf</a:t>
            </a:r>
            <a:r>
              <a:rPr lang="en-US" altLang="ko-KR" sz="2000" dirty="0" smtClean="0"/>
              <a:t>("\n");</a:t>
            </a:r>
            <a:r>
              <a:rPr lang="ko-KR" altLang="en-US" sz="2000" dirty="0" smtClean="0"/>
              <a:t>이 같이 포함되어야 한다</a:t>
            </a:r>
            <a:r>
              <a:rPr lang="en-US" altLang="ko-KR" sz="2000" dirty="0" smtClean="0"/>
              <a:t>. </a:t>
            </a:r>
            <a:endParaRPr lang="ko-KR" altLang="en-US" sz="2000" dirty="0"/>
          </a:p>
        </p:txBody>
      </p:sp>
      <p:sp>
        <p:nvSpPr>
          <p:cNvPr id="11161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3" name="Rounded Rectangle 7"/>
          <p:cNvSpPr/>
          <p:nvPr/>
        </p:nvSpPr>
        <p:spPr bwMode="auto">
          <a:xfrm>
            <a:off x="6012160" y="6165304"/>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프로그램 수정</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pic>
        <p:nvPicPr>
          <p:cNvPr id="113667" name="Picture 3"/>
          <p:cNvPicPr>
            <a:picLocks noChangeAspect="1" noChangeArrowheads="1"/>
          </p:cNvPicPr>
          <p:nvPr/>
        </p:nvPicPr>
        <p:blipFill>
          <a:blip r:embed="rId3" cstate="print"/>
          <a:srcRect/>
          <a:stretch>
            <a:fillRect/>
          </a:stretch>
        </p:blipFill>
        <p:spPr bwMode="auto">
          <a:xfrm>
            <a:off x="107504" y="2539727"/>
            <a:ext cx="4219575" cy="2257425"/>
          </a:xfrm>
          <a:prstGeom prst="rect">
            <a:avLst/>
          </a:prstGeom>
          <a:noFill/>
          <a:ln w="9525">
            <a:noFill/>
            <a:miter lim="800000"/>
            <a:headEnd/>
            <a:tailEnd/>
          </a:ln>
        </p:spPr>
      </p:pic>
      <p:pic>
        <p:nvPicPr>
          <p:cNvPr id="113668" name="Picture 4"/>
          <p:cNvPicPr>
            <a:picLocks noChangeAspect="1" noChangeArrowheads="1"/>
          </p:cNvPicPr>
          <p:nvPr/>
        </p:nvPicPr>
        <p:blipFill>
          <a:blip r:embed="rId4" cstate="print"/>
          <a:srcRect/>
          <a:stretch>
            <a:fillRect/>
          </a:stretch>
        </p:blipFill>
        <p:spPr bwMode="auto">
          <a:xfrm>
            <a:off x="395536" y="4869160"/>
            <a:ext cx="1728192" cy="432048"/>
          </a:xfrm>
          <a:prstGeom prst="rect">
            <a:avLst/>
          </a:prstGeom>
          <a:noFill/>
          <a:ln w="9525">
            <a:noFill/>
            <a:miter lim="800000"/>
            <a:headEnd/>
            <a:tailEnd/>
          </a:ln>
        </p:spPr>
      </p:pic>
      <p:sp>
        <p:nvSpPr>
          <p:cNvPr id="11469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grpSp>
        <p:nvGrpSpPr>
          <p:cNvPr id="19" name="그룹 18"/>
          <p:cNvGrpSpPr/>
          <p:nvPr/>
        </p:nvGrpSpPr>
        <p:grpSpPr>
          <a:xfrm>
            <a:off x="4499992" y="2404763"/>
            <a:ext cx="4467225" cy="3254625"/>
            <a:chOff x="4499992" y="2404763"/>
            <a:chExt cx="4467225" cy="3254625"/>
          </a:xfrm>
        </p:grpSpPr>
        <p:pic>
          <p:nvPicPr>
            <p:cNvPr id="114690" name="Picture 2"/>
            <p:cNvPicPr>
              <a:picLocks noChangeAspect="1" noChangeArrowheads="1"/>
            </p:cNvPicPr>
            <p:nvPr/>
          </p:nvPicPr>
          <p:blipFill>
            <a:blip r:embed="rId5" cstate="print"/>
            <a:srcRect/>
            <a:stretch>
              <a:fillRect/>
            </a:stretch>
          </p:blipFill>
          <p:spPr bwMode="auto">
            <a:xfrm>
              <a:off x="4499992" y="2420888"/>
              <a:ext cx="4467225" cy="3238500"/>
            </a:xfrm>
            <a:prstGeom prst="rect">
              <a:avLst/>
            </a:prstGeom>
            <a:noFill/>
            <a:ln w="9525">
              <a:noFill/>
              <a:miter lim="800000"/>
              <a:headEnd/>
              <a:tailEnd/>
            </a:ln>
          </p:spPr>
        </p:pic>
        <p:pic>
          <p:nvPicPr>
            <p:cNvPr id="114691" name="_x76559464" descr="EMB00000f781c92"/>
            <p:cNvPicPr>
              <a:picLocks noChangeAspect="1" noChangeArrowheads="1"/>
            </p:cNvPicPr>
            <p:nvPr/>
          </p:nvPicPr>
          <p:blipFill>
            <a:blip r:embed="rId6" cstate="print"/>
            <a:srcRect/>
            <a:stretch>
              <a:fillRect/>
            </a:stretch>
          </p:blipFill>
          <p:spPr bwMode="auto">
            <a:xfrm>
              <a:off x="7956376" y="2404763"/>
              <a:ext cx="864096" cy="1024237"/>
            </a:xfrm>
            <a:prstGeom prst="rect">
              <a:avLst/>
            </a:prstGeom>
            <a:noFill/>
          </p:spPr>
        </p:pic>
      </p:grpSp>
      <p:pic>
        <p:nvPicPr>
          <p:cNvPr id="114693" name="Picture 5"/>
          <p:cNvPicPr>
            <a:picLocks noChangeAspect="1" noChangeArrowheads="1"/>
          </p:cNvPicPr>
          <p:nvPr/>
        </p:nvPicPr>
        <p:blipFill>
          <a:blip r:embed="rId7" cstate="print"/>
          <a:srcRect/>
          <a:stretch>
            <a:fillRect/>
          </a:stretch>
        </p:blipFill>
        <p:spPr bwMode="auto">
          <a:xfrm>
            <a:off x="107504" y="980728"/>
            <a:ext cx="1314450" cy="1057275"/>
          </a:xfrm>
          <a:prstGeom prst="rect">
            <a:avLst/>
          </a:prstGeom>
          <a:noFill/>
          <a:ln w="9525">
            <a:noFill/>
            <a:miter lim="800000"/>
            <a:headEnd/>
            <a:tailEnd/>
          </a:ln>
        </p:spPr>
      </p:pic>
      <p:sp>
        <p:nvSpPr>
          <p:cNvPr id="20" name="오른쪽 화살표 19"/>
          <p:cNvSpPr/>
          <p:nvPr/>
        </p:nvSpPr>
        <p:spPr bwMode="auto">
          <a:xfrm>
            <a:off x="3923928" y="3356992"/>
            <a:ext cx="576064" cy="288032"/>
          </a:xfrm>
          <a:prstGeom prst="righ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2000"/>
                                        <p:tgtEl>
                                          <p:spTgt spid="19"/>
                                        </p:tgtEl>
                                      </p:cBhvr>
                                    </p:animEffect>
                                  </p:childTnLst>
                                </p:cTn>
                              </p:par>
                            </p:childTnLst>
                          </p:cTn>
                        </p:par>
                      </p:childTnLst>
                    </p:cTn>
                  </p:par>
                </p:childTnLst>
              </p:cTn>
              <p:nextCondLst>
                <p:cond evt="onClick" delay="0">
                  <p:tgtEl>
                    <p:spTgt spid="13"/>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실습문제 </a:t>
            </a:r>
            <a:r>
              <a:rPr lang="en-US" altLang="ko-KR" dirty="0" smtClean="0"/>
              <a:t>8.16] (209 page)</a:t>
            </a:r>
            <a:endParaRPr lang="ko-KR" altLang="en-US" dirty="0"/>
          </a:p>
        </p:txBody>
      </p:sp>
      <p:sp>
        <p:nvSpPr>
          <p:cNvPr id="6" name="텍스트 개체 틀 4"/>
          <p:cNvSpPr>
            <a:spLocks noGrp="1"/>
          </p:cNvSpPr>
          <p:nvPr>
            <p:ph type="body" sz="quarter" idx="10"/>
          </p:nvPr>
        </p:nvSpPr>
        <p:spPr>
          <a:xfrm>
            <a:off x="179512" y="980728"/>
            <a:ext cx="8784976" cy="751424"/>
          </a:xfrm>
        </p:spPr>
        <p:txBody>
          <a:bodyPr wrap="square">
            <a:spAutoFit/>
          </a:bodyPr>
          <a:lstStyle/>
          <a:p>
            <a:pPr>
              <a:buNone/>
            </a:pPr>
            <a:r>
              <a:rPr lang="en-US" altLang="ko-KR" sz="2000" dirty="0" smtClean="0"/>
              <a:t>[</a:t>
            </a:r>
            <a:r>
              <a:rPr lang="ko-KR" altLang="en-US" sz="2000" dirty="0" smtClean="0"/>
              <a:t>예제 </a:t>
            </a:r>
            <a:r>
              <a:rPr lang="en-US" altLang="ko-KR" sz="2000" dirty="0" smtClean="0"/>
              <a:t>8-20]</a:t>
            </a:r>
            <a:r>
              <a:rPr lang="ko-KR" altLang="en-US" sz="2000" dirty="0" smtClean="0"/>
              <a:t>의 </a:t>
            </a:r>
            <a:r>
              <a:rPr lang="en-US" altLang="ko-KR" sz="2000" dirty="0" smtClean="0"/>
              <a:t>line 07</a:t>
            </a:r>
            <a:r>
              <a:rPr lang="ko-KR" altLang="en-US" sz="2000" dirty="0" smtClean="0"/>
              <a:t>을 </a:t>
            </a:r>
            <a:r>
              <a:rPr lang="en-US" altLang="ko-KR" sz="2000" dirty="0" err="1" smtClean="0"/>
              <a:t>printf</a:t>
            </a:r>
            <a:r>
              <a:rPr lang="en-US" altLang="ko-KR" sz="2000" dirty="0" smtClean="0"/>
              <a:t>("%d", j);</a:t>
            </a:r>
            <a:r>
              <a:rPr lang="ko-KR" altLang="en-US" sz="2000" dirty="0" smtClean="0"/>
              <a:t>로 수정하여 제어변수 </a:t>
            </a:r>
            <a:r>
              <a:rPr lang="en-US" altLang="ko-KR" sz="2000" dirty="0" smtClean="0"/>
              <a:t>j</a:t>
            </a:r>
            <a:r>
              <a:rPr lang="ko-KR" altLang="en-US" sz="2000" dirty="0" smtClean="0"/>
              <a:t>가 어떻게 </a:t>
            </a:r>
            <a:endParaRPr lang="en-US" altLang="ko-KR" sz="2000" dirty="0" smtClean="0"/>
          </a:p>
          <a:p>
            <a:pPr>
              <a:buNone/>
            </a:pPr>
            <a:r>
              <a:rPr lang="ko-KR" altLang="en-US" sz="2000" dirty="0" smtClean="0"/>
              <a:t>변하는지 확인하시오</a:t>
            </a:r>
            <a:r>
              <a:rPr lang="en-US" altLang="ko-KR" sz="2000" dirty="0" smtClean="0"/>
              <a:t>.</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Rounded Rectangle 7"/>
          <p:cNvSpPr/>
          <p:nvPr/>
        </p:nvSpPr>
        <p:spPr bwMode="auto">
          <a:xfrm>
            <a:off x="6012160" y="6165304"/>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pic>
        <p:nvPicPr>
          <p:cNvPr id="15" name="_x76559464" descr="EMB00000f781c92"/>
          <p:cNvPicPr>
            <a:picLocks noChangeAspect="1" noChangeArrowheads="1"/>
          </p:cNvPicPr>
          <p:nvPr/>
        </p:nvPicPr>
        <p:blipFill>
          <a:blip r:embed="rId3" cstate="print"/>
          <a:srcRect/>
          <a:stretch>
            <a:fillRect/>
          </a:stretch>
        </p:blipFill>
        <p:spPr bwMode="auto">
          <a:xfrm>
            <a:off x="683568" y="5157192"/>
            <a:ext cx="864096" cy="1024237"/>
          </a:xfrm>
          <a:prstGeom prst="rect">
            <a:avLst/>
          </a:prstGeom>
          <a:noFill/>
        </p:spPr>
      </p:pic>
      <p:pic>
        <p:nvPicPr>
          <p:cNvPr id="118786" name="Picture 2"/>
          <p:cNvPicPr>
            <a:picLocks noChangeAspect="1" noChangeArrowheads="1"/>
          </p:cNvPicPr>
          <p:nvPr/>
        </p:nvPicPr>
        <p:blipFill>
          <a:blip r:embed="rId4" cstate="print"/>
          <a:srcRect/>
          <a:stretch>
            <a:fillRect/>
          </a:stretch>
        </p:blipFill>
        <p:spPr bwMode="auto">
          <a:xfrm>
            <a:off x="107504" y="1913359"/>
            <a:ext cx="3524250" cy="3171825"/>
          </a:xfrm>
          <a:prstGeom prst="rect">
            <a:avLst/>
          </a:prstGeom>
          <a:noFill/>
          <a:ln w="9525">
            <a:noFill/>
            <a:miter lim="800000"/>
            <a:headEnd/>
            <a:tailEnd/>
          </a:ln>
        </p:spPr>
      </p:pic>
      <p:sp>
        <p:nvSpPr>
          <p:cNvPr id="16" name="직사각형 15"/>
          <p:cNvSpPr/>
          <p:nvPr/>
        </p:nvSpPr>
        <p:spPr bwMode="auto">
          <a:xfrm>
            <a:off x="1213502" y="3835170"/>
            <a:ext cx="1656184" cy="288032"/>
          </a:xfrm>
          <a:prstGeom prst="rect">
            <a:avLst/>
          </a:prstGeom>
          <a:noFill/>
          <a:ln>
            <a:solidFill>
              <a:srgbClr val="FF00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1878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grpSp>
        <p:nvGrpSpPr>
          <p:cNvPr id="20" name="그룹 19"/>
          <p:cNvGrpSpPr/>
          <p:nvPr/>
        </p:nvGrpSpPr>
        <p:grpSpPr>
          <a:xfrm>
            <a:off x="3995936" y="1772816"/>
            <a:ext cx="4032448" cy="3340497"/>
            <a:chOff x="3995936" y="1988840"/>
            <a:chExt cx="4032448" cy="3340497"/>
          </a:xfrm>
        </p:grpSpPr>
        <p:pic>
          <p:nvPicPr>
            <p:cNvPr id="118787" name="Picture 3"/>
            <p:cNvPicPr>
              <a:picLocks noChangeAspect="1" noChangeArrowheads="1"/>
            </p:cNvPicPr>
            <p:nvPr/>
          </p:nvPicPr>
          <p:blipFill>
            <a:blip r:embed="rId5" cstate="print"/>
            <a:srcRect/>
            <a:stretch>
              <a:fillRect/>
            </a:stretch>
          </p:blipFill>
          <p:spPr bwMode="auto">
            <a:xfrm>
              <a:off x="3995936" y="1988840"/>
              <a:ext cx="3419475" cy="3076575"/>
            </a:xfrm>
            <a:prstGeom prst="rect">
              <a:avLst/>
            </a:prstGeom>
            <a:noFill/>
            <a:ln w="9525">
              <a:solidFill>
                <a:srgbClr val="FF0000"/>
              </a:solidFill>
              <a:miter lim="800000"/>
              <a:headEnd/>
              <a:tailEnd/>
            </a:ln>
          </p:spPr>
        </p:pic>
        <p:pic>
          <p:nvPicPr>
            <p:cNvPr id="118788" name="_x75523848" descr="EMB00000f781cc8"/>
            <p:cNvPicPr>
              <a:picLocks noChangeAspect="1" noChangeArrowheads="1"/>
            </p:cNvPicPr>
            <p:nvPr/>
          </p:nvPicPr>
          <p:blipFill>
            <a:blip r:embed="rId6" cstate="print"/>
            <a:srcRect/>
            <a:stretch>
              <a:fillRect/>
            </a:stretch>
          </p:blipFill>
          <p:spPr bwMode="auto">
            <a:xfrm>
              <a:off x="7380312" y="4293096"/>
              <a:ext cx="648072" cy="1036241"/>
            </a:xfrm>
            <a:prstGeom prst="rect">
              <a:avLst/>
            </a:prstGeom>
            <a:noFill/>
            <a:ln>
              <a:solidFill>
                <a:srgbClr val="FF0000"/>
              </a:solidFill>
            </a:ln>
          </p:spPr>
        </p:pic>
      </p:gr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2000"/>
                                        <p:tgtEl>
                                          <p:spTgt spid="20"/>
                                        </p:tgtEl>
                                      </p:cBhvr>
                                    </p:animEffect>
                                  </p:childTnLst>
                                </p:cTn>
                              </p:par>
                            </p:childTnLst>
                          </p:cTn>
                        </p:par>
                      </p:childTnLst>
                    </p:cTn>
                  </p:par>
                </p:childTnLst>
              </p:cTn>
              <p:nextCondLst>
                <p:cond evt="onClick" delay="0">
                  <p:tgtEl>
                    <p:spTgt spid="12"/>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ko-KR" altLang="en-US" dirty="0" smtClean="0"/>
              <a:t>반복문의 </a:t>
            </a:r>
            <a:r>
              <a:rPr lang="ko-KR" altLang="en-US" dirty="0" err="1" smtClean="0"/>
              <a:t>사용예</a:t>
            </a:r>
            <a:endParaRPr lang="ko-KR" altLang="en-US" dirty="0"/>
          </a:p>
        </p:txBody>
      </p:sp>
      <p:sp>
        <p:nvSpPr>
          <p:cNvPr id="205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4" name="TextBox 13"/>
          <p:cNvSpPr txBox="1"/>
          <p:nvPr/>
        </p:nvSpPr>
        <p:spPr>
          <a:xfrm>
            <a:off x="5364088" y="69592"/>
            <a:ext cx="3600400" cy="1631216"/>
          </a:xfrm>
          <a:prstGeom prst="rect">
            <a:avLst/>
          </a:prstGeom>
          <a:solidFill>
            <a:schemeClr val="accent1"/>
          </a:solidFill>
          <a:ln>
            <a:noFill/>
          </a:ln>
          <a:effectLst/>
        </p:spPr>
        <p:txBody>
          <a:bodyPr wrap="square" rtlCol="0">
            <a:spAutoFit/>
          </a:bodyPr>
          <a:lstStyle/>
          <a:p>
            <a:r>
              <a:rPr lang="en-US" altLang="ko-KR" sz="2000" dirty="0" smtClean="0"/>
              <a:t>name tag</a:t>
            </a:r>
            <a:r>
              <a:rPr lang="ko-KR" altLang="en-US" sz="2000" dirty="0" smtClean="0"/>
              <a:t>를 만들기 위해 학번과 이름을 </a:t>
            </a:r>
            <a:r>
              <a:rPr lang="en-US" altLang="ko-KR" sz="2000" dirty="0" smtClean="0"/>
              <a:t>5</a:t>
            </a:r>
            <a:r>
              <a:rPr lang="ko-KR" altLang="en-US" sz="2000" dirty="0" smtClean="0"/>
              <a:t>번 출력</a:t>
            </a:r>
            <a:r>
              <a:rPr lang="en-US" altLang="ko-KR" sz="2000" dirty="0" smtClean="0"/>
              <a:t>.</a:t>
            </a:r>
          </a:p>
          <a:p>
            <a:r>
              <a:rPr lang="ko-KR" altLang="en-US" sz="2000" dirty="0" err="1" smtClean="0"/>
              <a:t>반복문을</a:t>
            </a:r>
            <a:r>
              <a:rPr lang="ko-KR" altLang="en-US" sz="2000" dirty="0" smtClean="0"/>
              <a:t> 사용하지 않는다면 여러 번의 </a:t>
            </a:r>
            <a:r>
              <a:rPr lang="en-US" altLang="ko-KR" sz="2000" dirty="0" err="1" smtClean="0"/>
              <a:t>printf</a:t>
            </a:r>
            <a:r>
              <a:rPr lang="ko-KR" altLang="en-US" sz="2000" dirty="0" smtClean="0"/>
              <a:t>를 사용하여 프로그램을 작성해야 한다</a:t>
            </a:r>
            <a:r>
              <a:rPr lang="en-US" altLang="ko-KR" sz="2000" dirty="0" smtClean="0"/>
              <a:t>.</a:t>
            </a:r>
            <a:endParaRPr lang="ko-KR" altLang="en-US" sz="2000" dirty="0"/>
          </a:p>
        </p:txBody>
      </p:sp>
      <p:sp>
        <p:nvSpPr>
          <p:cNvPr id="1085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1026" name="Picture 2"/>
          <p:cNvPicPr>
            <a:picLocks noChangeAspect="1" noChangeArrowheads="1"/>
          </p:cNvPicPr>
          <p:nvPr/>
        </p:nvPicPr>
        <p:blipFill>
          <a:blip r:embed="rId3" cstate="print"/>
          <a:srcRect/>
          <a:stretch>
            <a:fillRect/>
          </a:stretch>
        </p:blipFill>
        <p:spPr bwMode="auto">
          <a:xfrm>
            <a:off x="81905" y="1052736"/>
            <a:ext cx="5210175" cy="3228975"/>
          </a:xfrm>
          <a:prstGeom prst="rect">
            <a:avLst/>
          </a:prstGeom>
          <a:noFill/>
          <a:ln w="9525">
            <a:noFill/>
            <a:miter lim="800000"/>
            <a:headEnd/>
            <a:tailEnd/>
          </a:ln>
        </p:spPr>
      </p:pic>
      <p:sp>
        <p:nvSpPr>
          <p:cNvPr id="9" name="Rounded Rectangle 7"/>
          <p:cNvSpPr/>
          <p:nvPr/>
        </p:nvSpPr>
        <p:spPr bwMode="auto">
          <a:xfrm>
            <a:off x="323528" y="4581128"/>
            <a:ext cx="2520280" cy="7200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err="1" smtClean="0">
                <a:solidFill>
                  <a:srgbClr val="FFFFFF"/>
                </a:solidFill>
                <a:effectLst>
                  <a:outerShdw blurRad="38100" dist="38100" dir="2700000" algn="tl">
                    <a:srgbClr val="000000">
                      <a:alpha val="43137"/>
                    </a:srgbClr>
                  </a:outerShdw>
                </a:effectLst>
                <a:ea typeface="맑은 고딕" pitchFamily="50" charset="-127"/>
              </a:rPr>
              <a:t>반복문을</a:t>
            </a: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 사용한다면</a:t>
            </a:r>
            <a:r>
              <a:rPr lang="en-US" altLang="ko-KR" sz="2300" b="1" dirty="0" smtClean="0">
                <a:solidFill>
                  <a:srgbClr val="FFFFFF"/>
                </a:solidFill>
                <a:effectLst>
                  <a:outerShdw blurRad="38100" dist="38100" dir="2700000" algn="tl">
                    <a:srgbClr val="000000">
                      <a:alpha val="43137"/>
                    </a:srgbClr>
                  </a:outerShdw>
                </a:effectLst>
                <a:ea typeface="맑은 고딕" pitchFamily="50" charset="-127"/>
              </a:rPr>
              <a:t>?</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grpSp>
        <p:nvGrpSpPr>
          <p:cNvPr id="13" name="그룹 12"/>
          <p:cNvGrpSpPr/>
          <p:nvPr/>
        </p:nvGrpSpPr>
        <p:grpSpPr>
          <a:xfrm>
            <a:off x="3763838" y="3532946"/>
            <a:ext cx="5308154" cy="3130734"/>
            <a:chOff x="3763838" y="3532946"/>
            <a:chExt cx="5308154" cy="3130734"/>
          </a:xfrm>
        </p:grpSpPr>
        <p:sp>
          <p:nvSpPr>
            <p:cNvPr id="16" name="TextBox 15"/>
            <p:cNvSpPr txBox="1"/>
            <p:nvPr/>
          </p:nvSpPr>
          <p:spPr>
            <a:xfrm>
              <a:off x="5292080" y="3532946"/>
              <a:ext cx="3779912" cy="400110"/>
            </a:xfrm>
            <a:prstGeom prst="rect">
              <a:avLst/>
            </a:prstGeom>
            <a:solidFill>
              <a:schemeClr val="accent4">
                <a:lumMod val="40000"/>
                <a:lumOff val="60000"/>
              </a:schemeClr>
            </a:solidFill>
            <a:ln>
              <a:noFill/>
            </a:ln>
            <a:effectLst/>
          </p:spPr>
          <p:txBody>
            <a:bodyPr wrap="square" rtlCol="0">
              <a:spAutoFit/>
            </a:bodyPr>
            <a:lstStyle/>
            <a:p>
              <a:r>
                <a:rPr lang="ko-KR" altLang="en-US" sz="2000" dirty="0" smtClean="0"/>
                <a:t>반복할 횟수를 조절할 수 있다</a:t>
              </a:r>
              <a:r>
                <a:rPr lang="en-US" altLang="ko-KR" sz="2000" dirty="0" smtClean="0"/>
                <a:t>. </a:t>
              </a:r>
            </a:p>
          </p:txBody>
        </p:sp>
        <p:pic>
          <p:nvPicPr>
            <p:cNvPr id="1027" name="Picture 3"/>
            <p:cNvPicPr>
              <a:picLocks noChangeAspect="1" noChangeArrowheads="1"/>
            </p:cNvPicPr>
            <p:nvPr/>
          </p:nvPicPr>
          <p:blipFill>
            <a:blip r:embed="rId4" cstate="print"/>
            <a:srcRect/>
            <a:stretch>
              <a:fillRect/>
            </a:stretch>
          </p:blipFill>
          <p:spPr bwMode="auto">
            <a:xfrm>
              <a:off x="3763838" y="4149080"/>
              <a:ext cx="5200650" cy="2514600"/>
            </a:xfrm>
            <a:prstGeom prst="rect">
              <a:avLst/>
            </a:prstGeom>
            <a:noFill/>
            <a:ln w="9525">
              <a:noFill/>
              <a:miter lim="800000"/>
              <a:headEnd/>
              <a:tailEnd/>
            </a:ln>
          </p:spPr>
        </p:pic>
        <p:cxnSp>
          <p:nvCxnSpPr>
            <p:cNvPr id="12" name="직선 화살표 연결선 11"/>
            <p:cNvCxnSpPr/>
            <p:nvPr/>
          </p:nvCxnSpPr>
          <p:spPr>
            <a:xfrm flipH="1">
              <a:off x="6300192" y="3933056"/>
              <a:ext cx="1512168" cy="18002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sp>
        <p:nvSpPr>
          <p:cNvPr id="15" name="Rounded Rectangle 7"/>
          <p:cNvSpPr/>
          <p:nvPr/>
        </p:nvSpPr>
        <p:spPr bwMode="auto">
          <a:xfrm>
            <a:off x="5436096" y="1844824"/>
            <a:ext cx="2520280"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실행결과</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
        <p:nvSpPr>
          <p:cNvPr id="14131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141313" name="_x92419440" descr="EMB000013603196"/>
          <p:cNvPicPr>
            <a:picLocks noChangeAspect="1" noChangeArrowheads="1"/>
          </p:cNvPicPr>
          <p:nvPr/>
        </p:nvPicPr>
        <p:blipFill>
          <a:blip r:embed="rId5" cstate="print"/>
          <a:srcRect/>
          <a:stretch>
            <a:fillRect/>
          </a:stretch>
        </p:blipFill>
        <p:spPr bwMode="auto">
          <a:xfrm>
            <a:off x="1979712" y="1046458"/>
            <a:ext cx="3330058" cy="1158406"/>
          </a:xfrm>
          <a:prstGeom prst="rect">
            <a:avLst/>
          </a:prstGeom>
          <a:noFill/>
        </p:spPr>
      </p:pic>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childTnLst>
                          </p:cTn>
                        </p:par>
                      </p:childTnLst>
                    </p:cTn>
                  </p:par>
                </p:childTnLst>
              </p:cTn>
              <p:nextCondLst>
                <p:cond evt="onClick" delay="0">
                  <p:tgtEl>
                    <p:spTgt spid="9"/>
                  </p:tgtEl>
                </p:cond>
              </p:nextCondLst>
            </p:seq>
            <p:seq concurrent="1" nextAc="seek">
              <p:cTn id="8" restart="whenNotActive" fill="hold" evtFilter="cancelBubble" nodeType="interactiveSeq">
                <p:stCondLst>
                  <p:cond evt="onClick" delay="0">
                    <p:tgtEl>
                      <p:spTgt spid="15"/>
                    </p:tgtEl>
                  </p:cond>
                </p:stCondLst>
                <p:endSync evt="end" delay="0">
                  <p:rtn val="all"/>
                </p:endSync>
                <p:childTnLst>
                  <p:par>
                    <p:cTn id="9" fill="hold">
                      <p:stCondLst>
                        <p:cond delay="0"/>
                      </p:stCondLst>
                      <p:childTnLst>
                        <p:par>
                          <p:cTn id="10" fill="hold">
                            <p:stCondLst>
                              <p:cond delay="0"/>
                            </p:stCondLst>
                            <p:childTnLst>
                              <p:par>
                                <p:cTn id="11" presetID="53" presetClass="entr" presetSubtype="0" fill="hold" nodeType="clickEffect">
                                  <p:stCondLst>
                                    <p:cond delay="0"/>
                                  </p:stCondLst>
                                  <p:childTnLst>
                                    <p:set>
                                      <p:cBhvr>
                                        <p:cTn id="12" dur="1" fill="hold">
                                          <p:stCondLst>
                                            <p:cond delay="0"/>
                                          </p:stCondLst>
                                        </p:cTn>
                                        <p:tgtEl>
                                          <p:spTgt spid="141313"/>
                                        </p:tgtEl>
                                        <p:attrNameLst>
                                          <p:attrName>style.visibility</p:attrName>
                                        </p:attrNameLst>
                                      </p:cBhvr>
                                      <p:to>
                                        <p:strVal val="visible"/>
                                      </p:to>
                                    </p:set>
                                    <p:anim calcmode="lin" valueType="num">
                                      <p:cBhvr>
                                        <p:cTn id="13" dur="500" fill="hold"/>
                                        <p:tgtEl>
                                          <p:spTgt spid="141313"/>
                                        </p:tgtEl>
                                        <p:attrNameLst>
                                          <p:attrName>ppt_w</p:attrName>
                                        </p:attrNameLst>
                                      </p:cBhvr>
                                      <p:tavLst>
                                        <p:tav tm="0">
                                          <p:val>
                                            <p:fltVal val="0"/>
                                          </p:val>
                                        </p:tav>
                                        <p:tav tm="100000">
                                          <p:val>
                                            <p:strVal val="#ppt_w"/>
                                          </p:val>
                                        </p:tav>
                                      </p:tavLst>
                                    </p:anim>
                                    <p:anim calcmode="lin" valueType="num">
                                      <p:cBhvr>
                                        <p:cTn id="14" dur="500" fill="hold"/>
                                        <p:tgtEl>
                                          <p:spTgt spid="141313"/>
                                        </p:tgtEl>
                                        <p:attrNameLst>
                                          <p:attrName>ppt_h</p:attrName>
                                        </p:attrNameLst>
                                      </p:cBhvr>
                                      <p:tavLst>
                                        <p:tav tm="0">
                                          <p:val>
                                            <p:fltVal val="0"/>
                                          </p:val>
                                        </p:tav>
                                        <p:tav tm="100000">
                                          <p:val>
                                            <p:strVal val="#ppt_h"/>
                                          </p:val>
                                        </p:tav>
                                      </p:tavLst>
                                    </p:anim>
                                    <p:animEffect transition="in" filter="fade">
                                      <p:cBhvr>
                                        <p:cTn id="15" dur="500"/>
                                        <p:tgtEl>
                                          <p:spTgt spid="141313"/>
                                        </p:tgtEl>
                                      </p:cBhvr>
                                    </p:animEffect>
                                  </p:childTnLst>
                                </p:cTn>
                              </p:par>
                            </p:childTnLst>
                          </p:cTn>
                        </p:par>
                      </p:childTnLst>
                    </p:cTn>
                  </p:par>
                </p:childTnLst>
              </p:cTn>
              <p:nextCondLst>
                <p:cond evt="onClick" delay="0">
                  <p:tgtEl>
                    <p:spTgt spid="15"/>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실습문제 </a:t>
            </a:r>
            <a:r>
              <a:rPr lang="en-US" altLang="ko-KR" dirty="0" smtClean="0"/>
              <a:t>8.17] (206 page)</a:t>
            </a:r>
            <a:endParaRPr lang="ko-KR" altLang="en-US" dirty="0"/>
          </a:p>
        </p:txBody>
      </p:sp>
      <p:sp>
        <p:nvSpPr>
          <p:cNvPr id="6" name="텍스트 개체 틀 4"/>
          <p:cNvSpPr>
            <a:spLocks noGrp="1"/>
          </p:cNvSpPr>
          <p:nvPr>
            <p:ph type="body" sz="quarter" idx="10"/>
          </p:nvPr>
        </p:nvSpPr>
        <p:spPr>
          <a:xfrm>
            <a:off x="179512" y="980728"/>
            <a:ext cx="8784976" cy="800219"/>
          </a:xfrm>
        </p:spPr>
        <p:txBody>
          <a:bodyPr wrap="square">
            <a:spAutoFit/>
          </a:bodyPr>
          <a:lstStyle/>
          <a:p>
            <a:pPr>
              <a:buNone/>
            </a:pPr>
            <a:r>
              <a:rPr lang="en-US" altLang="ko-KR" sz="2000" dirty="0" smtClean="0"/>
              <a:t>[</a:t>
            </a:r>
            <a:r>
              <a:rPr lang="ko-KR" altLang="en-US" sz="2000" dirty="0" smtClean="0"/>
              <a:t>예제 </a:t>
            </a:r>
            <a:r>
              <a:rPr lang="en-US" altLang="ko-KR" sz="2000" dirty="0" smtClean="0"/>
              <a:t>8-20]</a:t>
            </a:r>
            <a:r>
              <a:rPr lang="ko-KR" altLang="en-US" sz="2000" dirty="0" smtClean="0"/>
              <a:t>의 </a:t>
            </a:r>
            <a:r>
              <a:rPr lang="en-US" altLang="ko-KR" sz="2000" dirty="0" smtClean="0"/>
              <a:t>line 07</a:t>
            </a:r>
            <a:r>
              <a:rPr lang="ko-KR" altLang="en-US" sz="2000" dirty="0" smtClean="0"/>
              <a:t>을 </a:t>
            </a:r>
            <a:r>
              <a:rPr lang="en-US" altLang="ko-KR" sz="2000" dirty="0" err="1" smtClean="0"/>
              <a:t>printf</a:t>
            </a:r>
            <a:r>
              <a:rPr lang="en-US" altLang="ko-KR" sz="2000" dirty="0" smtClean="0"/>
              <a:t>("%d", </a:t>
            </a:r>
            <a:r>
              <a:rPr lang="en-US" altLang="ko-KR" sz="2000" dirty="0" err="1" smtClean="0"/>
              <a:t>i</a:t>
            </a:r>
            <a:r>
              <a:rPr lang="en-US" altLang="ko-KR" sz="2000" dirty="0" smtClean="0"/>
              <a:t>);</a:t>
            </a:r>
            <a:r>
              <a:rPr lang="ko-KR" altLang="en-US" sz="2000" dirty="0" smtClean="0"/>
              <a:t>로 수정하여 제어변수 </a:t>
            </a:r>
            <a:r>
              <a:rPr lang="en-US" altLang="ko-KR" sz="2000" dirty="0" smtClean="0"/>
              <a:t>i</a:t>
            </a:r>
            <a:r>
              <a:rPr lang="ko-KR" altLang="en-US" sz="2000" dirty="0" smtClean="0"/>
              <a:t>가 어떻게 </a:t>
            </a:r>
            <a:endParaRPr lang="en-US" altLang="ko-KR" sz="2000" dirty="0" smtClean="0"/>
          </a:p>
          <a:p>
            <a:pPr>
              <a:buNone/>
            </a:pPr>
            <a:r>
              <a:rPr lang="ko-KR" altLang="en-US" sz="2000" dirty="0" smtClean="0"/>
              <a:t>변하는지 확인하시오</a:t>
            </a:r>
            <a:r>
              <a:rPr lang="en-US" altLang="ko-KR" sz="2000" dirty="0" smtClean="0"/>
              <a:t>.</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Rounded Rectangle 7"/>
          <p:cNvSpPr/>
          <p:nvPr/>
        </p:nvSpPr>
        <p:spPr bwMode="auto">
          <a:xfrm>
            <a:off x="6012160" y="6165304"/>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pic>
        <p:nvPicPr>
          <p:cNvPr id="15" name="_x76559464" descr="EMB00000f781c92"/>
          <p:cNvPicPr>
            <a:picLocks noChangeAspect="1" noChangeArrowheads="1"/>
          </p:cNvPicPr>
          <p:nvPr/>
        </p:nvPicPr>
        <p:blipFill>
          <a:blip r:embed="rId3" cstate="print"/>
          <a:srcRect/>
          <a:stretch>
            <a:fillRect/>
          </a:stretch>
        </p:blipFill>
        <p:spPr bwMode="auto">
          <a:xfrm>
            <a:off x="683568" y="5157192"/>
            <a:ext cx="864096" cy="1024237"/>
          </a:xfrm>
          <a:prstGeom prst="rect">
            <a:avLst/>
          </a:prstGeom>
          <a:noFill/>
        </p:spPr>
      </p:pic>
      <p:pic>
        <p:nvPicPr>
          <p:cNvPr id="118786" name="Picture 2"/>
          <p:cNvPicPr>
            <a:picLocks noChangeAspect="1" noChangeArrowheads="1"/>
          </p:cNvPicPr>
          <p:nvPr/>
        </p:nvPicPr>
        <p:blipFill>
          <a:blip r:embed="rId4" cstate="print"/>
          <a:srcRect/>
          <a:stretch>
            <a:fillRect/>
          </a:stretch>
        </p:blipFill>
        <p:spPr bwMode="auto">
          <a:xfrm>
            <a:off x="107504" y="1913359"/>
            <a:ext cx="3524250" cy="3171825"/>
          </a:xfrm>
          <a:prstGeom prst="rect">
            <a:avLst/>
          </a:prstGeom>
          <a:noFill/>
          <a:ln w="9525">
            <a:noFill/>
            <a:miter lim="800000"/>
            <a:headEnd/>
            <a:tailEnd/>
          </a:ln>
        </p:spPr>
      </p:pic>
      <p:sp>
        <p:nvSpPr>
          <p:cNvPr id="16" name="직사각형 15"/>
          <p:cNvSpPr/>
          <p:nvPr/>
        </p:nvSpPr>
        <p:spPr bwMode="auto">
          <a:xfrm>
            <a:off x="1213502" y="3835170"/>
            <a:ext cx="1656184" cy="288032"/>
          </a:xfrm>
          <a:prstGeom prst="rect">
            <a:avLst/>
          </a:prstGeom>
          <a:noFill/>
          <a:ln>
            <a:solidFill>
              <a:srgbClr val="FF00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1878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083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grpSp>
        <p:nvGrpSpPr>
          <p:cNvPr id="17" name="그룹 16"/>
          <p:cNvGrpSpPr/>
          <p:nvPr/>
        </p:nvGrpSpPr>
        <p:grpSpPr>
          <a:xfrm>
            <a:off x="4427984" y="1811534"/>
            <a:ext cx="3672408" cy="3345658"/>
            <a:chOff x="4427984" y="1965176"/>
            <a:chExt cx="3672408" cy="3345658"/>
          </a:xfrm>
        </p:grpSpPr>
        <p:pic>
          <p:nvPicPr>
            <p:cNvPr id="120834" name="Picture 2"/>
            <p:cNvPicPr>
              <a:picLocks noChangeAspect="1" noChangeArrowheads="1"/>
            </p:cNvPicPr>
            <p:nvPr/>
          </p:nvPicPr>
          <p:blipFill>
            <a:blip r:embed="rId5" cstate="print"/>
            <a:srcRect/>
            <a:stretch>
              <a:fillRect/>
            </a:stretch>
          </p:blipFill>
          <p:spPr bwMode="auto">
            <a:xfrm>
              <a:off x="4427984" y="1965176"/>
              <a:ext cx="3390900" cy="3048000"/>
            </a:xfrm>
            <a:prstGeom prst="rect">
              <a:avLst/>
            </a:prstGeom>
            <a:noFill/>
            <a:ln w="9525">
              <a:solidFill>
                <a:srgbClr val="FF0000"/>
              </a:solidFill>
              <a:miter lim="800000"/>
              <a:headEnd/>
              <a:tailEnd/>
            </a:ln>
          </p:spPr>
        </p:pic>
        <p:pic>
          <p:nvPicPr>
            <p:cNvPr id="120835" name="_x41320104" descr="EMB00000f781cc9"/>
            <p:cNvPicPr>
              <a:picLocks noChangeAspect="1" noChangeArrowheads="1"/>
            </p:cNvPicPr>
            <p:nvPr/>
          </p:nvPicPr>
          <p:blipFill>
            <a:blip r:embed="rId6" cstate="print"/>
            <a:srcRect/>
            <a:stretch>
              <a:fillRect/>
            </a:stretch>
          </p:blipFill>
          <p:spPr bwMode="auto">
            <a:xfrm>
              <a:off x="7524328" y="4365104"/>
              <a:ext cx="576064" cy="945730"/>
            </a:xfrm>
            <a:prstGeom prst="rect">
              <a:avLst/>
            </a:prstGeom>
            <a:noFill/>
          </p:spPr>
        </p:pic>
      </p:gr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childTnLst>
                          </p:cTn>
                        </p:par>
                      </p:childTnLst>
                    </p:cTn>
                  </p:par>
                </p:childTnLst>
              </p:cTn>
              <p:nextCondLst>
                <p:cond evt="onClick" delay="0">
                  <p:tgtEl>
                    <p:spTgt spid="12"/>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실습문제 </a:t>
            </a:r>
            <a:r>
              <a:rPr lang="en-US" altLang="ko-KR" dirty="0" smtClean="0"/>
              <a:t>8.18] (209 page)</a:t>
            </a:r>
            <a:endParaRPr lang="ko-KR" altLang="en-US" dirty="0"/>
          </a:p>
        </p:txBody>
      </p:sp>
      <p:sp>
        <p:nvSpPr>
          <p:cNvPr id="6" name="텍스트 개체 틀 4"/>
          <p:cNvSpPr>
            <a:spLocks noGrp="1"/>
          </p:cNvSpPr>
          <p:nvPr>
            <p:ph type="body" sz="quarter" idx="10"/>
          </p:nvPr>
        </p:nvSpPr>
        <p:spPr>
          <a:xfrm>
            <a:off x="179512" y="980728"/>
            <a:ext cx="8784976" cy="800219"/>
          </a:xfrm>
        </p:spPr>
        <p:txBody>
          <a:bodyPr wrap="square">
            <a:spAutoFit/>
          </a:bodyPr>
          <a:lstStyle/>
          <a:p>
            <a:pPr>
              <a:buNone/>
            </a:pPr>
            <a:r>
              <a:rPr lang="en-US" altLang="ko-KR" sz="2000" dirty="0" smtClean="0"/>
              <a:t>[</a:t>
            </a:r>
            <a:r>
              <a:rPr lang="ko-KR" altLang="en-US" sz="2000" dirty="0" smtClean="0"/>
              <a:t>예제 </a:t>
            </a:r>
            <a:r>
              <a:rPr lang="en-US" altLang="ko-KR" sz="2000" dirty="0" smtClean="0"/>
              <a:t>8-20]</a:t>
            </a:r>
            <a:r>
              <a:rPr lang="ko-KR" altLang="en-US" sz="2000" dirty="0" smtClean="0"/>
              <a:t>의 </a:t>
            </a:r>
            <a:r>
              <a:rPr lang="en-US" altLang="ko-KR" sz="2000" dirty="0" smtClean="0"/>
              <a:t>line 07</a:t>
            </a:r>
            <a:r>
              <a:rPr lang="ko-KR" altLang="en-US" sz="2000" dirty="0" smtClean="0"/>
              <a:t>을 </a:t>
            </a:r>
            <a:r>
              <a:rPr lang="en-US" altLang="ko-KR" sz="2000" dirty="0" err="1" smtClean="0"/>
              <a:t>printf</a:t>
            </a:r>
            <a:r>
              <a:rPr lang="en-US" altLang="ko-KR" sz="2000" dirty="0" smtClean="0"/>
              <a:t>("%d %d", </a:t>
            </a:r>
            <a:r>
              <a:rPr lang="en-US" altLang="ko-KR" sz="2000" dirty="0" err="1" smtClean="0"/>
              <a:t>i</a:t>
            </a:r>
            <a:r>
              <a:rPr lang="en-US" altLang="ko-KR" sz="2000" dirty="0" smtClean="0"/>
              <a:t>, j);</a:t>
            </a:r>
            <a:r>
              <a:rPr lang="ko-KR" altLang="en-US" sz="2000" dirty="0" smtClean="0"/>
              <a:t>로 수정하여 </a:t>
            </a:r>
            <a:endParaRPr lang="en-US" altLang="ko-KR" sz="2000" dirty="0" smtClean="0"/>
          </a:p>
          <a:p>
            <a:pPr>
              <a:buNone/>
            </a:pPr>
            <a:r>
              <a:rPr lang="ko-KR" altLang="en-US" sz="2000" dirty="0" smtClean="0"/>
              <a:t>제어변수 </a:t>
            </a:r>
            <a:r>
              <a:rPr lang="en-US" altLang="ko-KR" sz="2000" dirty="0" err="1" smtClean="0"/>
              <a:t>i</a:t>
            </a:r>
            <a:r>
              <a:rPr lang="ko-KR" altLang="en-US" sz="2000" dirty="0" smtClean="0"/>
              <a:t>와 </a:t>
            </a:r>
            <a:r>
              <a:rPr lang="en-US" altLang="ko-KR" sz="2000" dirty="0" smtClean="0"/>
              <a:t>j</a:t>
            </a:r>
            <a:r>
              <a:rPr lang="ko-KR" altLang="en-US" sz="2000" dirty="0" smtClean="0"/>
              <a:t>가 어떻게 변하는지 확인하시오</a:t>
            </a:r>
            <a:r>
              <a:rPr lang="en-US" altLang="ko-KR" sz="2000" dirty="0" smtClean="0"/>
              <a:t>.</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Rounded Rectangle 7"/>
          <p:cNvSpPr/>
          <p:nvPr/>
        </p:nvSpPr>
        <p:spPr bwMode="auto">
          <a:xfrm>
            <a:off x="6012160" y="6165304"/>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pic>
        <p:nvPicPr>
          <p:cNvPr id="15" name="_x76559464" descr="EMB00000f781c92"/>
          <p:cNvPicPr>
            <a:picLocks noChangeAspect="1" noChangeArrowheads="1"/>
          </p:cNvPicPr>
          <p:nvPr/>
        </p:nvPicPr>
        <p:blipFill>
          <a:blip r:embed="rId3" cstate="print"/>
          <a:srcRect/>
          <a:stretch>
            <a:fillRect/>
          </a:stretch>
        </p:blipFill>
        <p:spPr bwMode="auto">
          <a:xfrm>
            <a:off x="683568" y="5157192"/>
            <a:ext cx="864096" cy="1024237"/>
          </a:xfrm>
          <a:prstGeom prst="rect">
            <a:avLst/>
          </a:prstGeom>
          <a:noFill/>
        </p:spPr>
      </p:pic>
      <p:pic>
        <p:nvPicPr>
          <p:cNvPr id="118786" name="Picture 2"/>
          <p:cNvPicPr>
            <a:picLocks noChangeAspect="1" noChangeArrowheads="1"/>
          </p:cNvPicPr>
          <p:nvPr/>
        </p:nvPicPr>
        <p:blipFill>
          <a:blip r:embed="rId4" cstate="print"/>
          <a:srcRect/>
          <a:stretch>
            <a:fillRect/>
          </a:stretch>
        </p:blipFill>
        <p:spPr bwMode="auto">
          <a:xfrm>
            <a:off x="107504" y="1913359"/>
            <a:ext cx="3524250" cy="3171825"/>
          </a:xfrm>
          <a:prstGeom prst="rect">
            <a:avLst/>
          </a:prstGeom>
          <a:noFill/>
          <a:ln w="9525">
            <a:noFill/>
            <a:miter lim="800000"/>
            <a:headEnd/>
            <a:tailEnd/>
          </a:ln>
        </p:spPr>
      </p:pic>
      <p:sp>
        <p:nvSpPr>
          <p:cNvPr id="16" name="직사각형 15"/>
          <p:cNvSpPr/>
          <p:nvPr/>
        </p:nvSpPr>
        <p:spPr bwMode="auto">
          <a:xfrm>
            <a:off x="1213502" y="3835170"/>
            <a:ext cx="1656184" cy="288032"/>
          </a:xfrm>
          <a:prstGeom prst="rect">
            <a:avLst/>
          </a:prstGeom>
          <a:noFill/>
          <a:ln>
            <a:solidFill>
              <a:srgbClr val="FF00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1878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4931"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grpSp>
        <p:nvGrpSpPr>
          <p:cNvPr id="17" name="그룹 16"/>
          <p:cNvGrpSpPr/>
          <p:nvPr/>
        </p:nvGrpSpPr>
        <p:grpSpPr>
          <a:xfrm>
            <a:off x="4139952" y="1916832"/>
            <a:ext cx="4193883" cy="3384376"/>
            <a:chOff x="4183335" y="1988840"/>
            <a:chExt cx="4193883" cy="3384376"/>
          </a:xfrm>
        </p:grpSpPr>
        <p:pic>
          <p:nvPicPr>
            <p:cNvPr id="124929" name="Picture 1"/>
            <p:cNvPicPr>
              <a:picLocks noChangeAspect="1" noChangeArrowheads="1"/>
            </p:cNvPicPr>
            <p:nvPr/>
          </p:nvPicPr>
          <p:blipFill>
            <a:blip r:embed="rId5" cstate="print"/>
            <a:srcRect/>
            <a:stretch>
              <a:fillRect/>
            </a:stretch>
          </p:blipFill>
          <p:spPr bwMode="auto">
            <a:xfrm>
              <a:off x="4183335" y="1988840"/>
              <a:ext cx="3629025" cy="3076575"/>
            </a:xfrm>
            <a:prstGeom prst="rect">
              <a:avLst/>
            </a:prstGeom>
            <a:noFill/>
            <a:ln w="9525">
              <a:noFill/>
              <a:miter lim="800000"/>
              <a:headEnd/>
              <a:tailEnd/>
            </a:ln>
          </p:spPr>
        </p:pic>
        <p:pic>
          <p:nvPicPr>
            <p:cNvPr id="124930" name="_x41740400" descr="EMB00000f781cc6"/>
            <p:cNvPicPr>
              <a:picLocks noChangeAspect="1" noChangeArrowheads="1"/>
            </p:cNvPicPr>
            <p:nvPr/>
          </p:nvPicPr>
          <p:blipFill>
            <a:blip r:embed="rId6" cstate="print"/>
            <a:srcRect/>
            <a:stretch>
              <a:fillRect/>
            </a:stretch>
          </p:blipFill>
          <p:spPr bwMode="auto">
            <a:xfrm>
              <a:off x="6948264" y="4437112"/>
              <a:ext cx="1428954" cy="936104"/>
            </a:xfrm>
            <a:prstGeom prst="rect">
              <a:avLst/>
            </a:prstGeom>
            <a:noFill/>
          </p:spPr>
        </p:pic>
      </p:grpSp>
      <p:sp>
        <p:nvSpPr>
          <p:cNvPr id="18" name="Rounded Rectangle 7">
            <a:hlinkClick r:id="rId7" action="ppaction://hlinkfile"/>
          </p:cNvPr>
          <p:cNvSpPr/>
          <p:nvPr/>
        </p:nvSpPr>
        <p:spPr bwMode="auto">
          <a:xfrm>
            <a:off x="6012160" y="5517232"/>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childTnLst>
                          </p:cTn>
                        </p:par>
                      </p:childTnLst>
                    </p:cTn>
                  </p:par>
                </p:childTnLst>
              </p:cTn>
              <p:nextCondLst>
                <p:cond evt="onClick" delay="0">
                  <p:tgtEl>
                    <p:spTgt spid="12"/>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실습문제 </a:t>
            </a:r>
            <a:r>
              <a:rPr lang="en-US" altLang="ko-KR" dirty="0" smtClean="0"/>
              <a:t>8.19] (209 page)</a:t>
            </a:r>
            <a:endParaRPr lang="ko-KR" altLang="en-US" dirty="0"/>
          </a:p>
        </p:txBody>
      </p:sp>
      <p:sp>
        <p:nvSpPr>
          <p:cNvPr id="6" name="텍스트 개체 틀 4"/>
          <p:cNvSpPr>
            <a:spLocks noGrp="1"/>
          </p:cNvSpPr>
          <p:nvPr>
            <p:ph type="body" sz="quarter" idx="10"/>
          </p:nvPr>
        </p:nvSpPr>
        <p:spPr>
          <a:xfrm>
            <a:off x="179512" y="980728"/>
            <a:ext cx="8784976" cy="800219"/>
          </a:xfrm>
        </p:spPr>
        <p:txBody>
          <a:bodyPr wrap="square">
            <a:spAutoFit/>
          </a:bodyPr>
          <a:lstStyle/>
          <a:p>
            <a:pPr>
              <a:buNone/>
            </a:pPr>
            <a:r>
              <a:rPr lang="en-US" altLang="ko-KR" sz="2000" dirty="0" smtClean="0"/>
              <a:t>[</a:t>
            </a:r>
            <a:r>
              <a:rPr lang="ko-KR" altLang="en-US" sz="2000" dirty="0" smtClean="0"/>
              <a:t>예제 </a:t>
            </a:r>
            <a:r>
              <a:rPr lang="en-US" altLang="ko-KR" sz="2000" dirty="0" smtClean="0"/>
              <a:t>8-20]</a:t>
            </a:r>
            <a:r>
              <a:rPr lang="ko-KR" altLang="en-US" sz="2000" dirty="0" smtClean="0"/>
              <a:t>의 </a:t>
            </a:r>
            <a:r>
              <a:rPr lang="en-US" altLang="ko-KR" sz="2000" dirty="0" smtClean="0"/>
              <a:t>line 07</a:t>
            </a:r>
            <a:r>
              <a:rPr lang="ko-KR" altLang="en-US" sz="2000" dirty="0" smtClean="0"/>
              <a:t>을 </a:t>
            </a:r>
            <a:r>
              <a:rPr lang="en-US" altLang="ko-KR" sz="2000" dirty="0" err="1" smtClean="0"/>
              <a:t>printf</a:t>
            </a:r>
            <a:r>
              <a:rPr lang="en-US" altLang="ko-KR" sz="2000" dirty="0" smtClean="0"/>
              <a:t>("%d %d", j, </a:t>
            </a:r>
            <a:r>
              <a:rPr lang="en-US" altLang="ko-KR" sz="2000" dirty="0" err="1" smtClean="0"/>
              <a:t>i</a:t>
            </a:r>
            <a:r>
              <a:rPr lang="en-US" altLang="ko-KR" sz="2000" dirty="0" smtClean="0"/>
              <a:t>);</a:t>
            </a:r>
            <a:r>
              <a:rPr lang="ko-KR" altLang="en-US" sz="2000" dirty="0" smtClean="0"/>
              <a:t>로 수정하여 </a:t>
            </a:r>
            <a:endParaRPr lang="en-US" altLang="ko-KR" sz="2000" dirty="0" smtClean="0"/>
          </a:p>
          <a:p>
            <a:pPr>
              <a:buNone/>
            </a:pPr>
            <a:r>
              <a:rPr lang="ko-KR" altLang="en-US" sz="2000" dirty="0" smtClean="0"/>
              <a:t>제어변수 </a:t>
            </a:r>
            <a:r>
              <a:rPr lang="en-US" altLang="ko-KR" sz="2000" dirty="0" smtClean="0"/>
              <a:t>j</a:t>
            </a:r>
            <a:r>
              <a:rPr lang="ko-KR" altLang="en-US" sz="2000" dirty="0" smtClean="0"/>
              <a:t>와 </a:t>
            </a:r>
            <a:r>
              <a:rPr lang="en-US" altLang="ko-KR" sz="2000" dirty="0" err="1" smtClean="0"/>
              <a:t>i</a:t>
            </a:r>
            <a:r>
              <a:rPr lang="ko-KR" altLang="en-US" sz="2000" dirty="0" smtClean="0"/>
              <a:t>가 어떻게 변하는지 확인하시오</a:t>
            </a:r>
            <a:r>
              <a:rPr lang="en-US" altLang="ko-KR" sz="2000" dirty="0" smtClean="0"/>
              <a:t>.</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Rounded Rectangle 7"/>
          <p:cNvSpPr/>
          <p:nvPr/>
        </p:nvSpPr>
        <p:spPr bwMode="auto">
          <a:xfrm>
            <a:off x="6012160" y="6165304"/>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pic>
        <p:nvPicPr>
          <p:cNvPr id="15" name="_x76559464" descr="EMB00000f781c92"/>
          <p:cNvPicPr>
            <a:picLocks noChangeAspect="1" noChangeArrowheads="1"/>
          </p:cNvPicPr>
          <p:nvPr/>
        </p:nvPicPr>
        <p:blipFill>
          <a:blip r:embed="rId3" cstate="print"/>
          <a:srcRect/>
          <a:stretch>
            <a:fillRect/>
          </a:stretch>
        </p:blipFill>
        <p:spPr bwMode="auto">
          <a:xfrm>
            <a:off x="683568" y="5157192"/>
            <a:ext cx="864096" cy="1024237"/>
          </a:xfrm>
          <a:prstGeom prst="rect">
            <a:avLst/>
          </a:prstGeom>
          <a:noFill/>
        </p:spPr>
      </p:pic>
      <p:pic>
        <p:nvPicPr>
          <p:cNvPr id="118786" name="Picture 2"/>
          <p:cNvPicPr>
            <a:picLocks noChangeAspect="1" noChangeArrowheads="1"/>
          </p:cNvPicPr>
          <p:nvPr/>
        </p:nvPicPr>
        <p:blipFill>
          <a:blip r:embed="rId4" cstate="print"/>
          <a:srcRect/>
          <a:stretch>
            <a:fillRect/>
          </a:stretch>
        </p:blipFill>
        <p:spPr bwMode="auto">
          <a:xfrm>
            <a:off x="107504" y="1913359"/>
            <a:ext cx="3524250" cy="3171825"/>
          </a:xfrm>
          <a:prstGeom prst="rect">
            <a:avLst/>
          </a:prstGeom>
          <a:noFill/>
          <a:ln w="9525">
            <a:noFill/>
            <a:miter lim="800000"/>
            <a:headEnd/>
            <a:tailEnd/>
          </a:ln>
        </p:spPr>
      </p:pic>
      <p:sp>
        <p:nvSpPr>
          <p:cNvPr id="16" name="직사각형 15"/>
          <p:cNvSpPr/>
          <p:nvPr/>
        </p:nvSpPr>
        <p:spPr bwMode="auto">
          <a:xfrm>
            <a:off x="1213502" y="3835170"/>
            <a:ext cx="1656184" cy="288032"/>
          </a:xfrm>
          <a:prstGeom prst="rect">
            <a:avLst/>
          </a:prstGeom>
          <a:noFill/>
          <a:ln>
            <a:solidFill>
              <a:srgbClr val="FF00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1878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288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grpSp>
        <p:nvGrpSpPr>
          <p:cNvPr id="17" name="그룹 16"/>
          <p:cNvGrpSpPr/>
          <p:nvPr/>
        </p:nvGrpSpPr>
        <p:grpSpPr>
          <a:xfrm>
            <a:off x="4499992" y="2060848"/>
            <a:ext cx="4026726" cy="3240360"/>
            <a:chOff x="4499992" y="2060848"/>
            <a:chExt cx="4026726" cy="3240360"/>
          </a:xfrm>
        </p:grpSpPr>
        <p:pic>
          <p:nvPicPr>
            <p:cNvPr id="122881" name="Picture 1"/>
            <p:cNvPicPr>
              <a:picLocks noChangeAspect="1" noChangeArrowheads="1"/>
            </p:cNvPicPr>
            <p:nvPr/>
          </p:nvPicPr>
          <p:blipFill>
            <a:blip r:embed="rId5" cstate="print"/>
            <a:srcRect/>
            <a:stretch>
              <a:fillRect/>
            </a:stretch>
          </p:blipFill>
          <p:spPr bwMode="auto">
            <a:xfrm>
              <a:off x="4499992" y="2060848"/>
              <a:ext cx="3733800" cy="3114675"/>
            </a:xfrm>
            <a:prstGeom prst="rect">
              <a:avLst/>
            </a:prstGeom>
            <a:noFill/>
            <a:ln w="9525">
              <a:solidFill>
                <a:srgbClr val="FF0000"/>
              </a:solidFill>
              <a:miter lim="800000"/>
              <a:headEnd/>
              <a:tailEnd/>
            </a:ln>
          </p:spPr>
        </p:pic>
        <p:pic>
          <p:nvPicPr>
            <p:cNvPr id="122882" name="_x75675720" descr="EMB00000f781cc7"/>
            <p:cNvPicPr>
              <a:picLocks noChangeAspect="1" noChangeArrowheads="1"/>
            </p:cNvPicPr>
            <p:nvPr/>
          </p:nvPicPr>
          <p:blipFill>
            <a:blip r:embed="rId6" cstate="print"/>
            <a:srcRect/>
            <a:stretch>
              <a:fillRect/>
            </a:stretch>
          </p:blipFill>
          <p:spPr bwMode="auto">
            <a:xfrm>
              <a:off x="7236296" y="4437112"/>
              <a:ext cx="1290422" cy="864096"/>
            </a:xfrm>
            <a:prstGeom prst="rect">
              <a:avLst/>
            </a:prstGeom>
            <a:noFill/>
          </p:spPr>
        </p:pic>
      </p:gr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childTnLst>
                          </p:cTn>
                        </p:par>
                      </p:childTnLst>
                    </p:cTn>
                  </p:par>
                </p:childTnLst>
              </p:cTn>
              <p:nextCondLst>
                <p:cond evt="onClick" delay="0">
                  <p:tgtEl>
                    <p:spTgt spid="12"/>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30189"/>
            <a:ext cx="8964488" cy="606523"/>
          </a:xfrm>
        </p:spPr>
        <p:txBody>
          <a:bodyPr>
            <a:noAutofit/>
          </a:bodyPr>
          <a:lstStyle/>
          <a:p>
            <a:r>
              <a:rPr lang="ko-KR" altLang="en-US" dirty="0" smtClean="0"/>
              <a:t>구구단 출력</a:t>
            </a:r>
            <a:br>
              <a:rPr lang="ko-KR" altLang="en-US" dirty="0" smtClean="0"/>
            </a:br>
            <a:endParaRPr lang="ko-KR" altLang="en-US"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5" name="TextBox 14"/>
          <p:cNvSpPr txBox="1"/>
          <p:nvPr/>
        </p:nvSpPr>
        <p:spPr>
          <a:xfrm>
            <a:off x="179512" y="3933056"/>
            <a:ext cx="8712968" cy="1015663"/>
          </a:xfrm>
          <a:prstGeom prst="rect">
            <a:avLst/>
          </a:prstGeom>
          <a:solidFill>
            <a:schemeClr val="accent1"/>
          </a:solidFill>
          <a:ln>
            <a:noFill/>
          </a:ln>
          <a:effectLst/>
        </p:spPr>
        <p:txBody>
          <a:bodyPr wrap="square" rtlCol="0">
            <a:spAutoFit/>
          </a:bodyPr>
          <a:lstStyle/>
          <a:p>
            <a:r>
              <a:rPr lang="ko-KR" altLang="en-US" sz="2000" dirty="0" smtClean="0"/>
              <a:t>구구단은 아래 그림에서와 같이 </a:t>
            </a:r>
            <a:r>
              <a:rPr lang="en-US" altLang="ko-KR" sz="2000" dirty="0" smtClean="0"/>
              <a:t>1</a:t>
            </a:r>
            <a:r>
              <a:rPr lang="ko-KR" altLang="en-US" sz="2000" dirty="0" smtClean="0"/>
              <a:t>단부터 </a:t>
            </a:r>
            <a:r>
              <a:rPr lang="en-US" altLang="ko-KR" sz="2000" dirty="0" smtClean="0"/>
              <a:t>9</a:t>
            </a:r>
            <a:r>
              <a:rPr lang="ko-KR" altLang="en-US" sz="2000" dirty="0" smtClean="0"/>
              <a:t>단까지 변화하는 동안 공통적으로 반복되는 부분이 있다</a:t>
            </a:r>
            <a:r>
              <a:rPr lang="en-US" altLang="ko-KR" sz="2000" dirty="0" smtClean="0"/>
              <a:t>. </a:t>
            </a:r>
          </a:p>
          <a:p>
            <a:r>
              <a:rPr lang="en-US" altLang="ko-KR" sz="2000" dirty="0" smtClean="0"/>
              <a:t>1</a:t>
            </a:r>
            <a:r>
              <a:rPr lang="ko-KR" altLang="en-US" sz="2000" dirty="0" smtClean="0"/>
              <a:t>단에서 곱해지는 숫자들과 </a:t>
            </a:r>
            <a:r>
              <a:rPr lang="en-US" altLang="ko-KR" sz="2000" dirty="0" smtClean="0"/>
              <a:t>2</a:t>
            </a:r>
            <a:r>
              <a:rPr lang="ko-KR" altLang="en-US" sz="2000" dirty="0" smtClean="0"/>
              <a:t>단에서 곱해지는 숫자들은 공통적으로 반복됨</a:t>
            </a:r>
            <a:endParaRPr lang="ko-KR" altLang="en-US" sz="2000" dirty="0"/>
          </a:p>
        </p:txBody>
      </p:sp>
      <p:sp>
        <p:nvSpPr>
          <p:cNvPr id="11161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3" name="Rounded Rectangle 7"/>
          <p:cNvSpPr/>
          <p:nvPr/>
        </p:nvSpPr>
        <p:spPr bwMode="auto">
          <a:xfrm>
            <a:off x="6084168" y="5157192"/>
            <a:ext cx="2736304" cy="7200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공통적으로 반복되는 부분 </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
        <p:nvSpPr>
          <p:cNvPr id="11469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126978" name="Picture 2"/>
          <p:cNvPicPr>
            <a:picLocks noChangeAspect="1" noChangeArrowheads="1"/>
          </p:cNvPicPr>
          <p:nvPr/>
        </p:nvPicPr>
        <p:blipFill>
          <a:blip r:embed="rId3" cstate="print"/>
          <a:srcRect/>
          <a:stretch>
            <a:fillRect/>
          </a:stretch>
        </p:blipFill>
        <p:spPr bwMode="auto">
          <a:xfrm>
            <a:off x="611560" y="980728"/>
            <a:ext cx="6772275" cy="2362200"/>
          </a:xfrm>
          <a:prstGeom prst="rect">
            <a:avLst/>
          </a:prstGeom>
          <a:noFill/>
          <a:ln w="9525">
            <a:noFill/>
            <a:miter lim="800000"/>
            <a:headEnd/>
            <a:tailEnd/>
          </a:ln>
        </p:spPr>
      </p:pic>
      <p:grpSp>
        <p:nvGrpSpPr>
          <p:cNvPr id="19" name="그룹 18"/>
          <p:cNvGrpSpPr/>
          <p:nvPr/>
        </p:nvGrpSpPr>
        <p:grpSpPr>
          <a:xfrm>
            <a:off x="3635896" y="1412776"/>
            <a:ext cx="1728192" cy="1872208"/>
            <a:chOff x="3635896" y="1412776"/>
            <a:chExt cx="1728192" cy="1872208"/>
          </a:xfrm>
        </p:grpSpPr>
        <p:sp>
          <p:nvSpPr>
            <p:cNvPr id="16" name="직사각형 15"/>
            <p:cNvSpPr/>
            <p:nvPr/>
          </p:nvSpPr>
          <p:spPr bwMode="auto">
            <a:xfrm>
              <a:off x="3635896" y="1412776"/>
              <a:ext cx="288032" cy="1872208"/>
            </a:xfrm>
            <a:prstGeom prst="rect">
              <a:avLst/>
            </a:prstGeom>
            <a:noFill/>
            <a:ln>
              <a:solidFill>
                <a:schemeClr val="bg2">
                  <a:lumMod val="75000"/>
                  <a:alpha val="35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7" name="직사각형 16"/>
            <p:cNvSpPr/>
            <p:nvPr/>
          </p:nvSpPr>
          <p:spPr bwMode="auto">
            <a:xfrm>
              <a:off x="4355976" y="1412776"/>
              <a:ext cx="288032" cy="1872208"/>
            </a:xfrm>
            <a:prstGeom prst="rect">
              <a:avLst/>
            </a:prstGeom>
            <a:noFill/>
            <a:ln>
              <a:solidFill>
                <a:schemeClr val="bg2">
                  <a:lumMod val="75000"/>
                  <a:alpha val="42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8" name="직사각형 17"/>
            <p:cNvSpPr/>
            <p:nvPr/>
          </p:nvSpPr>
          <p:spPr bwMode="auto">
            <a:xfrm>
              <a:off x="5076056" y="1412776"/>
              <a:ext cx="288032" cy="1872208"/>
            </a:xfrm>
            <a:prstGeom prst="rect">
              <a:avLst/>
            </a:prstGeom>
            <a:noFill/>
            <a:ln>
              <a:solidFill>
                <a:schemeClr val="bg2">
                  <a:lumMod val="75000"/>
                  <a:alpha val="46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gr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2000"/>
                                        <p:tgtEl>
                                          <p:spTgt spid="19"/>
                                        </p:tgtEl>
                                      </p:cBhvr>
                                    </p:animEffect>
                                  </p:childTnLst>
                                </p:cTn>
                              </p:par>
                            </p:childTnLst>
                          </p:cTn>
                        </p:par>
                      </p:childTnLst>
                    </p:cTn>
                  </p:par>
                </p:childTnLst>
              </p:cTn>
              <p:nextCondLst>
                <p:cond evt="onClick" delay="0">
                  <p:tgtEl>
                    <p:spTgt spid="13"/>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30189"/>
            <a:ext cx="8964488" cy="606523"/>
          </a:xfrm>
        </p:spPr>
        <p:txBody>
          <a:bodyPr>
            <a:noAutofit/>
          </a:bodyPr>
          <a:lstStyle/>
          <a:p>
            <a:r>
              <a:rPr lang="en-US" altLang="ko-KR" dirty="0" smtClean="0"/>
              <a:t>[</a:t>
            </a:r>
            <a:r>
              <a:rPr lang="ko-KR" altLang="en-US" dirty="0" smtClean="0"/>
              <a:t>단계 </a:t>
            </a:r>
            <a:r>
              <a:rPr lang="en-US" altLang="ko-KR" dirty="0" smtClean="0"/>
              <a:t>1] 1</a:t>
            </a:r>
            <a:r>
              <a:rPr lang="ko-KR" altLang="en-US" dirty="0" smtClean="0"/>
              <a:t>단만 출력</a:t>
            </a:r>
            <a:br>
              <a:rPr lang="ko-KR" altLang="en-US" dirty="0" smtClean="0"/>
            </a:br>
            <a:endParaRPr lang="ko-KR" altLang="en-US"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1161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1469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128002" name="Picture 2"/>
          <p:cNvPicPr>
            <a:picLocks noChangeAspect="1" noChangeArrowheads="1"/>
          </p:cNvPicPr>
          <p:nvPr/>
        </p:nvPicPr>
        <p:blipFill>
          <a:blip r:embed="rId3" cstate="print"/>
          <a:srcRect/>
          <a:stretch>
            <a:fillRect/>
          </a:stretch>
        </p:blipFill>
        <p:spPr bwMode="auto">
          <a:xfrm>
            <a:off x="107504" y="908720"/>
            <a:ext cx="4953000" cy="2867025"/>
          </a:xfrm>
          <a:prstGeom prst="rect">
            <a:avLst/>
          </a:prstGeom>
          <a:noFill/>
          <a:ln w="9525">
            <a:noFill/>
            <a:miter lim="800000"/>
            <a:headEnd/>
            <a:tailEnd/>
          </a:ln>
        </p:spPr>
      </p:pic>
      <p:pic>
        <p:nvPicPr>
          <p:cNvPr id="128003" name="Picture 3"/>
          <p:cNvPicPr>
            <a:picLocks noChangeAspect="1" noChangeArrowheads="1"/>
          </p:cNvPicPr>
          <p:nvPr/>
        </p:nvPicPr>
        <p:blipFill>
          <a:blip r:embed="rId4" cstate="print"/>
          <a:srcRect/>
          <a:stretch>
            <a:fillRect/>
          </a:stretch>
        </p:blipFill>
        <p:spPr bwMode="auto">
          <a:xfrm>
            <a:off x="1505719" y="3861048"/>
            <a:ext cx="2562225" cy="2543175"/>
          </a:xfrm>
          <a:prstGeom prst="rect">
            <a:avLst/>
          </a:prstGeom>
          <a:noFill/>
          <a:ln w="9525">
            <a:noFill/>
            <a:miter lim="800000"/>
            <a:headEnd/>
            <a:tailEnd/>
          </a:ln>
        </p:spPr>
      </p:pic>
      <p:cxnSp>
        <p:nvCxnSpPr>
          <p:cNvPr id="20" name="직선 화살표 연결선 19"/>
          <p:cNvCxnSpPr/>
          <p:nvPr/>
        </p:nvCxnSpPr>
        <p:spPr>
          <a:xfrm flipH="1">
            <a:off x="1763688" y="3212976"/>
            <a:ext cx="72008" cy="64807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p:nvPr/>
        </p:nvCxnSpPr>
        <p:spPr>
          <a:xfrm>
            <a:off x="2051720" y="3212976"/>
            <a:ext cx="144016" cy="64807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p:nvPr/>
        </p:nvCxnSpPr>
        <p:spPr>
          <a:xfrm>
            <a:off x="2339752" y="3212976"/>
            <a:ext cx="288032" cy="64807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6" name="직선 화살표 연결선 25"/>
          <p:cNvCxnSpPr/>
          <p:nvPr/>
        </p:nvCxnSpPr>
        <p:spPr>
          <a:xfrm>
            <a:off x="2699792" y="3212976"/>
            <a:ext cx="288032" cy="64807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7" name="직선 화살표 연결선 26"/>
          <p:cNvCxnSpPr/>
          <p:nvPr/>
        </p:nvCxnSpPr>
        <p:spPr>
          <a:xfrm>
            <a:off x="3059832" y="3212976"/>
            <a:ext cx="504056" cy="64807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2800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128004" name="_x75677224" descr="EMB00000f781cfe"/>
          <p:cNvPicPr>
            <a:picLocks noChangeAspect="1" noChangeArrowheads="1"/>
          </p:cNvPicPr>
          <p:nvPr/>
        </p:nvPicPr>
        <p:blipFill>
          <a:blip r:embed="rId5" cstate="print"/>
          <a:srcRect/>
          <a:stretch>
            <a:fillRect/>
          </a:stretch>
        </p:blipFill>
        <p:spPr bwMode="auto">
          <a:xfrm>
            <a:off x="4355976" y="4149080"/>
            <a:ext cx="1584176" cy="2357468"/>
          </a:xfrm>
          <a:prstGeom prst="rect">
            <a:avLst/>
          </a:prstGeom>
          <a:noFill/>
        </p:spPr>
      </p:pic>
      <p:sp>
        <p:nvSpPr>
          <p:cNvPr id="15" name="Rounded Rectangle 7"/>
          <p:cNvSpPr/>
          <p:nvPr/>
        </p:nvSpPr>
        <p:spPr bwMode="auto">
          <a:xfrm>
            <a:off x="6012160" y="6165304"/>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실행결과</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128004"/>
                                        </p:tgtEl>
                                        <p:attrNameLst>
                                          <p:attrName>style.visibility</p:attrName>
                                        </p:attrNameLst>
                                      </p:cBhvr>
                                      <p:to>
                                        <p:strVal val="visible"/>
                                      </p:to>
                                    </p:set>
                                    <p:anim calcmode="lin" valueType="num">
                                      <p:cBhvr>
                                        <p:cTn id="7" dur="500" fill="hold"/>
                                        <p:tgtEl>
                                          <p:spTgt spid="128004"/>
                                        </p:tgtEl>
                                        <p:attrNameLst>
                                          <p:attrName>ppt_w</p:attrName>
                                        </p:attrNameLst>
                                      </p:cBhvr>
                                      <p:tavLst>
                                        <p:tav tm="0">
                                          <p:val>
                                            <p:fltVal val="0"/>
                                          </p:val>
                                        </p:tav>
                                        <p:tav tm="100000">
                                          <p:val>
                                            <p:strVal val="#ppt_w"/>
                                          </p:val>
                                        </p:tav>
                                      </p:tavLst>
                                    </p:anim>
                                    <p:anim calcmode="lin" valueType="num">
                                      <p:cBhvr>
                                        <p:cTn id="8" dur="500" fill="hold"/>
                                        <p:tgtEl>
                                          <p:spTgt spid="128004"/>
                                        </p:tgtEl>
                                        <p:attrNameLst>
                                          <p:attrName>ppt_h</p:attrName>
                                        </p:attrNameLst>
                                      </p:cBhvr>
                                      <p:tavLst>
                                        <p:tav tm="0">
                                          <p:val>
                                            <p:fltVal val="0"/>
                                          </p:val>
                                        </p:tav>
                                        <p:tav tm="100000">
                                          <p:val>
                                            <p:strVal val="#ppt_h"/>
                                          </p:val>
                                        </p:tav>
                                      </p:tavLst>
                                    </p:anim>
                                    <p:animEffect transition="in" filter="fade">
                                      <p:cBhvr>
                                        <p:cTn id="9" dur="500"/>
                                        <p:tgtEl>
                                          <p:spTgt spid="128004"/>
                                        </p:tgtEl>
                                      </p:cBhvr>
                                    </p:animEffect>
                                  </p:childTnLst>
                                </p:cTn>
                              </p:par>
                            </p:childTnLst>
                          </p:cTn>
                        </p:par>
                      </p:childTnLst>
                    </p:cTn>
                  </p:par>
                </p:childTnLst>
              </p:cTn>
              <p:nextCondLst>
                <p:cond evt="onClick" delay="0">
                  <p:tgtEl>
                    <p:spTgt spid="15"/>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30189"/>
            <a:ext cx="8964488" cy="606523"/>
          </a:xfrm>
        </p:spPr>
        <p:txBody>
          <a:bodyPr>
            <a:noAutofit/>
          </a:bodyPr>
          <a:lstStyle/>
          <a:p>
            <a:r>
              <a:rPr lang="en-US" altLang="ko-KR" dirty="0" smtClean="0"/>
              <a:t>[</a:t>
            </a:r>
            <a:r>
              <a:rPr lang="ko-KR" altLang="en-US" dirty="0" smtClean="0"/>
              <a:t>단계 </a:t>
            </a:r>
            <a:r>
              <a:rPr lang="en-US" altLang="ko-KR" dirty="0" smtClean="0"/>
              <a:t>1] 1</a:t>
            </a:r>
            <a:r>
              <a:rPr lang="ko-KR" altLang="en-US" dirty="0" smtClean="0"/>
              <a:t>단만 출력</a:t>
            </a:r>
            <a:br>
              <a:rPr lang="ko-KR" altLang="en-US" dirty="0" smtClean="0"/>
            </a:br>
            <a:endParaRPr lang="ko-KR" altLang="en-US"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1161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1469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128002" name="Picture 2"/>
          <p:cNvPicPr>
            <a:picLocks noChangeAspect="1" noChangeArrowheads="1"/>
          </p:cNvPicPr>
          <p:nvPr/>
        </p:nvPicPr>
        <p:blipFill>
          <a:blip r:embed="rId3" cstate="print"/>
          <a:srcRect/>
          <a:stretch>
            <a:fillRect/>
          </a:stretch>
        </p:blipFill>
        <p:spPr bwMode="auto">
          <a:xfrm>
            <a:off x="107504" y="908720"/>
            <a:ext cx="4953000" cy="2867025"/>
          </a:xfrm>
          <a:prstGeom prst="rect">
            <a:avLst/>
          </a:prstGeom>
          <a:noFill/>
          <a:ln w="9525">
            <a:noFill/>
            <a:miter lim="800000"/>
            <a:headEnd/>
            <a:tailEnd/>
          </a:ln>
        </p:spPr>
      </p:pic>
      <p:sp>
        <p:nvSpPr>
          <p:cNvPr id="12800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128004" name="_x75677224" descr="EMB00000f781cfe"/>
          <p:cNvPicPr>
            <a:picLocks noChangeAspect="1" noChangeArrowheads="1"/>
          </p:cNvPicPr>
          <p:nvPr/>
        </p:nvPicPr>
        <p:blipFill>
          <a:blip r:embed="rId4" cstate="print"/>
          <a:srcRect/>
          <a:stretch>
            <a:fillRect/>
          </a:stretch>
        </p:blipFill>
        <p:spPr bwMode="auto">
          <a:xfrm>
            <a:off x="5652120" y="1501871"/>
            <a:ext cx="1440160" cy="2143153"/>
          </a:xfrm>
          <a:prstGeom prst="rect">
            <a:avLst/>
          </a:prstGeom>
          <a:noFill/>
        </p:spPr>
      </p:pic>
      <p:pic>
        <p:nvPicPr>
          <p:cNvPr id="131074" name="Picture 2"/>
          <p:cNvPicPr>
            <a:picLocks noChangeAspect="1" noChangeArrowheads="1"/>
          </p:cNvPicPr>
          <p:nvPr/>
        </p:nvPicPr>
        <p:blipFill>
          <a:blip r:embed="rId5" cstate="print"/>
          <a:srcRect/>
          <a:stretch>
            <a:fillRect/>
          </a:stretch>
        </p:blipFill>
        <p:spPr bwMode="auto">
          <a:xfrm>
            <a:off x="179512" y="4189065"/>
            <a:ext cx="8648700" cy="1400175"/>
          </a:xfrm>
          <a:prstGeom prst="rect">
            <a:avLst/>
          </a:prstGeom>
          <a:noFill/>
          <a:ln w="9525">
            <a:noFill/>
            <a:miter lim="800000"/>
            <a:headEnd/>
            <a:tailEnd/>
          </a:ln>
        </p:spPr>
      </p:pic>
      <p:sp>
        <p:nvSpPr>
          <p:cNvPr id="16" name="직사각형 15"/>
          <p:cNvSpPr/>
          <p:nvPr/>
        </p:nvSpPr>
        <p:spPr bwMode="auto">
          <a:xfrm>
            <a:off x="683568" y="2996952"/>
            <a:ext cx="4248472" cy="288032"/>
          </a:xfrm>
          <a:prstGeom prst="rect">
            <a:avLst/>
          </a:prstGeom>
          <a:noFill/>
          <a:ln>
            <a:solidFill>
              <a:schemeClr val="accent1">
                <a:alpha val="48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18" name="직선 화살표 연결선 17"/>
          <p:cNvCxnSpPr/>
          <p:nvPr/>
        </p:nvCxnSpPr>
        <p:spPr>
          <a:xfrm flipH="1">
            <a:off x="2267744" y="3284984"/>
            <a:ext cx="216024" cy="86409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9" name="직선 화살표 연결선 18"/>
          <p:cNvCxnSpPr/>
          <p:nvPr/>
        </p:nvCxnSpPr>
        <p:spPr>
          <a:xfrm>
            <a:off x="2987824" y="3284984"/>
            <a:ext cx="2160240" cy="86409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771800" y="5085184"/>
            <a:ext cx="1368152" cy="369332"/>
          </a:xfrm>
          <a:prstGeom prst="rect">
            <a:avLst/>
          </a:prstGeom>
          <a:noFill/>
          <a:ln>
            <a:solidFill>
              <a:srgbClr val="C00000"/>
            </a:solidFill>
          </a:ln>
        </p:spPr>
        <p:txBody>
          <a:bodyPr wrap="square" rtlCol="0">
            <a:spAutoFit/>
          </a:bodyPr>
          <a:lstStyle/>
          <a:p>
            <a:endParaRPr lang="ko-KR" altLang="en-US" dirty="0"/>
          </a:p>
        </p:txBody>
      </p:sp>
      <p:sp>
        <p:nvSpPr>
          <p:cNvPr id="14" name="TextBox 13"/>
          <p:cNvSpPr txBox="1"/>
          <p:nvPr/>
        </p:nvSpPr>
        <p:spPr>
          <a:xfrm>
            <a:off x="7236296" y="5085184"/>
            <a:ext cx="1368152" cy="369332"/>
          </a:xfrm>
          <a:prstGeom prst="rect">
            <a:avLst/>
          </a:prstGeom>
          <a:noFill/>
          <a:ln>
            <a:solidFill>
              <a:srgbClr val="C00000"/>
            </a:solidFill>
          </a:ln>
        </p:spPr>
        <p:txBody>
          <a:bodyPr wrap="square" rtlCol="0">
            <a:spAutoFit/>
          </a:bodyPr>
          <a:lstStyle/>
          <a:p>
            <a:endParaRPr lang="ko-KR" altLang="en-US" dirty="0"/>
          </a:p>
        </p:txBody>
      </p:sp>
    </p:spTree>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30189"/>
            <a:ext cx="8964488" cy="606523"/>
          </a:xfrm>
        </p:spPr>
        <p:txBody>
          <a:bodyPr>
            <a:noAutofit/>
          </a:bodyPr>
          <a:lstStyle/>
          <a:p>
            <a:r>
              <a:rPr lang="en-US" altLang="ko-KR" dirty="0" smtClean="0"/>
              <a:t>[</a:t>
            </a:r>
            <a:r>
              <a:rPr lang="ko-KR" altLang="en-US" dirty="0" smtClean="0"/>
              <a:t>단계 </a:t>
            </a:r>
            <a:r>
              <a:rPr lang="en-US" altLang="ko-KR" dirty="0" smtClean="0"/>
              <a:t>2] </a:t>
            </a:r>
            <a:r>
              <a:rPr lang="ko-KR" altLang="en-US" dirty="0" smtClean="0"/>
              <a:t>추가적인 반복문의 사용</a:t>
            </a:r>
            <a:br>
              <a:rPr lang="ko-KR" altLang="en-US" dirty="0" smtClean="0"/>
            </a:br>
            <a:endParaRPr lang="ko-KR" altLang="en-US"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1161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1469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800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132098" name="Picture 2"/>
          <p:cNvPicPr>
            <a:picLocks noChangeAspect="1" noChangeArrowheads="1"/>
          </p:cNvPicPr>
          <p:nvPr/>
        </p:nvPicPr>
        <p:blipFill>
          <a:blip r:embed="rId3" cstate="print"/>
          <a:srcRect/>
          <a:stretch>
            <a:fillRect/>
          </a:stretch>
        </p:blipFill>
        <p:spPr bwMode="auto">
          <a:xfrm>
            <a:off x="395536" y="980728"/>
            <a:ext cx="7524750" cy="454342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30189"/>
            <a:ext cx="8964488" cy="606523"/>
          </a:xfrm>
        </p:spPr>
        <p:txBody>
          <a:bodyPr>
            <a:noAutofit/>
          </a:bodyPr>
          <a:lstStyle/>
          <a:p>
            <a:r>
              <a:rPr lang="en-US" altLang="ko-KR" dirty="0" smtClean="0"/>
              <a:t>[</a:t>
            </a:r>
            <a:r>
              <a:rPr lang="ko-KR" altLang="en-US" dirty="0" smtClean="0"/>
              <a:t>단계 </a:t>
            </a:r>
            <a:r>
              <a:rPr lang="en-US" altLang="ko-KR" dirty="0" smtClean="0"/>
              <a:t>2] </a:t>
            </a:r>
            <a:r>
              <a:rPr lang="ko-KR" altLang="en-US" dirty="0" smtClean="0"/>
              <a:t>추가적인 반복문의 사용</a:t>
            </a:r>
            <a:br>
              <a:rPr lang="ko-KR" altLang="en-US" dirty="0" smtClean="0"/>
            </a:br>
            <a:endParaRPr lang="ko-KR" altLang="en-US"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1161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1469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800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9" name="TextBox 8"/>
          <p:cNvSpPr txBox="1"/>
          <p:nvPr/>
        </p:nvSpPr>
        <p:spPr>
          <a:xfrm>
            <a:off x="4499992" y="908720"/>
            <a:ext cx="4464496" cy="3170099"/>
          </a:xfrm>
          <a:prstGeom prst="rect">
            <a:avLst/>
          </a:prstGeom>
          <a:solidFill>
            <a:schemeClr val="accent1"/>
          </a:solidFill>
          <a:ln>
            <a:noFill/>
          </a:ln>
          <a:effectLst/>
        </p:spPr>
        <p:txBody>
          <a:bodyPr wrap="square" rtlCol="0">
            <a:spAutoFit/>
          </a:bodyPr>
          <a:lstStyle/>
          <a:p>
            <a:r>
              <a:rPr lang="ko-KR" altLang="en-US" sz="2000" dirty="0" smtClean="0"/>
              <a:t>출력 함수 </a:t>
            </a:r>
            <a:r>
              <a:rPr lang="en-US" altLang="ko-KR" sz="2000" dirty="0" err="1" smtClean="0"/>
              <a:t>printf</a:t>
            </a:r>
            <a:r>
              <a:rPr lang="en-US" altLang="ko-KR" sz="2000" dirty="0" smtClean="0"/>
              <a:t> </a:t>
            </a:r>
            <a:r>
              <a:rPr lang="ko-KR" altLang="en-US" sz="2000" dirty="0" smtClean="0"/>
              <a:t>안에 줄을 바꾸어 출력하라는 </a:t>
            </a:r>
            <a:r>
              <a:rPr lang="en-US" altLang="ko-KR" sz="2000" dirty="0" smtClean="0"/>
              <a:t>\n</a:t>
            </a:r>
            <a:r>
              <a:rPr lang="ko-KR" altLang="en-US" sz="2000" dirty="0" smtClean="0"/>
              <a:t>이 들어 있기 때문에 출력할 때마다 줄을 바꾼다</a:t>
            </a:r>
            <a:r>
              <a:rPr lang="en-US" altLang="ko-KR" sz="2000" dirty="0" smtClean="0"/>
              <a:t>. </a:t>
            </a:r>
          </a:p>
          <a:p>
            <a:r>
              <a:rPr lang="ko-KR" altLang="en-US" sz="2000" dirty="0" smtClean="0"/>
              <a:t>따라서 </a:t>
            </a:r>
            <a:r>
              <a:rPr lang="en-US" altLang="ko-KR" sz="2000" dirty="0" smtClean="0"/>
              <a:t>2</a:t>
            </a:r>
            <a:r>
              <a:rPr lang="ko-KR" altLang="en-US" sz="2000" dirty="0" smtClean="0"/>
              <a:t>단까지 출력한다면 </a:t>
            </a:r>
            <a:r>
              <a:rPr lang="en-US" altLang="ko-KR" sz="2000" dirty="0" smtClean="0"/>
              <a:t>18</a:t>
            </a:r>
            <a:r>
              <a:rPr lang="ko-KR" altLang="en-US" sz="2000" dirty="0" smtClean="0"/>
              <a:t>줄이 세로 방향</a:t>
            </a:r>
            <a:r>
              <a:rPr lang="en-US" altLang="ko-KR" sz="2000" dirty="0" smtClean="0"/>
              <a:t>(↓)</a:t>
            </a:r>
            <a:r>
              <a:rPr lang="ko-KR" altLang="en-US" sz="2000" dirty="0" smtClean="0"/>
              <a:t>으로 출력됨</a:t>
            </a:r>
            <a:r>
              <a:rPr lang="en-US" altLang="ko-KR" sz="2000" dirty="0" smtClean="0"/>
              <a:t>. </a:t>
            </a:r>
          </a:p>
          <a:p>
            <a:endParaRPr lang="en-US" altLang="ko-KR" sz="2000" dirty="0" smtClean="0"/>
          </a:p>
          <a:p>
            <a:r>
              <a:rPr lang="ko-KR" altLang="en-US" sz="2000" dirty="0" smtClean="0"/>
              <a:t>한 화면에 보기 좋게 출력하기 위해서 가로</a:t>
            </a:r>
            <a:r>
              <a:rPr lang="en-US" altLang="ko-KR" sz="2000" dirty="0" smtClean="0"/>
              <a:t>(→)</a:t>
            </a:r>
            <a:r>
              <a:rPr lang="ko-KR" altLang="en-US" sz="2000" dirty="0" smtClean="0"/>
              <a:t>방향으로 출력</a:t>
            </a:r>
            <a:r>
              <a:rPr lang="en-US" altLang="ko-KR" sz="2000" dirty="0" smtClean="0"/>
              <a:t>.</a:t>
            </a:r>
          </a:p>
          <a:p>
            <a:r>
              <a:rPr lang="ko-KR" altLang="en-US" sz="2000" dirty="0" smtClean="0"/>
              <a:t>즉</a:t>
            </a:r>
            <a:r>
              <a:rPr lang="en-US" altLang="ko-KR" sz="2000" dirty="0" smtClean="0"/>
              <a:t>, </a:t>
            </a:r>
            <a:r>
              <a:rPr lang="en-US" altLang="ko-KR" sz="2000" dirty="0" err="1" smtClean="0"/>
              <a:t>printf</a:t>
            </a:r>
            <a:r>
              <a:rPr lang="ko-KR" altLang="en-US" sz="2000" dirty="0" smtClean="0"/>
              <a:t>에서 </a:t>
            </a:r>
            <a:r>
              <a:rPr lang="en-US" altLang="ko-KR" sz="2000" dirty="0" smtClean="0"/>
              <a:t>\n</a:t>
            </a:r>
            <a:r>
              <a:rPr lang="ko-KR" altLang="en-US" sz="2000" dirty="0" smtClean="0"/>
              <a:t>을 제거하고 그 자리에 공백</a:t>
            </a:r>
            <a:r>
              <a:rPr lang="en-US" altLang="ko-KR" sz="2000" dirty="0" smtClean="0"/>
              <a:t>(white space)</a:t>
            </a:r>
            <a:r>
              <a:rPr lang="ko-KR" altLang="en-US" sz="2000" dirty="0" smtClean="0"/>
              <a:t>을 넣는다</a:t>
            </a:r>
            <a:r>
              <a:rPr lang="en-US" altLang="ko-KR" sz="2000" dirty="0" smtClean="0"/>
              <a:t>.</a:t>
            </a:r>
            <a:endParaRPr lang="ko-KR" altLang="en-US" sz="2000" dirty="0"/>
          </a:p>
        </p:txBody>
      </p:sp>
      <p:grpSp>
        <p:nvGrpSpPr>
          <p:cNvPr id="15" name="그룹 14"/>
          <p:cNvGrpSpPr/>
          <p:nvPr/>
        </p:nvGrpSpPr>
        <p:grpSpPr>
          <a:xfrm>
            <a:off x="107504" y="908720"/>
            <a:ext cx="4248472" cy="2808311"/>
            <a:chOff x="107504" y="908720"/>
            <a:chExt cx="4392488" cy="2925499"/>
          </a:xfrm>
        </p:grpSpPr>
        <p:pic>
          <p:nvPicPr>
            <p:cNvPr id="133122" name="Picture 2"/>
            <p:cNvPicPr>
              <a:picLocks noChangeAspect="1" noChangeArrowheads="1"/>
            </p:cNvPicPr>
            <p:nvPr/>
          </p:nvPicPr>
          <p:blipFill>
            <a:blip r:embed="rId3" cstate="print"/>
            <a:srcRect/>
            <a:stretch>
              <a:fillRect/>
            </a:stretch>
          </p:blipFill>
          <p:spPr bwMode="auto">
            <a:xfrm>
              <a:off x="107504" y="908720"/>
              <a:ext cx="4392488" cy="2925499"/>
            </a:xfrm>
            <a:prstGeom prst="rect">
              <a:avLst/>
            </a:prstGeom>
            <a:noFill/>
            <a:ln w="9525">
              <a:noFill/>
              <a:miter lim="800000"/>
              <a:headEnd/>
              <a:tailEnd/>
            </a:ln>
          </p:spPr>
        </p:pic>
        <p:sp>
          <p:nvSpPr>
            <p:cNvPr id="10" name="직사각형 9"/>
            <p:cNvSpPr/>
            <p:nvPr/>
          </p:nvSpPr>
          <p:spPr bwMode="auto">
            <a:xfrm>
              <a:off x="2581780" y="2564904"/>
              <a:ext cx="288032" cy="216024"/>
            </a:xfrm>
            <a:prstGeom prst="rect">
              <a:avLst/>
            </a:prstGeom>
            <a:noFill/>
            <a:ln>
              <a:solidFill>
                <a:srgbClr val="FF0000">
                  <a:alpha val="55000"/>
                </a:srgb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4" name="직사각형 13"/>
            <p:cNvSpPr/>
            <p:nvPr/>
          </p:nvSpPr>
          <p:spPr bwMode="auto">
            <a:xfrm>
              <a:off x="2584444" y="3284984"/>
              <a:ext cx="288032" cy="216024"/>
            </a:xfrm>
            <a:prstGeom prst="rect">
              <a:avLst/>
            </a:prstGeom>
            <a:noFill/>
            <a:ln>
              <a:solidFill>
                <a:srgbClr val="FF0000">
                  <a:alpha val="55000"/>
                </a:srgb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grpSp>
      <p:sp>
        <p:nvSpPr>
          <p:cNvPr id="13312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grpSp>
        <p:nvGrpSpPr>
          <p:cNvPr id="20" name="그룹 19"/>
          <p:cNvGrpSpPr/>
          <p:nvPr/>
        </p:nvGrpSpPr>
        <p:grpSpPr>
          <a:xfrm>
            <a:off x="1259632" y="1412776"/>
            <a:ext cx="7776864" cy="5066134"/>
            <a:chOff x="1259632" y="1412776"/>
            <a:chExt cx="7776864" cy="5066134"/>
          </a:xfrm>
        </p:grpSpPr>
        <p:pic>
          <p:nvPicPr>
            <p:cNvPr id="133123" name="Picture 3"/>
            <p:cNvPicPr>
              <a:picLocks noChangeAspect="1" noChangeArrowheads="1"/>
            </p:cNvPicPr>
            <p:nvPr/>
          </p:nvPicPr>
          <p:blipFill>
            <a:blip r:embed="rId4" cstate="print"/>
            <a:srcRect/>
            <a:stretch>
              <a:fillRect/>
            </a:stretch>
          </p:blipFill>
          <p:spPr bwMode="auto">
            <a:xfrm>
              <a:off x="3483421" y="3068960"/>
              <a:ext cx="5553075" cy="3409950"/>
            </a:xfrm>
            <a:prstGeom prst="rect">
              <a:avLst/>
            </a:prstGeom>
            <a:noFill/>
            <a:ln w="9525">
              <a:noFill/>
              <a:miter lim="800000"/>
              <a:headEnd/>
              <a:tailEnd/>
            </a:ln>
          </p:spPr>
        </p:pic>
        <p:pic>
          <p:nvPicPr>
            <p:cNvPr id="133124" name="_x41289064" descr="EMB00000f781d00"/>
            <p:cNvPicPr>
              <a:picLocks noChangeAspect="1" noChangeArrowheads="1"/>
            </p:cNvPicPr>
            <p:nvPr/>
          </p:nvPicPr>
          <p:blipFill>
            <a:blip r:embed="rId5" cstate="print"/>
            <a:srcRect/>
            <a:stretch>
              <a:fillRect/>
            </a:stretch>
          </p:blipFill>
          <p:spPr bwMode="auto">
            <a:xfrm>
              <a:off x="1259632" y="1412776"/>
              <a:ext cx="7679933" cy="576064"/>
            </a:xfrm>
            <a:prstGeom prst="rect">
              <a:avLst/>
            </a:prstGeom>
            <a:noFill/>
          </p:spPr>
        </p:pic>
      </p:grpSp>
      <p:pic>
        <p:nvPicPr>
          <p:cNvPr id="2050" name="Picture 2"/>
          <p:cNvPicPr>
            <a:picLocks noChangeAspect="1" noChangeArrowheads="1"/>
          </p:cNvPicPr>
          <p:nvPr/>
        </p:nvPicPr>
        <p:blipFill>
          <a:blip r:embed="rId6" cstate="print"/>
          <a:srcRect/>
          <a:stretch>
            <a:fillRect/>
          </a:stretch>
        </p:blipFill>
        <p:spPr bwMode="auto">
          <a:xfrm>
            <a:off x="323528" y="3735875"/>
            <a:ext cx="720080" cy="2946994"/>
          </a:xfrm>
          <a:prstGeom prst="rect">
            <a:avLst/>
          </a:prstGeom>
          <a:noFill/>
          <a:ln w="9525">
            <a:noFill/>
            <a:miter lim="800000"/>
            <a:headEnd/>
            <a:tailEnd/>
          </a:ln>
        </p:spPr>
      </p:pic>
      <p:sp>
        <p:nvSpPr>
          <p:cNvPr id="17" name="Rounded Rectangle 7"/>
          <p:cNvSpPr/>
          <p:nvPr/>
        </p:nvSpPr>
        <p:spPr bwMode="auto">
          <a:xfrm>
            <a:off x="5997222" y="6237312"/>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프로그램 수정</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2000"/>
                                        <p:tgtEl>
                                          <p:spTgt spid="20"/>
                                        </p:tgtEl>
                                      </p:cBhvr>
                                    </p:animEffect>
                                  </p:childTnLst>
                                </p:cTn>
                              </p:par>
                            </p:childTnLst>
                          </p:cTn>
                        </p:par>
                      </p:childTnLst>
                    </p:cTn>
                  </p:par>
                </p:childTnLst>
              </p:cTn>
              <p:nextCondLst>
                <p:cond evt="onClick" delay="0">
                  <p:tgtEl>
                    <p:spTgt spid="17"/>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p:cNvPicPr>
            <a:picLocks noChangeAspect="1" noChangeArrowheads="1"/>
          </p:cNvPicPr>
          <p:nvPr/>
        </p:nvPicPr>
        <p:blipFill>
          <a:blip r:embed="rId3" cstate="print"/>
          <a:srcRect/>
          <a:stretch>
            <a:fillRect/>
          </a:stretch>
        </p:blipFill>
        <p:spPr bwMode="auto">
          <a:xfrm>
            <a:off x="179512" y="955154"/>
            <a:ext cx="5553075" cy="3409950"/>
          </a:xfrm>
          <a:prstGeom prst="rect">
            <a:avLst/>
          </a:prstGeom>
          <a:noFill/>
          <a:ln w="9525">
            <a:noFill/>
            <a:miter lim="800000"/>
            <a:headEnd/>
            <a:tailEnd/>
          </a:ln>
        </p:spPr>
      </p:pic>
      <p:sp>
        <p:nvSpPr>
          <p:cNvPr id="2" name="Title 1"/>
          <p:cNvSpPr>
            <a:spLocks noGrp="1"/>
          </p:cNvSpPr>
          <p:nvPr>
            <p:ph type="title"/>
          </p:nvPr>
        </p:nvSpPr>
        <p:spPr>
          <a:xfrm>
            <a:off x="107504" y="230189"/>
            <a:ext cx="8964488" cy="606523"/>
          </a:xfrm>
        </p:spPr>
        <p:txBody>
          <a:bodyPr>
            <a:noAutofit/>
          </a:bodyPr>
          <a:lstStyle/>
          <a:p>
            <a:r>
              <a:rPr lang="en-US" altLang="ko-KR" dirty="0" smtClean="0"/>
              <a:t>[</a:t>
            </a:r>
            <a:r>
              <a:rPr lang="ko-KR" altLang="en-US" dirty="0" smtClean="0"/>
              <a:t>단계 </a:t>
            </a:r>
            <a:r>
              <a:rPr lang="en-US" altLang="ko-KR" dirty="0" smtClean="0"/>
              <a:t>2] </a:t>
            </a:r>
            <a:r>
              <a:rPr lang="ko-KR" altLang="en-US" dirty="0" smtClean="0"/>
              <a:t>추가적인 반복문의 사용</a:t>
            </a:r>
            <a:br>
              <a:rPr lang="ko-KR" altLang="en-US" dirty="0" smtClean="0"/>
            </a:br>
            <a:endParaRPr lang="ko-KR" altLang="en-US"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1161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1469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800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8" name="TextBox 7"/>
          <p:cNvSpPr txBox="1"/>
          <p:nvPr/>
        </p:nvSpPr>
        <p:spPr>
          <a:xfrm>
            <a:off x="4355976" y="1136938"/>
            <a:ext cx="4464496" cy="707886"/>
          </a:xfrm>
          <a:prstGeom prst="rect">
            <a:avLst/>
          </a:prstGeom>
          <a:solidFill>
            <a:schemeClr val="accent1"/>
          </a:solidFill>
          <a:ln>
            <a:noFill/>
          </a:ln>
          <a:effectLst/>
        </p:spPr>
        <p:txBody>
          <a:bodyPr wrap="square" rtlCol="0">
            <a:spAutoFit/>
          </a:bodyPr>
          <a:lstStyle/>
          <a:p>
            <a:r>
              <a:rPr lang="ko-KR" altLang="en-US" sz="2000" dirty="0" smtClean="0"/>
              <a:t>출력될 곱셈 결과의 자릿수 조절</a:t>
            </a:r>
            <a:endParaRPr lang="en-US" altLang="ko-KR" sz="2000" dirty="0" smtClean="0"/>
          </a:p>
          <a:p>
            <a:r>
              <a:rPr lang="en-US" altLang="ko-KR" sz="2000" dirty="0" smtClean="0"/>
              <a:t>%d </a:t>
            </a:r>
            <a:r>
              <a:rPr lang="ko-KR" altLang="en-US" sz="2000" dirty="0" smtClean="0"/>
              <a:t>를 </a:t>
            </a:r>
            <a:r>
              <a:rPr lang="en-US" altLang="ko-KR" sz="2000" dirty="0" smtClean="0"/>
              <a:t>%2d</a:t>
            </a:r>
            <a:r>
              <a:rPr lang="ko-KR" altLang="en-US" sz="2000" dirty="0" smtClean="0"/>
              <a:t>로 수정</a:t>
            </a:r>
            <a:endParaRPr lang="ko-KR" altLang="en-US" sz="2000" dirty="0"/>
          </a:p>
        </p:txBody>
      </p:sp>
      <p:sp>
        <p:nvSpPr>
          <p:cNvPr id="10" name="직사각형 9"/>
          <p:cNvSpPr/>
          <p:nvPr/>
        </p:nvSpPr>
        <p:spPr bwMode="auto">
          <a:xfrm>
            <a:off x="2311634" y="2420888"/>
            <a:ext cx="288032" cy="288032"/>
          </a:xfrm>
          <a:prstGeom prst="rect">
            <a:avLst/>
          </a:prstGeom>
          <a:noFill/>
          <a:ln>
            <a:solidFill>
              <a:srgbClr val="FF0000">
                <a:alpha val="50000"/>
              </a:srgb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1" name="직사각형 10"/>
          <p:cNvSpPr/>
          <p:nvPr/>
        </p:nvSpPr>
        <p:spPr bwMode="auto">
          <a:xfrm>
            <a:off x="2311634" y="3717032"/>
            <a:ext cx="288032" cy="288032"/>
          </a:xfrm>
          <a:prstGeom prst="rect">
            <a:avLst/>
          </a:prstGeom>
          <a:noFill/>
          <a:ln>
            <a:solidFill>
              <a:srgbClr val="FF0000">
                <a:alpha val="50000"/>
              </a:srgb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2" name="Rounded Rectangle 7"/>
          <p:cNvSpPr/>
          <p:nvPr/>
        </p:nvSpPr>
        <p:spPr bwMode="auto">
          <a:xfrm>
            <a:off x="5724128" y="6093296"/>
            <a:ext cx="3168352"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프로그램 수정 후 결과 </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
        <p:nvSpPr>
          <p:cNvPr id="13824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15" name="_x41289064" descr="EMB00000f781d00"/>
          <p:cNvPicPr>
            <a:picLocks noChangeAspect="1" noChangeArrowheads="1"/>
          </p:cNvPicPr>
          <p:nvPr/>
        </p:nvPicPr>
        <p:blipFill>
          <a:blip r:embed="rId4" cstate="print"/>
          <a:srcRect/>
          <a:stretch>
            <a:fillRect/>
          </a:stretch>
        </p:blipFill>
        <p:spPr bwMode="auto">
          <a:xfrm>
            <a:off x="323528" y="4437112"/>
            <a:ext cx="7679933" cy="576064"/>
          </a:xfrm>
          <a:prstGeom prst="rect">
            <a:avLst/>
          </a:prstGeom>
          <a:noFill/>
        </p:spPr>
      </p:pic>
      <p:grpSp>
        <p:nvGrpSpPr>
          <p:cNvPr id="17" name="그룹 16"/>
          <p:cNvGrpSpPr/>
          <p:nvPr/>
        </p:nvGrpSpPr>
        <p:grpSpPr>
          <a:xfrm>
            <a:off x="323528" y="5056609"/>
            <a:ext cx="8242345" cy="892671"/>
            <a:chOff x="323528" y="5056609"/>
            <a:chExt cx="8242345" cy="892671"/>
          </a:xfrm>
        </p:grpSpPr>
        <p:pic>
          <p:nvPicPr>
            <p:cNvPr id="138241" name="_x75999984" descr="EMB00000f781d04"/>
            <p:cNvPicPr>
              <a:picLocks noChangeAspect="1" noChangeArrowheads="1"/>
            </p:cNvPicPr>
            <p:nvPr/>
          </p:nvPicPr>
          <p:blipFill>
            <a:blip r:embed="rId5" cstate="print"/>
            <a:srcRect/>
            <a:stretch>
              <a:fillRect/>
            </a:stretch>
          </p:blipFill>
          <p:spPr bwMode="auto">
            <a:xfrm>
              <a:off x="323528" y="5373216"/>
              <a:ext cx="8242345" cy="576064"/>
            </a:xfrm>
            <a:prstGeom prst="rect">
              <a:avLst/>
            </a:prstGeom>
            <a:noFill/>
          </p:spPr>
        </p:pic>
        <p:sp>
          <p:nvSpPr>
            <p:cNvPr id="16" name="아래쪽 화살표 15"/>
            <p:cNvSpPr/>
            <p:nvPr/>
          </p:nvSpPr>
          <p:spPr bwMode="auto">
            <a:xfrm>
              <a:off x="2987824" y="5056609"/>
              <a:ext cx="288032" cy="288032"/>
            </a:xfrm>
            <a:prstGeom prst="down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gr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childTnLst>
                          </p:cTn>
                        </p:par>
                      </p:childTnLst>
                    </p:cTn>
                  </p:par>
                </p:childTnLst>
              </p:cTn>
              <p:nextCondLst>
                <p:cond evt="onClick" delay="0">
                  <p:tgtEl>
                    <p:spTgt spid="12"/>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30189"/>
            <a:ext cx="8964488" cy="606523"/>
          </a:xfrm>
        </p:spPr>
        <p:txBody>
          <a:bodyPr>
            <a:normAutofit fontScale="90000"/>
          </a:bodyPr>
          <a:lstStyle/>
          <a:p>
            <a:r>
              <a:rPr lang="en-US" altLang="ko-KR" dirty="0" smtClean="0"/>
              <a:t>[</a:t>
            </a:r>
            <a:r>
              <a:rPr lang="ko-KR" altLang="en-US" dirty="0" smtClean="0"/>
              <a:t>단계 </a:t>
            </a:r>
            <a:r>
              <a:rPr lang="en-US" altLang="ko-KR" dirty="0" smtClean="0"/>
              <a:t>3] </a:t>
            </a:r>
            <a:r>
              <a:rPr lang="ko-KR" altLang="en-US" dirty="0" err="1" smtClean="0"/>
              <a:t>반복문</a:t>
            </a:r>
            <a:r>
              <a:rPr lang="ko-KR" altLang="en-US" dirty="0" smtClean="0"/>
              <a:t> 안의 </a:t>
            </a:r>
            <a:r>
              <a:rPr lang="ko-KR" altLang="en-US" dirty="0" err="1" smtClean="0"/>
              <a:t>반복문</a:t>
            </a:r>
            <a:r>
              <a:rPr lang="en-US" altLang="ko-KR" dirty="0" smtClean="0"/>
              <a:t>(</a:t>
            </a:r>
            <a:r>
              <a:rPr lang="ko-KR" altLang="en-US" dirty="0" smtClean="0"/>
              <a:t>중첩된 </a:t>
            </a:r>
            <a:r>
              <a:rPr lang="ko-KR" altLang="en-US" dirty="0" err="1" smtClean="0"/>
              <a:t>반복문</a:t>
            </a:r>
            <a:r>
              <a:rPr lang="en-US" altLang="ko-KR" dirty="0" smtClean="0"/>
              <a:t>) </a:t>
            </a:r>
            <a:r>
              <a:rPr lang="ko-KR" altLang="en-US" dirty="0" smtClean="0"/>
              <a:t/>
            </a:r>
            <a:br>
              <a:rPr lang="ko-KR" altLang="en-US" dirty="0" smtClean="0"/>
            </a:br>
            <a:endParaRPr lang="ko-KR" altLang="en-US"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1161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1469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800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8" name="TextBox 7"/>
          <p:cNvSpPr txBox="1"/>
          <p:nvPr/>
        </p:nvSpPr>
        <p:spPr>
          <a:xfrm>
            <a:off x="179512" y="1052736"/>
            <a:ext cx="8712968" cy="1015663"/>
          </a:xfrm>
          <a:prstGeom prst="rect">
            <a:avLst/>
          </a:prstGeom>
          <a:solidFill>
            <a:schemeClr val="accent1"/>
          </a:solidFill>
          <a:ln>
            <a:noFill/>
          </a:ln>
          <a:effectLst/>
        </p:spPr>
        <p:txBody>
          <a:bodyPr wrap="square" rtlCol="0">
            <a:spAutoFit/>
          </a:bodyPr>
          <a:lstStyle/>
          <a:p>
            <a:r>
              <a:rPr lang="en-US" altLang="ko-KR" sz="2000" dirty="0" smtClean="0"/>
              <a:t>[</a:t>
            </a:r>
            <a:r>
              <a:rPr lang="ko-KR" altLang="en-US" sz="2000" dirty="0" smtClean="0"/>
              <a:t>단계 </a:t>
            </a:r>
            <a:r>
              <a:rPr lang="en-US" altLang="ko-KR" sz="2000" dirty="0" smtClean="0"/>
              <a:t>2]</a:t>
            </a:r>
            <a:r>
              <a:rPr lang="ko-KR" altLang="en-US" sz="2000" dirty="0" smtClean="0"/>
              <a:t>의 마지막 프로그램에서 반복문 부분만을 살펴보면 두 개의 </a:t>
            </a:r>
            <a:r>
              <a:rPr lang="ko-KR" altLang="en-US" sz="2000" dirty="0" err="1" smtClean="0"/>
              <a:t>반복문이</a:t>
            </a:r>
            <a:r>
              <a:rPr lang="ko-KR" altLang="en-US" sz="2000" dirty="0" smtClean="0"/>
              <a:t> 거의 비슷하다</a:t>
            </a:r>
            <a:r>
              <a:rPr lang="en-US" altLang="ko-KR" sz="2000" dirty="0" smtClean="0"/>
              <a:t>.  </a:t>
            </a:r>
            <a:r>
              <a:rPr lang="ko-KR" altLang="en-US" sz="2000" dirty="0" smtClean="0"/>
              <a:t>단지 </a:t>
            </a:r>
            <a:r>
              <a:rPr lang="en-US" altLang="ko-KR" sz="2000" dirty="0" err="1" smtClean="0"/>
              <a:t>printf</a:t>
            </a:r>
            <a:r>
              <a:rPr lang="en-US" altLang="ko-KR" sz="2000" dirty="0" smtClean="0"/>
              <a:t> </a:t>
            </a:r>
            <a:r>
              <a:rPr lang="ko-KR" altLang="en-US" sz="2000" dirty="0" smtClean="0"/>
              <a:t>부분에서 </a:t>
            </a:r>
            <a:r>
              <a:rPr lang="en-US" altLang="ko-KR" sz="2000" dirty="0" smtClean="0"/>
              <a:t>1</a:t>
            </a:r>
            <a:r>
              <a:rPr lang="ko-KR" altLang="en-US" sz="2000" dirty="0" smtClean="0"/>
              <a:t>로 표시되는 부분이 </a:t>
            </a:r>
            <a:r>
              <a:rPr lang="en-US" altLang="ko-KR" sz="2000" dirty="0" smtClean="0"/>
              <a:t>2</a:t>
            </a:r>
            <a:r>
              <a:rPr lang="ko-KR" altLang="en-US" sz="2000" dirty="0" smtClean="0"/>
              <a:t>로 표시된 것</a:t>
            </a:r>
            <a:r>
              <a:rPr lang="en-US" altLang="ko-KR" sz="2000" dirty="0" smtClean="0"/>
              <a:t>(</a:t>
            </a:r>
            <a:r>
              <a:rPr lang="ko-KR" altLang="en-US" sz="2000" dirty="0" smtClean="0"/>
              <a:t>밑줄 부분</a:t>
            </a:r>
            <a:r>
              <a:rPr lang="en-US" altLang="ko-KR" sz="2000" dirty="0" smtClean="0"/>
              <a:t>) </a:t>
            </a:r>
            <a:r>
              <a:rPr lang="ko-KR" altLang="en-US" sz="2000" dirty="0" smtClean="0"/>
              <a:t>외에는 동일</a:t>
            </a:r>
            <a:endParaRPr lang="ko-KR" altLang="en-US" sz="2000" dirty="0"/>
          </a:p>
        </p:txBody>
      </p:sp>
      <p:pic>
        <p:nvPicPr>
          <p:cNvPr id="139266" name="Picture 2"/>
          <p:cNvPicPr>
            <a:picLocks noChangeAspect="1" noChangeArrowheads="1"/>
          </p:cNvPicPr>
          <p:nvPr/>
        </p:nvPicPr>
        <p:blipFill>
          <a:blip r:embed="rId3" cstate="print"/>
          <a:srcRect/>
          <a:stretch>
            <a:fillRect/>
          </a:stretch>
        </p:blipFill>
        <p:spPr bwMode="auto">
          <a:xfrm>
            <a:off x="251520" y="2132856"/>
            <a:ext cx="4752975" cy="1619250"/>
          </a:xfrm>
          <a:prstGeom prst="rect">
            <a:avLst/>
          </a:prstGeom>
          <a:noFill/>
          <a:ln w="9525">
            <a:noFill/>
            <a:miter lim="800000"/>
            <a:headEnd/>
            <a:tailEnd/>
          </a:ln>
        </p:spPr>
      </p:pic>
      <p:sp>
        <p:nvSpPr>
          <p:cNvPr id="10" name="TextBox 9"/>
          <p:cNvSpPr txBox="1"/>
          <p:nvPr/>
        </p:nvSpPr>
        <p:spPr>
          <a:xfrm>
            <a:off x="179512" y="4005064"/>
            <a:ext cx="8064896" cy="1323439"/>
          </a:xfrm>
          <a:prstGeom prst="rect">
            <a:avLst/>
          </a:prstGeom>
          <a:solidFill>
            <a:schemeClr val="accent2">
              <a:lumMod val="40000"/>
              <a:lumOff val="60000"/>
            </a:schemeClr>
          </a:solidFill>
          <a:ln>
            <a:noFill/>
          </a:ln>
          <a:effectLst/>
        </p:spPr>
        <p:txBody>
          <a:bodyPr wrap="square" rtlCol="0">
            <a:spAutoFit/>
          </a:bodyPr>
          <a:lstStyle/>
          <a:p>
            <a:r>
              <a:rPr lang="ko-KR" altLang="en-US" sz="2000" dirty="0" smtClean="0"/>
              <a:t>결국 두 반복문의 내용은 비슷하므로</a:t>
            </a:r>
            <a:r>
              <a:rPr lang="en-US" altLang="ko-KR" sz="2000" dirty="0" smtClean="0"/>
              <a:t>, </a:t>
            </a:r>
            <a:r>
              <a:rPr lang="ko-KR" altLang="en-US" sz="2000" dirty="0" smtClean="0"/>
              <a:t>한 개의 </a:t>
            </a:r>
            <a:r>
              <a:rPr lang="ko-KR" altLang="en-US" sz="2000" dirty="0" err="1" smtClean="0"/>
              <a:t>반복문을</a:t>
            </a:r>
            <a:r>
              <a:rPr lang="ko-KR" altLang="en-US" sz="2000" dirty="0" smtClean="0"/>
              <a:t> 이용하되 </a:t>
            </a:r>
            <a:endParaRPr lang="en-US" altLang="ko-KR" sz="2000" dirty="0" smtClean="0"/>
          </a:p>
          <a:p>
            <a:r>
              <a:rPr lang="ko-KR" altLang="en-US" sz="2000" dirty="0" smtClean="0"/>
              <a:t>그 자체를 반복하게 만들자</a:t>
            </a:r>
            <a:r>
              <a:rPr lang="en-US" altLang="ko-KR" sz="2000" dirty="0" smtClean="0"/>
              <a:t>.</a:t>
            </a:r>
          </a:p>
          <a:p>
            <a:r>
              <a:rPr lang="ko-KR" altLang="en-US" sz="2000" dirty="0" err="1" smtClean="0"/>
              <a:t>반복문</a:t>
            </a:r>
            <a:r>
              <a:rPr lang="ko-KR" altLang="en-US" sz="2000" dirty="0" smtClean="0"/>
              <a:t> 자체를 반복시키기 위해 제어 변수 </a:t>
            </a:r>
            <a:r>
              <a:rPr lang="en-US" altLang="ko-KR" sz="2000" dirty="0" smtClean="0"/>
              <a:t>j</a:t>
            </a:r>
            <a:r>
              <a:rPr lang="ko-KR" altLang="en-US" sz="2000" dirty="0" smtClean="0"/>
              <a:t>를 추가하고 반복할 부분을 묶어주기 위해 중괄호 </a:t>
            </a:r>
            <a:r>
              <a:rPr lang="en-US" altLang="ko-KR" sz="2000" dirty="0" smtClean="0"/>
              <a:t>{}</a:t>
            </a:r>
            <a:r>
              <a:rPr lang="ko-KR" altLang="en-US" sz="2000" dirty="0" smtClean="0"/>
              <a:t>를 사용</a:t>
            </a:r>
            <a:endParaRPr lang="ko-KR" altLang="en-US" sz="2000" dirty="0"/>
          </a:p>
        </p:txBody>
      </p:sp>
      <p:sp>
        <p:nvSpPr>
          <p:cNvPr id="12" name="Rounded Rectangle 7"/>
          <p:cNvSpPr/>
          <p:nvPr/>
        </p:nvSpPr>
        <p:spPr bwMode="auto">
          <a:xfrm>
            <a:off x="323528" y="5976664"/>
            <a:ext cx="3168352"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프로그램 수정 후 결과 </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
        <p:nvSpPr>
          <p:cNvPr id="13926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grpSp>
        <p:nvGrpSpPr>
          <p:cNvPr id="15" name="그룹 14"/>
          <p:cNvGrpSpPr/>
          <p:nvPr/>
        </p:nvGrpSpPr>
        <p:grpSpPr>
          <a:xfrm>
            <a:off x="62269" y="188640"/>
            <a:ext cx="8706833" cy="6336704"/>
            <a:chOff x="62269" y="188640"/>
            <a:chExt cx="8706833" cy="6336704"/>
          </a:xfrm>
        </p:grpSpPr>
        <p:pic>
          <p:nvPicPr>
            <p:cNvPr id="139267" name="Picture 3"/>
            <p:cNvPicPr>
              <a:picLocks noChangeAspect="1" noChangeArrowheads="1"/>
            </p:cNvPicPr>
            <p:nvPr/>
          </p:nvPicPr>
          <p:blipFill>
            <a:blip r:embed="rId4" cstate="print"/>
            <a:srcRect/>
            <a:stretch>
              <a:fillRect/>
            </a:stretch>
          </p:blipFill>
          <p:spPr bwMode="auto">
            <a:xfrm>
              <a:off x="4139952" y="2353394"/>
              <a:ext cx="4629150" cy="4171950"/>
            </a:xfrm>
            <a:prstGeom prst="rect">
              <a:avLst/>
            </a:prstGeom>
            <a:noFill/>
            <a:ln w="9525">
              <a:noFill/>
              <a:miter lim="800000"/>
              <a:headEnd/>
              <a:tailEnd/>
            </a:ln>
          </p:spPr>
        </p:pic>
        <p:pic>
          <p:nvPicPr>
            <p:cNvPr id="139268" name="_x76031376" descr="EMB00000f781d05"/>
            <p:cNvPicPr>
              <a:picLocks noChangeAspect="1" noChangeArrowheads="1"/>
            </p:cNvPicPr>
            <p:nvPr/>
          </p:nvPicPr>
          <p:blipFill>
            <a:blip r:embed="rId5" cstate="print"/>
            <a:srcRect/>
            <a:stretch>
              <a:fillRect/>
            </a:stretch>
          </p:blipFill>
          <p:spPr bwMode="auto">
            <a:xfrm>
              <a:off x="62269" y="188640"/>
              <a:ext cx="5589851" cy="1656184"/>
            </a:xfrm>
            <a:prstGeom prst="rect">
              <a:avLst/>
            </a:prstGeom>
            <a:noFill/>
          </p:spPr>
        </p:pic>
      </p:gr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000"/>
                                        <p:tgtEl>
                                          <p:spTgt spid="15"/>
                                        </p:tgtEl>
                                      </p:cBhvr>
                                    </p:animEffect>
                                  </p:childTnLst>
                                </p:cTn>
                              </p:par>
                            </p:childTnLst>
                          </p:cTn>
                        </p:par>
                      </p:childTnLst>
                    </p:cTn>
                  </p:par>
                </p:childTnLst>
              </p:cTn>
              <p:nextCondLst>
                <p:cond evt="onClick" delay="0">
                  <p:tgtEl>
                    <p:spTgt spid="12"/>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ko-KR" altLang="en-US" dirty="0" smtClean="0"/>
              <a:t>횟수가 정해지는 반복</a:t>
            </a:r>
            <a:r>
              <a:rPr lang="en-US" altLang="ko-KR" dirty="0" smtClean="0"/>
              <a:t>, for</a:t>
            </a:r>
            <a:r>
              <a:rPr lang="ko-KR" altLang="en-US" dirty="0" smtClean="0"/>
              <a:t> 문</a:t>
            </a:r>
            <a:endParaRPr lang="ko-KR" altLang="en-US"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2050" name="Picture 2"/>
          <p:cNvPicPr>
            <a:picLocks noChangeAspect="1" noChangeArrowheads="1"/>
          </p:cNvPicPr>
          <p:nvPr/>
        </p:nvPicPr>
        <p:blipFill>
          <a:blip r:embed="rId3" cstate="print"/>
          <a:srcRect/>
          <a:stretch>
            <a:fillRect/>
          </a:stretch>
        </p:blipFill>
        <p:spPr bwMode="auto">
          <a:xfrm>
            <a:off x="251520" y="2077219"/>
            <a:ext cx="4495800" cy="847725"/>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395536" y="4653136"/>
            <a:ext cx="8162925" cy="1800225"/>
          </a:xfrm>
          <a:prstGeom prst="rect">
            <a:avLst/>
          </a:prstGeom>
          <a:noFill/>
          <a:ln w="9525">
            <a:noFill/>
            <a:miter lim="800000"/>
            <a:headEnd/>
            <a:tailEnd/>
          </a:ln>
        </p:spPr>
      </p:pic>
      <p:pic>
        <p:nvPicPr>
          <p:cNvPr id="7" name="Picture 2"/>
          <p:cNvPicPr>
            <a:picLocks noChangeAspect="1" noChangeArrowheads="1"/>
          </p:cNvPicPr>
          <p:nvPr/>
        </p:nvPicPr>
        <p:blipFill>
          <a:blip r:embed="rId5" cstate="print"/>
          <a:srcRect/>
          <a:stretch>
            <a:fillRect/>
          </a:stretch>
        </p:blipFill>
        <p:spPr bwMode="auto">
          <a:xfrm>
            <a:off x="5220072" y="936104"/>
            <a:ext cx="3384376" cy="3730092"/>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30189"/>
            <a:ext cx="8964488" cy="606523"/>
          </a:xfrm>
        </p:spPr>
        <p:txBody>
          <a:bodyPr>
            <a:normAutofit fontScale="90000"/>
          </a:bodyPr>
          <a:lstStyle/>
          <a:p>
            <a:r>
              <a:rPr lang="en-US" altLang="ko-KR" dirty="0" smtClean="0"/>
              <a:t>[</a:t>
            </a:r>
            <a:r>
              <a:rPr lang="ko-KR" altLang="en-US" dirty="0" smtClean="0"/>
              <a:t>단계 </a:t>
            </a:r>
            <a:r>
              <a:rPr lang="en-US" altLang="ko-KR" dirty="0" smtClean="0"/>
              <a:t>3] </a:t>
            </a:r>
            <a:r>
              <a:rPr lang="ko-KR" altLang="en-US" dirty="0" err="1" smtClean="0"/>
              <a:t>반복문</a:t>
            </a:r>
            <a:r>
              <a:rPr lang="ko-KR" altLang="en-US" dirty="0" smtClean="0"/>
              <a:t> 안의 </a:t>
            </a:r>
            <a:r>
              <a:rPr lang="ko-KR" altLang="en-US" dirty="0" err="1" smtClean="0"/>
              <a:t>반복문</a:t>
            </a:r>
            <a:r>
              <a:rPr lang="en-US" altLang="ko-KR" dirty="0" smtClean="0"/>
              <a:t>(</a:t>
            </a:r>
            <a:r>
              <a:rPr lang="ko-KR" altLang="en-US" dirty="0" smtClean="0"/>
              <a:t>중첩된 </a:t>
            </a:r>
            <a:r>
              <a:rPr lang="ko-KR" altLang="en-US" dirty="0" err="1" smtClean="0"/>
              <a:t>반복문</a:t>
            </a:r>
            <a:r>
              <a:rPr lang="en-US" altLang="ko-KR" dirty="0" smtClean="0"/>
              <a:t>) </a:t>
            </a:r>
            <a:r>
              <a:rPr lang="ko-KR" altLang="en-US" dirty="0" smtClean="0"/>
              <a:t/>
            </a:r>
            <a:br>
              <a:rPr lang="ko-KR" altLang="en-US" dirty="0" smtClean="0"/>
            </a:br>
            <a:endParaRPr lang="ko-KR" altLang="en-US"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1161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1469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800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 name="TextBox 9"/>
          <p:cNvSpPr txBox="1"/>
          <p:nvPr/>
        </p:nvSpPr>
        <p:spPr>
          <a:xfrm>
            <a:off x="539552" y="5005625"/>
            <a:ext cx="8064896" cy="1015663"/>
          </a:xfrm>
          <a:prstGeom prst="rect">
            <a:avLst/>
          </a:prstGeom>
          <a:solidFill>
            <a:schemeClr val="accent2">
              <a:lumMod val="40000"/>
              <a:lumOff val="60000"/>
            </a:schemeClr>
          </a:solidFill>
          <a:ln>
            <a:noFill/>
          </a:ln>
          <a:effectLst/>
        </p:spPr>
        <p:txBody>
          <a:bodyPr wrap="square" rtlCol="0">
            <a:spAutoFit/>
          </a:bodyPr>
          <a:lstStyle/>
          <a:p>
            <a:r>
              <a:rPr lang="ko-KR" altLang="en-US" sz="2000" dirty="0" smtClean="0"/>
              <a:t>예제 왼쪽의 </a:t>
            </a:r>
            <a:r>
              <a:rPr lang="en-US" altLang="ko-KR" sz="2000" dirty="0" smtClean="0"/>
              <a:t>[1</a:t>
            </a:r>
            <a:r>
              <a:rPr lang="ko-KR" altLang="en-US" sz="2000" dirty="0" smtClean="0"/>
              <a:t>단을 </a:t>
            </a:r>
            <a:r>
              <a:rPr lang="en-US" altLang="ko-KR" sz="2000" dirty="0" smtClean="0"/>
              <a:t>9</a:t>
            </a:r>
            <a:r>
              <a:rPr lang="ko-KR" altLang="en-US" sz="2000" dirty="0" smtClean="0"/>
              <a:t>번 반복</a:t>
            </a:r>
            <a:r>
              <a:rPr lang="en-US" altLang="ko-KR" sz="2000" dirty="0" smtClean="0"/>
              <a:t>]</a:t>
            </a:r>
            <a:r>
              <a:rPr lang="ko-KR" altLang="en-US" sz="2000" dirty="0" smtClean="0"/>
              <a:t>하는 것을 오른쪽의 </a:t>
            </a:r>
            <a:r>
              <a:rPr lang="en-US" altLang="ko-KR" sz="2000" dirty="0" smtClean="0"/>
              <a:t>[</a:t>
            </a:r>
            <a:r>
              <a:rPr lang="ko-KR" altLang="en-US" sz="2000" dirty="0" smtClean="0"/>
              <a:t>제어변수 </a:t>
            </a:r>
            <a:r>
              <a:rPr lang="en-US" altLang="ko-KR" sz="2000" dirty="0" smtClean="0"/>
              <a:t>j</a:t>
            </a:r>
            <a:r>
              <a:rPr lang="ko-KR" altLang="en-US" sz="2000" dirty="0" smtClean="0"/>
              <a:t>를 단으로 사용하는 반복</a:t>
            </a:r>
            <a:r>
              <a:rPr lang="en-US" altLang="ko-KR" sz="2000" dirty="0" smtClean="0"/>
              <a:t>]</a:t>
            </a:r>
            <a:r>
              <a:rPr lang="ko-KR" altLang="en-US" sz="2000" dirty="0" smtClean="0"/>
              <a:t>으로 바꾸어는 준다</a:t>
            </a:r>
            <a:r>
              <a:rPr lang="en-US" altLang="ko-KR" sz="2000" dirty="0" smtClean="0"/>
              <a:t>. </a:t>
            </a:r>
          </a:p>
          <a:p>
            <a:r>
              <a:rPr lang="ko-KR" altLang="en-US" sz="2000" dirty="0" smtClean="0"/>
              <a:t>이를 위해 단을 나타내는 부분만 변수 </a:t>
            </a:r>
            <a:r>
              <a:rPr lang="en-US" altLang="ko-KR" sz="2000" dirty="0" smtClean="0"/>
              <a:t>j</a:t>
            </a:r>
            <a:r>
              <a:rPr lang="ko-KR" altLang="en-US" sz="2000" dirty="0" smtClean="0"/>
              <a:t>로 바꾸어주면 구구단이 완성</a:t>
            </a:r>
            <a:endParaRPr lang="ko-KR" altLang="en-US" sz="2000" dirty="0"/>
          </a:p>
        </p:txBody>
      </p:sp>
      <p:sp>
        <p:nvSpPr>
          <p:cNvPr id="12" name="Rounded Rectangle 7"/>
          <p:cNvSpPr/>
          <p:nvPr/>
        </p:nvSpPr>
        <p:spPr bwMode="auto">
          <a:xfrm>
            <a:off x="5796136" y="6192688"/>
            <a:ext cx="3168352"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프로그램 수정 후 결과 </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
        <p:nvSpPr>
          <p:cNvPr id="13926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141314" name="Picture 2"/>
          <p:cNvPicPr>
            <a:picLocks noChangeAspect="1" noChangeArrowheads="1"/>
          </p:cNvPicPr>
          <p:nvPr/>
        </p:nvPicPr>
        <p:blipFill>
          <a:blip r:embed="rId3" cstate="print"/>
          <a:srcRect/>
          <a:stretch>
            <a:fillRect/>
          </a:stretch>
        </p:blipFill>
        <p:spPr bwMode="auto">
          <a:xfrm>
            <a:off x="615753" y="861096"/>
            <a:ext cx="7692150" cy="4008064"/>
          </a:xfrm>
          <a:prstGeom prst="rect">
            <a:avLst/>
          </a:prstGeom>
          <a:noFill/>
          <a:ln w="9525">
            <a:noFill/>
            <a:miter lim="800000"/>
            <a:headEnd/>
            <a:tailEnd/>
          </a:ln>
        </p:spPr>
      </p:pic>
      <p:sp>
        <p:nvSpPr>
          <p:cNvPr id="14131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141315" name="_x41712544" descr="EMB00000f781d37"/>
          <p:cNvPicPr>
            <a:picLocks noChangeAspect="1" noChangeArrowheads="1"/>
          </p:cNvPicPr>
          <p:nvPr/>
        </p:nvPicPr>
        <p:blipFill>
          <a:blip r:embed="rId4" cstate="print"/>
          <a:srcRect/>
          <a:stretch>
            <a:fillRect/>
          </a:stretch>
        </p:blipFill>
        <p:spPr bwMode="auto">
          <a:xfrm>
            <a:off x="59431" y="44624"/>
            <a:ext cx="5425307" cy="1584176"/>
          </a:xfrm>
          <a:prstGeom prst="rect">
            <a:avLst/>
          </a:prstGeom>
          <a:noFill/>
        </p:spPr>
      </p:pic>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1315"/>
                                        </p:tgtEl>
                                        <p:attrNameLst>
                                          <p:attrName>style.visibility</p:attrName>
                                        </p:attrNameLst>
                                      </p:cBhvr>
                                      <p:to>
                                        <p:strVal val="visible"/>
                                      </p:to>
                                    </p:set>
                                    <p:animEffect transition="in" filter="fade">
                                      <p:cBhvr>
                                        <p:cTn id="7" dur="2000"/>
                                        <p:tgtEl>
                                          <p:spTgt spid="141315"/>
                                        </p:tgtEl>
                                      </p:cBhvr>
                                    </p:animEffect>
                                  </p:childTnLst>
                                </p:cTn>
                              </p:par>
                            </p:childTnLst>
                          </p:cTn>
                        </p:par>
                      </p:childTnLst>
                    </p:cTn>
                  </p:par>
                </p:childTnLst>
              </p:cTn>
              <p:nextCondLst>
                <p:cond evt="onClick" delay="0">
                  <p:tgtEl>
                    <p:spTgt spid="12"/>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30189"/>
            <a:ext cx="8964488" cy="606523"/>
          </a:xfrm>
        </p:spPr>
        <p:txBody>
          <a:bodyPr>
            <a:normAutofit fontScale="90000"/>
          </a:bodyPr>
          <a:lstStyle/>
          <a:p>
            <a:r>
              <a:rPr lang="en-US" altLang="ko-KR" dirty="0" smtClean="0"/>
              <a:t>[</a:t>
            </a:r>
            <a:r>
              <a:rPr lang="ko-KR" altLang="en-US" dirty="0" smtClean="0"/>
              <a:t>단계 </a:t>
            </a:r>
            <a:r>
              <a:rPr lang="en-US" altLang="ko-KR" dirty="0" smtClean="0"/>
              <a:t>3] </a:t>
            </a:r>
            <a:r>
              <a:rPr lang="ko-KR" altLang="en-US" dirty="0" err="1" smtClean="0"/>
              <a:t>반복문</a:t>
            </a:r>
            <a:r>
              <a:rPr lang="ko-KR" altLang="en-US" dirty="0" smtClean="0"/>
              <a:t> 안의 </a:t>
            </a:r>
            <a:r>
              <a:rPr lang="ko-KR" altLang="en-US" dirty="0" err="1" smtClean="0"/>
              <a:t>반복문</a:t>
            </a:r>
            <a:r>
              <a:rPr lang="en-US" altLang="ko-KR" dirty="0" smtClean="0"/>
              <a:t>(</a:t>
            </a:r>
            <a:r>
              <a:rPr lang="ko-KR" altLang="en-US" dirty="0" smtClean="0"/>
              <a:t>중첩된 </a:t>
            </a:r>
            <a:r>
              <a:rPr lang="ko-KR" altLang="en-US" dirty="0" err="1" smtClean="0"/>
              <a:t>반복문</a:t>
            </a:r>
            <a:r>
              <a:rPr lang="en-US" altLang="ko-KR" dirty="0" smtClean="0"/>
              <a:t>) </a:t>
            </a:r>
            <a:r>
              <a:rPr lang="ko-KR" altLang="en-US" dirty="0" smtClean="0"/>
              <a:t/>
            </a:r>
            <a:br>
              <a:rPr lang="ko-KR" altLang="en-US" dirty="0" smtClean="0"/>
            </a:br>
            <a:endParaRPr lang="ko-KR" altLang="en-US"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1161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1469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800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 name="TextBox 9"/>
          <p:cNvSpPr txBox="1"/>
          <p:nvPr/>
        </p:nvSpPr>
        <p:spPr>
          <a:xfrm>
            <a:off x="251520" y="5045114"/>
            <a:ext cx="8352928" cy="400110"/>
          </a:xfrm>
          <a:prstGeom prst="rect">
            <a:avLst/>
          </a:prstGeom>
          <a:solidFill>
            <a:schemeClr val="accent2">
              <a:lumMod val="40000"/>
              <a:lumOff val="60000"/>
            </a:schemeClr>
          </a:solidFill>
          <a:ln>
            <a:noFill/>
          </a:ln>
          <a:effectLst/>
        </p:spPr>
        <p:txBody>
          <a:bodyPr wrap="square" rtlCol="0">
            <a:spAutoFit/>
          </a:bodyPr>
          <a:lstStyle/>
          <a:p>
            <a:r>
              <a:rPr lang="ko-KR" altLang="en-US" sz="2000" dirty="0" smtClean="0"/>
              <a:t>가로방향을 세로방향으로 바꾸려면 </a:t>
            </a:r>
            <a:r>
              <a:rPr lang="en-US" altLang="ko-KR" sz="2000" dirty="0" smtClean="0"/>
              <a:t>line 08</a:t>
            </a:r>
            <a:r>
              <a:rPr lang="ko-KR" altLang="en-US" sz="2000" dirty="0" smtClean="0"/>
              <a:t>의 변수 </a:t>
            </a:r>
            <a:r>
              <a:rPr lang="en-US" altLang="ko-KR" sz="2000" dirty="0" err="1" smtClean="0"/>
              <a:t>i</a:t>
            </a:r>
            <a:r>
              <a:rPr lang="en-US" altLang="ko-KR" sz="2000" dirty="0" smtClean="0"/>
              <a:t> </a:t>
            </a:r>
            <a:r>
              <a:rPr lang="ko-KR" altLang="en-US" sz="2000" dirty="0" smtClean="0"/>
              <a:t>와 </a:t>
            </a:r>
            <a:r>
              <a:rPr lang="en-US" altLang="ko-KR" sz="2000" dirty="0" smtClean="0"/>
              <a:t>j</a:t>
            </a:r>
            <a:r>
              <a:rPr lang="ko-KR" altLang="en-US" sz="2000" dirty="0" smtClean="0"/>
              <a:t>의 위치를 바꾼다</a:t>
            </a:r>
            <a:endParaRPr lang="ko-KR" altLang="en-US" sz="2000" dirty="0"/>
          </a:p>
        </p:txBody>
      </p:sp>
      <p:sp>
        <p:nvSpPr>
          <p:cNvPr id="12" name="Rounded Rectangle 7"/>
          <p:cNvSpPr/>
          <p:nvPr/>
        </p:nvSpPr>
        <p:spPr bwMode="auto">
          <a:xfrm>
            <a:off x="5796136" y="6192688"/>
            <a:ext cx="3168352"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프로그램 수정 후 결과 </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
        <p:nvSpPr>
          <p:cNvPr id="13926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4131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143362" name="Picture 2"/>
          <p:cNvPicPr>
            <a:picLocks noChangeAspect="1" noChangeArrowheads="1"/>
          </p:cNvPicPr>
          <p:nvPr/>
        </p:nvPicPr>
        <p:blipFill>
          <a:blip r:embed="rId3" cstate="print"/>
          <a:srcRect/>
          <a:stretch>
            <a:fillRect/>
          </a:stretch>
        </p:blipFill>
        <p:spPr bwMode="auto">
          <a:xfrm>
            <a:off x="395536" y="1001845"/>
            <a:ext cx="3672407" cy="3939323"/>
          </a:xfrm>
          <a:prstGeom prst="rect">
            <a:avLst/>
          </a:prstGeom>
          <a:noFill/>
          <a:ln w="9525">
            <a:noFill/>
            <a:miter lim="800000"/>
            <a:headEnd/>
            <a:tailEnd/>
          </a:ln>
        </p:spPr>
      </p:pic>
      <p:pic>
        <p:nvPicPr>
          <p:cNvPr id="143363" name="Picture 3"/>
          <p:cNvPicPr>
            <a:picLocks noChangeAspect="1" noChangeArrowheads="1"/>
          </p:cNvPicPr>
          <p:nvPr/>
        </p:nvPicPr>
        <p:blipFill>
          <a:blip r:embed="rId4" cstate="print"/>
          <a:srcRect/>
          <a:stretch>
            <a:fillRect/>
          </a:stretch>
        </p:blipFill>
        <p:spPr bwMode="auto">
          <a:xfrm>
            <a:off x="4211961" y="980728"/>
            <a:ext cx="4307598" cy="3888432"/>
          </a:xfrm>
          <a:prstGeom prst="rect">
            <a:avLst/>
          </a:prstGeom>
          <a:noFill/>
          <a:ln w="9525">
            <a:noFill/>
            <a:miter lim="800000"/>
            <a:headEnd/>
            <a:tailEnd/>
          </a:ln>
        </p:spPr>
      </p:pic>
      <p:sp>
        <p:nvSpPr>
          <p:cNvPr id="15" name="직사각형 14"/>
          <p:cNvSpPr/>
          <p:nvPr/>
        </p:nvSpPr>
        <p:spPr bwMode="auto">
          <a:xfrm>
            <a:off x="2846808" y="3501008"/>
            <a:ext cx="288032" cy="432048"/>
          </a:xfrm>
          <a:prstGeom prst="rect">
            <a:avLst/>
          </a:prstGeom>
          <a:noFill/>
          <a:ln>
            <a:solidFill>
              <a:srgbClr val="FF0000">
                <a:alpha val="46000"/>
              </a:srgb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6" name="직사각형 15"/>
          <p:cNvSpPr/>
          <p:nvPr/>
        </p:nvSpPr>
        <p:spPr bwMode="auto">
          <a:xfrm>
            <a:off x="7092280" y="3429000"/>
            <a:ext cx="432048" cy="432048"/>
          </a:xfrm>
          <a:prstGeom prst="rect">
            <a:avLst/>
          </a:prstGeom>
          <a:noFill/>
          <a:ln>
            <a:solidFill>
              <a:srgbClr val="FF0000">
                <a:alpha val="46000"/>
              </a:srgb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4336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143364" name="_x76155920" descr="EMB00000f781d38"/>
          <p:cNvPicPr>
            <a:picLocks noChangeAspect="1" noChangeArrowheads="1"/>
          </p:cNvPicPr>
          <p:nvPr/>
        </p:nvPicPr>
        <p:blipFill>
          <a:blip r:embed="rId5" cstate="print"/>
          <a:srcRect/>
          <a:stretch>
            <a:fillRect/>
          </a:stretch>
        </p:blipFill>
        <p:spPr bwMode="auto">
          <a:xfrm>
            <a:off x="89593" y="44624"/>
            <a:ext cx="5881331" cy="1728192"/>
          </a:xfrm>
          <a:prstGeom prst="rect">
            <a:avLst/>
          </a:prstGeom>
          <a:noFill/>
        </p:spPr>
      </p:pic>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364"/>
                                        </p:tgtEl>
                                        <p:attrNameLst>
                                          <p:attrName>style.visibility</p:attrName>
                                        </p:attrNameLst>
                                      </p:cBhvr>
                                      <p:to>
                                        <p:strVal val="visible"/>
                                      </p:to>
                                    </p:set>
                                    <p:animEffect transition="in" filter="fade">
                                      <p:cBhvr>
                                        <p:cTn id="7" dur="2000"/>
                                        <p:tgtEl>
                                          <p:spTgt spid="143364"/>
                                        </p:tgtEl>
                                      </p:cBhvr>
                                    </p:animEffect>
                                  </p:childTnLst>
                                </p:cTn>
                              </p:par>
                            </p:childTnLst>
                          </p:cTn>
                        </p:par>
                      </p:childTnLst>
                    </p:cTn>
                  </p:par>
                </p:childTnLst>
              </p:cTn>
              <p:nextCondLst>
                <p:cond evt="onClick" delay="0">
                  <p:tgtEl>
                    <p:spTgt spid="12"/>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실습문제 </a:t>
            </a:r>
            <a:r>
              <a:rPr lang="en-US" altLang="ko-KR" dirty="0" smtClean="0"/>
              <a:t>8.20] (215 page)</a:t>
            </a:r>
            <a:endParaRPr lang="ko-KR" altLang="en-US" dirty="0"/>
          </a:p>
        </p:txBody>
      </p:sp>
      <p:sp>
        <p:nvSpPr>
          <p:cNvPr id="6" name="텍스트 개체 틀 4"/>
          <p:cNvSpPr>
            <a:spLocks noGrp="1"/>
          </p:cNvSpPr>
          <p:nvPr>
            <p:ph type="body" sz="quarter" idx="10"/>
          </p:nvPr>
        </p:nvSpPr>
        <p:spPr>
          <a:xfrm>
            <a:off x="35496" y="980728"/>
            <a:ext cx="8784976" cy="800219"/>
          </a:xfrm>
        </p:spPr>
        <p:txBody>
          <a:bodyPr wrap="square">
            <a:spAutoFit/>
          </a:bodyPr>
          <a:lstStyle/>
          <a:p>
            <a:pPr>
              <a:buNone/>
            </a:pPr>
            <a:r>
              <a:rPr lang="ko-KR" altLang="en-US" sz="2000" dirty="0" smtClean="0"/>
              <a:t>임의의 정수 </a:t>
            </a:r>
            <a:r>
              <a:rPr lang="en-US" altLang="ko-KR" sz="2000" dirty="0" smtClean="0"/>
              <a:t>n</a:t>
            </a:r>
            <a:r>
              <a:rPr lang="ko-KR" altLang="en-US" sz="2000" dirty="0" smtClean="0"/>
              <a:t>을 입력하면 다음과 같이 </a:t>
            </a:r>
            <a:r>
              <a:rPr lang="en-US" altLang="ko-KR" sz="2000" dirty="0" smtClean="0"/>
              <a:t>1</a:t>
            </a:r>
            <a:r>
              <a:rPr lang="ko-KR" altLang="en-US" sz="2000" dirty="0" smtClean="0"/>
              <a:t>부터 </a:t>
            </a:r>
            <a:r>
              <a:rPr lang="en-US" altLang="ko-KR" sz="2000" dirty="0" smtClean="0"/>
              <a:t>n</a:t>
            </a:r>
            <a:r>
              <a:rPr lang="ko-KR" altLang="en-US" sz="2000" dirty="0" smtClean="0"/>
              <a:t>까지의 합을 차례로 계산하여 </a:t>
            </a:r>
            <a:endParaRPr lang="en-US" altLang="ko-KR" sz="2000" dirty="0" smtClean="0"/>
          </a:p>
          <a:p>
            <a:pPr>
              <a:buNone/>
            </a:pPr>
            <a:r>
              <a:rPr lang="ko-KR" altLang="en-US" sz="2000" dirty="0" smtClean="0"/>
              <a:t>출력하는 프로그램을 작성하시오</a:t>
            </a:r>
            <a:r>
              <a:rPr lang="en-US" altLang="ko-KR" sz="2000" dirty="0" smtClean="0"/>
              <a:t>.</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547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547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Rounded Rectangle 7"/>
          <p:cNvSpPr/>
          <p:nvPr/>
        </p:nvSpPr>
        <p:spPr bwMode="auto">
          <a:xfrm>
            <a:off x="827584" y="6165304"/>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
        <p:nvSpPr>
          <p:cNvPr id="14643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146433" name="_x41570832" descr="EMB00000f781d39"/>
          <p:cNvPicPr>
            <a:picLocks noChangeAspect="1" noChangeArrowheads="1"/>
          </p:cNvPicPr>
          <p:nvPr/>
        </p:nvPicPr>
        <p:blipFill>
          <a:blip r:embed="rId3" cstate="print"/>
          <a:srcRect/>
          <a:stretch>
            <a:fillRect/>
          </a:stretch>
        </p:blipFill>
        <p:spPr bwMode="auto">
          <a:xfrm>
            <a:off x="179512" y="1916832"/>
            <a:ext cx="2776033" cy="1728192"/>
          </a:xfrm>
          <a:prstGeom prst="rect">
            <a:avLst/>
          </a:prstGeom>
          <a:noFill/>
        </p:spPr>
      </p:pic>
      <p:pic>
        <p:nvPicPr>
          <p:cNvPr id="146435" name="Picture 3"/>
          <p:cNvPicPr>
            <a:picLocks noChangeAspect="1" noChangeArrowheads="1"/>
          </p:cNvPicPr>
          <p:nvPr/>
        </p:nvPicPr>
        <p:blipFill>
          <a:blip r:embed="rId4" cstate="print"/>
          <a:srcRect/>
          <a:stretch>
            <a:fillRect/>
          </a:stretch>
        </p:blipFill>
        <p:spPr bwMode="auto">
          <a:xfrm>
            <a:off x="3779912" y="1340768"/>
            <a:ext cx="5286375" cy="5181600"/>
          </a:xfrm>
          <a:prstGeom prst="rect">
            <a:avLst/>
          </a:prstGeom>
          <a:noFill/>
          <a:ln w="9525">
            <a:solidFill>
              <a:srgbClr val="FF0000"/>
            </a:solidFill>
            <a:miter lim="800000"/>
            <a:headEnd/>
            <a:tailEnd/>
          </a:ln>
        </p:spPr>
      </p:pic>
      <p:sp>
        <p:nvSpPr>
          <p:cNvPr id="13" name="Rounded Rectangle 7">
            <a:hlinkClick r:id="rId5" action="ppaction://hlinkfile"/>
          </p:cNvPr>
          <p:cNvSpPr/>
          <p:nvPr/>
        </p:nvSpPr>
        <p:spPr bwMode="auto">
          <a:xfrm>
            <a:off x="827584" y="5517232"/>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6435"/>
                                        </p:tgtEl>
                                        <p:attrNameLst>
                                          <p:attrName>style.visibility</p:attrName>
                                        </p:attrNameLst>
                                      </p:cBhvr>
                                      <p:to>
                                        <p:strVal val="visible"/>
                                      </p:to>
                                    </p:set>
                                    <p:animEffect transition="in" filter="fade">
                                      <p:cBhvr>
                                        <p:cTn id="7" dur="2000"/>
                                        <p:tgtEl>
                                          <p:spTgt spid="146435"/>
                                        </p:tgtEl>
                                      </p:cBhvr>
                                    </p:animEffect>
                                  </p:childTnLst>
                                </p:cTn>
                              </p:par>
                            </p:childTnLst>
                          </p:cTn>
                        </p:par>
                      </p:childTnLst>
                    </p:cTn>
                  </p:par>
                </p:childTnLst>
              </p:cTn>
              <p:nextCondLst>
                <p:cond evt="onClick" delay="0">
                  <p:tgtEl>
                    <p:spTgt spid="12"/>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506" name="Picture 2"/>
          <p:cNvPicPr>
            <a:picLocks noChangeAspect="1" noChangeArrowheads="1"/>
          </p:cNvPicPr>
          <p:nvPr/>
        </p:nvPicPr>
        <p:blipFill>
          <a:blip r:embed="rId3" cstate="print"/>
          <a:srcRect/>
          <a:stretch>
            <a:fillRect/>
          </a:stretch>
        </p:blipFill>
        <p:spPr bwMode="auto">
          <a:xfrm>
            <a:off x="3969965" y="1540718"/>
            <a:ext cx="4562475" cy="5200650"/>
          </a:xfrm>
          <a:prstGeom prst="rect">
            <a:avLst/>
          </a:prstGeom>
          <a:noFill/>
          <a:ln w="9525">
            <a:solidFill>
              <a:srgbClr val="FF0000"/>
            </a:solidFill>
            <a:miter lim="800000"/>
            <a:headEnd/>
            <a:tailEnd/>
          </a:ln>
        </p:spPr>
      </p:pic>
      <p:pic>
        <p:nvPicPr>
          <p:cNvPr id="149507" name="_x41324368" descr="EMB00000f781d40"/>
          <p:cNvPicPr>
            <a:picLocks noChangeAspect="1" noChangeArrowheads="1"/>
          </p:cNvPicPr>
          <p:nvPr/>
        </p:nvPicPr>
        <p:blipFill>
          <a:blip r:embed="rId4" cstate="print"/>
          <a:srcRect/>
          <a:stretch>
            <a:fillRect/>
          </a:stretch>
        </p:blipFill>
        <p:spPr bwMode="auto">
          <a:xfrm>
            <a:off x="323528" y="2048993"/>
            <a:ext cx="1944216" cy="3252215"/>
          </a:xfrm>
          <a:prstGeom prst="rect">
            <a:avLst/>
          </a:prstGeom>
          <a:noFill/>
        </p:spPr>
      </p:pic>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실습문제 </a:t>
            </a:r>
            <a:r>
              <a:rPr lang="en-US" altLang="ko-KR" dirty="0" smtClean="0"/>
              <a:t>8.21] (215 page)</a:t>
            </a:r>
            <a:endParaRPr lang="ko-KR" altLang="en-US" dirty="0"/>
          </a:p>
        </p:txBody>
      </p:sp>
      <p:sp>
        <p:nvSpPr>
          <p:cNvPr id="6" name="텍스트 개체 틀 4"/>
          <p:cNvSpPr>
            <a:spLocks noGrp="1"/>
          </p:cNvSpPr>
          <p:nvPr>
            <p:ph type="body" sz="quarter" idx="10"/>
          </p:nvPr>
        </p:nvSpPr>
        <p:spPr>
          <a:xfrm>
            <a:off x="107504" y="980728"/>
            <a:ext cx="8784976" cy="751424"/>
          </a:xfrm>
        </p:spPr>
        <p:txBody>
          <a:bodyPr wrap="square">
            <a:spAutoFit/>
          </a:bodyPr>
          <a:lstStyle/>
          <a:p>
            <a:pPr>
              <a:buNone/>
            </a:pPr>
            <a:r>
              <a:rPr lang="ko-KR" altLang="en-US" sz="2000" dirty="0" smtClean="0"/>
              <a:t>임의의 숫자 </a:t>
            </a:r>
            <a:r>
              <a:rPr lang="en-US" altLang="ko-KR" sz="2000" dirty="0" smtClean="0"/>
              <a:t>n</a:t>
            </a:r>
            <a:r>
              <a:rPr lang="ko-KR" altLang="en-US" sz="2000" dirty="0" smtClean="0"/>
              <a:t>을 입력하면 </a:t>
            </a:r>
            <a:r>
              <a:rPr lang="en-US" altLang="ko-KR" sz="2000" dirty="0" smtClean="0"/>
              <a:t>1</a:t>
            </a:r>
            <a:r>
              <a:rPr lang="ko-KR" altLang="en-US" sz="2000" dirty="0" smtClean="0"/>
              <a:t>부터 </a:t>
            </a:r>
            <a:r>
              <a:rPr lang="en-US" altLang="ko-KR" sz="2000" dirty="0" smtClean="0"/>
              <a:t>n</a:t>
            </a:r>
            <a:r>
              <a:rPr lang="ko-KR" altLang="en-US" sz="2000" dirty="0" smtClean="0"/>
              <a:t>까지의 </a:t>
            </a:r>
            <a:r>
              <a:rPr lang="en-US" altLang="ko-KR" sz="2000" dirty="0" smtClean="0"/>
              <a:t>n!</a:t>
            </a:r>
            <a:r>
              <a:rPr lang="ko-KR" altLang="en-US" sz="2000" dirty="0" smtClean="0"/>
              <a:t>을 모두 출력하는 </a:t>
            </a:r>
            <a:endParaRPr lang="en-US" altLang="ko-KR" sz="2000" dirty="0" smtClean="0"/>
          </a:p>
          <a:p>
            <a:pPr>
              <a:buNone/>
            </a:pPr>
            <a:r>
              <a:rPr lang="ko-KR" altLang="en-US" sz="2000" dirty="0" smtClean="0"/>
              <a:t>프로그램을 작성하시오</a:t>
            </a:r>
            <a:r>
              <a:rPr lang="en-US" altLang="ko-KR" sz="2000" dirty="0" smtClean="0"/>
              <a:t>.</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547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547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4643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4950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Rounded Rectangle 7"/>
          <p:cNvSpPr/>
          <p:nvPr/>
        </p:nvSpPr>
        <p:spPr bwMode="auto">
          <a:xfrm>
            <a:off x="323528" y="6237312"/>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
        <p:nvSpPr>
          <p:cNvPr id="13" name="Rounded Rectangle 7">
            <a:hlinkClick r:id="rId5" action="ppaction://hlinkfile"/>
          </p:cNvPr>
          <p:cNvSpPr/>
          <p:nvPr/>
        </p:nvSpPr>
        <p:spPr bwMode="auto">
          <a:xfrm>
            <a:off x="323528" y="5544616"/>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9506"/>
                                        </p:tgtEl>
                                        <p:attrNameLst>
                                          <p:attrName>style.visibility</p:attrName>
                                        </p:attrNameLst>
                                      </p:cBhvr>
                                      <p:to>
                                        <p:strVal val="visible"/>
                                      </p:to>
                                    </p:set>
                                    <p:animEffect transition="in" filter="fade">
                                      <p:cBhvr>
                                        <p:cTn id="7" dur="2000"/>
                                        <p:tgtEl>
                                          <p:spTgt spid="149506"/>
                                        </p:tgtEl>
                                      </p:cBhvr>
                                    </p:animEffect>
                                  </p:childTnLst>
                                </p:cTn>
                              </p:par>
                            </p:childTnLst>
                          </p:cTn>
                        </p:par>
                      </p:childTnLst>
                    </p:cTn>
                  </p:par>
                </p:childTnLst>
              </p:cTn>
              <p:nextCondLst>
                <p:cond evt="onClick" delay="0">
                  <p:tgtEl>
                    <p:spTgt spid="12"/>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30189"/>
            <a:ext cx="8964488" cy="606523"/>
          </a:xfrm>
        </p:spPr>
        <p:txBody>
          <a:bodyPr>
            <a:noAutofit/>
          </a:bodyPr>
          <a:lstStyle/>
          <a:p>
            <a:r>
              <a:rPr lang="en-US" altLang="ko-KR" dirty="0" smtClean="0"/>
              <a:t>for</a:t>
            </a:r>
            <a:r>
              <a:rPr lang="ko-KR" altLang="en-US" dirty="0" smtClean="0"/>
              <a:t> 문의 축소와 확장</a:t>
            </a:r>
            <a:br>
              <a:rPr lang="ko-KR" altLang="en-US" dirty="0" smtClean="0"/>
            </a:br>
            <a:endParaRPr lang="ko-KR" altLang="en-US"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1161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1469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800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8" name="Picture 2"/>
          <p:cNvPicPr>
            <a:picLocks noChangeAspect="1" noChangeArrowheads="1"/>
          </p:cNvPicPr>
          <p:nvPr/>
        </p:nvPicPr>
        <p:blipFill>
          <a:blip r:embed="rId3" cstate="print"/>
          <a:srcRect/>
          <a:stretch>
            <a:fillRect/>
          </a:stretch>
        </p:blipFill>
        <p:spPr bwMode="auto">
          <a:xfrm>
            <a:off x="179512" y="980728"/>
            <a:ext cx="4495800" cy="847725"/>
          </a:xfrm>
          <a:prstGeom prst="rect">
            <a:avLst/>
          </a:prstGeom>
          <a:noFill/>
          <a:ln w="9525">
            <a:noFill/>
            <a:miter lim="800000"/>
            <a:headEnd/>
            <a:tailEnd/>
          </a:ln>
        </p:spPr>
      </p:pic>
      <p:pic>
        <p:nvPicPr>
          <p:cNvPr id="148481" name="Picture 1"/>
          <p:cNvPicPr>
            <a:picLocks noChangeAspect="1" noChangeArrowheads="1"/>
          </p:cNvPicPr>
          <p:nvPr/>
        </p:nvPicPr>
        <p:blipFill>
          <a:blip r:embed="rId4" cstate="print"/>
          <a:srcRect/>
          <a:stretch>
            <a:fillRect/>
          </a:stretch>
        </p:blipFill>
        <p:spPr bwMode="auto">
          <a:xfrm>
            <a:off x="107504" y="2100436"/>
            <a:ext cx="4498568" cy="2480692"/>
          </a:xfrm>
          <a:prstGeom prst="rect">
            <a:avLst/>
          </a:prstGeom>
          <a:noFill/>
          <a:ln w="9525">
            <a:noFill/>
            <a:miter lim="800000"/>
            <a:headEnd/>
            <a:tailEnd/>
          </a:ln>
        </p:spPr>
      </p:pic>
      <p:pic>
        <p:nvPicPr>
          <p:cNvPr id="148482" name="Picture 2"/>
          <p:cNvPicPr>
            <a:picLocks noChangeAspect="1" noChangeArrowheads="1"/>
          </p:cNvPicPr>
          <p:nvPr/>
        </p:nvPicPr>
        <p:blipFill>
          <a:blip r:embed="rId5" cstate="print"/>
          <a:srcRect/>
          <a:stretch>
            <a:fillRect/>
          </a:stretch>
        </p:blipFill>
        <p:spPr bwMode="auto">
          <a:xfrm>
            <a:off x="4716016" y="1988840"/>
            <a:ext cx="4320480" cy="3092554"/>
          </a:xfrm>
          <a:prstGeom prst="rect">
            <a:avLst/>
          </a:prstGeom>
          <a:noFill/>
          <a:ln w="9525">
            <a:noFill/>
            <a:miter lim="800000"/>
            <a:headEnd/>
            <a:tailEnd/>
          </a:ln>
        </p:spPr>
      </p:pic>
      <p:sp>
        <p:nvSpPr>
          <p:cNvPr id="148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48486"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grpSp>
        <p:nvGrpSpPr>
          <p:cNvPr id="15" name="그룹 14"/>
          <p:cNvGrpSpPr/>
          <p:nvPr/>
        </p:nvGrpSpPr>
        <p:grpSpPr>
          <a:xfrm>
            <a:off x="3203848" y="2996952"/>
            <a:ext cx="5544616" cy="978128"/>
            <a:chOff x="3203848" y="2996952"/>
            <a:chExt cx="5544616" cy="978128"/>
          </a:xfrm>
        </p:grpSpPr>
        <p:pic>
          <p:nvPicPr>
            <p:cNvPr id="148483" name="_x76031296" descr="EMB00000f781d3a"/>
            <p:cNvPicPr>
              <a:picLocks noChangeAspect="1" noChangeArrowheads="1"/>
            </p:cNvPicPr>
            <p:nvPr/>
          </p:nvPicPr>
          <p:blipFill>
            <a:blip r:embed="rId6" cstate="print"/>
            <a:srcRect/>
            <a:stretch>
              <a:fillRect/>
            </a:stretch>
          </p:blipFill>
          <p:spPr bwMode="auto">
            <a:xfrm>
              <a:off x="3203848" y="2996952"/>
              <a:ext cx="720080" cy="956978"/>
            </a:xfrm>
            <a:prstGeom prst="rect">
              <a:avLst/>
            </a:prstGeom>
            <a:noFill/>
          </p:spPr>
        </p:pic>
        <p:pic>
          <p:nvPicPr>
            <p:cNvPr id="148485" name="_x75464584" descr="EMB00000f781d3b"/>
            <p:cNvPicPr>
              <a:picLocks noChangeAspect="1" noChangeArrowheads="1"/>
            </p:cNvPicPr>
            <p:nvPr/>
          </p:nvPicPr>
          <p:blipFill>
            <a:blip r:embed="rId7" cstate="print"/>
            <a:srcRect/>
            <a:stretch>
              <a:fillRect/>
            </a:stretch>
          </p:blipFill>
          <p:spPr bwMode="auto">
            <a:xfrm>
              <a:off x="8028384" y="2996952"/>
              <a:ext cx="720080" cy="978128"/>
            </a:xfrm>
            <a:prstGeom prst="rect">
              <a:avLst/>
            </a:prstGeom>
            <a:noFill/>
          </p:spPr>
        </p:pic>
      </p:grpSp>
      <p:sp>
        <p:nvSpPr>
          <p:cNvPr id="16" name="Rounded Rectangle 7"/>
          <p:cNvSpPr/>
          <p:nvPr/>
        </p:nvSpPr>
        <p:spPr bwMode="auto">
          <a:xfrm>
            <a:off x="6660232" y="5949280"/>
            <a:ext cx="2232248"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 결과</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000"/>
                                        <p:tgtEl>
                                          <p:spTgt spid="15"/>
                                        </p:tgtEl>
                                      </p:cBhvr>
                                    </p:animEffect>
                                  </p:childTnLst>
                                </p:cTn>
                              </p:par>
                            </p:childTnLst>
                          </p:cTn>
                        </p:par>
                      </p:childTnLst>
                    </p:cTn>
                  </p:par>
                </p:childTnLst>
              </p:cTn>
              <p:nextCondLst>
                <p:cond evt="onClick" delay="0">
                  <p:tgtEl>
                    <p:spTgt spid="16"/>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16632"/>
            <a:ext cx="8964488" cy="606523"/>
          </a:xfrm>
        </p:spPr>
        <p:txBody>
          <a:bodyPr>
            <a:noAutofit/>
          </a:bodyPr>
          <a:lstStyle/>
          <a:p>
            <a:r>
              <a:rPr lang="ko-KR" altLang="en-US" dirty="0" smtClean="0"/>
              <a:t>하나의 </a:t>
            </a:r>
            <a:r>
              <a:rPr lang="ko-KR" altLang="en-US" dirty="0" err="1" smtClean="0"/>
              <a:t>반복문에서</a:t>
            </a:r>
            <a:r>
              <a:rPr lang="ko-KR" altLang="en-US" dirty="0" smtClean="0"/>
              <a:t> </a:t>
            </a:r>
            <a:r>
              <a:rPr lang="en-US" altLang="ko-KR" dirty="0" smtClean="0"/>
              <a:t/>
            </a:r>
            <a:br>
              <a:rPr lang="en-US" altLang="ko-KR" dirty="0" smtClean="0"/>
            </a:br>
            <a:r>
              <a:rPr lang="ko-KR" altLang="en-US" dirty="0" smtClean="0"/>
              <a:t>두 개의 제어변수 사용</a:t>
            </a:r>
            <a:br>
              <a:rPr lang="ko-KR" altLang="en-US" dirty="0" smtClean="0"/>
            </a:br>
            <a:endParaRPr lang="ko-KR" altLang="en-US"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1161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1469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800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48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48486"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6" name="Rounded Rectangle 7"/>
          <p:cNvSpPr/>
          <p:nvPr/>
        </p:nvSpPr>
        <p:spPr bwMode="auto">
          <a:xfrm>
            <a:off x="6660232" y="5949280"/>
            <a:ext cx="2232248"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 결과</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pic>
        <p:nvPicPr>
          <p:cNvPr id="151554" name="Picture 2"/>
          <p:cNvPicPr>
            <a:picLocks noChangeAspect="1" noChangeArrowheads="1"/>
          </p:cNvPicPr>
          <p:nvPr/>
        </p:nvPicPr>
        <p:blipFill>
          <a:blip r:embed="rId3" cstate="print"/>
          <a:srcRect/>
          <a:stretch>
            <a:fillRect/>
          </a:stretch>
        </p:blipFill>
        <p:spPr bwMode="auto">
          <a:xfrm>
            <a:off x="169912" y="1340346"/>
            <a:ext cx="5410200" cy="2952750"/>
          </a:xfrm>
          <a:prstGeom prst="rect">
            <a:avLst/>
          </a:prstGeom>
          <a:noFill/>
          <a:ln w="9525">
            <a:noFill/>
            <a:miter lim="800000"/>
            <a:headEnd/>
            <a:tailEnd/>
          </a:ln>
        </p:spPr>
      </p:pic>
      <p:sp>
        <p:nvSpPr>
          <p:cNvPr id="15155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grpSp>
        <p:nvGrpSpPr>
          <p:cNvPr id="20" name="그룹 19"/>
          <p:cNvGrpSpPr/>
          <p:nvPr/>
        </p:nvGrpSpPr>
        <p:grpSpPr>
          <a:xfrm>
            <a:off x="251520" y="1572086"/>
            <a:ext cx="8424936" cy="4161170"/>
            <a:chOff x="251520" y="1212046"/>
            <a:chExt cx="8424936" cy="4161170"/>
          </a:xfrm>
        </p:grpSpPr>
        <p:sp>
          <p:nvSpPr>
            <p:cNvPr id="17" name="TextBox 16"/>
            <p:cNvSpPr txBox="1"/>
            <p:nvPr/>
          </p:nvSpPr>
          <p:spPr>
            <a:xfrm>
              <a:off x="251520" y="4049777"/>
              <a:ext cx="8424936" cy="1323439"/>
            </a:xfrm>
            <a:prstGeom prst="rect">
              <a:avLst/>
            </a:prstGeom>
            <a:solidFill>
              <a:schemeClr val="accent1"/>
            </a:solidFill>
            <a:ln>
              <a:noFill/>
            </a:ln>
            <a:effectLst/>
          </p:spPr>
          <p:txBody>
            <a:bodyPr wrap="square" rtlCol="0">
              <a:spAutoFit/>
            </a:bodyPr>
            <a:lstStyle/>
            <a:p>
              <a:r>
                <a:rPr lang="en-US" altLang="ko-KR" sz="2000" dirty="0" err="1" smtClean="0"/>
                <a:t>i</a:t>
              </a:r>
              <a:r>
                <a:rPr lang="ko-KR" altLang="en-US" sz="2000" dirty="0" smtClean="0"/>
                <a:t>에 대한 </a:t>
              </a:r>
              <a:r>
                <a:rPr lang="ko-KR" altLang="en-US" sz="2000" dirty="0" err="1" smtClean="0"/>
                <a:t>조건식</a:t>
              </a:r>
              <a:r>
                <a:rPr lang="ko-KR" altLang="en-US" sz="2000" dirty="0" smtClean="0"/>
                <a:t> </a:t>
              </a:r>
              <a:r>
                <a:rPr lang="en-US" altLang="ko-KR" sz="2000" dirty="0" err="1" smtClean="0"/>
                <a:t>i</a:t>
              </a:r>
              <a:r>
                <a:rPr lang="en-US" altLang="ko-KR" sz="2000" dirty="0" smtClean="0"/>
                <a:t>&lt;=10</a:t>
              </a:r>
              <a:r>
                <a:rPr lang="ko-KR" altLang="en-US" sz="2000" dirty="0" smtClean="0"/>
                <a:t>이 거짓이 된 상태에서도 제어변수 </a:t>
              </a:r>
              <a:r>
                <a:rPr lang="en-US" altLang="ko-KR" sz="2000" dirty="0" err="1" smtClean="0"/>
                <a:t>i</a:t>
              </a:r>
              <a:r>
                <a:rPr lang="ko-KR" altLang="en-US" sz="2000" dirty="0" smtClean="0"/>
                <a:t>가 계속 누적되어 처리되는 것을 알 수 있다</a:t>
              </a:r>
              <a:r>
                <a:rPr lang="en-US" altLang="ko-KR" sz="2000" dirty="0" smtClean="0"/>
                <a:t>. </a:t>
              </a:r>
            </a:p>
            <a:p>
              <a:r>
                <a:rPr lang="ko-KR" altLang="en-US" sz="2000" dirty="0" smtClean="0"/>
                <a:t>조건식이 콤마 연산자로 구분된 경우</a:t>
              </a:r>
              <a:r>
                <a:rPr lang="en-US" altLang="ko-KR" sz="2000" dirty="0" smtClean="0"/>
                <a:t>,</a:t>
              </a:r>
              <a:r>
                <a:rPr lang="ko-KR" altLang="en-US" sz="2000" dirty="0" smtClean="0"/>
                <a:t> 두 조건 중의 하나만 만족되어도 반복이 이루어진다</a:t>
              </a:r>
              <a:r>
                <a:rPr lang="en-US" altLang="ko-KR" sz="2000" dirty="0" smtClean="0"/>
                <a:t>.</a:t>
              </a:r>
              <a:endParaRPr lang="ko-KR" altLang="en-US" sz="2000" dirty="0"/>
            </a:p>
          </p:txBody>
        </p:sp>
        <p:pic>
          <p:nvPicPr>
            <p:cNvPr id="151555" name="_x76156304" descr="EMB00000f781d3c"/>
            <p:cNvPicPr>
              <a:picLocks noChangeAspect="1" noChangeArrowheads="1"/>
            </p:cNvPicPr>
            <p:nvPr/>
          </p:nvPicPr>
          <p:blipFill>
            <a:blip r:embed="rId4" cstate="print"/>
            <a:srcRect/>
            <a:stretch>
              <a:fillRect/>
            </a:stretch>
          </p:blipFill>
          <p:spPr bwMode="auto">
            <a:xfrm>
              <a:off x="5940152" y="1212046"/>
              <a:ext cx="1368152" cy="2504986"/>
            </a:xfrm>
            <a:prstGeom prst="rect">
              <a:avLst/>
            </a:prstGeom>
            <a:noFill/>
          </p:spPr>
        </p:pic>
      </p:gr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2000"/>
                                        <p:tgtEl>
                                          <p:spTgt spid="20"/>
                                        </p:tgtEl>
                                      </p:cBhvr>
                                    </p:animEffect>
                                  </p:childTnLst>
                                </p:cTn>
                              </p:par>
                            </p:childTnLst>
                          </p:cTn>
                        </p:par>
                      </p:childTnLst>
                    </p:cTn>
                  </p:par>
                </p:childTnLst>
              </p:cTn>
              <p:nextCondLst>
                <p:cond evt="onClick" delay="0">
                  <p:tgtEl>
                    <p:spTgt spid="16"/>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16632"/>
            <a:ext cx="8964488" cy="606523"/>
          </a:xfrm>
        </p:spPr>
        <p:txBody>
          <a:bodyPr>
            <a:noAutofit/>
          </a:bodyPr>
          <a:lstStyle/>
          <a:p>
            <a:r>
              <a:rPr lang="ko-KR" altLang="en-US" dirty="0" smtClean="0"/>
              <a:t>하나의 </a:t>
            </a:r>
            <a:r>
              <a:rPr lang="ko-KR" altLang="en-US" dirty="0" err="1" smtClean="0"/>
              <a:t>반복문에서</a:t>
            </a:r>
            <a:r>
              <a:rPr lang="ko-KR" altLang="en-US" dirty="0" smtClean="0"/>
              <a:t> </a:t>
            </a:r>
            <a:r>
              <a:rPr lang="en-US" altLang="ko-KR" dirty="0" smtClean="0"/>
              <a:t/>
            </a:r>
            <a:br>
              <a:rPr lang="en-US" altLang="ko-KR" dirty="0" smtClean="0"/>
            </a:br>
            <a:r>
              <a:rPr lang="ko-KR" altLang="en-US" dirty="0" smtClean="0"/>
              <a:t>두 개의 제어변수 사용</a:t>
            </a:r>
            <a:br>
              <a:rPr lang="ko-KR" altLang="en-US" dirty="0" smtClean="0"/>
            </a:br>
            <a:endParaRPr lang="ko-KR" altLang="en-US"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1161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1469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800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48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48486"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6" name="Rounded Rectangle 7"/>
          <p:cNvSpPr/>
          <p:nvPr/>
        </p:nvSpPr>
        <p:spPr bwMode="auto">
          <a:xfrm>
            <a:off x="6660232" y="5949280"/>
            <a:ext cx="2232248"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 결과</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
        <p:nvSpPr>
          <p:cNvPr id="15155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7" name="TextBox 16"/>
          <p:cNvSpPr txBox="1"/>
          <p:nvPr/>
        </p:nvSpPr>
        <p:spPr>
          <a:xfrm>
            <a:off x="251520" y="4377298"/>
            <a:ext cx="8424936" cy="707886"/>
          </a:xfrm>
          <a:prstGeom prst="rect">
            <a:avLst/>
          </a:prstGeom>
          <a:solidFill>
            <a:schemeClr val="accent1"/>
          </a:solidFill>
          <a:ln>
            <a:noFill/>
          </a:ln>
          <a:effectLst/>
        </p:spPr>
        <p:txBody>
          <a:bodyPr wrap="square" rtlCol="0">
            <a:spAutoFit/>
          </a:bodyPr>
          <a:lstStyle/>
          <a:p>
            <a:r>
              <a:rPr lang="ko-KR" altLang="en-US" sz="2000" dirty="0" err="1" smtClean="0"/>
              <a:t>조건식을</a:t>
            </a:r>
            <a:r>
              <a:rPr lang="ko-KR" altLang="en-US" sz="2000" dirty="0" smtClean="0"/>
              <a:t> 사용하는 부분에 </a:t>
            </a:r>
            <a:r>
              <a:rPr lang="en-US" altLang="ko-KR" sz="2000" dirty="0" smtClean="0"/>
              <a:t>&amp;&amp; </a:t>
            </a:r>
            <a:r>
              <a:rPr lang="ko-KR" altLang="en-US" sz="2000" dirty="0" smtClean="0"/>
              <a:t>또는 </a:t>
            </a:r>
            <a:r>
              <a:rPr lang="en-US" altLang="ko-KR" sz="2000" dirty="0" smtClean="0"/>
              <a:t>|| </a:t>
            </a:r>
            <a:r>
              <a:rPr lang="ko-KR" altLang="en-US" sz="2000" dirty="0" smtClean="0"/>
              <a:t>와 같은 논리 연산자를 사용할 수도 있다</a:t>
            </a:r>
            <a:r>
              <a:rPr lang="en-US" altLang="ko-KR" sz="2000" dirty="0" smtClean="0"/>
              <a:t>.</a:t>
            </a:r>
            <a:endParaRPr lang="ko-KR" altLang="en-US" sz="2000" dirty="0"/>
          </a:p>
        </p:txBody>
      </p:sp>
      <p:pic>
        <p:nvPicPr>
          <p:cNvPr id="153602" name="Picture 2"/>
          <p:cNvPicPr>
            <a:picLocks noChangeAspect="1" noChangeArrowheads="1"/>
          </p:cNvPicPr>
          <p:nvPr/>
        </p:nvPicPr>
        <p:blipFill>
          <a:blip r:embed="rId3" cstate="print"/>
          <a:srcRect/>
          <a:stretch>
            <a:fillRect/>
          </a:stretch>
        </p:blipFill>
        <p:spPr bwMode="auto">
          <a:xfrm>
            <a:off x="179512" y="1738114"/>
            <a:ext cx="5667375" cy="2266950"/>
          </a:xfrm>
          <a:prstGeom prst="rect">
            <a:avLst/>
          </a:prstGeom>
          <a:noFill/>
          <a:ln w="9525">
            <a:noFill/>
            <a:miter lim="800000"/>
            <a:headEnd/>
            <a:tailEnd/>
          </a:ln>
        </p:spPr>
      </p:pic>
      <p:sp>
        <p:nvSpPr>
          <p:cNvPr id="15360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153603" name="_x41712544" descr="EMB00000f781d3d"/>
          <p:cNvPicPr>
            <a:picLocks noChangeAspect="1" noChangeArrowheads="1"/>
          </p:cNvPicPr>
          <p:nvPr/>
        </p:nvPicPr>
        <p:blipFill>
          <a:blip r:embed="rId4" cstate="print"/>
          <a:srcRect/>
          <a:stretch>
            <a:fillRect/>
          </a:stretch>
        </p:blipFill>
        <p:spPr bwMode="auto">
          <a:xfrm>
            <a:off x="6300192" y="2171529"/>
            <a:ext cx="1584176" cy="1888947"/>
          </a:xfrm>
          <a:prstGeom prst="rect">
            <a:avLst/>
          </a:prstGeom>
          <a:noFill/>
        </p:spPr>
      </p:pic>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603"/>
                                        </p:tgtEl>
                                        <p:attrNameLst>
                                          <p:attrName>style.visibility</p:attrName>
                                        </p:attrNameLst>
                                      </p:cBhvr>
                                      <p:to>
                                        <p:strVal val="visible"/>
                                      </p:to>
                                    </p:set>
                                    <p:animEffect transition="in" filter="fade">
                                      <p:cBhvr>
                                        <p:cTn id="7" dur="2000"/>
                                        <p:tgtEl>
                                          <p:spTgt spid="153603"/>
                                        </p:tgtEl>
                                      </p:cBhvr>
                                    </p:animEffect>
                                  </p:childTnLst>
                                </p:cTn>
                              </p:par>
                            </p:childTnLst>
                          </p:cTn>
                        </p:par>
                      </p:childTnLst>
                    </p:cTn>
                  </p:par>
                </p:childTnLst>
              </p:cTn>
              <p:nextCondLst>
                <p:cond evt="onClick" delay="0">
                  <p:tgtEl>
                    <p:spTgt spid="16"/>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실습문제 </a:t>
            </a:r>
            <a:r>
              <a:rPr lang="en-US" altLang="ko-KR" dirty="0" smtClean="0"/>
              <a:t>8.22] (217 page)</a:t>
            </a:r>
            <a:endParaRPr lang="ko-KR" altLang="en-US" dirty="0"/>
          </a:p>
        </p:txBody>
      </p:sp>
      <p:sp>
        <p:nvSpPr>
          <p:cNvPr id="6" name="텍스트 개체 틀 4"/>
          <p:cNvSpPr>
            <a:spLocks noGrp="1"/>
          </p:cNvSpPr>
          <p:nvPr>
            <p:ph type="body" sz="quarter" idx="10"/>
          </p:nvPr>
        </p:nvSpPr>
        <p:spPr>
          <a:xfrm>
            <a:off x="107504" y="980728"/>
            <a:ext cx="8784976" cy="320537"/>
          </a:xfrm>
        </p:spPr>
        <p:txBody>
          <a:bodyPr wrap="square">
            <a:spAutoFit/>
          </a:bodyPr>
          <a:lstStyle/>
          <a:p>
            <a:pPr>
              <a:buNone/>
            </a:pPr>
            <a:r>
              <a:rPr lang="en-US" altLang="ko-KR" sz="2000" dirty="0" smtClean="0"/>
              <a:t>[</a:t>
            </a:r>
            <a:r>
              <a:rPr lang="ko-KR" altLang="en-US" sz="2000" dirty="0" smtClean="0"/>
              <a:t>예제 </a:t>
            </a:r>
            <a:r>
              <a:rPr lang="en-US" altLang="ko-KR" sz="2000" dirty="0" smtClean="0"/>
              <a:t>8-31]</a:t>
            </a:r>
            <a:r>
              <a:rPr lang="ko-KR" altLang="en-US" sz="2000" dirty="0" smtClean="0"/>
              <a:t>에 대해 두 제어변수의 합을 출력하는 프로그램을 작성하시오</a:t>
            </a:r>
            <a:r>
              <a:rPr lang="en-US" altLang="ko-KR" sz="2000" dirty="0" smtClean="0"/>
              <a:t>.</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547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547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4643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4950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Rounded Rectangle 7"/>
          <p:cNvSpPr/>
          <p:nvPr/>
        </p:nvSpPr>
        <p:spPr bwMode="auto">
          <a:xfrm>
            <a:off x="467544" y="5949280"/>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pic>
        <p:nvPicPr>
          <p:cNvPr id="11" name="Picture 2"/>
          <p:cNvPicPr>
            <a:picLocks noChangeAspect="1" noChangeArrowheads="1"/>
          </p:cNvPicPr>
          <p:nvPr/>
        </p:nvPicPr>
        <p:blipFill>
          <a:blip r:embed="rId3" cstate="print"/>
          <a:srcRect/>
          <a:stretch>
            <a:fillRect/>
          </a:stretch>
        </p:blipFill>
        <p:spPr bwMode="auto">
          <a:xfrm>
            <a:off x="107504" y="1484784"/>
            <a:ext cx="5667375" cy="2266950"/>
          </a:xfrm>
          <a:prstGeom prst="rect">
            <a:avLst/>
          </a:prstGeom>
          <a:noFill/>
          <a:ln w="9525">
            <a:noFill/>
            <a:miter lim="800000"/>
            <a:headEnd/>
            <a:tailEnd/>
          </a:ln>
        </p:spPr>
      </p:pic>
      <p:grpSp>
        <p:nvGrpSpPr>
          <p:cNvPr id="14" name="그룹 13"/>
          <p:cNvGrpSpPr/>
          <p:nvPr/>
        </p:nvGrpSpPr>
        <p:grpSpPr>
          <a:xfrm>
            <a:off x="3545532" y="3971503"/>
            <a:ext cx="4914900" cy="2409825"/>
            <a:chOff x="3545532" y="3971503"/>
            <a:chExt cx="4914900" cy="2409825"/>
          </a:xfrm>
        </p:grpSpPr>
        <p:pic>
          <p:nvPicPr>
            <p:cNvPr id="155650" name="Picture 2"/>
            <p:cNvPicPr>
              <a:picLocks noChangeAspect="1" noChangeArrowheads="1"/>
            </p:cNvPicPr>
            <p:nvPr/>
          </p:nvPicPr>
          <p:blipFill>
            <a:blip r:embed="rId4" cstate="print"/>
            <a:srcRect/>
            <a:stretch>
              <a:fillRect/>
            </a:stretch>
          </p:blipFill>
          <p:spPr bwMode="auto">
            <a:xfrm>
              <a:off x="3545532" y="3971503"/>
              <a:ext cx="4914900" cy="2409825"/>
            </a:xfrm>
            <a:prstGeom prst="rect">
              <a:avLst/>
            </a:prstGeom>
            <a:noFill/>
            <a:ln w="9525">
              <a:solidFill>
                <a:srgbClr val="FFC000"/>
              </a:solidFill>
              <a:miter lim="800000"/>
              <a:headEnd/>
              <a:tailEnd/>
            </a:ln>
          </p:spPr>
        </p:pic>
        <p:pic>
          <p:nvPicPr>
            <p:cNvPr id="155651" name="Picture 3"/>
            <p:cNvPicPr>
              <a:picLocks noChangeAspect="1" noChangeArrowheads="1"/>
            </p:cNvPicPr>
            <p:nvPr/>
          </p:nvPicPr>
          <p:blipFill>
            <a:blip r:embed="rId5" cstate="print"/>
            <a:srcRect/>
            <a:stretch>
              <a:fillRect/>
            </a:stretch>
          </p:blipFill>
          <p:spPr bwMode="auto">
            <a:xfrm>
              <a:off x="6732240" y="4149080"/>
              <a:ext cx="1333500" cy="647700"/>
            </a:xfrm>
            <a:prstGeom prst="rect">
              <a:avLst/>
            </a:prstGeom>
            <a:noFill/>
            <a:ln w="9525">
              <a:solidFill>
                <a:srgbClr val="FFC000"/>
              </a:solidFill>
              <a:miter lim="800000"/>
              <a:headEnd/>
              <a:tailEnd/>
            </a:ln>
          </p:spPr>
        </p:pic>
      </p:grpSp>
      <p:pic>
        <p:nvPicPr>
          <p:cNvPr id="15" name="_x41712544" descr="EMB00000f781d3d"/>
          <p:cNvPicPr>
            <a:picLocks noChangeAspect="1" noChangeArrowheads="1"/>
          </p:cNvPicPr>
          <p:nvPr/>
        </p:nvPicPr>
        <p:blipFill>
          <a:blip r:embed="rId6" cstate="print"/>
          <a:srcRect/>
          <a:stretch>
            <a:fillRect/>
          </a:stretch>
        </p:blipFill>
        <p:spPr bwMode="auto">
          <a:xfrm>
            <a:off x="5868144" y="1772816"/>
            <a:ext cx="1584176" cy="1888947"/>
          </a:xfrm>
          <a:prstGeom prst="rect">
            <a:avLst/>
          </a:prstGeom>
          <a:noFill/>
        </p:spPr>
      </p:pic>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childTnLst>
              </p:cTn>
              <p:nextCondLst>
                <p:cond evt="onClick" delay="0">
                  <p:tgtEl>
                    <p:spTgt spid="12"/>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실습문제</a:t>
            </a:r>
            <a:r>
              <a:rPr lang="en-US" altLang="ko-KR" dirty="0" smtClean="0"/>
              <a:t>]</a:t>
            </a:r>
            <a:endParaRPr lang="ko-KR" altLang="en-US" dirty="0"/>
          </a:p>
        </p:txBody>
      </p:sp>
      <p:sp>
        <p:nvSpPr>
          <p:cNvPr id="6" name="텍스트 개체 틀 4"/>
          <p:cNvSpPr>
            <a:spLocks noGrp="1"/>
          </p:cNvSpPr>
          <p:nvPr>
            <p:ph type="body" sz="quarter" idx="10"/>
          </p:nvPr>
        </p:nvSpPr>
        <p:spPr>
          <a:xfrm>
            <a:off x="107504" y="980728"/>
            <a:ext cx="8784976" cy="1182311"/>
          </a:xfrm>
        </p:spPr>
        <p:txBody>
          <a:bodyPr wrap="square">
            <a:spAutoFit/>
          </a:bodyPr>
          <a:lstStyle/>
          <a:p>
            <a:pPr>
              <a:buNone/>
            </a:pPr>
            <a:r>
              <a:rPr lang="ko-KR" altLang="en-US" sz="2000" dirty="0" smtClean="0"/>
              <a:t>변수 </a:t>
            </a:r>
            <a:r>
              <a:rPr lang="en-US" altLang="ko-KR" sz="2000" dirty="0" err="1" smtClean="0"/>
              <a:t>i</a:t>
            </a:r>
            <a:r>
              <a:rPr lang="ko-KR" altLang="en-US" sz="2000" dirty="0" smtClean="0"/>
              <a:t>는 </a:t>
            </a:r>
            <a:r>
              <a:rPr lang="en-US" altLang="ko-KR" sz="2000" dirty="0" smtClean="0"/>
              <a:t>10</a:t>
            </a:r>
            <a:r>
              <a:rPr lang="ko-KR" altLang="en-US" sz="2000" dirty="0" smtClean="0"/>
              <a:t>에서 </a:t>
            </a:r>
            <a:r>
              <a:rPr lang="en-US" altLang="ko-KR" sz="2000" dirty="0" smtClean="0"/>
              <a:t>1</a:t>
            </a:r>
            <a:r>
              <a:rPr lang="ko-KR" altLang="en-US" sz="2000" dirty="0" smtClean="0"/>
              <a:t>까지 감소하고 변수 </a:t>
            </a:r>
            <a:r>
              <a:rPr lang="en-US" altLang="ko-KR" sz="2000" dirty="0" smtClean="0"/>
              <a:t>j</a:t>
            </a:r>
            <a:r>
              <a:rPr lang="ko-KR" altLang="en-US" sz="2000" dirty="0" smtClean="0"/>
              <a:t>는 </a:t>
            </a:r>
            <a:r>
              <a:rPr lang="en-US" altLang="ko-KR" sz="2000" dirty="0" smtClean="0"/>
              <a:t>10</a:t>
            </a:r>
            <a:r>
              <a:rPr lang="ko-KR" altLang="en-US" sz="2000" dirty="0" smtClean="0"/>
              <a:t>에서 </a:t>
            </a:r>
            <a:r>
              <a:rPr lang="en-US" altLang="ko-KR" sz="2000" dirty="0" smtClean="0"/>
              <a:t>20</a:t>
            </a:r>
            <a:r>
              <a:rPr lang="ko-KR" altLang="en-US" sz="2000" dirty="0" smtClean="0"/>
              <a:t>으로 </a:t>
            </a:r>
            <a:r>
              <a:rPr lang="en-US" altLang="ko-KR" sz="2000" dirty="0" smtClean="0"/>
              <a:t>2</a:t>
            </a:r>
            <a:r>
              <a:rPr lang="ko-KR" altLang="en-US" sz="2000" dirty="0" smtClean="0"/>
              <a:t>씩 증가하는 경우 </a:t>
            </a:r>
            <a:endParaRPr lang="en-US" altLang="ko-KR" sz="2000" dirty="0" smtClean="0"/>
          </a:p>
          <a:p>
            <a:pPr>
              <a:buNone/>
            </a:pPr>
            <a:r>
              <a:rPr lang="ko-KR" altLang="en-US" sz="2000" dirty="0" smtClean="0"/>
              <a:t>두 조건이 모두 참이 되는 경우에만 변수 </a:t>
            </a:r>
            <a:r>
              <a:rPr lang="en-US" altLang="ko-KR" sz="2000" dirty="0" err="1" smtClean="0"/>
              <a:t>i</a:t>
            </a:r>
            <a:r>
              <a:rPr lang="ko-KR" altLang="en-US" sz="2000" dirty="0" smtClean="0"/>
              <a:t>와 </a:t>
            </a:r>
            <a:r>
              <a:rPr lang="en-US" altLang="ko-KR" sz="2000" dirty="0" smtClean="0"/>
              <a:t>j</a:t>
            </a:r>
            <a:r>
              <a:rPr lang="ko-KR" altLang="en-US" sz="2000" dirty="0" smtClean="0"/>
              <a:t>의 값을 출력하는 </a:t>
            </a:r>
            <a:endParaRPr lang="en-US" altLang="ko-KR" sz="2000" dirty="0" smtClean="0"/>
          </a:p>
          <a:p>
            <a:pPr>
              <a:buNone/>
            </a:pPr>
            <a:r>
              <a:rPr lang="ko-KR" altLang="en-US" sz="2000" dirty="0" smtClean="0"/>
              <a:t>프로그램을 작성하시오</a:t>
            </a:r>
            <a:r>
              <a:rPr lang="en-US" altLang="ko-KR" sz="2000" dirty="0" smtClean="0"/>
              <a:t>.</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547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547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4643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4950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Rounded Rectangle 7"/>
          <p:cNvSpPr/>
          <p:nvPr/>
        </p:nvSpPr>
        <p:spPr bwMode="auto">
          <a:xfrm>
            <a:off x="5724128" y="5733256"/>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grpSp>
        <p:nvGrpSpPr>
          <p:cNvPr id="15" name="그룹 14"/>
          <p:cNvGrpSpPr/>
          <p:nvPr/>
        </p:nvGrpSpPr>
        <p:grpSpPr>
          <a:xfrm>
            <a:off x="395536" y="2575545"/>
            <a:ext cx="7560840" cy="1933575"/>
            <a:chOff x="395536" y="2575545"/>
            <a:chExt cx="7560840" cy="1933575"/>
          </a:xfrm>
        </p:grpSpPr>
        <p:pic>
          <p:nvPicPr>
            <p:cNvPr id="156674" name="Picture 2"/>
            <p:cNvPicPr>
              <a:picLocks noChangeAspect="1" noChangeArrowheads="1"/>
            </p:cNvPicPr>
            <p:nvPr/>
          </p:nvPicPr>
          <p:blipFill>
            <a:blip r:embed="rId3" cstate="print"/>
            <a:srcRect/>
            <a:stretch>
              <a:fillRect/>
            </a:stretch>
          </p:blipFill>
          <p:spPr bwMode="auto">
            <a:xfrm>
              <a:off x="2879551" y="2575545"/>
              <a:ext cx="5076825" cy="1933575"/>
            </a:xfrm>
            <a:prstGeom prst="rect">
              <a:avLst/>
            </a:prstGeom>
            <a:noFill/>
            <a:ln w="9525">
              <a:solidFill>
                <a:srgbClr val="FF0000"/>
              </a:solidFill>
              <a:miter lim="800000"/>
              <a:headEnd/>
              <a:tailEnd/>
            </a:ln>
          </p:spPr>
        </p:pic>
        <p:pic>
          <p:nvPicPr>
            <p:cNvPr id="156675" name="Picture 3"/>
            <p:cNvPicPr>
              <a:picLocks noChangeAspect="1" noChangeArrowheads="1"/>
            </p:cNvPicPr>
            <p:nvPr/>
          </p:nvPicPr>
          <p:blipFill>
            <a:blip r:embed="rId4" cstate="print"/>
            <a:srcRect/>
            <a:stretch>
              <a:fillRect/>
            </a:stretch>
          </p:blipFill>
          <p:spPr bwMode="auto">
            <a:xfrm>
              <a:off x="395536" y="2636912"/>
              <a:ext cx="1368152" cy="1606783"/>
            </a:xfrm>
            <a:prstGeom prst="rect">
              <a:avLst/>
            </a:prstGeom>
            <a:noFill/>
            <a:ln w="9525">
              <a:noFill/>
              <a:miter lim="800000"/>
              <a:headEnd/>
              <a:tailEnd/>
            </a:ln>
          </p:spPr>
        </p:pic>
      </p:gr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000"/>
                                        <p:tgtEl>
                                          <p:spTgt spid="15"/>
                                        </p:tgtEl>
                                      </p:cBhvr>
                                    </p:animEffect>
                                  </p:childTnLst>
                                </p:cTn>
                              </p:par>
                            </p:childTnLst>
                          </p:cTn>
                        </p:par>
                      </p:childTnLst>
                    </p:cTn>
                  </p:par>
                </p:childTnLst>
              </p:cTn>
              <p:nextCondLst>
                <p:cond evt="onClick" delay="0">
                  <p:tgtEl>
                    <p:spTgt spid="12"/>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30189"/>
            <a:ext cx="8964488" cy="606523"/>
          </a:xfrm>
        </p:spPr>
        <p:txBody>
          <a:bodyPr>
            <a:noAutofit/>
          </a:bodyPr>
          <a:lstStyle/>
          <a:p>
            <a:r>
              <a:rPr lang="ko-KR" altLang="en-US" dirty="0" smtClean="0"/>
              <a:t>제어변수 외의 변수로 </a:t>
            </a:r>
            <a:r>
              <a:rPr lang="ko-KR" altLang="en-US" dirty="0" err="1" smtClean="0"/>
              <a:t>조건식을</a:t>
            </a:r>
            <a:r>
              <a:rPr lang="ko-KR" altLang="en-US" dirty="0" smtClean="0"/>
              <a:t> 제어</a:t>
            </a:r>
            <a:br>
              <a:rPr lang="ko-KR" altLang="en-US" dirty="0" smtClean="0"/>
            </a:br>
            <a:endParaRPr lang="ko-KR" altLang="en-US"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1161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1469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800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48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48486"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6" name="Rounded Rectangle 7"/>
          <p:cNvSpPr/>
          <p:nvPr/>
        </p:nvSpPr>
        <p:spPr bwMode="auto">
          <a:xfrm>
            <a:off x="6660232" y="5949280"/>
            <a:ext cx="2232248"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 결과</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
        <p:nvSpPr>
          <p:cNvPr id="15155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7" name="TextBox 16"/>
          <p:cNvSpPr txBox="1"/>
          <p:nvPr/>
        </p:nvSpPr>
        <p:spPr>
          <a:xfrm>
            <a:off x="107504" y="1477233"/>
            <a:ext cx="8424936" cy="1015663"/>
          </a:xfrm>
          <a:prstGeom prst="rect">
            <a:avLst/>
          </a:prstGeom>
          <a:solidFill>
            <a:schemeClr val="accent1"/>
          </a:solidFill>
          <a:ln>
            <a:noFill/>
          </a:ln>
          <a:effectLst/>
        </p:spPr>
        <p:txBody>
          <a:bodyPr wrap="square" rtlCol="0">
            <a:spAutoFit/>
          </a:bodyPr>
          <a:lstStyle/>
          <a:p>
            <a:r>
              <a:rPr lang="ko-KR" altLang="en-US" sz="2000" dirty="0" smtClean="0"/>
              <a:t>두 개의 제어변수</a:t>
            </a:r>
            <a:r>
              <a:rPr lang="en-US" altLang="ko-KR" sz="2000" dirty="0" smtClean="0"/>
              <a:t>(x1, x2)</a:t>
            </a:r>
            <a:r>
              <a:rPr lang="ko-KR" altLang="en-US" sz="2000" dirty="0" smtClean="0"/>
              <a:t>에 의해 식을 계산하되 이 식이 최초로 </a:t>
            </a:r>
            <a:r>
              <a:rPr lang="en-US" altLang="ko-KR" sz="2000" dirty="0" smtClean="0"/>
              <a:t>0</a:t>
            </a:r>
            <a:r>
              <a:rPr lang="ko-KR" altLang="en-US" sz="2000" dirty="0" smtClean="0"/>
              <a:t>을 초과할 때 </a:t>
            </a:r>
            <a:r>
              <a:rPr lang="en-US" altLang="ko-KR" sz="2000" dirty="0" smtClean="0"/>
              <a:t>x1</a:t>
            </a:r>
            <a:r>
              <a:rPr lang="ko-KR" altLang="en-US" sz="2000" dirty="0" smtClean="0"/>
              <a:t>과 </a:t>
            </a:r>
            <a:r>
              <a:rPr lang="en-US" altLang="ko-KR" sz="2000" dirty="0" smtClean="0"/>
              <a:t>x2</a:t>
            </a:r>
            <a:r>
              <a:rPr lang="ko-KR" altLang="en-US" sz="2000" dirty="0" smtClean="0"/>
              <a:t>를 알고 싶다고 가정</a:t>
            </a:r>
            <a:r>
              <a:rPr lang="en-US" altLang="ko-KR" sz="2000" dirty="0" smtClean="0"/>
              <a:t>. </a:t>
            </a:r>
          </a:p>
          <a:p>
            <a:r>
              <a:rPr lang="ko-KR" altLang="en-US" sz="2000" dirty="0" smtClean="0"/>
              <a:t>변수 </a:t>
            </a:r>
            <a:r>
              <a:rPr lang="en-US" altLang="ko-KR" sz="2000" dirty="0" smtClean="0"/>
              <a:t>x1</a:t>
            </a:r>
            <a:r>
              <a:rPr lang="ko-KR" altLang="en-US" sz="2000" dirty="0" smtClean="0"/>
              <a:t>은 </a:t>
            </a:r>
            <a:r>
              <a:rPr lang="en-US" altLang="ko-KR" sz="2000" dirty="0" smtClean="0"/>
              <a:t>50</a:t>
            </a:r>
            <a:r>
              <a:rPr lang="ko-KR" altLang="en-US" sz="2000" dirty="0" smtClean="0"/>
              <a:t>부터 </a:t>
            </a:r>
            <a:r>
              <a:rPr lang="en-US" altLang="ko-KR" sz="2000" dirty="0" smtClean="0"/>
              <a:t>4</a:t>
            </a:r>
            <a:r>
              <a:rPr lang="ko-KR" altLang="en-US" sz="2000" dirty="0" smtClean="0"/>
              <a:t>씩 증가하고</a:t>
            </a:r>
            <a:r>
              <a:rPr lang="en-US" altLang="ko-KR" sz="2000" dirty="0" smtClean="0"/>
              <a:t>, x2</a:t>
            </a:r>
            <a:r>
              <a:rPr lang="ko-KR" altLang="en-US" sz="2000" dirty="0" smtClean="0"/>
              <a:t>는 </a:t>
            </a:r>
            <a:r>
              <a:rPr lang="en-US" altLang="ko-KR" sz="2000" dirty="0" smtClean="0"/>
              <a:t>100</a:t>
            </a:r>
            <a:r>
              <a:rPr lang="ko-KR" altLang="en-US" sz="2000" dirty="0" smtClean="0"/>
              <a:t>부터 </a:t>
            </a:r>
            <a:r>
              <a:rPr lang="en-US" altLang="ko-KR" sz="2000" dirty="0" smtClean="0"/>
              <a:t>-6</a:t>
            </a:r>
            <a:r>
              <a:rPr lang="ko-KR" altLang="en-US" sz="2000" dirty="0" smtClean="0"/>
              <a:t>씩 감소한다면</a:t>
            </a:r>
            <a:endParaRPr lang="ko-KR" altLang="en-US" sz="2000" dirty="0"/>
          </a:p>
        </p:txBody>
      </p:sp>
      <p:sp>
        <p:nvSpPr>
          <p:cNvPr id="15360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5872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158723" name="Picture 3"/>
          <p:cNvPicPr>
            <a:picLocks noChangeAspect="1" noChangeArrowheads="1"/>
          </p:cNvPicPr>
          <p:nvPr/>
        </p:nvPicPr>
        <p:blipFill>
          <a:blip r:embed="rId3" cstate="print"/>
          <a:srcRect/>
          <a:stretch>
            <a:fillRect/>
          </a:stretch>
        </p:blipFill>
        <p:spPr bwMode="auto">
          <a:xfrm>
            <a:off x="107504" y="980728"/>
            <a:ext cx="1872208" cy="380292"/>
          </a:xfrm>
          <a:prstGeom prst="rect">
            <a:avLst/>
          </a:prstGeom>
          <a:noFill/>
          <a:ln w="9525">
            <a:noFill/>
            <a:miter lim="800000"/>
            <a:headEnd/>
            <a:tailEnd/>
          </a:ln>
        </p:spPr>
      </p:pic>
      <p:cxnSp>
        <p:nvCxnSpPr>
          <p:cNvPr id="20" name="직선 연결선 19"/>
          <p:cNvCxnSpPr/>
          <p:nvPr/>
        </p:nvCxnSpPr>
        <p:spPr>
          <a:xfrm>
            <a:off x="3131840" y="4581128"/>
            <a:ext cx="64807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58726"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08" y="2746405"/>
            <a:ext cx="5717148" cy="3346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8725" name="_x41868536" descr="EMB00000f781d7b"/>
          <p:cNvPicPr>
            <a:picLocks noChangeAspect="1" noChangeArrowheads="1"/>
          </p:cNvPicPr>
          <p:nvPr/>
        </p:nvPicPr>
        <p:blipFill>
          <a:blip r:embed="rId5" cstate="print"/>
          <a:srcRect/>
          <a:stretch>
            <a:fillRect/>
          </a:stretch>
        </p:blipFill>
        <p:spPr bwMode="auto">
          <a:xfrm>
            <a:off x="6084168" y="3158703"/>
            <a:ext cx="2726373" cy="2502545"/>
          </a:xfrm>
          <a:prstGeom prst="rect">
            <a:avLst/>
          </a:prstGeom>
          <a:noFill/>
        </p:spPr>
      </p:pic>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8725"/>
                                        </p:tgtEl>
                                        <p:attrNameLst>
                                          <p:attrName>style.visibility</p:attrName>
                                        </p:attrNameLst>
                                      </p:cBhvr>
                                      <p:to>
                                        <p:strVal val="visible"/>
                                      </p:to>
                                    </p:set>
                                    <p:animEffect transition="in" filter="fade">
                                      <p:cBhvr>
                                        <p:cTn id="7" dur="500"/>
                                        <p:tgtEl>
                                          <p:spTgt spid="158725"/>
                                        </p:tgtEl>
                                      </p:cBhvr>
                                    </p:animEffect>
                                  </p:childTnLst>
                                </p:cTn>
                              </p:par>
                            </p:childTnLst>
                          </p:cTn>
                        </p:par>
                      </p:childTnLst>
                    </p:cTn>
                  </p:par>
                </p:childTnLst>
              </p:cTn>
              <p:nextCondLst>
                <p:cond evt="onClick" delay="0">
                  <p:tgtEl>
                    <p:spTgt spid="16"/>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5868144" y="116632"/>
            <a:ext cx="3176524" cy="3501008"/>
          </a:xfrm>
          <a:prstGeom prst="rect">
            <a:avLst/>
          </a:prstGeom>
          <a:noFill/>
          <a:ln w="9525">
            <a:noFill/>
            <a:miter lim="800000"/>
            <a:headEnd/>
            <a:tailEnd/>
          </a:ln>
        </p:spPr>
      </p:pic>
      <p:sp>
        <p:nvSpPr>
          <p:cNvPr id="2" name="Title 1"/>
          <p:cNvSpPr>
            <a:spLocks noGrp="1"/>
          </p:cNvSpPr>
          <p:nvPr>
            <p:ph type="title"/>
          </p:nvPr>
        </p:nvSpPr>
        <p:spPr>
          <a:xfrm>
            <a:off x="381000" y="230189"/>
            <a:ext cx="8382000" cy="678531"/>
          </a:xfrm>
        </p:spPr>
        <p:txBody>
          <a:bodyPr>
            <a:normAutofit/>
          </a:bodyPr>
          <a:lstStyle/>
          <a:p>
            <a:r>
              <a:rPr lang="en-US" altLang="ko-KR" dirty="0" smtClean="0"/>
              <a:t>for</a:t>
            </a:r>
            <a:r>
              <a:rPr lang="ko-KR" altLang="en-US" dirty="0" smtClean="0"/>
              <a:t>문의 반복과정</a:t>
            </a:r>
            <a:endParaRPr lang="ko-KR" altLang="en-US"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778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9" name="Picture 3"/>
          <p:cNvPicPr>
            <a:picLocks noChangeAspect="1" noChangeArrowheads="1"/>
          </p:cNvPicPr>
          <p:nvPr/>
        </p:nvPicPr>
        <p:blipFill>
          <a:blip r:embed="rId4" cstate="print"/>
          <a:srcRect/>
          <a:stretch>
            <a:fillRect/>
          </a:stretch>
        </p:blipFill>
        <p:spPr bwMode="auto">
          <a:xfrm>
            <a:off x="163438" y="980728"/>
            <a:ext cx="5200650" cy="2514600"/>
          </a:xfrm>
          <a:prstGeom prst="rect">
            <a:avLst/>
          </a:prstGeom>
          <a:noFill/>
          <a:ln w="9525">
            <a:noFill/>
            <a:miter lim="800000"/>
            <a:headEnd/>
            <a:tailEnd/>
          </a:ln>
        </p:spPr>
      </p:pic>
      <p:sp>
        <p:nvSpPr>
          <p:cNvPr id="11" name="TextBox 10"/>
          <p:cNvSpPr txBox="1"/>
          <p:nvPr/>
        </p:nvSpPr>
        <p:spPr>
          <a:xfrm>
            <a:off x="251520" y="3933056"/>
            <a:ext cx="8568952" cy="400110"/>
          </a:xfrm>
          <a:prstGeom prst="rect">
            <a:avLst/>
          </a:prstGeom>
          <a:solidFill>
            <a:schemeClr val="accent1"/>
          </a:solidFill>
          <a:ln>
            <a:noFill/>
          </a:ln>
          <a:effectLst/>
        </p:spPr>
        <p:txBody>
          <a:bodyPr wrap="square" rtlCol="0">
            <a:spAutoFit/>
          </a:bodyPr>
          <a:lstStyle/>
          <a:p>
            <a:r>
              <a:rPr lang="en-US" altLang="ko-KR" sz="2000" dirty="0" smtClean="0"/>
              <a:t>[</a:t>
            </a:r>
            <a:r>
              <a:rPr lang="ko-KR" altLang="en-US" sz="2000" dirty="0" smtClean="0"/>
              <a:t>단계 </a:t>
            </a:r>
            <a:r>
              <a:rPr lang="en-US" altLang="ko-KR" sz="2000" dirty="0" smtClean="0"/>
              <a:t>1]  </a:t>
            </a:r>
            <a:r>
              <a:rPr lang="en-US" altLang="ko-KR" sz="2000" dirty="0" err="1" smtClean="0"/>
              <a:t>i</a:t>
            </a:r>
            <a:r>
              <a:rPr lang="en-US" altLang="ko-KR" sz="2000" dirty="0" smtClean="0"/>
              <a:t>=1</a:t>
            </a:r>
            <a:r>
              <a:rPr lang="ko-KR" altLang="en-US" sz="2000" dirty="0" smtClean="0"/>
              <a:t>로 시작</a:t>
            </a:r>
            <a:r>
              <a:rPr lang="en-US" altLang="ko-KR" sz="2000" dirty="0" smtClean="0"/>
              <a:t>,  </a:t>
            </a:r>
            <a:r>
              <a:rPr lang="en-US" altLang="ko-KR" sz="2000" dirty="0" err="1" smtClean="0"/>
              <a:t>i</a:t>
            </a:r>
            <a:r>
              <a:rPr lang="en-US" altLang="ko-KR" sz="2000" dirty="0" smtClean="0"/>
              <a:t>&lt;=5</a:t>
            </a:r>
            <a:r>
              <a:rPr lang="ko-KR" altLang="en-US" sz="2000" dirty="0" smtClean="0"/>
              <a:t>가 참이므로</a:t>
            </a:r>
            <a:r>
              <a:rPr lang="en-US" altLang="ko-KR" sz="2000" dirty="0" smtClean="0"/>
              <a:t>, </a:t>
            </a:r>
            <a:r>
              <a:rPr lang="en-US" altLang="ko-KR" sz="2000" dirty="0" err="1" smtClean="0"/>
              <a:t>printf</a:t>
            </a:r>
            <a:r>
              <a:rPr lang="en-US" altLang="ko-KR" sz="2000" dirty="0" smtClean="0"/>
              <a:t> </a:t>
            </a:r>
            <a:r>
              <a:rPr lang="ko-KR" altLang="en-US" sz="2000" dirty="0" smtClean="0"/>
              <a:t>처리</a:t>
            </a:r>
            <a:r>
              <a:rPr lang="en-US" altLang="ko-KR" sz="2000" dirty="0" smtClean="0"/>
              <a:t>, </a:t>
            </a:r>
            <a:r>
              <a:rPr lang="en-US" altLang="ko-KR" sz="2000" dirty="0" err="1" smtClean="0"/>
              <a:t>i</a:t>
            </a:r>
            <a:r>
              <a:rPr lang="en-US" altLang="ko-KR" sz="2000" dirty="0" smtClean="0"/>
              <a:t>+=1</a:t>
            </a:r>
            <a:r>
              <a:rPr lang="ko-KR" altLang="en-US" sz="2000" dirty="0" smtClean="0"/>
              <a:t>에 의해 </a:t>
            </a:r>
            <a:r>
              <a:rPr lang="en-US" altLang="ko-KR" sz="2000" dirty="0" err="1" smtClean="0"/>
              <a:t>i</a:t>
            </a:r>
            <a:r>
              <a:rPr lang="ko-KR" altLang="en-US" sz="2000" dirty="0" smtClean="0"/>
              <a:t>가 </a:t>
            </a:r>
            <a:r>
              <a:rPr lang="en-US" altLang="ko-KR" sz="2000" dirty="0" smtClean="0"/>
              <a:t>2</a:t>
            </a:r>
            <a:r>
              <a:rPr lang="ko-KR" altLang="en-US" sz="2000" dirty="0" smtClean="0"/>
              <a:t>로 증가  </a:t>
            </a:r>
            <a:endParaRPr lang="en-US" altLang="ko-KR" sz="2000" dirty="0" smtClean="0"/>
          </a:p>
        </p:txBody>
      </p:sp>
      <p:sp>
        <p:nvSpPr>
          <p:cNvPr id="14" name="TextBox 13"/>
          <p:cNvSpPr txBox="1"/>
          <p:nvPr/>
        </p:nvSpPr>
        <p:spPr>
          <a:xfrm>
            <a:off x="251520" y="4397042"/>
            <a:ext cx="8568952" cy="400110"/>
          </a:xfrm>
          <a:prstGeom prst="rect">
            <a:avLst/>
          </a:prstGeom>
          <a:solidFill>
            <a:schemeClr val="accent1"/>
          </a:solidFill>
          <a:ln>
            <a:noFill/>
          </a:ln>
          <a:effectLst/>
        </p:spPr>
        <p:txBody>
          <a:bodyPr wrap="square" rtlCol="0">
            <a:spAutoFit/>
          </a:bodyPr>
          <a:lstStyle/>
          <a:p>
            <a:r>
              <a:rPr lang="en-US" altLang="ko-KR" sz="2000" dirty="0" smtClean="0"/>
              <a:t>[</a:t>
            </a:r>
            <a:r>
              <a:rPr lang="ko-KR" altLang="en-US" sz="2000" dirty="0" smtClean="0"/>
              <a:t>단계 </a:t>
            </a:r>
            <a:r>
              <a:rPr lang="en-US" altLang="ko-KR" sz="2000" dirty="0" smtClean="0"/>
              <a:t>2]  </a:t>
            </a:r>
            <a:r>
              <a:rPr lang="en-US" altLang="ko-KR" sz="2000" dirty="0" err="1" smtClean="0"/>
              <a:t>i</a:t>
            </a:r>
            <a:r>
              <a:rPr lang="en-US" altLang="ko-KR" sz="2000" dirty="0" smtClean="0"/>
              <a:t>=2,  </a:t>
            </a:r>
            <a:r>
              <a:rPr lang="en-US" altLang="ko-KR" sz="2000" dirty="0" err="1" smtClean="0"/>
              <a:t>i</a:t>
            </a:r>
            <a:r>
              <a:rPr lang="en-US" altLang="ko-KR" sz="2000" dirty="0" smtClean="0"/>
              <a:t>&lt;=5</a:t>
            </a:r>
            <a:r>
              <a:rPr lang="ko-KR" altLang="en-US" sz="2000" dirty="0" smtClean="0"/>
              <a:t>가 참이므로</a:t>
            </a:r>
            <a:r>
              <a:rPr lang="en-US" altLang="ko-KR" sz="2000" dirty="0" smtClean="0"/>
              <a:t>, </a:t>
            </a:r>
            <a:r>
              <a:rPr lang="en-US" altLang="ko-KR" sz="2000" dirty="0" err="1" smtClean="0"/>
              <a:t>printf</a:t>
            </a:r>
            <a:r>
              <a:rPr lang="en-US" altLang="ko-KR" sz="2000" dirty="0" smtClean="0"/>
              <a:t> </a:t>
            </a:r>
            <a:r>
              <a:rPr lang="ko-KR" altLang="en-US" sz="2000" dirty="0" smtClean="0"/>
              <a:t>처리</a:t>
            </a:r>
            <a:r>
              <a:rPr lang="en-US" altLang="ko-KR" sz="2000" dirty="0" smtClean="0"/>
              <a:t>, </a:t>
            </a:r>
            <a:r>
              <a:rPr lang="en-US" altLang="ko-KR" sz="2000" dirty="0" err="1" smtClean="0"/>
              <a:t>i</a:t>
            </a:r>
            <a:r>
              <a:rPr lang="en-US" altLang="ko-KR" sz="2000" dirty="0" smtClean="0"/>
              <a:t>+=1</a:t>
            </a:r>
            <a:r>
              <a:rPr lang="ko-KR" altLang="en-US" sz="2000" dirty="0" smtClean="0"/>
              <a:t>에 의해 </a:t>
            </a:r>
            <a:r>
              <a:rPr lang="en-US" altLang="ko-KR" sz="2000" dirty="0" err="1" smtClean="0"/>
              <a:t>i</a:t>
            </a:r>
            <a:r>
              <a:rPr lang="ko-KR" altLang="en-US" sz="2000" dirty="0" smtClean="0"/>
              <a:t>가 </a:t>
            </a:r>
            <a:r>
              <a:rPr lang="en-US" altLang="ko-KR" sz="2000" dirty="0" smtClean="0"/>
              <a:t>3</a:t>
            </a:r>
            <a:r>
              <a:rPr lang="ko-KR" altLang="en-US" sz="2000" dirty="0" smtClean="0"/>
              <a:t>으로 증가  </a:t>
            </a:r>
            <a:endParaRPr lang="en-US" altLang="ko-KR" sz="2000" dirty="0" smtClean="0"/>
          </a:p>
        </p:txBody>
      </p:sp>
      <p:sp>
        <p:nvSpPr>
          <p:cNvPr id="15" name="TextBox 14"/>
          <p:cNvSpPr txBox="1"/>
          <p:nvPr/>
        </p:nvSpPr>
        <p:spPr>
          <a:xfrm>
            <a:off x="251520" y="4901098"/>
            <a:ext cx="8568952" cy="400110"/>
          </a:xfrm>
          <a:prstGeom prst="rect">
            <a:avLst/>
          </a:prstGeom>
          <a:solidFill>
            <a:schemeClr val="accent1"/>
          </a:solidFill>
          <a:ln>
            <a:noFill/>
          </a:ln>
          <a:effectLst/>
        </p:spPr>
        <p:txBody>
          <a:bodyPr wrap="square" rtlCol="0">
            <a:spAutoFit/>
          </a:bodyPr>
          <a:lstStyle/>
          <a:p>
            <a:r>
              <a:rPr lang="en-US" altLang="ko-KR" sz="2000" dirty="0" smtClean="0"/>
              <a:t>[</a:t>
            </a:r>
            <a:r>
              <a:rPr lang="ko-KR" altLang="en-US" sz="2000" dirty="0" smtClean="0"/>
              <a:t>단계 </a:t>
            </a:r>
            <a:r>
              <a:rPr lang="en-US" altLang="ko-KR" sz="2000" dirty="0" smtClean="0"/>
              <a:t>3]  </a:t>
            </a:r>
            <a:r>
              <a:rPr lang="en-US" altLang="ko-KR" sz="2000" dirty="0" err="1" smtClean="0"/>
              <a:t>i</a:t>
            </a:r>
            <a:r>
              <a:rPr lang="en-US" altLang="ko-KR" sz="2000" dirty="0" smtClean="0"/>
              <a:t>=3,  </a:t>
            </a:r>
            <a:r>
              <a:rPr lang="en-US" altLang="ko-KR" sz="2000" dirty="0" err="1" smtClean="0"/>
              <a:t>i</a:t>
            </a:r>
            <a:r>
              <a:rPr lang="en-US" altLang="ko-KR" sz="2000" dirty="0" smtClean="0"/>
              <a:t>&lt;=5</a:t>
            </a:r>
            <a:r>
              <a:rPr lang="ko-KR" altLang="en-US" sz="2000" dirty="0" smtClean="0"/>
              <a:t>가 참이므로</a:t>
            </a:r>
            <a:r>
              <a:rPr lang="en-US" altLang="ko-KR" sz="2000" dirty="0" smtClean="0"/>
              <a:t>, </a:t>
            </a:r>
            <a:r>
              <a:rPr lang="en-US" altLang="ko-KR" sz="2000" dirty="0" err="1" smtClean="0"/>
              <a:t>printf</a:t>
            </a:r>
            <a:r>
              <a:rPr lang="en-US" altLang="ko-KR" sz="2000" dirty="0" smtClean="0"/>
              <a:t> </a:t>
            </a:r>
            <a:r>
              <a:rPr lang="ko-KR" altLang="en-US" sz="2000" dirty="0" smtClean="0"/>
              <a:t>처리</a:t>
            </a:r>
            <a:r>
              <a:rPr lang="en-US" altLang="ko-KR" sz="2000" dirty="0" smtClean="0"/>
              <a:t>, </a:t>
            </a:r>
            <a:r>
              <a:rPr lang="en-US" altLang="ko-KR" sz="2000" dirty="0" err="1" smtClean="0"/>
              <a:t>i</a:t>
            </a:r>
            <a:r>
              <a:rPr lang="en-US" altLang="ko-KR" sz="2000" dirty="0" smtClean="0"/>
              <a:t>+=1</a:t>
            </a:r>
            <a:r>
              <a:rPr lang="ko-KR" altLang="en-US" sz="2000" dirty="0" smtClean="0"/>
              <a:t>에 의해 </a:t>
            </a:r>
            <a:r>
              <a:rPr lang="en-US" altLang="ko-KR" sz="2000" dirty="0" err="1" smtClean="0"/>
              <a:t>i</a:t>
            </a:r>
            <a:r>
              <a:rPr lang="ko-KR" altLang="en-US" sz="2000" dirty="0" smtClean="0"/>
              <a:t>가 </a:t>
            </a:r>
            <a:r>
              <a:rPr lang="en-US" altLang="ko-KR" sz="2000" dirty="0" smtClean="0"/>
              <a:t>4</a:t>
            </a:r>
            <a:r>
              <a:rPr lang="ko-KR" altLang="en-US" sz="2000" dirty="0" smtClean="0"/>
              <a:t>로 증가  </a:t>
            </a:r>
            <a:endParaRPr lang="en-US" altLang="ko-KR" sz="2000" dirty="0" smtClean="0"/>
          </a:p>
        </p:txBody>
      </p:sp>
      <p:sp>
        <p:nvSpPr>
          <p:cNvPr id="16" name="TextBox 15"/>
          <p:cNvSpPr txBox="1"/>
          <p:nvPr/>
        </p:nvSpPr>
        <p:spPr>
          <a:xfrm>
            <a:off x="251520" y="5373216"/>
            <a:ext cx="8568952" cy="400110"/>
          </a:xfrm>
          <a:prstGeom prst="rect">
            <a:avLst/>
          </a:prstGeom>
          <a:solidFill>
            <a:schemeClr val="accent1"/>
          </a:solidFill>
          <a:ln>
            <a:noFill/>
          </a:ln>
          <a:effectLst/>
        </p:spPr>
        <p:txBody>
          <a:bodyPr wrap="square" rtlCol="0">
            <a:spAutoFit/>
          </a:bodyPr>
          <a:lstStyle/>
          <a:p>
            <a:r>
              <a:rPr lang="en-US" altLang="ko-KR" sz="2000" dirty="0" smtClean="0"/>
              <a:t>[</a:t>
            </a:r>
            <a:r>
              <a:rPr lang="ko-KR" altLang="en-US" sz="2000" dirty="0" smtClean="0"/>
              <a:t>단계 </a:t>
            </a:r>
            <a:r>
              <a:rPr lang="en-US" altLang="ko-KR" sz="2000" dirty="0" smtClean="0"/>
              <a:t>4]  </a:t>
            </a:r>
            <a:r>
              <a:rPr lang="en-US" altLang="ko-KR" sz="2000" dirty="0" err="1" smtClean="0"/>
              <a:t>i</a:t>
            </a:r>
            <a:r>
              <a:rPr lang="en-US" altLang="ko-KR" sz="2000" dirty="0" smtClean="0"/>
              <a:t>=4,  </a:t>
            </a:r>
            <a:r>
              <a:rPr lang="en-US" altLang="ko-KR" sz="2000" dirty="0" err="1" smtClean="0"/>
              <a:t>i</a:t>
            </a:r>
            <a:r>
              <a:rPr lang="en-US" altLang="ko-KR" sz="2000" dirty="0" smtClean="0"/>
              <a:t>&lt;=5</a:t>
            </a:r>
            <a:r>
              <a:rPr lang="ko-KR" altLang="en-US" sz="2000" dirty="0" smtClean="0"/>
              <a:t>가 참이므로</a:t>
            </a:r>
            <a:r>
              <a:rPr lang="en-US" altLang="ko-KR" sz="2000" dirty="0" smtClean="0"/>
              <a:t>, </a:t>
            </a:r>
            <a:r>
              <a:rPr lang="en-US" altLang="ko-KR" sz="2000" dirty="0" err="1" smtClean="0"/>
              <a:t>printf</a:t>
            </a:r>
            <a:r>
              <a:rPr lang="en-US" altLang="ko-KR" sz="2000" dirty="0" smtClean="0"/>
              <a:t> </a:t>
            </a:r>
            <a:r>
              <a:rPr lang="ko-KR" altLang="en-US" sz="2000" dirty="0" smtClean="0"/>
              <a:t>처리</a:t>
            </a:r>
            <a:r>
              <a:rPr lang="en-US" altLang="ko-KR" sz="2000" dirty="0" smtClean="0"/>
              <a:t>, </a:t>
            </a:r>
            <a:r>
              <a:rPr lang="en-US" altLang="ko-KR" sz="2000" dirty="0" err="1" smtClean="0"/>
              <a:t>i</a:t>
            </a:r>
            <a:r>
              <a:rPr lang="en-US" altLang="ko-KR" sz="2000" dirty="0" smtClean="0"/>
              <a:t>+=1</a:t>
            </a:r>
            <a:r>
              <a:rPr lang="ko-KR" altLang="en-US" sz="2000" dirty="0" smtClean="0"/>
              <a:t>에 의해 </a:t>
            </a:r>
            <a:r>
              <a:rPr lang="en-US" altLang="ko-KR" sz="2000" dirty="0" err="1" smtClean="0"/>
              <a:t>i</a:t>
            </a:r>
            <a:r>
              <a:rPr lang="ko-KR" altLang="en-US" sz="2000" dirty="0" smtClean="0"/>
              <a:t>가 </a:t>
            </a:r>
            <a:r>
              <a:rPr lang="en-US" altLang="ko-KR" sz="2000" dirty="0" smtClean="0"/>
              <a:t>5</a:t>
            </a:r>
            <a:r>
              <a:rPr lang="ko-KR" altLang="en-US" sz="2000" dirty="0" smtClean="0"/>
              <a:t>로 증가  </a:t>
            </a:r>
            <a:endParaRPr lang="en-US" altLang="ko-KR" sz="2000" dirty="0" smtClean="0"/>
          </a:p>
        </p:txBody>
      </p:sp>
      <p:sp>
        <p:nvSpPr>
          <p:cNvPr id="17" name="TextBox 16"/>
          <p:cNvSpPr txBox="1"/>
          <p:nvPr/>
        </p:nvSpPr>
        <p:spPr>
          <a:xfrm>
            <a:off x="251520" y="5837202"/>
            <a:ext cx="8568952" cy="400110"/>
          </a:xfrm>
          <a:prstGeom prst="rect">
            <a:avLst/>
          </a:prstGeom>
          <a:solidFill>
            <a:schemeClr val="accent1"/>
          </a:solidFill>
          <a:ln>
            <a:noFill/>
          </a:ln>
          <a:effectLst/>
        </p:spPr>
        <p:txBody>
          <a:bodyPr wrap="square" rtlCol="0">
            <a:spAutoFit/>
          </a:bodyPr>
          <a:lstStyle/>
          <a:p>
            <a:r>
              <a:rPr lang="en-US" altLang="ko-KR" sz="2000" dirty="0" smtClean="0"/>
              <a:t>[</a:t>
            </a:r>
            <a:r>
              <a:rPr lang="ko-KR" altLang="en-US" sz="2000" dirty="0" smtClean="0"/>
              <a:t>단계 </a:t>
            </a:r>
            <a:r>
              <a:rPr lang="en-US" altLang="ko-KR" sz="2000" dirty="0" smtClean="0"/>
              <a:t>5]  </a:t>
            </a:r>
            <a:r>
              <a:rPr lang="en-US" altLang="ko-KR" sz="2000" dirty="0" err="1" smtClean="0"/>
              <a:t>i</a:t>
            </a:r>
            <a:r>
              <a:rPr lang="en-US" altLang="ko-KR" sz="2000" dirty="0" smtClean="0"/>
              <a:t>=5,  </a:t>
            </a:r>
            <a:r>
              <a:rPr lang="en-US" altLang="ko-KR" sz="2000" dirty="0" err="1" smtClean="0"/>
              <a:t>i</a:t>
            </a:r>
            <a:r>
              <a:rPr lang="en-US" altLang="ko-KR" sz="2000" dirty="0" smtClean="0"/>
              <a:t>&lt;=5</a:t>
            </a:r>
            <a:r>
              <a:rPr lang="ko-KR" altLang="en-US" sz="2000" dirty="0" smtClean="0"/>
              <a:t>가 참이므로</a:t>
            </a:r>
            <a:r>
              <a:rPr lang="en-US" altLang="ko-KR" sz="2000" dirty="0" smtClean="0"/>
              <a:t>, </a:t>
            </a:r>
            <a:r>
              <a:rPr lang="en-US" altLang="ko-KR" sz="2000" dirty="0" err="1" smtClean="0"/>
              <a:t>printf</a:t>
            </a:r>
            <a:r>
              <a:rPr lang="en-US" altLang="ko-KR" sz="2000" dirty="0" smtClean="0"/>
              <a:t> </a:t>
            </a:r>
            <a:r>
              <a:rPr lang="ko-KR" altLang="en-US" sz="2000" dirty="0" smtClean="0"/>
              <a:t>처리</a:t>
            </a:r>
            <a:r>
              <a:rPr lang="en-US" altLang="ko-KR" sz="2000" dirty="0" smtClean="0"/>
              <a:t>, </a:t>
            </a:r>
            <a:r>
              <a:rPr lang="en-US" altLang="ko-KR" sz="2000" dirty="0" err="1" smtClean="0"/>
              <a:t>i</a:t>
            </a:r>
            <a:r>
              <a:rPr lang="en-US" altLang="ko-KR" sz="2000" dirty="0" smtClean="0"/>
              <a:t>+=1</a:t>
            </a:r>
            <a:r>
              <a:rPr lang="ko-KR" altLang="en-US" sz="2000" dirty="0" smtClean="0"/>
              <a:t>에 의해 </a:t>
            </a:r>
            <a:r>
              <a:rPr lang="en-US" altLang="ko-KR" sz="2000" dirty="0" err="1" smtClean="0"/>
              <a:t>i</a:t>
            </a:r>
            <a:r>
              <a:rPr lang="ko-KR" altLang="en-US" sz="2000" dirty="0" smtClean="0"/>
              <a:t>가 </a:t>
            </a:r>
            <a:r>
              <a:rPr lang="en-US" altLang="ko-KR" sz="2000" dirty="0" smtClean="0"/>
              <a:t>6</a:t>
            </a:r>
            <a:r>
              <a:rPr lang="ko-KR" altLang="en-US" sz="2000" dirty="0" smtClean="0"/>
              <a:t>으로 증가  </a:t>
            </a:r>
            <a:endParaRPr lang="en-US" altLang="ko-KR" sz="2000" dirty="0" smtClean="0"/>
          </a:p>
        </p:txBody>
      </p:sp>
      <p:sp>
        <p:nvSpPr>
          <p:cNvPr id="18" name="TextBox 17"/>
          <p:cNvSpPr txBox="1"/>
          <p:nvPr/>
        </p:nvSpPr>
        <p:spPr>
          <a:xfrm>
            <a:off x="251520" y="6309320"/>
            <a:ext cx="8568952" cy="400110"/>
          </a:xfrm>
          <a:prstGeom prst="rect">
            <a:avLst/>
          </a:prstGeom>
          <a:solidFill>
            <a:schemeClr val="accent2">
              <a:lumMod val="60000"/>
              <a:lumOff val="40000"/>
            </a:schemeClr>
          </a:solidFill>
          <a:ln>
            <a:noFill/>
          </a:ln>
          <a:effectLst/>
        </p:spPr>
        <p:txBody>
          <a:bodyPr wrap="square" rtlCol="0">
            <a:spAutoFit/>
          </a:bodyPr>
          <a:lstStyle/>
          <a:p>
            <a:r>
              <a:rPr lang="en-US" altLang="ko-KR" sz="2000" dirty="0" smtClean="0"/>
              <a:t>[</a:t>
            </a:r>
            <a:r>
              <a:rPr lang="ko-KR" altLang="en-US" sz="2000" dirty="0" smtClean="0"/>
              <a:t>단계 </a:t>
            </a:r>
            <a:r>
              <a:rPr lang="en-US" altLang="ko-KR" sz="2000" dirty="0" smtClean="0"/>
              <a:t>6]  </a:t>
            </a:r>
            <a:r>
              <a:rPr lang="en-US" altLang="ko-KR" sz="2000" dirty="0" err="1" smtClean="0"/>
              <a:t>i</a:t>
            </a:r>
            <a:r>
              <a:rPr lang="en-US" altLang="ko-KR" sz="2000" dirty="0" smtClean="0"/>
              <a:t>=6,  </a:t>
            </a:r>
            <a:r>
              <a:rPr lang="en-US" altLang="ko-KR" sz="2000" dirty="0" err="1" smtClean="0"/>
              <a:t>i</a:t>
            </a:r>
            <a:r>
              <a:rPr lang="en-US" altLang="ko-KR" sz="2000" dirty="0" smtClean="0"/>
              <a:t>&lt;=5</a:t>
            </a:r>
            <a:r>
              <a:rPr lang="ko-KR" altLang="en-US" sz="2000" dirty="0" smtClean="0"/>
              <a:t>가 거짓이므로 반복을 중단</a:t>
            </a:r>
            <a:r>
              <a:rPr lang="en-US" altLang="ko-KR" sz="2000" dirty="0" smtClean="0"/>
              <a:t>.</a:t>
            </a:r>
          </a:p>
        </p:txBody>
      </p:sp>
      <p:sp>
        <p:nvSpPr>
          <p:cNvPr id="20" name="Rounded Rectangle 7"/>
          <p:cNvSpPr/>
          <p:nvPr/>
        </p:nvSpPr>
        <p:spPr bwMode="auto">
          <a:xfrm>
            <a:off x="3707904" y="3284984"/>
            <a:ext cx="2520280"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반복단계</a:t>
            </a:r>
            <a:r>
              <a:rPr lang="en-US" altLang="ko-KR" sz="2300" b="1" dirty="0" smtClean="0">
                <a:solidFill>
                  <a:srgbClr val="FFFFFF"/>
                </a:solidFill>
                <a:effectLst>
                  <a:outerShdw blurRad="38100" dist="38100" dir="2700000" algn="tl">
                    <a:srgbClr val="000000">
                      <a:alpha val="43137"/>
                    </a:srgbClr>
                  </a:outerShdw>
                </a:effectLst>
                <a:ea typeface="맑은 고딕" pitchFamily="50" charset="-127"/>
              </a:rPr>
              <a:t>, click</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
        <p:nvSpPr>
          <p:cNvPr id="7577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75777" name="_x76942248" descr="EMB00000c9c3720"/>
          <p:cNvPicPr>
            <a:picLocks noChangeAspect="1" noChangeArrowheads="1"/>
          </p:cNvPicPr>
          <p:nvPr/>
        </p:nvPicPr>
        <p:blipFill>
          <a:blip r:embed="rId5" cstate="print"/>
          <a:srcRect/>
          <a:stretch>
            <a:fillRect/>
          </a:stretch>
        </p:blipFill>
        <p:spPr bwMode="auto">
          <a:xfrm>
            <a:off x="3059832" y="1556792"/>
            <a:ext cx="1224136" cy="1224136"/>
          </a:xfrm>
          <a:prstGeom prst="rect">
            <a:avLst/>
          </a:prstGeom>
          <a:noFill/>
        </p:spPr>
      </p:pic>
      <p:sp>
        <p:nvSpPr>
          <p:cNvPr id="22" name="직사각형 21"/>
          <p:cNvSpPr/>
          <p:nvPr/>
        </p:nvSpPr>
        <p:spPr bwMode="auto">
          <a:xfrm>
            <a:off x="2138358" y="2619620"/>
            <a:ext cx="536316" cy="233316"/>
          </a:xfrm>
          <a:prstGeom prst="rect">
            <a:avLst/>
          </a:prstGeom>
          <a:noFill/>
          <a:ln>
            <a:solidFill>
              <a:schemeClr val="accent1"/>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24" name="직선 화살표 연결선 23"/>
          <p:cNvCxnSpPr/>
          <p:nvPr/>
        </p:nvCxnSpPr>
        <p:spPr>
          <a:xfrm flipH="1">
            <a:off x="2555776" y="2276872"/>
            <a:ext cx="792088" cy="28803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6" name="직선 화살표 연결선 25"/>
          <p:cNvCxnSpPr/>
          <p:nvPr/>
        </p:nvCxnSpPr>
        <p:spPr>
          <a:xfrm>
            <a:off x="3995936" y="2348880"/>
            <a:ext cx="2520280" cy="36004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2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2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20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20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2000"/>
                                        <p:tgtEl>
                                          <p:spTgt spid="18"/>
                                        </p:tgtEl>
                                      </p:cBhvr>
                                    </p:animEffect>
                                  </p:childTnLst>
                                </p:cTn>
                              </p:par>
                            </p:childTnLst>
                          </p:cTn>
                        </p:par>
                      </p:childTnLst>
                    </p:cTn>
                  </p:par>
                </p:childTnLst>
              </p:cTn>
              <p:nextCondLst>
                <p:cond evt="onClick" delay="0">
                  <p:tgtEl>
                    <p:spTgt spid="20"/>
                  </p:tgtEl>
                </p:cond>
              </p:nextCondLst>
            </p:seq>
          </p:childTnLst>
        </p:cTn>
      </p:par>
    </p:tnLst>
    <p:bldLst>
      <p:bldP spid="11" grpId="0" animBg="1"/>
      <p:bldP spid="14" grpId="0" animBg="1"/>
      <p:bldP spid="15" grpId="0" animBg="1"/>
      <p:bldP spid="16" grpId="0" animBg="1"/>
      <p:bldP spid="17" grpId="0" animBg="1"/>
      <p:bldP spid="1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실습문제 </a:t>
            </a:r>
            <a:r>
              <a:rPr lang="en-US" altLang="ko-KR" dirty="0" smtClean="0"/>
              <a:t>8.24] (218 page)</a:t>
            </a:r>
            <a:endParaRPr lang="ko-KR" altLang="en-US" dirty="0"/>
          </a:p>
        </p:txBody>
      </p:sp>
      <p:sp>
        <p:nvSpPr>
          <p:cNvPr id="6" name="텍스트 개체 틀 4"/>
          <p:cNvSpPr>
            <a:spLocks noGrp="1"/>
          </p:cNvSpPr>
          <p:nvPr>
            <p:ph type="body" sz="quarter" idx="10"/>
          </p:nvPr>
        </p:nvSpPr>
        <p:spPr>
          <a:xfrm>
            <a:off x="107504" y="980728"/>
            <a:ext cx="8784976" cy="751424"/>
          </a:xfrm>
        </p:spPr>
        <p:txBody>
          <a:bodyPr wrap="square">
            <a:spAutoFit/>
          </a:bodyPr>
          <a:lstStyle/>
          <a:p>
            <a:pPr>
              <a:buNone/>
            </a:pPr>
            <a:r>
              <a:rPr lang="ko-KR" altLang="en-US" sz="2000" dirty="0" smtClean="0"/>
              <a:t>변수 </a:t>
            </a:r>
            <a:r>
              <a:rPr lang="en-US" altLang="ko-KR" sz="2000" dirty="0" err="1" smtClean="0"/>
              <a:t>i</a:t>
            </a:r>
            <a:r>
              <a:rPr lang="ko-KR" altLang="en-US" sz="2000" dirty="0" smtClean="0"/>
              <a:t>는 </a:t>
            </a:r>
            <a:r>
              <a:rPr lang="en-US" altLang="ko-KR" sz="2000" dirty="0" smtClean="0"/>
              <a:t>0</a:t>
            </a:r>
            <a:r>
              <a:rPr lang="ko-KR" altLang="en-US" sz="2000" dirty="0" smtClean="0"/>
              <a:t>부터 </a:t>
            </a:r>
            <a:r>
              <a:rPr lang="en-US" altLang="ko-KR" sz="2000" dirty="0" smtClean="0"/>
              <a:t>100</a:t>
            </a:r>
            <a:r>
              <a:rPr lang="ko-KR" altLang="en-US" sz="2000" dirty="0" smtClean="0"/>
              <a:t>까지 </a:t>
            </a:r>
            <a:r>
              <a:rPr lang="en-US" altLang="ko-KR" sz="2000" dirty="0" smtClean="0"/>
              <a:t>4</a:t>
            </a:r>
            <a:r>
              <a:rPr lang="ko-KR" altLang="en-US" sz="2000" dirty="0" smtClean="0"/>
              <a:t>씩 증가하고 변수 </a:t>
            </a:r>
            <a:r>
              <a:rPr lang="en-US" altLang="ko-KR" sz="2000" dirty="0" smtClean="0"/>
              <a:t>j</a:t>
            </a:r>
            <a:r>
              <a:rPr lang="ko-KR" altLang="en-US" sz="2000" dirty="0" smtClean="0"/>
              <a:t>는 </a:t>
            </a:r>
            <a:r>
              <a:rPr lang="en-US" altLang="ko-KR" sz="2000" dirty="0" smtClean="0"/>
              <a:t>100</a:t>
            </a:r>
            <a:r>
              <a:rPr lang="ko-KR" altLang="en-US" sz="2000" dirty="0" smtClean="0"/>
              <a:t>부터 </a:t>
            </a:r>
            <a:r>
              <a:rPr lang="en-US" altLang="ko-KR" sz="2000" dirty="0" smtClean="0"/>
              <a:t>1</a:t>
            </a:r>
            <a:r>
              <a:rPr lang="ko-KR" altLang="en-US" sz="2000" dirty="0" smtClean="0"/>
              <a:t>까지 </a:t>
            </a:r>
            <a:r>
              <a:rPr lang="en-US" altLang="ko-KR" sz="2000" dirty="0" smtClean="0"/>
              <a:t>6</a:t>
            </a:r>
            <a:r>
              <a:rPr lang="ko-KR" altLang="en-US" sz="2000" dirty="0" smtClean="0"/>
              <a:t>씩 감소하는 </a:t>
            </a:r>
            <a:endParaRPr lang="en-US" altLang="ko-KR" sz="2000" dirty="0" smtClean="0"/>
          </a:p>
          <a:p>
            <a:pPr>
              <a:buNone/>
            </a:pPr>
            <a:r>
              <a:rPr lang="ko-KR" altLang="en-US" sz="2000" dirty="0" smtClean="0"/>
              <a:t>경우에 두 변수의 차인 </a:t>
            </a:r>
            <a:r>
              <a:rPr lang="en-US" altLang="ko-KR" sz="2000" dirty="0" err="1" smtClean="0"/>
              <a:t>i</a:t>
            </a:r>
            <a:r>
              <a:rPr lang="en-US" altLang="ko-KR" sz="2000" dirty="0" smtClean="0"/>
              <a:t>-j</a:t>
            </a:r>
            <a:r>
              <a:rPr lang="ko-KR" altLang="en-US" sz="2000" dirty="0" smtClean="0"/>
              <a:t>가 </a:t>
            </a:r>
            <a:r>
              <a:rPr lang="en-US" altLang="ko-KR" sz="2000" dirty="0" smtClean="0"/>
              <a:t>0</a:t>
            </a:r>
            <a:r>
              <a:rPr lang="ko-KR" altLang="en-US" sz="2000" dirty="0" smtClean="0"/>
              <a:t>이 될 때 </a:t>
            </a:r>
            <a:r>
              <a:rPr lang="en-US" altLang="ko-KR" sz="2000" dirty="0" err="1" smtClean="0"/>
              <a:t>i</a:t>
            </a:r>
            <a:r>
              <a:rPr lang="ko-KR" altLang="en-US" sz="2000" dirty="0" smtClean="0"/>
              <a:t>와 </a:t>
            </a:r>
            <a:r>
              <a:rPr lang="en-US" altLang="ko-KR" sz="2000" dirty="0" smtClean="0"/>
              <a:t>j</a:t>
            </a:r>
            <a:r>
              <a:rPr lang="ko-KR" altLang="en-US" sz="2000" dirty="0" smtClean="0"/>
              <a:t>를 출력하는 프로그램을 작성</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547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547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4643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4950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Rounded Rectangle 7"/>
          <p:cNvSpPr/>
          <p:nvPr/>
        </p:nvSpPr>
        <p:spPr bwMode="auto">
          <a:xfrm>
            <a:off x="5724128" y="5733256"/>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
        <p:nvSpPr>
          <p:cNvPr id="13" name="Rounded Rectangle 7">
            <a:hlinkClick r:id="rId3" action="ppaction://hlinkfile"/>
          </p:cNvPr>
          <p:cNvSpPr/>
          <p:nvPr/>
        </p:nvSpPr>
        <p:spPr bwMode="auto">
          <a:xfrm>
            <a:off x="5724128" y="4968552"/>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grpSp>
        <p:nvGrpSpPr>
          <p:cNvPr id="4" name="그룹 3"/>
          <p:cNvGrpSpPr/>
          <p:nvPr/>
        </p:nvGrpSpPr>
        <p:grpSpPr>
          <a:xfrm>
            <a:off x="133371" y="2258347"/>
            <a:ext cx="5501333" cy="3096344"/>
            <a:chOff x="78779" y="2258347"/>
            <a:chExt cx="5501333" cy="3096344"/>
          </a:xfrm>
        </p:grpSpPr>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79" y="2258347"/>
              <a:ext cx="5481854" cy="309634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nvGrpSpPr>
            <p:cNvPr id="17" name="그룹 16"/>
            <p:cNvGrpSpPr/>
            <p:nvPr/>
          </p:nvGrpSpPr>
          <p:grpSpPr>
            <a:xfrm>
              <a:off x="1547664" y="2258347"/>
              <a:ext cx="4032448" cy="1008112"/>
              <a:chOff x="1763688" y="2132856"/>
              <a:chExt cx="4032448" cy="1008112"/>
            </a:xfrm>
          </p:grpSpPr>
          <p:sp>
            <p:nvSpPr>
              <p:cNvPr id="14" name="TextBox 13"/>
              <p:cNvSpPr txBox="1"/>
              <p:nvPr/>
            </p:nvSpPr>
            <p:spPr>
              <a:xfrm>
                <a:off x="3563888" y="2132856"/>
                <a:ext cx="2232248" cy="646331"/>
              </a:xfrm>
              <a:prstGeom prst="rect">
                <a:avLst/>
              </a:prstGeom>
              <a:solidFill>
                <a:schemeClr val="bg1"/>
              </a:solidFill>
              <a:ln>
                <a:solidFill>
                  <a:srgbClr val="C00000"/>
                </a:solidFill>
              </a:ln>
            </p:spPr>
            <p:txBody>
              <a:bodyPr wrap="square" rtlCol="0">
                <a:spAutoFit/>
              </a:bodyPr>
              <a:lstStyle/>
              <a:p>
                <a:r>
                  <a:rPr lang="ko-KR" altLang="en-US" dirty="0" smtClean="0"/>
                  <a:t>변수 </a:t>
                </a:r>
                <a:r>
                  <a:rPr lang="en-US" altLang="ko-KR" dirty="0" smtClean="0"/>
                  <a:t>sum</a:t>
                </a:r>
                <a:r>
                  <a:rPr lang="ko-KR" altLang="en-US" dirty="0" smtClean="0"/>
                  <a:t>에 대한</a:t>
                </a:r>
                <a:endParaRPr lang="en-US" altLang="ko-KR" dirty="0" smtClean="0"/>
              </a:p>
              <a:p>
                <a:r>
                  <a:rPr lang="ko-KR" altLang="en-US" dirty="0" smtClean="0"/>
                  <a:t>가상의 초기값</a:t>
                </a:r>
                <a:endParaRPr lang="ko-KR" altLang="en-US" dirty="0"/>
              </a:p>
            </p:txBody>
          </p:sp>
          <p:cxnSp>
            <p:nvCxnSpPr>
              <p:cNvPr id="16" name="직선 화살표 연결선 15"/>
              <p:cNvCxnSpPr>
                <a:stCxn id="14" idx="1"/>
              </p:cNvCxnSpPr>
              <p:nvPr/>
            </p:nvCxnSpPr>
            <p:spPr>
              <a:xfrm flipH="1">
                <a:off x="1763688" y="2456022"/>
                <a:ext cx="1800200" cy="68494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nextCondLst>
                <p:cond evt="onClick" delay="0">
                  <p:tgtEl>
                    <p:spTgt spid="12"/>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189"/>
            <a:ext cx="9144000" cy="750540"/>
          </a:xfrm>
        </p:spPr>
        <p:txBody>
          <a:bodyPr>
            <a:normAutofit/>
          </a:bodyPr>
          <a:lstStyle/>
          <a:p>
            <a:pPr algn="r"/>
            <a:r>
              <a:rPr lang="en-US" altLang="ko-KR" dirty="0"/>
              <a:t>[</a:t>
            </a:r>
            <a:r>
              <a:rPr lang="ko-KR" altLang="en-US" dirty="0"/>
              <a:t>단원정리</a:t>
            </a:r>
            <a:r>
              <a:rPr lang="en-US" altLang="ko-KR" dirty="0"/>
              <a:t>] </a:t>
            </a:r>
            <a:r>
              <a:rPr lang="en-US" altLang="ko-KR" dirty="0" smtClean="0"/>
              <a:t>1/7 </a:t>
            </a:r>
            <a:endParaRPr lang="en-US" dirty="0">
              <a:solidFill>
                <a:schemeClr val="tx2"/>
              </a:solidFill>
            </a:endParaRPr>
          </a:p>
        </p:txBody>
      </p:sp>
      <p:sp>
        <p:nvSpPr>
          <p:cNvPr id="3" name="Text Placeholder 2"/>
          <p:cNvSpPr>
            <a:spLocks noGrp="1"/>
          </p:cNvSpPr>
          <p:nvPr>
            <p:ph type="body" sz="quarter" idx="10"/>
          </p:nvPr>
        </p:nvSpPr>
        <p:spPr>
          <a:xfrm>
            <a:off x="323528" y="1124744"/>
            <a:ext cx="8352928" cy="360040"/>
          </a:xfrm>
          <a:ln>
            <a:noFill/>
          </a:ln>
        </p:spPr>
        <p:txBody>
          <a:bodyPr>
            <a:noAutofit/>
          </a:bodyPr>
          <a:lstStyle/>
          <a:p>
            <a:r>
              <a:rPr lang="ko-KR" altLang="en-US" sz="2400" b="1" dirty="0" smtClean="0"/>
              <a:t>반복문의 종류</a:t>
            </a:r>
            <a:endParaRPr lang="ko-KR" altLang="en-US" sz="2400" b="1" dirty="0"/>
          </a:p>
        </p:txBody>
      </p:sp>
      <p:pic>
        <p:nvPicPr>
          <p:cNvPr id="8193" name="Picture 1"/>
          <p:cNvPicPr>
            <a:picLocks noChangeAspect="1" noChangeArrowheads="1"/>
          </p:cNvPicPr>
          <p:nvPr/>
        </p:nvPicPr>
        <p:blipFill>
          <a:blip r:embed="rId3" cstate="print"/>
          <a:srcRect/>
          <a:stretch>
            <a:fillRect/>
          </a:stretch>
        </p:blipFill>
        <p:spPr bwMode="auto">
          <a:xfrm>
            <a:off x="47625" y="1628800"/>
            <a:ext cx="9048750" cy="2476500"/>
          </a:xfrm>
          <a:prstGeom prst="rect">
            <a:avLst/>
          </a:prstGeom>
          <a:noFill/>
          <a:ln w="9525">
            <a:noFill/>
            <a:miter lim="800000"/>
            <a:headEnd/>
            <a:tailEnd/>
          </a:ln>
        </p:spPr>
      </p:pic>
      <p:sp>
        <p:nvSpPr>
          <p:cNvPr id="6" name="Text Placeholder 2"/>
          <p:cNvSpPr txBox="1">
            <a:spLocks/>
          </p:cNvSpPr>
          <p:nvPr/>
        </p:nvSpPr>
        <p:spPr>
          <a:xfrm>
            <a:off x="323528" y="4293096"/>
            <a:ext cx="8352928" cy="360040"/>
          </a:xfrm>
          <a:prstGeom prst="rect">
            <a:avLst/>
          </a:prstGeom>
          <a:ln>
            <a:noFill/>
          </a:ln>
        </p:spPr>
        <p:txBody>
          <a:bodyPr vert="horz" lIns="0" tIns="0" rIns="0" bIns="0" rtlCol="0">
            <a:noAutofit/>
          </a:bodyPr>
          <a:lstStyle/>
          <a:p>
            <a:pPr marL="396875" marR="0" lvl="0" indent="-396875" algn="l" defTabSz="914363" rtl="0" eaLnBrk="1" fontAlgn="auto" latinLnBrk="1" hangingPunct="1">
              <a:lnSpc>
                <a:spcPct val="120000"/>
              </a:lnSpc>
              <a:spcBef>
                <a:spcPct val="20000"/>
              </a:spcBef>
              <a:spcAft>
                <a:spcPts val="0"/>
              </a:spcAft>
              <a:buClrTx/>
              <a:buSzTx/>
              <a:buFontTx/>
              <a:buBlip>
                <a:blip r:embed="rId4"/>
              </a:buBlip>
              <a:tabLst/>
              <a:defRPr/>
            </a:pPr>
            <a:r>
              <a:rPr lang="en-US" altLang="ko-KR" sz="2400" b="1" dirty="0" smtClean="0">
                <a:latin typeface="새굴림" pitchFamily="18" charset="-127"/>
                <a:ea typeface="새굴림" pitchFamily="18" charset="-127"/>
              </a:rPr>
              <a:t>while</a:t>
            </a:r>
            <a:r>
              <a:rPr lang="ko-KR" altLang="en-US" sz="2400" b="1" dirty="0" smtClean="0">
                <a:latin typeface="새굴림" pitchFamily="18" charset="-127"/>
                <a:ea typeface="새굴림" pitchFamily="18" charset="-127"/>
              </a:rPr>
              <a:t>문과 </a:t>
            </a:r>
            <a:r>
              <a:rPr lang="en-US" altLang="ko-KR" sz="2400" b="1" dirty="0" smtClean="0">
                <a:latin typeface="새굴림" pitchFamily="18" charset="-127"/>
                <a:ea typeface="새굴림" pitchFamily="18" charset="-127"/>
              </a:rPr>
              <a:t>do while</a:t>
            </a:r>
            <a:r>
              <a:rPr lang="ko-KR" altLang="en-US" sz="2400" b="1" dirty="0" smtClean="0">
                <a:latin typeface="새굴림" pitchFamily="18" charset="-127"/>
                <a:ea typeface="새굴림" pitchFamily="18" charset="-127"/>
              </a:rPr>
              <a:t>문의 차이</a:t>
            </a:r>
            <a:endParaRPr kumimoji="0" lang="ko-KR" altLang="en-US" sz="2400" b="1" i="0" u="none" strike="noStrike" kern="1200" cap="none" spc="0" normalizeH="0" baseline="0" noProof="0" dirty="0">
              <a:ln>
                <a:noFill/>
              </a:ln>
              <a:solidFill>
                <a:schemeClr val="tx1"/>
              </a:solidFill>
              <a:effectLst/>
              <a:uLnTx/>
              <a:uFillTx/>
              <a:latin typeface="새굴림" pitchFamily="18" charset="-127"/>
              <a:ea typeface="새굴림" pitchFamily="18" charset="-127"/>
              <a:cs typeface="+mn-cs"/>
            </a:endParaRPr>
          </a:p>
        </p:txBody>
      </p:sp>
      <p:pic>
        <p:nvPicPr>
          <p:cNvPr id="8194" name="Picture 2"/>
          <p:cNvPicPr>
            <a:picLocks noChangeAspect="1" noChangeArrowheads="1"/>
          </p:cNvPicPr>
          <p:nvPr/>
        </p:nvPicPr>
        <p:blipFill>
          <a:blip r:embed="rId5" cstate="print"/>
          <a:srcRect/>
          <a:stretch>
            <a:fillRect/>
          </a:stretch>
        </p:blipFill>
        <p:spPr bwMode="auto">
          <a:xfrm>
            <a:off x="251520" y="4895428"/>
            <a:ext cx="8601075" cy="1485900"/>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3"/>
                                        </p:tgtEl>
                                        <p:attrNameLst>
                                          <p:attrName>style.visibility</p:attrName>
                                        </p:attrNameLst>
                                      </p:cBhvr>
                                      <p:to>
                                        <p:strVal val="visible"/>
                                      </p:to>
                                    </p:set>
                                    <p:animEffect transition="in" filter="fade">
                                      <p:cBhvr>
                                        <p:cTn id="7" dur="2000"/>
                                        <p:tgtEl>
                                          <p:spTgt spid="819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94"/>
                                        </p:tgtEl>
                                        <p:attrNameLst>
                                          <p:attrName>style.visibility</p:attrName>
                                        </p:attrNameLst>
                                      </p:cBhvr>
                                      <p:to>
                                        <p:strVal val="visible"/>
                                      </p:to>
                                    </p:set>
                                    <p:animEffect transition="in" filter="fade">
                                      <p:cBhvr>
                                        <p:cTn id="12" dur="20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189"/>
            <a:ext cx="9144000" cy="750540"/>
          </a:xfrm>
        </p:spPr>
        <p:txBody>
          <a:bodyPr>
            <a:normAutofit/>
          </a:bodyPr>
          <a:lstStyle/>
          <a:p>
            <a:pPr algn="r"/>
            <a:r>
              <a:rPr lang="en-US" altLang="ko-KR" dirty="0"/>
              <a:t>[</a:t>
            </a:r>
            <a:r>
              <a:rPr lang="ko-KR" altLang="en-US" dirty="0"/>
              <a:t>단원정리</a:t>
            </a:r>
            <a:r>
              <a:rPr lang="en-US" altLang="ko-KR" dirty="0"/>
              <a:t>] </a:t>
            </a:r>
            <a:r>
              <a:rPr lang="en-US" altLang="ko-KR" dirty="0" smtClean="0"/>
              <a:t>2/7</a:t>
            </a:r>
            <a:endParaRPr lang="en-US" dirty="0">
              <a:solidFill>
                <a:schemeClr val="tx2"/>
              </a:solidFill>
            </a:endParaRPr>
          </a:p>
        </p:txBody>
      </p:sp>
      <p:sp>
        <p:nvSpPr>
          <p:cNvPr id="3" name="Text Placeholder 2"/>
          <p:cNvSpPr>
            <a:spLocks noGrp="1"/>
          </p:cNvSpPr>
          <p:nvPr>
            <p:ph type="body" sz="quarter" idx="10"/>
          </p:nvPr>
        </p:nvSpPr>
        <p:spPr>
          <a:xfrm>
            <a:off x="323528" y="1124744"/>
            <a:ext cx="8352928" cy="360040"/>
          </a:xfrm>
          <a:ln>
            <a:noFill/>
          </a:ln>
        </p:spPr>
        <p:txBody>
          <a:bodyPr>
            <a:noAutofit/>
          </a:bodyPr>
          <a:lstStyle/>
          <a:p>
            <a:r>
              <a:rPr lang="en-US" altLang="ko-KR" sz="2300" b="1" dirty="0" smtClean="0"/>
              <a:t>for</a:t>
            </a:r>
            <a:r>
              <a:rPr lang="ko-KR" altLang="en-US" sz="2300" b="1" dirty="0" smtClean="0"/>
              <a:t>문의 형식과 반복과정</a:t>
            </a:r>
            <a:endParaRPr lang="ko-KR" altLang="en-US" sz="2300" dirty="0"/>
          </a:p>
        </p:txBody>
      </p:sp>
      <p:grpSp>
        <p:nvGrpSpPr>
          <p:cNvPr id="11" name="그룹 10"/>
          <p:cNvGrpSpPr/>
          <p:nvPr/>
        </p:nvGrpSpPr>
        <p:grpSpPr>
          <a:xfrm>
            <a:off x="251520" y="936104"/>
            <a:ext cx="8352928" cy="5517257"/>
            <a:chOff x="251520" y="936104"/>
            <a:chExt cx="8352928" cy="5517257"/>
          </a:xfrm>
        </p:grpSpPr>
        <p:grpSp>
          <p:nvGrpSpPr>
            <p:cNvPr id="10" name="그룹 9"/>
            <p:cNvGrpSpPr/>
            <p:nvPr/>
          </p:nvGrpSpPr>
          <p:grpSpPr>
            <a:xfrm>
              <a:off x="251520" y="2077219"/>
              <a:ext cx="8306941" cy="4376142"/>
              <a:chOff x="251520" y="2077219"/>
              <a:chExt cx="8306941" cy="4376142"/>
            </a:xfrm>
          </p:grpSpPr>
          <p:pic>
            <p:nvPicPr>
              <p:cNvPr id="5" name="Picture 2"/>
              <p:cNvPicPr>
                <a:picLocks noChangeAspect="1" noChangeArrowheads="1"/>
              </p:cNvPicPr>
              <p:nvPr/>
            </p:nvPicPr>
            <p:blipFill>
              <a:blip r:embed="rId3" cstate="print"/>
              <a:srcRect/>
              <a:stretch>
                <a:fillRect/>
              </a:stretch>
            </p:blipFill>
            <p:spPr bwMode="auto">
              <a:xfrm>
                <a:off x="251520" y="2077219"/>
                <a:ext cx="4495800" cy="847725"/>
              </a:xfrm>
              <a:prstGeom prst="rect">
                <a:avLst/>
              </a:prstGeom>
              <a:noFill/>
              <a:ln w="9525">
                <a:noFill/>
                <a:miter lim="800000"/>
                <a:headEnd/>
                <a:tailEnd/>
              </a:ln>
            </p:spPr>
          </p:pic>
          <p:pic>
            <p:nvPicPr>
              <p:cNvPr id="7" name="Picture 4"/>
              <p:cNvPicPr>
                <a:picLocks noChangeAspect="1" noChangeArrowheads="1"/>
              </p:cNvPicPr>
              <p:nvPr/>
            </p:nvPicPr>
            <p:blipFill>
              <a:blip r:embed="rId4" cstate="print"/>
              <a:srcRect/>
              <a:stretch>
                <a:fillRect/>
              </a:stretch>
            </p:blipFill>
            <p:spPr bwMode="auto">
              <a:xfrm>
                <a:off x="395536" y="4653136"/>
                <a:ext cx="8162925" cy="1800225"/>
              </a:xfrm>
              <a:prstGeom prst="rect">
                <a:avLst/>
              </a:prstGeom>
              <a:noFill/>
              <a:ln w="9525">
                <a:noFill/>
                <a:miter lim="800000"/>
                <a:headEnd/>
                <a:tailEnd/>
              </a:ln>
            </p:spPr>
          </p:pic>
        </p:grpSp>
        <p:pic>
          <p:nvPicPr>
            <p:cNvPr id="9" name="Picture 2"/>
            <p:cNvPicPr>
              <a:picLocks noChangeAspect="1" noChangeArrowheads="1"/>
            </p:cNvPicPr>
            <p:nvPr/>
          </p:nvPicPr>
          <p:blipFill>
            <a:blip r:embed="rId5" cstate="print"/>
            <a:srcRect/>
            <a:stretch>
              <a:fillRect/>
            </a:stretch>
          </p:blipFill>
          <p:spPr bwMode="auto">
            <a:xfrm>
              <a:off x="5220072" y="936104"/>
              <a:ext cx="3384376" cy="3730092"/>
            </a:xfrm>
            <a:prstGeom prst="rect">
              <a:avLst/>
            </a:prstGeom>
            <a:noFill/>
            <a:ln w="9525">
              <a:noFill/>
              <a:miter lim="800000"/>
              <a:headEnd/>
              <a:tailEnd/>
            </a:ln>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189"/>
            <a:ext cx="9144000" cy="750540"/>
          </a:xfrm>
        </p:spPr>
        <p:txBody>
          <a:bodyPr>
            <a:normAutofit/>
          </a:bodyPr>
          <a:lstStyle/>
          <a:p>
            <a:pPr algn="r"/>
            <a:r>
              <a:rPr lang="en-US" altLang="ko-KR" dirty="0"/>
              <a:t>[</a:t>
            </a:r>
            <a:r>
              <a:rPr lang="ko-KR" altLang="en-US" dirty="0"/>
              <a:t>단원정리</a:t>
            </a:r>
            <a:r>
              <a:rPr lang="en-US" altLang="ko-KR" dirty="0"/>
              <a:t>] </a:t>
            </a:r>
            <a:r>
              <a:rPr lang="en-US" altLang="ko-KR" dirty="0" smtClean="0"/>
              <a:t>3/7</a:t>
            </a:r>
            <a:endParaRPr lang="en-US" dirty="0">
              <a:solidFill>
                <a:schemeClr val="tx2"/>
              </a:solidFill>
            </a:endParaRPr>
          </a:p>
        </p:txBody>
      </p:sp>
      <p:sp>
        <p:nvSpPr>
          <p:cNvPr id="3" name="Text Placeholder 2"/>
          <p:cNvSpPr>
            <a:spLocks noGrp="1"/>
          </p:cNvSpPr>
          <p:nvPr>
            <p:ph type="body" sz="quarter" idx="10"/>
          </p:nvPr>
        </p:nvSpPr>
        <p:spPr>
          <a:xfrm>
            <a:off x="323528" y="1124744"/>
            <a:ext cx="8352928" cy="360040"/>
          </a:xfrm>
          <a:ln>
            <a:noFill/>
          </a:ln>
        </p:spPr>
        <p:txBody>
          <a:bodyPr>
            <a:noAutofit/>
          </a:bodyPr>
          <a:lstStyle/>
          <a:p>
            <a:r>
              <a:rPr lang="en-US" altLang="ko-KR" sz="2300" b="1" dirty="0" smtClean="0"/>
              <a:t>for</a:t>
            </a:r>
            <a:r>
              <a:rPr lang="ko-KR" altLang="en-US" sz="2300" b="1" dirty="0" smtClean="0"/>
              <a:t>문에서 </a:t>
            </a:r>
            <a:r>
              <a:rPr lang="ko-KR" altLang="en-US" sz="2300" b="1" dirty="0" err="1" smtClean="0"/>
              <a:t>초기식</a:t>
            </a:r>
            <a:r>
              <a:rPr lang="en-US" altLang="ko-KR" sz="2300" b="1" dirty="0" smtClean="0"/>
              <a:t>, </a:t>
            </a:r>
            <a:r>
              <a:rPr lang="ko-KR" altLang="en-US" sz="2300" b="1" dirty="0" err="1" smtClean="0"/>
              <a:t>조건식</a:t>
            </a:r>
            <a:r>
              <a:rPr lang="en-US" altLang="ko-KR" sz="2300" b="1" dirty="0" smtClean="0"/>
              <a:t>, </a:t>
            </a:r>
            <a:r>
              <a:rPr lang="ko-KR" altLang="en-US" sz="2300" b="1" dirty="0" err="1" smtClean="0"/>
              <a:t>증감식의</a:t>
            </a:r>
            <a:r>
              <a:rPr lang="ko-KR" altLang="en-US" sz="2300" b="1" dirty="0" smtClean="0"/>
              <a:t> 조절</a:t>
            </a:r>
            <a:endParaRPr lang="ko-KR" altLang="en-US" sz="2300" b="1" dirty="0"/>
          </a:p>
        </p:txBody>
      </p:sp>
      <p:grpSp>
        <p:nvGrpSpPr>
          <p:cNvPr id="11" name="그룹 10"/>
          <p:cNvGrpSpPr/>
          <p:nvPr/>
        </p:nvGrpSpPr>
        <p:grpSpPr>
          <a:xfrm>
            <a:off x="179512" y="1798680"/>
            <a:ext cx="8859713" cy="4798672"/>
            <a:chOff x="179512" y="1798680"/>
            <a:chExt cx="8859713" cy="4798672"/>
          </a:xfrm>
        </p:grpSpPr>
        <p:pic>
          <p:nvPicPr>
            <p:cNvPr id="4" name="Picture 2"/>
            <p:cNvPicPr>
              <a:picLocks noChangeAspect="1" noChangeArrowheads="1"/>
            </p:cNvPicPr>
            <p:nvPr/>
          </p:nvPicPr>
          <p:blipFill>
            <a:blip r:embed="rId3" cstate="print"/>
            <a:srcRect/>
            <a:stretch>
              <a:fillRect/>
            </a:stretch>
          </p:blipFill>
          <p:spPr bwMode="auto">
            <a:xfrm>
              <a:off x="179512" y="1798680"/>
              <a:ext cx="4324393" cy="2808312"/>
            </a:xfrm>
            <a:prstGeom prst="rect">
              <a:avLst/>
            </a:prstGeom>
            <a:noFill/>
            <a:ln w="9525">
              <a:noFill/>
              <a:miter lim="800000"/>
              <a:headEnd/>
              <a:tailEnd/>
            </a:ln>
          </p:spPr>
        </p:pic>
        <p:pic>
          <p:nvPicPr>
            <p:cNvPr id="5" name="Picture 2"/>
            <p:cNvPicPr>
              <a:picLocks noChangeAspect="1" noChangeArrowheads="1"/>
            </p:cNvPicPr>
            <p:nvPr/>
          </p:nvPicPr>
          <p:blipFill>
            <a:blip r:embed="rId4" cstate="print"/>
            <a:srcRect/>
            <a:stretch>
              <a:fillRect/>
            </a:stretch>
          </p:blipFill>
          <p:spPr bwMode="auto">
            <a:xfrm>
              <a:off x="4572000" y="2897056"/>
              <a:ext cx="4467225" cy="2286000"/>
            </a:xfrm>
            <a:prstGeom prst="rect">
              <a:avLst/>
            </a:prstGeom>
            <a:noFill/>
            <a:ln w="9525">
              <a:noFill/>
              <a:miter lim="800000"/>
              <a:headEnd/>
              <a:tailEnd/>
            </a:ln>
          </p:spPr>
        </p:pic>
        <p:sp>
          <p:nvSpPr>
            <p:cNvPr id="6" name="직사각형 5"/>
            <p:cNvSpPr/>
            <p:nvPr/>
          </p:nvSpPr>
          <p:spPr bwMode="auto">
            <a:xfrm>
              <a:off x="2166858" y="3578628"/>
              <a:ext cx="1080120" cy="216024"/>
            </a:xfrm>
            <a:prstGeom prst="rect">
              <a:avLst/>
            </a:prstGeom>
            <a:noFill/>
            <a:ln>
              <a:solidFill>
                <a:schemeClr val="accent1">
                  <a:alpha val="71000"/>
                </a:schemeClr>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7" name="직사각형 6"/>
            <p:cNvSpPr/>
            <p:nvPr/>
          </p:nvSpPr>
          <p:spPr bwMode="auto">
            <a:xfrm>
              <a:off x="6372200" y="4246952"/>
              <a:ext cx="1152128" cy="216024"/>
            </a:xfrm>
            <a:prstGeom prst="rect">
              <a:avLst/>
            </a:prstGeom>
            <a:noFill/>
            <a:ln>
              <a:solidFill>
                <a:schemeClr val="accent1">
                  <a:alpha val="71000"/>
                </a:schemeClr>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8" name="직선 화살표 연결선 7"/>
            <p:cNvCxnSpPr/>
            <p:nvPr/>
          </p:nvCxnSpPr>
          <p:spPr>
            <a:xfrm>
              <a:off x="3275856" y="3670888"/>
              <a:ext cx="3024336" cy="50405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pic>
          <p:nvPicPr>
            <p:cNvPr id="9" name="_x41559072" descr="EMB00000490010b"/>
            <p:cNvPicPr>
              <a:picLocks noChangeAspect="1" noChangeArrowheads="1"/>
            </p:cNvPicPr>
            <p:nvPr/>
          </p:nvPicPr>
          <p:blipFill>
            <a:blip r:embed="rId5" cstate="print"/>
            <a:srcRect/>
            <a:stretch>
              <a:fillRect/>
            </a:stretch>
          </p:blipFill>
          <p:spPr bwMode="auto">
            <a:xfrm>
              <a:off x="6228184" y="5255064"/>
              <a:ext cx="1872208" cy="1342288"/>
            </a:xfrm>
            <a:prstGeom prst="rect">
              <a:avLst/>
            </a:prstGeom>
            <a:noFill/>
          </p:spPr>
        </p:pic>
        <p:pic>
          <p:nvPicPr>
            <p:cNvPr id="10" name="_x78905296" descr="EMB00000c9c3723"/>
            <p:cNvPicPr>
              <a:picLocks noChangeAspect="1" noChangeArrowheads="1"/>
            </p:cNvPicPr>
            <p:nvPr/>
          </p:nvPicPr>
          <p:blipFill>
            <a:blip r:embed="rId6" cstate="print"/>
            <a:srcRect/>
            <a:stretch>
              <a:fillRect/>
            </a:stretch>
          </p:blipFill>
          <p:spPr bwMode="auto">
            <a:xfrm>
              <a:off x="683568" y="4679000"/>
              <a:ext cx="1794861" cy="1296144"/>
            </a:xfrm>
            <a:prstGeom prst="rect">
              <a:avLst/>
            </a:prstGeom>
            <a:noFill/>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189"/>
            <a:ext cx="9144000" cy="750540"/>
          </a:xfrm>
        </p:spPr>
        <p:txBody>
          <a:bodyPr>
            <a:normAutofit/>
          </a:bodyPr>
          <a:lstStyle/>
          <a:p>
            <a:pPr algn="r"/>
            <a:r>
              <a:rPr lang="en-US" altLang="ko-KR" dirty="0"/>
              <a:t>[</a:t>
            </a:r>
            <a:r>
              <a:rPr lang="ko-KR" altLang="en-US" dirty="0"/>
              <a:t>단원정리</a:t>
            </a:r>
            <a:r>
              <a:rPr lang="en-US" altLang="ko-KR" dirty="0"/>
              <a:t>] </a:t>
            </a:r>
            <a:r>
              <a:rPr lang="en-US" altLang="ko-KR" dirty="0" smtClean="0"/>
              <a:t>4/7</a:t>
            </a:r>
            <a:endParaRPr lang="en-US" dirty="0">
              <a:solidFill>
                <a:schemeClr val="tx2"/>
              </a:solidFill>
            </a:endParaRPr>
          </a:p>
        </p:txBody>
      </p:sp>
      <p:sp>
        <p:nvSpPr>
          <p:cNvPr id="3" name="Text Placeholder 2"/>
          <p:cNvSpPr>
            <a:spLocks noGrp="1"/>
          </p:cNvSpPr>
          <p:nvPr>
            <p:ph type="body" sz="quarter" idx="10"/>
          </p:nvPr>
        </p:nvSpPr>
        <p:spPr>
          <a:xfrm>
            <a:off x="323528" y="1124744"/>
            <a:ext cx="8352928" cy="360040"/>
          </a:xfrm>
          <a:ln>
            <a:noFill/>
          </a:ln>
        </p:spPr>
        <p:txBody>
          <a:bodyPr>
            <a:noAutofit/>
          </a:bodyPr>
          <a:lstStyle/>
          <a:p>
            <a:r>
              <a:rPr lang="en-US" altLang="ko-KR" sz="2300" b="1" dirty="0" smtClean="0"/>
              <a:t>for</a:t>
            </a:r>
            <a:r>
              <a:rPr lang="ko-KR" altLang="en-US" sz="2300" b="1" dirty="0" smtClean="0"/>
              <a:t>문에서 </a:t>
            </a:r>
            <a:r>
              <a:rPr lang="ko-KR" altLang="en-US" sz="2400" b="1" dirty="0" smtClean="0"/>
              <a:t>반복해야 할 문장이 </a:t>
            </a:r>
            <a:r>
              <a:rPr lang="en-US" altLang="ko-KR" sz="2400" b="1" dirty="0" smtClean="0"/>
              <a:t>2</a:t>
            </a:r>
            <a:r>
              <a:rPr lang="ko-KR" altLang="en-US" sz="2400" b="1" dirty="0" smtClean="0"/>
              <a:t>개 이상인 경우</a:t>
            </a:r>
            <a:endParaRPr lang="ko-KR" altLang="en-US" sz="2400" b="1" dirty="0"/>
          </a:p>
        </p:txBody>
      </p:sp>
      <p:grpSp>
        <p:nvGrpSpPr>
          <p:cNvPr id="13" name="그룹 12"/>
          <p:cNvGrpSpPr/>
          <p:nvPr/>
        </p:nvGrpSpPr>
        <p:grpSpPr>
          <a:xfrm>
            <a:off x="323528" y="1621249"/>
            <a:ext cx="8424936" cy="4112007"/>
            <a:chOff x="323528" y="1621249"/>
            <a:chExt cx="8424936" cy="4112007"/>
          </a:xfrm>
        </p:grpSpPr>
        <p:sp>
          <p:nvSpPr>
            <p:cNvPr id="10" name="TextBox 9"/>
            <p:cNvSpPr txBox="1"/>
            <p:nvPr/>
          </p:nvSpPr>
          <p:spPr>
            <a:xfrm>
              <a:off x="323528" y="1621249"/>
              <a:ext cx="8424936" cy="707886"/>
            </a:xfrm>
            <a:prstGeom prst="rect">
              <a:avLst/>
            </a:prstGeom>
            <a:solidFill>
              <a:schemeClr val="accent1"/>
            </a:solidFill>
            <a:ln>
              <a:noFill/>
            </a:ln>
            <a:effectLst/>
          </p:spPr>
          <p:txBody>
            <a:bodyPr wrap="square" rtlCol="0">
              <a:spAutoFit/>
            </a:bodyPr>
            <a:lstStyle/>
            <a:p>
              <a:r>
                <a:rPr lang="ko-KR" altLang="en-US" sz="2000" dirty="0" smtClean="0"/>
                <a:t>중괄호 </a:t>
              </a:r>
              <a:r>
                <a:rPr lang="en-US" altLang="ko-KR" sz="2000" dirty="0" smtClean="0"/>
                <a:t>{}</a:t>
              </a:r>
              <a:r>
                <a:rPr lang="ko-KR" altLang="en-US" sz="2000" dirty="0" smtClean="0"/>
                <a:t>를 사용한 </a:t>
              </a:r>
              <a:r>
                <a:rPr lang="ko-KR" altLang="en-US" sz="2000" dirty="0" err="1" smtClean="0"/>
                <a:t>복합문</a:t>
              </a:r>
              <a:r>
                <a:rPr lang="en-US" altLang="ko-KR" sz="2000" dirty="0" smtClean="0"/>
                <a:t>(compound statement)</a:t>
              </a:r>
              <a:r>
                <a:rPr lang="ko-KR" altLang="en-US" sz="2000" dirty="0" smtClean="0"/>
                <a:t>으로 표현할 수 있으며</a:t>
              </a:r>
              <a:r>
                <a:rPr lang="en-US" altLang="ko-KR" sz="2000" dirty="0" smtClean="0"/>
                <a:t>, </a:t>
              </a:r>
              <a:r>
                <a:rPr lang="ko-KR" altLang="en-US" sz="2000" dirty="0" smtClean="0"/>
                <a:t>반복할 문장이 </a:t>
              </a:r>
              <a:r>
                <a:rPr lang="en-US" altLang="ko-KR" sz="2000" dirty="0" smtClean="0"/>
                <a:t>1</a:t>
              </a:r>
              <a:r>
                <a:rPr lang="ko-KR" altLang="en-US" sz="2000" dirty="0" smtClean="0"/>
                <a:t>개일 경우에는 중괄호 </a:t>
              </a:r>
              <a:r>
                <a:rPr lang="en-US" altLang="ko-KR" sz="2000" dirty="0" smtClean="0"/>
                <a:t>{}</a:t>
              </a:r>
              <a:r>
                <a:rPr lang="ko-KR" altLang="en-US" sz="2000" dirty="0" smtClean="0"/>
                <a:t>을 생략할 수 있다</a:t>
              </a:r>
              <a:r>
                <a:rPr lang="en-US" altLang="ko-KR" sz="2000" dirty="0" smtClean="0"/>
                <a:t>. </a:t>
              </a:r>
              <a:endParaRPr lang="ko-KR" altLang="en-US" sz="2000" dirty="0"/>
            </a:p>
          </p:txBody>
        </p:sp>
        <p:pic>
          <p:nvPicPr>
            <p:cNvPr id="11" name="Picture 1"/>
            <p:cNvPicPr>
              <a:picLocks noChangeAspect="1" noChangeArrowheads="1"/>
            </p:cNvPicPr>
            <p:nvPr/>
          </p:nvPicPr>
          <p:blipFill>
            <a:blip r:embed="rId3" cstate="print"/>
            <a:srcRect/>
            <a:stretch>
              <a:fillRect/>
            </a:stretch>
          </p:blipFill>
          <p:spPr bwMode="auto">
            <a:xfrm>
              <a:off x="467544" y="2628106"/>
              <a:ext cx="4305300" cy="3105150"/>
            </a:xfrm>
            <a:prstGeom prst="rect">
              <a:avLst/>
            </a:prstGeom>
            <a:noFill/>
            <a:ln w="9525">
              <a:noFill/>
              <a:miter lim="800000"/>
              <a:headEnd/>
              <a:tailEnd/>
            </a:ln>
          </p:spPr>
        </p:pic>
        <p:pic>
          <p:nvPicPr>
            <p:cNvPr id="12" name="_x77149208" descr="EMB000004900106"/>
            <p:cNvPicPr>
              <a:picLocks noChangeAspect="1" noChangeArrowheads="1"/>
            </p:cNvPicPr>
            <p:nvPr/>
          </p:nvPicPr>
          <p:blipFill>
            <a:blip r:embed="rId4" cstate="print"/>
            <a:srcRect/>
            <a:stretch>
              <a:fillRect/>
            </a:stretch>
          </p:blipFill>
          <p:spPr bwMode="auto">
            <a:xfrm>
              <a:off x="5275115" y="3985910"/>
              <a:ext cx="1457125" cy="1666532"/>
            </a:xfrm>
            <a:prstGeom prst="rect">
              <a:avLst/>
            </a:prstGeom>
            <a:noFill/>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189"/>
            <a:ext cx="9144000" cy="750540"/>
          </a:xfrm>
        </p:spPr>
        <p:txBody>
          <a:bodyPr>
            <a:normAutofit/>
          </a:bodyPr>
          <a:lstStyle/>
          <a:p>
            <a:pPr algn="r"/>
            <a:r>
              <a:rPr lang="en-US" altLang="ko-KR" dirty="0"/>
              <a:t>[</a:t>
            </a:r>
            <a:r>
              <a:rPr lang="ko-KR" altLang="en-US" dirty="0"/>
              <a:t>단원정리</a:t>
            </a:r>
            <a:r>
              <a:rPr lang="en-US" altLang="ko-KR" dirty="0"/>
              <a:t>] </a:t>
            </a:r>
            <a:r>
              <a:rPr lang="en-US" altLang="ko-KR" dirty="0" smtClean="0"/>
              <a:t>5/7</a:t>
            </a:r>
            <a:endParaRPr lang="en-US" dirty="0">
              <a:solidFill>
                <a:schemeClr val="tx2"/>
              </a:solidFill>
            </a:endParaRPr>
          </a:p>
        </p:txBody>
      </p:sp>
      <p:sp>
        <p:nvSpPr>
          <p:cNvPr id="3" name="Text Placeholder 2"/>
          <p:cNvSpPr>
            <a:spLocks noGrp="1"/>
          </p:cNvSpPr>
          <p:nvPr>
            <p:ph type="body" sz="quarter" idx="10"/>
          </p:nvPr>
        </p:nvSpPr>
        <p:spPr>
          <a:xfrm>
            <a:off x="323528" y="1124744"/>
            <a:ext cx="8352928" cy="360040"/>
          </a:xfrm>
          <a:ln>
            <a:noFill/>
          </a:ln>
        </p:spPr>
        <p:txBody>
          <a:bodyPr>
            <a:noAutofit/>
          </a:bodyPr>
          <a:lstStyle/>
          <a:p>
            <a:r>
              <a:rPr lang="en-US" altLang="ko-KR" sz="2300" b="1" dirty="0" smtClean="0"/>
              <a:t>while</a:t>
            </a:r>
            <a:r>
              <a:rPr lang="ko-KR" altLang="en-US" sz="2300" b="1" dirty="0" smtClean="0"/>
              <a:t>문과 </a:t>
            </a:r>
            <a:r>
              <a:rPr lang="en-US" altLang="ko-KR" sz="2300" b="1" dirty="0" smtClean="0"/>
              <a:t>do while</a:t>
            </a:r>
            <a:r>
              <a:rPr lang="ko-KR" altLang="en-US" sz="2300" b="1" dirty="0" smtClean="0"/>
              <a:t>문의 비교  </a:t>
            </a:r>
            <a:endParaRPr lang="ko-KR" altLang="en-US" sz="2300" b="1" dirty="0"/>
          </a:p>
        </p:txBody>
      </p:sp>
      <p:grpSp>
        <p:nvGrpSpPr>
          <p:cNvPr id="9" name="그룹 8"/>
          <p:cNvGrpSpPr/>
          <p:nvPr/>
        </p:nvGrpSpPr>
        <p:grpSpPr>
          <a:xfrm>
            <a:off x="179512" y="1241673"/>
            <a:ext cx="8186861" cy="5532462"/>
            <a:chOff x="179512" y="1241673"/>
            <a:chExt cx="8186861" cy="5532462"/>
          </a:xfrm>
        </p:grpSpPr>
        <p:pic>
          <p:nvPicPr>
            <p:cNvPr id="4" name="Picture 1"/>
            <p:cNvPicPr>
              <a:picLocks noChangeAspect="1" noChangeArrowheads="1"/>
            </p:cNvPicPr>
            <p:nvPr/>
          </p:nvPicPr>
          <p:blipFill>
            <a:blip r:embed="rId3" cstate="print"/>
            <a:srcRect/>
            <a:stretch>
              <a:fillRect/>
            </a:stretch>
          </p:blipFill>
          <p:spPr bwMode="auto">
            <a:xfrm>
              <a:off x="323528" y="1772816"/>
              <a:ext cx="4514850" cy="1343025"/>
            </a:xfrm>
            <a:prstGeom prst="rect">
              <a:avLst/>
            </a:prstGeom>
            <a:noFill/>
            <a:ln w="9525">
              <a:noFill/>
              <a:miter lim="800000"/>
              <a:headEnd/>
              <a:tailEnd/>
            </a:ln>
          </p:spPr>
        </p:pic>
        <p:pic>
          <p:nvPicPr>
            <p:cNvPr id="5" name="Picture 2"/>
            <p:cNvPicPr>
              <a:picLocks noChangeAspect="1" noChangeArrowheads="1"/>
            </p:cNvPicPr>
            <p:nvPr/>
          </p:nvPicPr>
          <p:blipFill>
            <a:blip r:embed="rId4" cstate="print"/>
            <a:srcRect/>
            <a:stretch>
              <a:fillRect/>
            </a:stretch>
          </p:blipFill>
          <p:spPr bwMode="auto">
            <a:xfrm>
              <a:off x="5004048" y="1241673"/>
              <a:ext cx="3362325" cy="2619375"/>
            </a:xfrm>
            <a:prstGeom prst="rect">
              <a:avLst/>
            </a:prstGeom>
            <a:noFill/>
            <a:ln w="9525">
              <a:noFill/>
              <a:miter lim="800000"/>
              <a:headEnd/>
              <a:tailEnd/>
            </a:ln>
          </p:spPr>
        </p:pic>
        <p:pic>
          <p:nvPicPr>
            <p:cNvPr id="6" name="Picture 1"/>
            <p:cNvPicPr>
              <a:picLocks noChangeAspect="1" noChangeArrowheads="1"/>
            </p:cNvPicPr>
            <p:nvPr/>
          </p:nvPicPr>
          <p:blipFill>
            <a:blip r:embed="rId5" cstate="print"/>
            <a:srcRect/>
            <a:stretch>
              <a:fillRect/>
            </a:stretch>
          </p:blipFill>
          <p:spPr bwMode="auto">
            <a:xfrm>
              <a:off x="297557" y="3876650"/>
              <a:ext cx="4562475" cy="1352550"/>
            </a:xfrm>
            <a:prstGeom prst="rect">
              <a:avLst/>
            </a:prstGeom>
            <a:noFill/>
            <a:ln w="9525">
              <a:noFill/>
              <a:miter lim="800000"/>
              <a:headEnd/>
              <a:tailEnd/>
            </a:ln>
          </p:spPr>
        </p:pic>
        <p:pic>
          <p:nvPicPr>
            <p:cNvPr id="7" name="Picture 2"/>
            <p:cNvPicPr>
              <a:picLocks noChangeAspect="1" noChangeArrowheads="1"/>
            </p:cNvPicPr>
            <p:nvPr/>
          </p:nvPicPr>
          <p:blipFill>
            <a:blip r:embed="rId6" cstate="print"/>
            <a:srcRect/>
            <a:stretch>
              <a:fillRect/>
            </a:stretch>
          </p:blipFill>
          <p:spPr bwMode="auto">
            <a:xfrm>
              <a:off x="4860032" y="3573016"/>
              <a:ext cx="2876550" cy="2628900"/>
            </a:xfrm>
            <a:prstGeom prst="rect">
              <a:avLst/>
            </a:prstGeom>
            <a:noFill/>
            <a:ln w="9525">
              <a:noFill/>
              <a:miter lim="800000"/>
              <a:headEnd/>
              <a:tailEnd/>
            </a:ln>
          </p:spPr>
        </p:pic>
        <p:sp>
          <p:nvSpPr>
            <p:cNvPr id="8" name="TextBox 7"/>
            <p:cNvSpPr txBox="1"/>
            <p:nvPr/>
          </p:nvSpPr>
          <p:spPr>
            <a:xfrm>
              <a:off x="179512" y="6066249"/>
              <a:ext cx="6696744" cy="707886"/>
            </a:xfrm>
            <a:prstGeom prst="rect">
              <a:avLst/>
            </a:prstGeom>
            <a:solidFill>
              <a:schemeClr val="accent2">
                <a:lumMod val="60000"/>
                <a:lumOff val="40000"/>
              </a:schemeClr>
            </a:solidFill>
            <a:ln>
              <a:noFill/>
            </a:ln>
            <a:effectLst/>
          </p:spPr>
          <p:txBody>
            <a:bodyPr wrap="square" rtlCol="0">
              <a:spAutoFit/>
            </a:bodyPr>
            <a:lstStyle/>
            <a:p>
              <a:r>
                <a:rPr lang="en-US" altLang="ko-KR" sz="2000" b="1" dirty="0" smtClean="0"/>
                <a:t>while</a:t>
              </a:r>
              <a:r>
                <a:rPr lang="ko-KR" altLang="en-US" sz="2000" dirty="0" smtClean="0"/>
                <a:t> 문은 조건이 거짓이라면 반복이 이루어지지 않지만 </a:t>
              </a:r>
              <a:endParaRPr lang="en-US" altLang="ko-KR" sz="2000" dirty="0" smtClean="0"/>
            </a:p>
            <a:p>
              <a:r>
                <a:rPr lang="en-US" altLang="ko-KR" sz="2000" b="1" dirty="0" smtClean="0"/>
                <a:t>do</a:t>
              </a:r>
              <a:r>
                <a:rPr lang="ko-KR" altLang="en-US" sz="2000" dirty="0" smtClean="0"/>
                <a:t> </a:t>
              </a:r>
              <a:r>
                <a:rPr lang="en-US" altLang="ko-KR" sz="2000" b="1" dirty="0" smtClean="0"/>
                <a:t>while</a:t>
              </a:r>
              <a:r>
                <a:rPr lang="ko-KR" altLang="en-US" sz="2000" dirty="0" smtClean="0"/>
                <a:t> 문은 조건이 거짓이라도 </a:t>
              </a:r>
              <a:r>
                <a:rPr lang="en-US" altLang="ko-KR" sz="2000" dirty="0" smtClean="0"/>
                <a:t>1</a:t>
              </a:r>
              <a:r>
                <a:rPr lang="ko-KR" altLang="en-US" sz="2000" dirty="0" smtClean="0"/>
                <a:t>번은 반복을 처리한다</a:t>
              </a:r>
              <a:r>
                <a:rPr lang="en-US" altLang="ko-KR" sz="2000" dirty="0" smtClean="0"/>
                <a:t>.</a:t>
              </a:r>
              <a:endParaRPr lang="ko-KR" altLang="en-US" sz="2000" dirty="0"/>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189"/>
            <a:ext cx="9144000" cy="750540"/>
          </a:xfrm>
        </p:spPr>
        <p:txBody>
          <a:bodyPr>
            <a:normAutofit/>
          </a:bodyPr>
          <a:lstStyle/>
          <a:p>
            <a:pPr algn="r"/>
            <a:r>
              <a:rPr lang="en-US" altLang="ko-KR" dirty="0"/>
              <a:t>[</a:t>
            </a:r>
            <a:r>
              <a:rPr lang="ko-KR" altLang="en-US" dirty="0"/>
              <a:t>단원정리</a:t>
            </a:r>
            <a:r>
              <a:rPr lang="en-US" altLang="ko-KR" dirty="0"/>
              <a:t>] </a:t>
            </a:r>
            <a:r>
              <a:rPr lang="en-US" altLang="ko-KR" dirty="0" smtClean="0"/>
              <a:t>6/7</a:t>
            </a:r>
            <a:endParaRPr lang="en-US" dirty="0">
              <a:solidFill>
                <a:schemeClr val="tx2"/>
              </a:solidFill>
            </a:endParaRPr>
          </a:p>
        </p:txBody>
      </p:sp>
      <p:grpSp>
        <p:nvGrpSpPr>
          <p:cNvPr id="13" name="그룹 12"/>
          <p:cNvGrpSpPr/>
          <p:nvPr/>
        </p:nvGrpSpPr>
        <p:grpSpPr>
          <a:xfrm>
            <a:off x="323528" y="1640994"/>
            <a:ext cx="8620125" cy="3948246"/>
            <a:chOff x="323528" y="1640994"/>
            <a:chExt cx="8620125" cy="3948246"/>
          </a:xfrm>
        </p:grpSpPr>
        <p:sp>
          <p:nvSpPr>
            <p:cNvPr id="8" name="TextBox 7"/>
            <p:cNvSpPr txBox="1"/>
            <p:nvPr/>
          </p:nvSpPr>
          <p:spPr>
            <a:xfrm>
              <a:off x="899592" y="1640994"/>
              <a:ext cx="6120680" cy="707886"/>
            </a:xfrm>
            <a:prstGeom prst="rect">
              <a:avLst/>
            </a:prstGeom>
            <a:solidFill>
              <a:schemeClr val="accent1"/>
            </a:solidFill>
            <a:ln>
              <a:noFill/>
            </a:ln>
            <a:effectLst/>
          </p:spPr>
          <p:txBody>
            <a:bodyPr wrap="square" rtlCol="0">
              <a:spAutoFit/>
            </a:bodyPr>
            <a:lstStyle/>
            <a:p>
              <a:r>
                <a:rPr lang="ko-KR" altLang="en-US" sz="2000" dirty="0" smtClean="0"/>
                <a:t>중첩된 </a:t>
              </a:r>
              <a:r>
                <a:rPr lang="ko-KR" altLang="en-US" sz="2000" dirty="0" err="1" smtClean="0"/>
                <a:t>반복문</a:t>
              </a:r>
              <a:r>
                <a:rPr lang="ko-KR" altLang="en-US" sz="2000" dirty="0" smtClean="0"/>
                <a:t> </a:t>
              </a:r>
              <a:r>
                <a:rPr lang="en-US" altLang="ko-KR" sz="2000" dirty="0" smtClean="0"/>
                <a:t>:</a:t>
              </a:r>
            </a:p>
            <a:p>
              <a:r>
                <a:rPr lang="ko-KR" altLang="en-US" sz="2000" dirty="0" smtClean="0"/>
                <a:t>하나의 </a:t>
              </a:r>
              <a:r>
                <a:rPr lang="ko-KR" altLang="en-US" sz="2000" dirty="0" err="1" smtClean="0"/>
                <a:t>반복문</a:t>
              </a:r>
              <a:r>
                <a:rPr lang="ko-KR" altLang="en-US" sz="2000" dirty="0" smtClean="0"/>
                <a:t> 안에 또 다른 </a:t>
              </a:r>
              <a:r>
                <a:rPr lang="ko-KR" altLang="en-US" sz="2000" dirty="0" err="1" smtClean="0"/>
                <a:t>반복문이</a:t>
              </a:r>
              <a:r>
                <a:rPr lang="ko-KR" altLang="en-US" sz="2000" dirty="0" smtClean="0"/>
                <a:t> 삽입된 경우</a:t>
              </a:r>
              <a:endParaRPr lang="ko-KR" altLang="en-US" sz="2000" dirty="0"/>
            </a:p>
          </p:txBody>
        </p:sp>
        <p:pic>
          <p:nvPicPr>
            <p:cNvPr id="2049" name="Picture 1"/>
            <p:cNvPicPr>
              <a:picLocks noChangeAspect="1" noChangeArrowheads="1"/>
            </p:cNvPicPr>
            <p:nvPr/>
          </p:nvPicPr>
          <p:blipFill>
            <a:blip r:embed="rId3" cstate="print"/>
            <a:srcRect/>
            <a:stretch>
              <a:fillRect/>
            </a:stretch>
          </p:blipFill>
          <p:spPr bwMode="auto">
            <a:xfrm>
              <a:off x="323528" y="2646015"/>
              <a:ext cx="8620125" cy="2943225"/>
            </a:xfrm>
            <a:prstGeom prst="rect">
              <a:avLst/>
            </a:prstGeom>
            <a:noFill/>
            <a:ln w="9525">
              <a:noFill/>
              <a:miter lim="800000"/>
              <a:headEnd/>
              <a:tailEnd/>
            </a:ln>
          </p:spPr>
        </p:pic>
      </p:grpSp>
      <p:sp>
        <p:nvSpPr>
          <p:cNvPr id="14" name="Text Placeholder 2"/>
          <p:cNvSpPr txBox="1">
            <a:spLocks/>
          </p:cNvSpPr>
          <p:nvPr/>
        </p:nvSpPr>
        <p:spPr>
          <a:xfrm>
            <a:off x="323528" y="1124744"/>
            <a:ext cx="8352928" cy="360040"/>
          </a:xfrm>
          <a:prstGeom prst="rect">
            <a:avLst/>
          </a:prstGeom>
          <a:ln>
            <a:noFill/>
          </a:ln>
        </p:spPr>
        <p:txBody>
          <a:bodyPr vert="horz" lIns="0" tIns="0" rIns="0" bIns="0" rtlCol="0">
            <a:noAutofit/>
          </a:bodyPr>
          <a:lstStyle/>
          <a:p>
            <a:pPr marL="396875" marR="0" lvl="0" indent="-396875" algn="l" defTabSz="914363" rtl="0" eaLnBrk="1" fontAlgn="auto" latinLnBrk="1" hangingPunct="1">
              <a:lnSpc>
                <a:spcPct val="120000"/>
              </a:lnSpc>
              <a:spcBef>
                <a:spcPct val="20000"/>
              </a:spcBef>
              <a:spcAft>
                <a:spcPts val="0"/>
              </a:spcAft>
              <a:buClrTx/>
              <a:buSzTx/>
              <a:buFontTx/>
              <a:buBlip>
                <a:blip r:embed="rId4"/>
              </a:buBlip>
              <a:tabLst/>
              <a:defRPr/>
            </a:pPr>
            <a:r>
              <a:rPr kumimoji="0" lang="ko-KR" altLang="en-US" sz="2300" b="1" i="0" u="none" strike="noStrike" kern="1200" cap="none" spc="0" normalizeH="0" baseline="0" noProof="0" dirty="0" smtClean="0">
                <a:ln>
                  <a:noFill/>
                </a:ln>
                <a:solidFill>
                  <a:schemeClr val="tx1"/>
                </a:solidFill>
                <a:effectLst/>
                <a:uLnTx/>
                <a:uFillTx/>
                <a:latin typeface="+mn-ea"/>
                <a:cs typeface="+mn-cs"/>
              </a:rPr>
              <a:t>중첩된 </a:t>
            </a:r>
            <a:r>
              <a:rPr kumimoji="0" lang="ko-KR" altLang="en-US" sz="2300" b="1" i="0" u="none" strike="noStrike" kern="1200" cap="none" spc="0" normalizeH="0" baseline="0" noProof="0" dirty="0" err="1" smtClean="0">
                <a:ln>
                  <a:noFill/>
                </a:ln>
                <a:solidFill>
                  <a:schemeClr val="tx1"/>
                </a:solidFill>
                <a:effectLst/>
                <a:uLnTx/>
                <a:uFillTx/>
                <a:latin typeface="+mn-ea"/>
                <a:cs typeface="+mn-cs"/>
              </a:rPr>
              <a:t>반복문</a:t>
            </a:r>
            <a:endParaRPr kumimoji="0" lang="ko-KR" altLang="en-US" sz="2300" b="0" i="0" u="none" strike="noStrike" kern="1200" cap="none" spc="0" normalizeH="0" baseline="0" noProof="0" dirty="0">
              <a:ln>
                <a:noFill/>
              </a:ln>
              <a:solidFill>
                <a:schemeClr val="tx1"/>
              </a:solidFill>
              <a:effectLst/>
              <a:uLnTx/>
              <a:uFillTx/>
              <a:latin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189"/>
            <a:ext cx="9144000" cy="750540"/>
          </a:xfrm>
        </p:spPr>
        <p:txBody>
          <a:bodyPr>
            <a:normAutofit/>
          </a:bodyPr>
          <a:lstStyle/>
          <a:p>
            <a:pPr algn="r"/>
            <a:r>
              <a:rPr lang="en-US" altLang="ko-KR" dirty="0"/>
              <a:t>[</a:t>
            </a:r>
            <a:r>
              <a:rPr lang="ko-KR" altLang="en-US" dirty="0"/>
              <a:t>단원정리</a:t>
            </a:r>
            <a:r>
              <a:rPr lang="en-US" altLang="ko-KR" dirty="0"/>
              <a:t>] </a:t>
            </a:r>
            <a:r>
              <a:rPr lang="en-US" altLang="ko-KR" dirty="0" smtClean="0"/>
              <a:t>7/7</a:t>
            </a:r>
            <a:endParaRPr lang="en-US" dirty="0">
              <a:solidFill>
                <a:schemeClr val="tx2"/>
              </a:solidFill>
            </a:endParaRPr>
          </a:p>
        </p:txBody>
      </p:sp>
      <p:grpSp>
        <p:nvGrpSpPr>
          <p:cNvPr id="14" name="그룹 13"/>
          <p:cNvGrpSpPr/>
          <p:nvPr/>
        </p:nvGrpSpPr>
        <p:grpSpPr>
          <a:xfrm>
            <a:off x="323528" y="1772816"/>
            <a:ext cx="8568952" cy="4464496"/>
            <a:chOff x="323528" y="1772816"/>
            <a:chExt cx="8568952" cy="4464496"/>
          </a:xfrm>
        </p:grpSpPr>
        <p:pic>
          <p:nvPicPr>
            <p:cNvPr id="7" name="Picture 2"/>
            <p:cNvPicPr>
              <a:picLocks noChangeAspect="1" noChangeArrowheads="1"/>
            </p:cNvPicPr>
            <p:nvPr/>
          </p:nvPicPr>
          <p:blipFill>
            <a:blip r:embed="rId3" cstate="print"/>
            <a:srcRect/>
            <a:stretch>
              <a:fillRect/>
            </a:stretch>
          </p:blipFill>
          <p:spPr bwMode="auto">
            <a:xfrm>
              <a:off x="323528" y="1772816"/>
              <a:ext cx="5410200" cy="2952750"/>
            </a:xfrm>
            <a:prstGeom prst="rect">
              <a:avLst/>
            </a:prstGeom>
            <a:noFill/>
            <a:ln w="9525">
              <a:noFill/>
              <a:miter lim="800000"/>
              <a:headEnd/>
              <a:tailEnd/>
            </a:ln>
          </p:spPr>
        </p:pic>
        <p:grpSp>
          <p:nvGrpSpPr>
            <p:cNvPr id="9" name="그룹 8"/>
            <p:cNvGrpSpPr/>
            <p:nvPr/>
          </p:nvGrpSpPr>
          <p:grpSpPr>
            <a:xfrm>
              <a:off x="467544" y="2076142"/>
              <a:ext cx="8424936" cy="4161170"/>
              <a:chOff x="251520" y="1212046"/>
              <a:chExt cx="8424936" cy="4161170"/>
            </a:xfrm>
          </p:grpSpPr>
          <p:sp>
            <p:nvSpPr>
              <p:cNvPr id="10" name="TextBox 9"/>
              <p:cNvSpPr txBox="1"/>
              <p:nvPr/>
            </p:nvSpPr>
            <p:spPr>
              <a:xfrm>
                <a:off x="251520" y="4049777"/>
                <a:ext cx="8424936" cy="1323439"/>
              </a:xfrm>
              <a:prstGeom prst="rect">
                <a:avLst/>
              </a:prstGeom>
              <a:solidFill>
                <a:schemeClr val="accent1"/>
              </a:solidFill>
              <a:ln>
                <a:noFill/>
              </a:ln>
              <a:effectLst/>
            </p:spPr>
            <p:txBody>
              <a:bodyPr wrap="square" rtlCol="0">
                <a:spAutoFit/>
              </a:bodyPr>
              <a:lstStyle/>
              <a:p>
                <a:r>
                  <a:rPr lang="en-US" altLang="ko-KR" sz="2000" dirty="0" err="1" smtClean="0"/>
                  <a:t>i</a:t>
                </a:r>
                <a:r>
                  <a:rPr lang="ko-KR" altLang="en-US" sz="2000" dirty="0" smtClean="0"/>
                  <a:t>에 대한 </a:t>
                </a:r>
                <a:r>
                  <a:rPr lang="ko-KR" altLang="en-US" sz="2000" dirty="0" err="1" smtClean="0"/>
                  <a:t>조건식</a:t>
                </a:r>
                <a:r>
                  <a:rPr lang="ko-KR" altLang="en-US" sz="2000" dirty="0" smtClean="0"/>
                  <a:t> </a:t>
                </a:r>
                <a:r>
                  <a:rPr lang="en-US" altLang="ko-KR" sz="2000" dirty="0" err="1" smtClean="0"/>
                  <a:t>i</a:t>
                </a:r>
                <a:r>
                  <a:rPr lang="en-US" altLang="ko-KR" sz="2000" dirty="0" smtClean="0"/>
                  <a:t>&lt;=10</a:t>
                </a:r>
                <a:r>
                  <a:rPr lang="ko-KR" altLang="en-US" sz="2000" dirty="0" smtClean="0"/>
                  <a:t>이 거짓이 된 상태에서도 제어변수 </a:t>
                </a:r>
                <a:r>
                  <a:rPr lang="en-US" altLang="ko-KR" sz="2000" dirty="0" err="1" smtClean="0"/>
                  <a:t>i</a:t>
                </a:r>
                <a:r>
                  <a:rPr lang="ko-KR" altLang="en-US" sz="2000" dirty="0" smtClean="0"/>
                  <a:t>가 계속 누적되어 처리되는 것을 알 수 있다</a:t>
                </a:r>
                <a:r>
                  <a:rPr lang="en-US" altLang="ko-KR" sz="2000" dirty="0" smtClean="0"/>
                  <a:t>. </a:t>
                </a:r>
              </a:p>
              <a:p>
                <a:r>
                  <a:rPr lang="ko-KR" altLang="en-US" sz="2000" dirty="0" smtClean="0"/>
                  <a:t>조건식이 콤마 연산자로 구분된 경우</a:t>
                </a:r>
                <a:r>
                  <a:rPr lang="en-US" altLang="ko-KR" sz="2000" dirty="0" smtClean="0"/>
                  <a:t>,</a:t>
                </a:r>
                <a:r>
                  <a:rPr lang="ko-KR" altLang="en-US" sz="2000" dirty="0" smtClean="0"/>
                  <a:t> 두 조건 중의 하나만 만족되어도 반복이 이루어진다</a:t>
                </a:r>
                <a:r>
                  <a:rPr lang="en-US" altLang="ko-KR" sz="2000" dirty="0" smtClean="0"/>
                  <a:t>.</a:t>
                </a:r>
                <a:endParaRPr lang="ko-KR" altLang="en-US" sz="2000" dirty="0"/>
              </a:p>
            </p:txBody>
          </p:sp>
          <p:pic>
            <p:nvPicPr>
              <p:cNvPr id="11" name="_x76156304" descr="EMB00000f781d3c"/>
              <p:cNvPicPr>
                <a:picLocks noChangeAspect="1" noChangeArrowheads="1"/>
              </p:cNvPicPr>
              <p:nvPr/>
            </p:nvPicPr>
            <p:blipFill>
              <a:blip r:embed="rId4" cstate="print"/>
              <a:srcRect/>
              <a:stretch>
                <a:fillRect/>
              </a:stretch>
            </p:blipFill>
            <p:spPr bwMode="auto">
              <a:xfrm>
                <a:off x="5940152" y="1212046"/>
                <a:ext cx="1368152" cy="2504986"/>
              </a:xfrm>
              <a:prstGeom prst="rect">
                <a:avLst/>
              </a:prstGeom>
              <a:noFill/>
            </p:spPr>
          </p:pic>
        </p:grpSp>
      </p:grpSp>
      <p:sp>
        <p:nvSpPr>
          <p:cNvPr id="12" name="Text Placeholder 2"/>
          <p:cNvSpPr txBox="1">
            <a:spLocks/>
          </p:cNvSpPr>
          <p:nvPr/>
        </p:nvSpPr>
        <p:spPr>
          <a:xfrm>
            <a:off x="395536" y="1196752"/>
            <a:ext cx="8352928" cy="360040"/>
          </a:xfrm>
          <a:prstGeom prst="rect">
            <a:avLst/>
          </a:prstGeom>
          <a:ln>
            <a:noFill/>
          </a:ln>
        </p:spPr>
        <p:txBody>
          <a:bodyPr vert="horz" lIns="0" tIns="0" rIns="0" bIns="0" rtlCol="0">
            <a:noAutofit/>
          </a:bodyPr>
          <a:lstStyle/>
          <a:p>
            <a:pPr marL="396875" marR="0" lvl="0" indent="-396875" algn="l" defTabSz="914363" rtl="0" eaLnBrk="1" fontAlgn="auto" latinLnBrk="1" hangingPunct="1">
              <a:lnSpc>
                <a:spcPct val="120000"/>
              </a:lnSpc>
              <a:spcBef>
                <a:spcPct val="20000"/>
              </a:spcBef>
              <a:spcAft>
                <a:spcPts val="0"/>
              </a:spcAft>
              <a:buClrTx/>
              <a:buSzTx/>
              <a:buFontTx/>
              <a:buBlip>
                <a:blip r:embed="rId5"/>
              </a:buBlip>
              <a:tabLst/>
              <a:defRPr/>
            </a:pPr>
            <a:r>
              <a:rPr kumimoji="0" lang="ko-KR" altLang="en-US" sz="2300" b="1" i="0" u="none" strike="noStrike" kern="1200" cap="none" spc="0" normalizeH="0" baseline="0" noProof="0" dirty="0" smtClean="0">
                <a:ln>
                  <a:noFill/>
                </a:ln>
                <a:solidFill>
                  <a:schemeClr val="tx1"/>
                </a:solidFill>
                <a:effectLst/>
                <a:uLnTx/>
                <a:uFillTx/>
                <a:latin typeface="+mn-ea"/>
                <a:cs typeface="+mn-cs"/>
              </a:rPr>
              <a:t>하나의 </a:t>
            </a:r>
            <a:r>
              <a:rPr kumimoji="0" lang="ko-KR" altLang="en-US" sz="2300" b="1" i="0" u="none" strike="noStrike" kern="1200" cap="none" spc="0" normalizeH="0" baseline="0" noProof="0" dirty="0" err="1" smtClean="0">
                <a:ln>
                  <a:noFill/>
                </a:ln>
                <a:solidFill>
                  <a:schemeClr val="tx1"/>
                </a:solidFill>
                <a:effectLst/>
                <a:uLnTx/>
                <a:uFillTx/>
                <a:latin typeface="+mn-ea"/>
                <a:cs typeface="+mn-cs"/>
              </a:rPr>
              <a:t>반복문에서</a:t>
            </a:r>
            <a:r>
              <a:rPr kumimoji="0" lang="ko-KR" altLang="en-US" sz="2300" b="1" i="0" u="none" strike="noStrike" kern="1200" cap="none" spc="0" normalizeH="0" baseline="0" noProof="0" dirty="0" smtClean="0">
                <a:ln>
                  <a:noFill/>
                </a:ln>
                <a:solidFill>
                  <a:schemeClr val="tx1"/>
                </a:solidFill>
                <a:effectLst/>
                <a:uLnTx/>
                <a:uFillTx/>
                <a:latin typeface="+mn-ea"/>
                <a:cs typeface="+mn-cs"/>
              </a:rPr>
              <a:t> 두 개의 제어변수를 사용</a:t>
            </a:r>
            <a:endParaRPr kumimoji="0" lang="ko-KR" altLang="en-US" sz="2300" b="0" i="0" u="none" strike="noStrike" kern="1200" cap="none" spc="0" normalizeH="0" baseline="0" noProof="0" dirty="0">
              <a:ln>
                <a:noFill/>
              </a:ln>
              <a:solidFill>
                <a:schemeClr val="tx1"/>
              </a:solidFill>
              <a:effectLst/>
              <a:uLnTx/>
              <a:uFillTx/>
              <a:latin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ko-KR" altLang="en-US" dirty="0" smtClean="0"/>
              <a:t>횟수가 정해지는 반복</a:t>
            </a:r>
            <a:r>
              <a:rPr lang="en-US" altLang="ko-KR" dirty="0" smtClean="0"/>
              <a:t>, for</a:t>
            </a:r>
            <a:r>
              <a:rPr lang="ko-KR" altLang="en-US" dirty="0" smtClean="0"/>
              <a:t> 문</a:t>
            </a:r>
            <a:endParaRPr lang="ko-KR" altLang="en-US"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7" name="TextBox 6"/>
          <p:cNvSpPr txBox="1"/>
          <p:nvPr/>
        </p:nvSpPr>
        <p:spPr>
          <a:xfrm>
            <a:off x="395536" y="1052736"/>
            <a:ext cx="5544616" cy="400110"/>
          </a:xfrm>
          <a:prstGeom prst="rect">
            <a:avLst/>
          </a:prstGeom>
          <a:solidFill>
            <a:schemeClr val="accent1"/>
          </a:solidFill>
          <a:ln>
            <a:noFill/>
          </a:ln>
          <a:effectLst/>
        </p:spPr>
        <p:txBody>
          <a:bodyPr wrap="square" rtlCol="0">
            <a:spAutoFit/>
          </a:bodyPr>
          <a:lstStyle/>
          <a:p>
            <a:r>
              <a:rPr lang="ko-KR" altLang="en-US" sz="2000" dirty="0" smtClean="0"/>
              <a:t>반복할</a:t>
            </a:r>
            <a:r>
              <a:rPr lang="en-US" altLang="ko-KR" sz="2000" dirty="0" smtClean="0"/>
              <a:t> </a:t>
            </a:r>
            <a:r>
              <a:rPr lang="ko-KR" altLang="en-US" sz="2000" dirty="0" smtClean="0"/>
              <a:t>때 마다 제어변수</a:t>
            </a:r>
            <a:r>
              <a:rPr lang="en-US" altLang="ko-KR" sz="2000" dirty="0" smtClean="0"/>
              <a:t>(</a:t>
            </a:r>
            <a:r>
              <a:rPr lang="ko-KR" altLang="en-US" sz="2000" dirty="0" smtClean="0"/>
              <a:t>계수기</a:t>
            </a:r>
            <a:r>
              <a:rPr lang="en-US" altLang="ko-KR" sz="2000" dirty="0" smtClean="0"/>
              <a:t>)</a:t>
            </a:r>
            <a:r>
              <a:rPr lang="ko-KR" altLang="en-US" sz="2000" dirty="0" smtClean="0"/>
              <a:t>의 값을 출력</a:t>
            </a:r>
            <a:endParaRPr lang="ko-KR" altLang="en-US" sz="2000" dirty="0"/>
          </a:p>
        </p:txBody>
      </p:sp>
      <p:pic>
        <p:nvPicPr>
          <p:cNvPr id="100354" name="Picture 2"/>
          <p:cNvPicPr>
            <a:picLocks noChangeAspect="1" noChangeArrowheads="1"/>
          </p:cNvPicPr>
          <p:nvPr/>
        </p:nvPicPr>
        <p:blipFill>
          <a:blip r:embed="rId3" cstate="print"/>
          <a:srcRect/>
          <a:stretch>
            <a:fillRect/>
          </a:stretch>
        </p:blipFill>
        <p:spPr bwMode="auto">
          <a:xfrm>
            <a:off x="319212" y="1700808"/>
            <a:ext cx="4324393" cy="2808312"/>
          </a:xfrm>
          <a:prstGeom prst="rect">
            <a:avLst/>
          </a:prstGeom>
          <a:noFill/>
          <a:ln w="9525">
            <a:noFill/>
            <a:miter lim="800000"/>
            <a:headEnd/>
            <a:tailEnd/>
          </a:ln>
        </p:spPr>
      </p:pic>
      <p:sp>
        <p:nvSpPr>
          <p:cNvPr id="9" name="직사각형 8"/>
          <p:cNvSpPr/>
          <p:nvPr/>
        </p:nvSpPr>
        <p:spPr bwMode="auto">
          <a:xfrm>
            <a:off x="4042066" y="3789040"/>
            <a:ext cx="216024" cy="288032"/>
          </a:xfrm>
          <a:prstGeom prst="rect">
            <a:avLst/>
          </a:prstGeom>
          <a:noFill/>
          <a:ln>
            <a:solidFill>
              <a:schemeClr val="accent1">
                <a:alpha val="71000"/>
              </a:schemeClr>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0" name="직사각형 9"/>
          <p:cNvSpPr/>
          <p:nvPr/>
        </p:nvSpPr>
        <p:spPr bwMode="auto">
          <a:xfrm>
            <a:off x="2895344" y="3487360"/>
            <a:ext cx="504056" cy="216024"/>
          </a:xfrm>
          <a:prstGeom prst="rect">
            <a:avLst/>
          </a:prstGeom>
          <a:noFill/>
          <a:ln>
            <a:solidFill>
              <a:schemeClr val="accent1">
                <a:alpha val="71000"/>
              </a:schemeClr>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1" name="TextBox 10"/>
          <p:cNvSpPr txBox="1"/>
          <p:nvPr/>
        </p:nvSpPr>
        <p:spPr>
          <a:xfrm>
            <a:off x="3923928" y="3100898"/>
            <a:ext cx="1296144" cy="400110"/>
          </a:xfrm>
          <a:prstGeom prst="rect">
            <a:avLst/>
          </a:prstGeom>
          <a:solidFill>
            <a:schemeClr val="accent4">
              <a:lumMod val="40000"/>
              <a:lumOff val="60000"/>
            </a:schemeClr>
          </a:solidFill>
          <a:ln>
            <a:noFill/>
          </a:ln>
          <a:effectLst/>
        </p:spPr>
        <p:txBody>
          <a:bodyPr wrap="square" rtlCol="0">
            <a:spAutoFit/>
          </a:bodyPr>
          <a:lstStyle/>
          <a:p>
            <a:r>
              <a:rPr lang="ko-KR" altLang="en-US" sz="2000" smtClean="0"/>
              <a:t>제어변수</a:t>
            </a:r>
            <a:r>
              <a:rPr lang="en-US" altLang="ko-KR" sz="2000" dirty="0" smtClean="0"/>
              <a:t> </a:t>
            </a:r>
          </a:p>
        </p:txBody>
      </p:sp>
      <p:pic>
        <p:nvPicPr>
          <p:cNvPr id="12" name="Picture 3"/>
          <p:cNvPicPr>
            <a:picLocks noChangeAspect="1" noChangeArrowheads="1"/>
          </p:cNvPicPr>
          <p:nvPr/>
        </p:nvPicPr>
        <p:blipFill>
          <a:blip r:embed="rId4" cstate="print"/>
          <a:srcRect/>
          <a:stretch>
            <a:fillRect/>
          </a:stretch>
        </p:blipFill>
        <p:spPr bwMode="auto">
          <a:xfrm>
            <a:off x="5636071" y="980728"/>
            <a:ext cx="3400425" cy="3524250"/>
          </a:xfrm>
          <a:prstGeom prst="rect">
            <a:avLst/>
          </a:prstGeom>
          <a:noFill/>
          <a:ln w="9525">
            <a:noFill/>
            <a:miter lim="800000"/>
            <a:headEnd/>
            <a:tailEnd/>
          </a:ln>
        </p:spPr>
      </p:pic>
      <p:sp>
        <p:nvSpPr>
          <p:cNvPr id="13" name="Rounded Rectangle 7"/>
          <p:cNvSpPr/>
          <p:nvPr/>
        </p:nvSpPr>
        <p:spPr bwMode="auto">
          <a:xfrm>
            <a:off x="6084168" y="6192688"/>
            <a:ext cx="2520280"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실행결과</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
        <p:nvSpPr>
          <p:cNvPr id="10035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100355" name="_x78905296" descr="EMB00000c9c3723"/>
          <p:cNvPicPr>
            <a:picLocks noChangeAspect="1" noChangeArrowheads="1"/>
          </p:cNvPicPr>
          <p:nvPr/>
        </p:nvPicPr>
        <p:blipFill>
          <a:blip r:embed="rId5" cstate="print"/>
          <a:srcRect/>
          <a:stretch>
            <a:fillRect/>
          </a:stretch>
        </p:blipFill>
        <p:spPr bwMode="auto">
          <a:xfrm>
            <a:off x="2771800" y="4653136"/>
            <a:ext cx="1794861" cy="1296144"/>
          </a:xfrm>
          <a:prstGeom prst="rect">
            <a:avLst/>
          </a:prstGeom>
          <a:noFill/>
        </p:spPr>
      </p:pic>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355"/>
                                        </p:tgtEl>
                                        <p:attrNameLst>
                                          <p:attrName>style.visibility</p:attrName>
                                        </p:attrNameLst>
                                      </p:cBhvr>
                                      <p:to>
                                        <p:strVal val="visible"/>
                                      </p:to>
                                    </p:set>
                                    <p:animEffect transition="in" filter="fade">
                                      <p:cBhvr>
                                        <p:cTn id="7" dur="2000"/>
                                        <p:tgtEl>
                                          <p:spTgt spid="100355"/>
                                        </p:tgtEl>
                                      </p:cBhvr>
                                    </p:animEffect>
                                  </p:childTnLst>
                                </p:cTn>
                              </p:par>
                            </p:childTnLst>
                          </p:cTn>
                        </p:par>
                      </p:childTnLst>
                    </p:cTn>
                  </p:par>
                </p:childTnLst>
              </p:cTn>
              <p:nextCondLst>
                <p:cond evt="onClick" delay="0">
                  <p:tgtEl>
                    <p:spTgt spid="13"/>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실습문제 </a:t>
            </a:r>
            <a:r>
              <a:rPr lang="en-US" altLang="ko-KR" dirty="0" smtClean="0"/>
              <a:t>8.1] (1) (194 page)</a:t>
            </a:r>
            <a:endParaRPr lang="ko-KR" altLang="en-US" dirty="0"/>
          </a:p>
        </p:txBody>
      </p:sp>
      <p:sp>
        <p:nvSpPr>
          <p:cNvPr id="6" name="텍스트 개체 틀 4"/>
          <p:cNvSpPr>
            <a:spLocks noGrp="1"/>
          </p:cNvSpPr>
          <p:nvPr>
            <p:ph type="body" sz="quarter" idx="10"/>
          </p:nvPr>
        </p:nvSpPr>
        <p:spPr>
          <a:xfrm>
            <a:off x="179512" y="980728"/>
            <a:ext cx="8784976" cy="800219"/>
          </a:xfrm>
        </p:spPr>
        <p:txBody>
          <a:bodyPr/>
          <a:lstStyle/>
          <a:p>
            <a:pPr>
              <a:buNone/>
            </a:pPr>
            <a:r>
              <a:rPr lang="en-US" altLang="ko-KR" sz="2000" dirty="0" smtClean="0"/>
              <a:t>[</a:t>
            </a:r>
            <a:r>
              <a:rPr lang="ko-KR" altLang="en-US" sz="2000" dirty="0" smtClean="0"/>
              <a:t>예제 </a:t>
            </a:r>
            <a:r>
              <a:rPr lang="en-US" altLang="ko-KR" sz="2000" dirty="0" smtClean="0"/>
              <a:t>8-3]</a:t>
            </a:r>
            <a:r>
              <a:rPr lang="ko-KR" altLang="en-US" sz="2000" dirty="0" smtClean="0"/>
              <a:t>의 </a:t>
            </a:r>
            <a:r>
              <a:rPr lang="en-US" altLang="ko-KR" sz="2000" dirty="0" smtClean="0"/>
              <a:t>line 5</a:t>
            </a:r>
            <a:r>
              <a:rPr lang="ko-KR" altLang="en-US" sz="2000" dirty="0" smtClean="0"/>
              <a:t>와 </a:t>
            </a:r>
            <a:r>
              <a:rPr lang="en-US" altLang="ko-KR" sz="2000" dirty="0" smtClean="0"/>
              <a:t>6 </a:t>
            </a:r>
            <a:r>
              <a:rPr lang="ko-KR" altLang="en-US" sz="2000" dirty="0" smtClean="0"/>
              <a:t>사이에 </a:t>
            </a:r>
            <a:r>
              <a:rPr lang="en-US" altLang="ko-KR" sz="2000" dirty="0" err="1" smtClean="0"/>
              <a:t>printf</a:t>
            </a:r>
            <a:r>
              <a:rPr lang="en-US" altLang="ko-KR" sz="2000" dirty="0" smtClean="0"/>
              <a:t>("%d\n", </a:t>
            </a:r>
            <a:r>
              <a:rPr lang="en-US" altLang="ko-KR" sz="2000" dirty="0" err="1" smtClean="0"/>
              <a:t>i</a:t>
            </a:r>
            <a:r>
              <a:rPr lang="en-US" altLang="ko-KR" sz="2000" dirty="0" smtClean="0"/>
              <a:t>);</a:t>
            </a:r>
            <a:r>
              <a:rPr lang="ko-KR" altLang="en-US" sz="2000" dirty="0" smtClean="0"/>
              <a:t>를 추가하여 </a:t>
            </a:r>
            <a:endParaRPr lang="en-US" altLang="ko-KR" sz="2000" dirty="0" smtClean="0"/>
          </a:p>
          <a:p>
            <a:pPr>
              <a:buNone/>
            </a:pPr>
            <a:r>
              <a:rPr lang="ko-KR" altLang="en-US" sz="2000" dirty="0" smtClean="0"/>
              <a:t>반복이 끝난 후에 제어 변수 </a:t>
            </a:r>
            <a:r>
              <a:rPr lang="en-US" altLang="ko-KR" sz="2000" dirty="0" err="1" smtClean="0"/>
              <a:t>i</a:t>
            </a:r>
            <a:r>
              <a:rPr lang="ko-KR" altLang="en-US" sz="2000" dirty="0" smtClean="0"/>
              <a:t>의 값이 어떻게 변해 있는지 확인하시오</a:t>
            </a:r>
            <a:r>
              <a:rPr lang="en-US" altLang="ko-KR" sz="2000" dirty="0" smtClean="0"/>
              <a:t>. </a:t>
            </a:r>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240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2407"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6" name="Rounded Rectangle 7"/>
          <p:cNvSpPr/>
          <p:nvPr/>
        </p:nvSpPr>
        <p:spPr bwMode="auto">
          <a:xfrm>
            <a:off x="323528" y="5976664"/>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
        <p:nvSpPr>
          <p:cNvPr id="21" name="Rounded Rectangle 7">
            <a:hlinkClick r:id="rId3" action="ppaction://hlinkfile"/>
          </p:cNvPr>
          <p:cNvSpPr/>
          <p:nvPr/>
        </p:nvSpPr>
        <p:spPr bwMode="auto">
          <a:xfrm>
            <a:off x="4067944" y="5949280"/>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grpSp>
        <p:nvGrpSpPr>
          <p:cNvPr id="23" name="그룹 22"/>
          <p:cNvGrpSpPr/>
          <p:nvPr/>
        </p:nvGrpSpPr>
        <p:grpSpPr>
          <a:xfrm>
            <a:off x="237803" y="1926357"/>
            <a:ext cx="3705225" cy="2505075"/>
            <a:chOff x="237803" y="1926357"/>
            <a:chExt cx="3705225" cy="2505075"/>
          </a:xfrm>
        </p:grpSpPr>
        <p:grpSp>
          <p:nvGrpSpPr>
            <p:cNvPr id="20" name="그룹 19"/>
            <p:cNvGrpSpPr/>
            <p:nvPr/>
          </p:nvGrpSpPr>
          <p:grpSpPr>
            <a:xfrm>
              <a:off x="237803" y="1926357"/>
              <a:ext cx="3705225" cy="2505075"/>
              <a:chOff x="237803" y="1926357"/>
              <a:chExt cx="3705225" cy="2505075"/>
            </a:xfrm>
          </p:grpSpPr>
          <p:pic>
            <p:nvPicPr>
              <p:cNvPr id="133121" name="Picture 1"/>
              <p:cNvPicPr>
                <a:picLocks noChangeAspect="1" noChangeArrowheads="1"/>
              </p:cNvPicPr>
              <p:nvPr/>
            </p:nvPicPr>
            <p:blipFill>
              <a:blip r:embed="rId4" cstate="print"/>
              <a:srcRect/>
              <a:stretch>
                <a:fillRect/>
              </a:stretch>
            </p:blipFill>
            <p:spPr bwMode="auto">
              <a:xfrm>
                <a:off x="237803" y="1926357"/>
                <a:ext cx="3705225" cy="2505075"/>
              </a:xfrm>
              <a:prstGeom prst="rect">
                <a:avLst/>
              </a:prstGeom>
              <a:noFill/>
              <a:ln w="9525">
                <a:solidFill>
                  <a:srgbClr val="FF0000"/>
                </a:solidFill>
                <a:miter lim="800000"/>
                <a:headEnd/>
                <a:tailEnd/>
              </a:ln>
            </p:spPr>
          </p:pic>
          <p:sp>
            <p:nvSpPr>
              <p:cNvPr id="17" name="직사각형 16"/>
              <p:cNvSpPr/>
              <p:nvPr/>
            </p:nvSpPr>
            <p:spPr bwMode="auto">
              <a:xfrm>
                <a:off x="395536" y="3861048"/>
                <a:ext cx="2160240" cy="216024"/>
              </a:xfrm>
              <a:prstGeom prst="rect">
                <a:avLst/>
              </a:prstGeom>
              <a:noFill/>
              <a:ln>
                <a:solidFill>
                  <a:srgbClr val="FF00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grpSp>
        <p:sp>
          <p:nvSpPr>
            <p:cNvPr id="22" name="TextBox 21"/>
            <p:cNvSpPr txBox="1"/>
            <p:nvPr/>
          </p:nvSpPr>
          <p:spPr>
            <a:xfrm>
              <a:off x="467544" y="2852936"/>
              <a:ext cx="648072" cy="369332"/>
            </a:xfrm>
            <a:prstGeom prst="rect">
              <a:avLst/>
            </a:prstGeom>
            <a:noFill/>
            <a:ln w="15875">
              <a:solidFill>
                <a:srgbClr val="FF0000"/>
              </a:solidFill>
            </a:ln>
          </p:spPr>
          <p:txBody>
            <a:bodyPr wrap="square" rtlCol="0">
              <a:spAutoFit/>
            </a:bodyPr>
            <a:lstStyle/>
            <a:p>
              <a:endParaRPr lang="ko-KR" altLang="en-US" dirty="0"/>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Grid - PURPLE template Segoe">
  <a:themeElements>
    <a:clrScheme name="Purple Template-Template">
      <a:dk1>
        <a:srgbClr val="000000"/>
      </a:dk1>
      <a:lt1>
        <a:srgbClr val="FFFFFF"/>
      </a:lt1>
      <a:dk2>
        <a:srgbClr val="663474"/>
      </a:dk2>
      <a:lt2>
        <a:srgbClr val="DBB7FF"/>
      </a:lt2>
      <a:accent1>
        <a:srgbClr val="FFC000"/>
      </a:accent1>
      <a:accent2>
        <a:srgbClr val="3497AE"/>
      </a:accent2>
      <a:accent3>
        <a:srgbClr val="DF8045"/>
      </a:accent3>
      <a:accent4>
        <a:srgbClr val="7DCC2E"/>
      </a:accent4>
      <a:accent5>
        <a:srgbClr val="FF9929"/>
      </a:accent5>
      <a:accent6>
        <a:srgbClr val="2681E6"/>
      </a:accent6>
      <a:hlink>
        <a:srgbClr val="F0ED7B"/>
      </a:hlink>
      <a:folHlink>
        <a:srgbClr val="F3EB4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5B28715-887B-4BDE-AC78-1A11DBFF77B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2834</TotalTime>
  <Words>10383</Words>
  <Application>Microsoft Office PowerPoint</Application>
  <PresentationFormat>화면 슬라이드 쇼(4:3)</PresentationFormat>
  <Paragraphs>585</Paragraphs>
  <Slides>77</Slides>
  <Notes>77</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77</vt:i4>
      </vt:variant>
    </vt:vector>
  </HeadingPairs>
  <TitlesOfParts>
    <vt:vector size="86" baseType="lpstr">
      <vt:lpstr>맑은 고딕</vt:lpstr>
      <vt:lpstr>나눔바른고딕</vt:lpstr>
      <vt:lpstr>Arial</vt:lpstr>
      <vt:lpstr>한컴돋움</vt:lpstr>
      <vt:lpstr>새굴림</vt:lpstr>
      <vt:lpstr>Calibri</vt:lpstr>
      <vt:lpstr>바탕</vt:lpstr>
      <vt:lpstr>Segoe</vt:lpstr>
      <vt:lpstr>1_Grid - PURPLE template Segoe</vt:lpstr>
      <vt:lpstr>8. 반복문</vt:lpstr>
      <vt:lpstr>학습할 내용</vt:lpstr>
      <vt:lpstr>반복이란?</vt:lpstr>
      <vt:lpstr>반복문의 종류</vt:lpstr>
      <vt:lpstr>반복문의 사용예</vt:lpstr>
      <vt:lpstr>횟수가 정해지는 반복, for 문</vt:lpstr>
      <vt:lpstr>for문의 반복과정</vt:lpstr>
      <vt:lpstr>횟수가 정해지는 반복, for 문</vt:lpstr>
      <vt:lpstr>[실습문제 8.1] (1) (194 page)</vt:lpstr>
      <vt:lpstr>[실습문제 8.1] (2) (194 page)</vt:lpstr>
      <vt:lpstr>for문에서 조건식과 증감식의 제어</vt:lpstr>
      <vt:lpstr>[실습문제 8.2] (194 page)</vt:lpstr>
      <vt:lpstr>[실습문제 8.3] (194 page)</vt:lpstr>
      <vt:lpstr>for문에서 조건식과 증감식의 제어</vt:lpstr>
      <vt:lpstr>[실습문제 8.4] (1) (195 page)</vt:lpstr>
      <vt:lpstr>[실습문제 8.4] (2) (195 page)</vt:lpstr>
      <vt:lpstr>for문에서 제어변수의 감소 </vt:lpstr>
      <vt:lpstr>[실습문제 8.5] (1) (196 page)</vt:lpstr>
      <vt:lpstr>[실습문제 8.5] (2) (196 page)</vt:lpstr>
      <vt:lpstr>for문에서 제어변수가 실수인 경우</vt:lpstr>
      <vt:lpstr>[실습문제]</vt:lpstr>
      <vt:lpstr>for문에서 반복해야 할 문장이 2개 이상인 경우</vt:lpstr>
      <vt:lpstr>[실습문제 8.7] (198 page)</vt:lpstr>
      <vt:lpstr>횟수가 정해지지 않은 반복,                              while 문과 do while 문 </vt:lpstr>
      <vt:lpstr>먼저 조건식을 판단하여 반복여부를 결정,                                                                     while 문</vt:lpstr>
      <vt:lpstr>while 문</vt:lpstr>
      <vt:lpstr>홀수를 출력하는 while 문과 for문의 비교</vt:lpstr>
      <vt:lpstr>[실습문제 8.8] (200 page)</vt:lpstr>
      <vt:lpstr>[실습문제 8.9] (200 page)</vt:lpstr>
      <vt:lpstr>먼저 반복한 후에  조건식을 판단하여 반복,  do while 문</vt:lpstr>
      <vt:lpstr>0을 입력하기 전까지 반복하는  do while 문과 while문의 비교</vt:lpstr>
      <vt:lpstr>[실습문제 8.10] (202 page)</vt:lpstr>
      <vt:lpstr>[실습문제 8.10] (202 page)</vt:lpstr>
      <vt:lpstr> for 문의 응용  </vt:lpstr>
      <vt:lpstr>1부터 n까지의 정수 합을 계산 </vt:lpstr>
      <vt:lpstr>1부터 n까지의 정수 합을 계산 </vt:lpstr>
      <vt:lpstr>연산의 결과값을 누적할 변수에 대한  초기화가 필요한 이유는?</vt:lpstr>
      <vt:lpstr>[실습문제 8.11] (205 page)</vt:lpstr>
      <vt:lpstr>[실습문제 8.12] (205 page)</vt:lpstr>
      <vt:lpstr>[실습문제 8.13] (205 page)</vt:lpstr>
      <vt:lpstr> n!의 계산 </vt:lpstr>
      <vt:lpstr> n!의 계산 </vt:lpstr>
      <vt:lpstr>[실습문제 8.14] (206 page)</vt:lpstr>
      <vt:lpstr>[실습문제 8.15] (206 page)</vt:lpstr>
      <vt:lpstr>중첩된 반복문 </vt:lpstr>
      <vt:lpstr>중첩된 반복문 이해하기 </vt:lpstr>
      <vt:lpstr>중첩된 반복문 이해하기 </vt:lpstr>
      <vt:lpstr>중첩된 반복문 이해하기 </vt:lpstr>
      <vt:lpstr>[실습문제 8.16] (209 page)</vt:lpstr>
      <vt:lpstr>[실습문제 8.17] (206 page)</vt:lpstr>
      <vt:lpstr>[실습문제 8.18] (209 page)</vt:lpstr>
      <vt:lpstr>[실습문제 8.19] (209 page)</vt:lpstr>
      <vt:lpstr>구구단 출력 </vt:lpstr>
      <vt:lpstr>[단계 1] 1단만 출력 </vt:lpstr>
      <vt:lpstr>[단계 1] 1단만 출력 </vt:lpstr>
      <vt:lpstr>[단계 2] 추가적인 반복문의 사용 </vt:lpstr>
      <vt:lpstr>[단계 2] 추가적인 반복문의 사용 </vt:lpstr>
      <vt:lpstr>[단계 2] 추가적인 반복문의 사용 </vt:lpstr>
      <vt:lpstr>[단계 3] 반복문 안의 반복문(중첩된 반복문)  </vt:lpstr>
      <vt:lpstr>[단계 3] 반복문 안의 반복문(중첩된 반복문)  </vt:lpstr>
      <vt:lpstr>[단계 3] 반복문 안의 반복문(중첩된 반복문)  </vt:lpstr>
      <vt:lpstr>[실습문제 8.20] (215 page)</vt:lpstr>
      <vt:lpstr>[실습문제 8.21] (215 page)</vt:lpstr>
      <vt:lpstr>for 문의 축소와 확장 </vt:lpstr>
      <vt:lpstr>하나의 반복문에서  두 개의 제어변수 사용 </vt:lpstr>
      <vt:lpstr>하나의 반복문에서  두 개의 제어변수 사용 </vt:lpstr>
      <vt:lpstr>[실습문제 8.22] (217 page)</vt:lpstr>
      <vt:lpstr>[실습문제]</vt:lpstr>
      <vt:lpstr>제어변수 외의 변수로 조건식을 제어 </vt:lpstr>
      <vt:lpstr>[실습문제 8.24] (218 page)</vt:lpstr>
      <vt:lpstr>[단원정리] 1/7 </vt:lpstr>
      <vt:lpstr>[단원정리] 2/7</vt:lpstr>
      <vt:lpstr>[단원정리] 3/7</vt:lpstr>
      <vt:lpstr>[단원정리] 4/7</vt:lpstr>
      <vt:lpstr>[단원정리] 5/7</vt:lpstr>
      <vt:lpstr>[단원정리] 6/7</vt:lpstr>
      <vt:lpstr>[단원정리] 7/7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subject/>
  <dc:creator>Master</dc:creator>
  <cp:keywords/>
  <dc:description/>
  <cp:lastModifiedBy>안 기수</cp:lastModifiedBy>
  <cp:revision>317</cp:revision>
  <dcterms:created xsi:type="dcterms:W3CDTF">2011-07-09T01:10:17Z</dcterms:created>
  <dcterms:modified xsi:type="dcterms:W3CDTF">2021-08-11T04:47:20Z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TC102867449990</vt:lpwstr>
  </property>
</Properties>
</file>