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59"/>
  </p:notesMasterIdLst>
  <p:handoutMasterIdLst>
    <p:handoutMasterId r:id="rId60"/>
  </p:handoutMasterIdLst>
  <p:sldIdLst>
    <p:sldId id="257" r:id="rId3"/>
    <p:sldId id="270" r:id="rId4"/>
    <p:sldId id="259" r:id="rId5"/>
    <p:sldId id="303" r:id="rId6"/>
    <p:sldId id="271" r:id="rId7"/>
    <p:sldId id="433" r:id="rId8"/>
    <p:sldId id="438" r:id="rId9"/>
    <p:sldId id="439" r:id="rId10"/>
    <p:sldId id="440" r:id="rId11"/>
    <p:sldId id="441" r:id="rId12"/>
    <p:sldId id="442" r:id="rId13"/>
    <p:sldId id="416" r:id="rId14"/>
    <p:sldId id="443" r:id="rId15"/>
    <p:sldId id="444" r:id="rId16"/>
    <p:sldId id="445" r:id="rId17"/>
    <p:sldId id="446" r:id="rId18"/>
    <p:sldId id="358" r:id="rId19"/>
    <p:sldId id="359" r:id="rId20"/>
    <p:sldId id="447" r:id="rId21"/>
    <p:sldId id="448" r:id="rId22"/>
    <p:sldId id="450" r:id="rId23"/>
    <p:sldId id="449" r:id="rId24"/>
    <p:sldId id="423" r:id="rId25"/>
    <p:sldId id="451" r:id="rId26"/>
    <p:sldId id="452" r:id="rId27"/>
    <p:sldId id="453" r:id="rId28"/>
    <p:sldId id="454" r:id="rId29"/>
    <p:sldId id="455" r:id="rId30"/>
    <p:sldId id="456" r:id="rId31"/>
    <p:sldId id="457" r:id="rId32"/>
    <p:sldId id="458" r:id="rId33"/>
    <p:sldId id="477" r:id="rId34"/>
    <p:sldId id="459" r:id="rId35"/>
    <p:sldId id="460" r:id="rId36"/>
    <p:sldId id="461" r:id="rId37"/>
    <p:sldId id="462" r:id="rId38"/>
    <p:sldId id="463" r:id="rId39"/>
    <p:sldId id="464" r:id="rId40"/>
    <p:sldId id="465" r:id="rId41"/>
    <p:sldId id="466" r:id="rId42"/>
    <p:sldId id="467" r:id="rId43"/>
    <p:sldId id="468" r:id="rId44"/>
    <p:sldId id="469" r:id="rId45"/>
    <p:sldId id="470" r:id="rId46"/>
    <p:sldId id="471" r:id="rId47"/>
    <p:sldId id="474" r:id="rId48"/>
    <p:sldId id="475" r:id="rId49"/>
    <p:sldId id="473" r:id="rId50"/>
    <p:sldId id="476" r:id="rId51"/>
    <p:sldId id="278" r:id="rId52"/>
    <p:sldId id="437" r:id="rId53"/>
    <p:sldId id="478" r:id="rId54"/>
    <p:sldId id="377" r:id="rId55"/>
    <p:sldId id="479" r:id="rId56"/>
    <p:sldId id="432" r:id="rId57"/>
    <p:sldId id="412" r:id="rId58"/>
  </p:sldIdLst>
  <p:sldSz cx="9144000" cy="6858000" type="screen4x3"/>
  <p:notesSz cx="6858000" cy="9144000"/>
  <p:embeddedFontLst>
    <p:embeddedFont>
      <p:font typeface="나눔바른고딕" panose="020B0603020101020101" pitchFamily="50" charset="-127"/>
      <p:regular r:id="rId61"/>
      <p:bold r:id="rId62"/>
    </p:embeddedFont>
    <p:embeddedFont>
      <p:font typeface="새굴림" panose="02030600000101010101" pitchFamily="18" charset="-127"/>
      <p:regular r:id="rId63"/>
    </p:embeddedFont>
    <p:embeddedFont>
      <p:font typeface="맑은 고딕" panose="020B0503020000020004" pitchFamily="50" charset="-127"/>
      <p:regular r:id="rId64"/>
      <p:bold r:id="rId65"/>
    </p:embeddedFont>
    <p:embeddedFont>
      <p:font typeface="Calibri" panose="020F0502020204030204" pitchFamily="34" charset="0"/>
      <p:regular r:id="rId66"/>
      <p:bold r:id="rId67"/>
      <p:italic r:id="rId68"/>
      <p:boldItalic r:id="rId69"/>
    </p:embeddedFont>
    <p:embeddedFont>
      <p:font typeface="한컴돋움" panose="02030600000101010101" pitchFamily="18" charset="2"/>
      <p:regular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4" autoAdjust="0"/>
    <p:restoredTop sz="94660"/>
  </p:normalViewPr>
  <p:slideViewPr>
    <p:cSldViewPr>
      <p:cViewPr>
        <p:scale>
          <a:sx n="70" d="100"/>
          <a:sy n="70" d="100"/>
        </p:scale>
        <p:origin x="-492" y="-72"/>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6.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7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2021년 8월 1일 오전 9시 14분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1691180923"/>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1416508122"/>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2021년 8월 1일 오전 9시 14분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8월 1일 오전 9시 14분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smtClean="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49892;&#54665;&#54532;&#47196;&#44536;&#47016;/&#49892;&#49845;10_1.ex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49892;&#54665;&#54532;&#47196;&#44536;&#47016;/&#49892;&#49845;10_2.ex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hyperlink" Target="&#49892;&#54665;&#54532;&#47196;&#44536;&#47016;/&#49892;&#49845;10_3.exe"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49892;&#54665;&#54532;&#47196;&#44536;&#47016;/&#49892;&#49845;10_4.ex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49892;&#54665;&#54532;&#47196;&#44536;&#47016;/&#50696;&#51228;10-4.exe"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49892;&#54665;&#54532;&#47196;&#44536;&#47016;/&#50696;&#51228;10-5.exe" TargetMode="Externa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49892;&#54665;&#54532;&#47196;&#44536;&#47016;/&#50696;&#51228;10-6.exe" TargetMode="Externa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49892;&#54665;&#54532;&#47196;&#44536;&#47016;/&#49892;&#49845;10_5.ex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49892;&#54665;&#54532;&#47196;&#44536;&#47016;/&#49892;&#49845;10_6.exe"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hyperlink" Target="&#49892;&#54665;&#54532;&#47196;&#44536;&#47016;/&#49892;&#49845;10_7.exe" TargetMode="Externa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hyperlink" Target="&#49892;&#54665;&#54532;&#47196;&#44536;&#47016;/&#49892;&#49845;10_8.exe" TargetMode="Externa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33.png"/><Relationship Id="rId7"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hyperlink" Target="&#49892;&#54665;&#54532;&#47196;&#44536;&#47016;/&#49892;&#49845;10_9.exe" TargetMode="Externa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49892;&#54665;&#54532;&#47196;&#44536;&#47016;/&#50696;&#51228;10-8.exe" TargetMode="External"/><Relationship Id="rId5" Type="http://schemas.openxmlformats.org/officeDocument/2006/relationships/image" Target="../media/image73.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49892;&#54665;&#54532;&#47196;&#44536;&#47016;/&#50696;&#51228;10-9.exe" TargetMode="External"/><Relationship Id="rId5" Type="http://schemas.openxmlformats.org/officeDocument/2006/relationships/image" Target="../media/image78.png"/><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49892;&#54665;&#54532;&#47196;&#44536;&#47016;/&#49892;&#49845;10_10.exe" TargetMode="External"/><Relationship Id="rId5" Type="http://schemas.openxmlformats.org/officeDocument/2006/relationships/image" Target="../media/image81.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85.png"/><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95.png"/><Relationship Id="rId4" Type="http://schemas.openxmlformats.org/officeDocument/2006/relationships/image" Target="../media/image94.png"/></Relationships>
</file>

<file path=ppt/slides/_rels/slide4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98.png"/><Relationship Id="rId4" Type="http://schemas.openxmlformats.org/officeDocument/2006/relationships/image" Target="../media/image9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1"/>
            <a:ext cx="8640960" cy="1307975"/>
          </a:xfrm>
        </p:spPr>
        <p:txBody>
          <a:bodyPr/>
          <a:lstStyle/>
          <a:p>
            <a:r>
              <a:rPr lang="en-US" altLang="ko-KR" sz="4400" dirty="0" smtClean="0"/>
              <a:t>10. </a:t>
            </a:r>
            <a:r>
              <a:rPr lang="ko-KR" altLang="en-US" sz="4400" dirty="0" smtClean="0"/>
              <a:t>특별한 기능을 처리하도록 </a:t>
            </a:r>
            <a:r>
              <a:rPr lang="en-US" altLang="ko-KR" sz="4400" dirty="0" smtClean="0"/>
              <a:t/>
            </a:r>
            <a:br>
              <a:rPr lang="en-US" altLang="ko-KR" sz="4400" dirty="0" smtClean="0"/>
            </a:br>
            <a:r>
              <a:rPr lang="en-US" altLang="ko-KR" sz="4400" dirty="0" smtClean="0"/>
              <a:t>       </a:t>
            </a:r>
            <a:r>
              <a:rPr lang="en-US" altLang="ko-KR" sz="4400" dirty="0" smtClean="0"/>
              <a:t>               </a:t>
            </a:r>
            <a:r>
              <a:rPr lang="ko-KR" altLang="en-US" sz="4400" dirty="0" smtClean="0"/>
              <a:t>만들어진 </a:t>
            </a:r>
            <a:r>
              <a:rPr lang="ko-KR" altLang="en-US" sz="4400" dirty="0" smtClean="0"/>
              <a:t>프로그램 단위</a:t>
            </a:r>
            <a:r>
              <a:rPr lang="en-US" altLang="ko-KR" sz="4400" dirty="0" smtClean="0"/>
              <a:t>, </a:t>
            </a:r>
            <a:r>
              <a:rPr lang="ko-KR" altLang="en-US" sz="4400" dirty="0" smtClean="0"/>
              <a:t>함수</a:t>
            </a:r>
            <a:endParaRPr lang="ko-KR" altLang="en-US" sz="4400" dirty="0"/>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smtClean="0"/>
              <a:t>Name</a:t>
            </a:r>
          </a:p>
          <a:p>
            <a:r>
              <a:rPr lang="en-US" dirty="0" smtClean="0"/>
              <a:t>Title</a:t>
            </a:r>
          </a:p>
          <a:p>
            <a:r>
              <a:rPr lang="en-US" dirty="0" smtClean="0"/>
              <a:t>Company Name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함수원형과 인자 </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323528" y="1156682"/>
            <a:ext cx="8424936" cy="1323439"/>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함수 원형</a:t>
            </a:r>
            <a:r>
              <a:rPr lang="en-US" altLang="ko-KR" sz="2000" dirty="0" smtClean="0"/>
              <a:t>(prototype)</a:t>
            </a:r>
            <a:r>
              <a:rPr lang="ko-KR" altLang="en-US" sz="2000" dirty="0" smtClean="0"/>
              <a:t>이란</a:t>
            </a:r>
            <a:r>
              <a:rPr lang="en-US" altLang="ko-KR" sz="2000" dirty="0" smtClean="0"/>
              <a:t>?</a:t>
            </a:r>
          </a:p>
          <a:p>
            <a:r>
              <a:rPr lang="ko-KR" altLang="en-US" sz="2000" dirty="0" smtClean="0"/>
              <a:t>함수의 데이터 형</a:t>
            </a:r>
            <a:r>
              <a:rPr lang="en-US" altLang="ko-KR" sz="2000" dirty="0" smtClean="0"/>
              <a:t>, </a:t>
            </a:r>
            <a:r>
              <a:rPr lang="ko-KR" altLang="en-US" sz="2000" dirty="0" smtClean="0"/>
              <a:t>함수 이름</a:t>
            </a:r>
            <a:r>
              <a:rPr lang="en-US" altLang="ko-KR" sz="2000" dirty="0" smtClean="0"/>
              <a:t>, </a:t>
            </a:r>
            <a:r>
              <a:rPr lang="ko-KR" altLang="en-US" sz="2000" dirty="0" smtClean="0"/>
              <a:t>함수에서 사용할 인자들을 정의한 부분</a:t>
            </a:r>
            <a:r>
              <a:rPr lang="en-US" altLang="ko-KR" sz="2000" dirty="0" smtClean="0"/>
              <a:t>.</a:t>
            </a:r>
          </a:p>
          <a:p>
            <a:r>
              <a:rPr lang="ko-KR" altLang="en-US" sz="2000" dirty="0" smtClean="0"/>
              <a:t>프로그램에서 변수를 사용하고자 할 때 변수의 데이터 형과 변수이름을 선언하듯이 함수 역시 데이터 형을 필요로 한다</a:t>
            </a:r>
            <a:r>
              <a:rPr lang="en-US" altLang="ko-KR" sz="2000" dirty="0" smtClean="0"/>
              <a:t>.</a:t>
            </a:r>
            <a:endParaRPr lang="ko-KR" altLang="en-US" sz="2000" dirty="0"/>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5298" name="Picture 2"/>
          <p:cNvPicPr>
            <a:picLocks noChangeAspect="1" noChangeArrowheads="1"/>
          </p:cNvPicPr>
          <p:nvPr/>
        </p:nvPicPr>
        <p:blipFill>
          <a:blip r:embed="rId3" cstate="print"/>
          <a:srcRect/>
          <a:stretch>
            <a:fillRect/>
          </a:stretch>
        </p:blipFill>
        <p:spPr bwMode="auto">
          <a:xfrm>
            <a:off x="899592" y="2692896"/>
            <a:ext cx="6086475" cy="16002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903684" y="4911427"/>
            <a:ext cx="7124700" cy="1685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abs : </a:t>
            </a:r>
            <a:r>
              <a:rPr lang="ko-KR" altLang="en-US" dirty="0" smtClean="0"/>
              <a:t>절대값을 계산하여 반환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5298" name="Picture 2"/>
          <p:cNvPicPr>
            <a:picLocks noChangeAspect="1" noChangeArrowheads="1"/>
          </p:cNvPicPr>
          <p:nvPr/>
        </p:nvPicPr>
        <p:blipFill>
          <a:blip r:embed="rId3" cstate="print"/>
          <a:srcRect/>
          <a:stretch>
            <a:fillRect/>
          </a:stretch>
        </p:blipFill>
        <p:spPr bwMode="auto">
          <a:xfrm>
            <a:off x="789781" y="1124744"/>
            <a:ext cx="6086475" cy="1600200"/>
          </a:xfrm>
          <a:prstGeom prst="rect">
            <a:avLst/>
          </a:prstGeom>
          <a:noFill/>
          <a:ln w="9525">
            <a:noFill/>
            <a:miter lim="800000"/>
            <a:headEnd/>
            <a:tailEnd/>
          </a:ln>
        </p:spPr>
      </p:pic>
      <p:pic>
        <p:nvPicPr>
          <p:cNvPr id="56322" name="Picture 2"/>
          <p:cNvPicPr>
            <a:picLocks noChangeAspect="1" noChangeArrowheads="1"/>
          </p:cNvPicPr>
          <p:nvPr/>
        </p:nvPicPr>
        <p:blipFill>
          <a:blip r:embed="rId4" cstate="print"/>
          <a:srcRect/>
          <a:stretch>
            <a:fillRect/>
          </a:stretch>
        </p:blipFill>
        <p:spPr bwMode="auto">
          <a:xfrm>
            <a:off x="251520" y="2935188"/>
            <a:ext cx="5321548" cy="3374132"/>
          </a:xfrm>
          <a:prstGeom prst="rect">
            <a:avLst/>
          </a:prstGeom>
          <a:noFill/>
          <a:ln w="9525">
            <a:noFill/>
            <a:miter lim="800000"/>
            <a:headEnd/>
            <a:tailEnd/>
          </a:ln>
        </p:spPr>
      </p:pic>
      <p:sp>
        <p:nvSpPr>
          <p:cNvPr id="563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63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1" name="그룹 20"/>
          <p:cNvGrpSpPr/>
          <p:nvPr/>
        </p:nvGrpSpPr>
        <p:grpSpPr>
          <a:xfrm>
            <a:off x="6012159" y="3573016"/>
            <a:ext cx="2752591" cy="1296144"/>
            <a:chOff x="6012159" y="3573016"/>
            <a:chExt cx="2752591" cy="1296144"/>
          </a:xfrm>
        </p:grpSpPr>
        <p:pic>
          <p:nvPicPr>
            <p:cNvPr id="56323" name="_x80907584" descr="EMB000007b00519"/>
            <p:cNvPicPr>
              <a:picLocks noChangeAspect="1" noChangeArrowheads="1"/>
            </p:cNvPicPr>
            <p:nvPr/>
          </p:nvPicPr>
          <p:blipFill>
            <a:blip r:embed="rId5" cstate="print"/>
            <a:srcRect/>
            <a:stretch>
              <a:fillRect/>
            </a:stretch>
          </p:blipFill>
          <p:spPr bwMode="auto">
            <a:xfrm>
              <a:off x="6012160" y="3573016"/>
              <a:ext cx="2726525" cy="576064"/>
            </a:xfrm>
            <a:prstGeom prst="rect">
              <a:avLst/>
            </a:prstGeom>
            <a:noFill/>
          </p:spPr>
        </p:pic>
        <p:pic>
          <p:nvPicPr>
            <p:cNvPr id="56325" name="_x79227312" descr="EMB000007b0051a"/>
            <p:cNvPicPr>
              <a:picLocks noChangeAspect="1" noChangeArrowheads="1"/>
            </p:cNvPicPr>
            <p:nvPr/>
          </p:nvPicPr>
          <p:blipFill>
            <a:blip r:embed="rId6" cstate="print"/>
            <a:srcRect/>
            <a:stretch>
              <a:fillRect/>
            </a:stretch>
          </p:blipFill>
          <p:spPr bwMode="auto">
            <a:xfrm>
              <a:off x="6012159" y="4293096"/>
              <a:ext cx="2752591" cy="576064"/>
            </a:xfrm>
            <a:prstGeom prst="rect">
              <a:avLst/>
            </a:prstGeom>
            <a:noFill/>
          </p:spPr>
        </p:pic>
      </p:grpSp>
      <p:cxnSp>
        <p:nvCxnSpPr>
          <p:cNvPr id="17" name="직선 연결선 16"/>
          <p:cNvCxnSpPr/>
          <p:nvPr/>
        </p:nvCxnSpPr>
        <p:spPr>
          <a:xfrm>
            <a:off x="751808" y="3929288"/>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4427984" y="5949280"/>
            <a:ext cx="64807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Rounded Rectangle 7"/>
          <p:cNvSpPr/>
          <p:nvPr/>
        </p:nvSpPr>
        <p:spPr bwMode="auto">
          <a:xfrm>
            <a:off x="6440440" y="5373216"/>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childTnLst>
              </p:cTn>
              <p:nextCondLst>
                <p:cond evt="onClick" delay="0">
                  <p:tgtEl>
                    <p:spTgt spid="2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10.1] (247 page)</a:t>
            </a:r>
            <a:endParaRPr lang="ko-KR" altLang="en-US" dirty="0"/>
          </a:p>
        </p:txBody>
      </p:sp>
      <p:sp>
        <p:nvSpPr>
          <p:cNvPr id="6" name="텍스트 개체 틀 4"/>
          <p:cNvSpPr>
            <a:spLocks noGrp="1"/>
          </p:cNvSpPr>
          <p:nvPr>
            <p:ph type="body" sz="quarter" idx="10"/>
          </p:nvPr>
        </p:nvSpPr>
        <p:spPr>
          <a:xfrm>
            <a:off x="179512" y="1092239"/>
            <a:ext cx="8784976" cy="784830"/>
          </a:xfrm>
        </p:spPr>
        <p:txBody>
          <a:bodyPr/>
          <a:lstStyle/>
          <a:p>
            <a:pPr>
              <a:buNone/>
            </a:pPr>
            <a:r>
              <a:rPr lang="en-US" altLang="ko-KR" sz="2000" dirty="0" smtClean="0"/>
              <a:t>[</a:t>
            </a:r>
            <a:r>
              <a:rPr lang="ko-KR" altLang="en-US" sz="2000" dirty="0" smtClean="0"/>
              <a:t>예제 </a:t>
            </a:r>
            <a:r>
              <a:rPr lang="en-US" altLang="ko-KR" sz="2000" dirty="0" smtClean="0"/>
              <a:t>10-1]</a:t>
            </a:r>
            <a:r>
              <a:rPr lang="ko-KR" altLang="en-US" sz="2000" dirty="0" smtClean="0"/>
              <a:t>을 이용하여 </a:t>
            </a:r>
            <a:r>
              <a:rPr lang="en-US" altLang="ko-KR" sz="2000" dirty="0" smtClean="0"/>
              <a:t>0</a:t>
            </a:r>
            <a:r>
              <a:rPr lang="ko-KR" altLang="en-US" sz="2000" dirty="0" smtClean="0"/>
              <a:t>이 입력될 때까지 입력된 정수의 절댓값을 </a:t>
            </a:r>
            <a:r>
              <a:rPr lang="ko-KR" altLang="en-US" sz="2000" dirty="0" smtClean="0"/>
              <a:t>반복적으로 </a:t>
            </a:r>
            <a:endParaRPr lang="en-US" altLang="ko-KR" sz="2000" dirty="0" smtClean="0"/>
          </a:p>
          <a:p>
            <a:pPr>
              <a:buNone/>
            </a:pPr>
            <a:r>
              <a:rPr lang="ko-KR" altLang="en-US" sz="2000" dirty="0" smtClean="0"/>
              <a:t>출력하도록 </a:t>
            </a:r>
            <a:r>
              <a:rPr lang="ko-KR" altLang="en-US" sz="2000" dirty="0" smtClean="0"/>
              <a:t>프로그램을 수정하시오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2" name="그룹 11"/>
          <p:cNvGrpSpPr/>
          <p:nvPr/>
        </p:nvGrpSpPr>
        <p:grpSpPr>
          <a:xfrm>
            <a:off x="93788" y="2143100"/>
            <a:ext cx="4536504" cy="2942084"/>
            <a:chOff x="251520" y="2935188"/>
            <a:chExt cx="4867275" cy="3086100"/>
          </a:xfrm>
        </p:grpSpPr>
        <p:pic>
          <p:nvPicPr>
            <p:cNvPr id="9" name="Picture 2"/>
            <p:cNvPicPr>
              <a:picLocks noChangeAspect="1" noChangeArrowheads="1"/>
            </p:cNvPicPr>
            <p:nvPr/>
          </p:nvPicPr>
          <p:blipFill>
            <a:blip r:embed="rId3" cstate="print"/>
            <a:srcRect/>
            <a:stretch>
              <a:fillRect/>
            </a:stretch>
          </p:blipFill>
          <p:spPr bwMode="auto">
            <a:xfrm>
              <a:off x="251520" y="2935188"/>
              <a:ext cx="4867275" cy="3086100"/>
            </a:xfrm>
            <a:prstGeom prst="rect">
              <a:avLst/>
            </a:prstGeom>
            <a:noFill/>
            <a:ln w="9525">
              <a:noFill/>
              <a:miter lim="800000"/>
              <a:headEnd/>
              <a:tailEnd/>
            </a:ln>
          </p:spPr>
        </p:pic>
        <p:cxnSp>
          <p:nvCxnSpPr>
            <p:cNvPr id="10" name="직선 연결선 9"/>
            <p:cNvCxnSpPr/>
            <p:nvPr/>
          </p:nvCxnSpPr>
          <p:spPr>
            <a:xfrm>
              <a:off x="683568" y="3861048"/>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4067944" y="5733256"/>
              <a:ext cx="648072"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Rounded Rectangle 7">
            <a:hlinkClick r:id="rId4" action="ppaction://hlinkfile"/>
          </p:cNvPr>
          <p:cNvSpPr/>
          <p:nvPr/>
        </p:nvSpPr>
        <p:spPr bwMode="auto">
          <a:xfrm>
            <a:off x="3375160" y="627072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3" name="그룹 2"/>
          <p:cNvGrpSpPr/>
          <p:nvPr/>
        </p:nvGrpSpPr>
        <p:grpSpPr>
          <a:xfrm>
            <a:off x="4618037" y="110922"/>
            <a:ext cx="4495800" cy="5434935"/>
            <a:chOff x="4618037" y="110922"/>
            <a:chExt cx="4495800" cy="5434935"/>
          </a:xfrm>
        </p:grpSpPr>
        <p:pic>
          <p:nvPicPr>
            <p:cNvPr id="24577" name="Picture 1"/>
            <p:cNvPicPr>
              <a:picLocks noChangeAspect="1" noChangeArrowheads="1"/>
            </p:cNvPicPr>
            <p:nvPr/>
          </p:nvPicPr>
          <p:blipFill>
            <a:blip r:embed="rId5" cstate="print"/>
            <a:srcRect/>
            <a:stretch>
              <a:fillRect/>
            </a:stretch>
          </p:blipFill>
          <p:spPr bwMode="auto">
            <a:xfrm>
              <a:off x="4618037" y="1916832"/>
              <a:ext cx="4495800" cy="3629025"/>
            </a:xfrm>
            <a:prstGeom prst="rect">
              <a:avLst/>
            </a:prstGeom>
            <a:noFill/>
            <a:ln w="9525">
              <a:solidFill>
                <a:srgbClr val="FF0000"/>
              </a:solidFill>
              <a:miter lim="800000"/>
              <a:headEnd/>
              <a:tailEnd/>
            </a:ln>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9873" y="110922"/>
              <a:ext cx="2716623" cy="166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err="1" smtClean="0"/>
              <a:t>pow</a:t>
            </a:r>
            <a:r>
              <a:rPr lang="en-US" altLang="ko-KR" dirty="0" smtClean="0"/>
              <a:t> : </a:t>
            </a:r>
            <a:r>
              <a:rPr lang="ko-KR" altLang="en-US" dirty="0" smtClean="0"/>
              <a:t>거듭제곱을 계산하여 반환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63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63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2" name="그룹 21"/>
          <p:cNvGrpSpPr/>
          <p:nvPr/>
        </p:nvGrpSpPr>
        <p:grpSpPr>
          <a:xfrm>
            <a:off x="251520" y="2695550"/>
            <a:ext cx="5295900" cy="2533650"/>
            <a:chOff x="251520" y="2623542"/>
            <a:chExt cx="5295900" cy="2533650"/>
          </a:xfrm>
        </p:grpSpPr>
        <p:pic>
          <p:nvPicPr>
            <p:cNvPr id="61442" name="Picture 2"/>
            <p:cNvPicPr>
              <a:picLocks noChangeAspect="1" noChangeArrowheads="1"/>
            </p:cNvPicPr>
            <p:nvPr/>
          </p:nvPicPr>
          <p:blipFill>
            <a:blip r:embed="rId3" cstate="print"/>
            <a:srcRect/>
            <a:stretch>
              <a:fillRect/>
            </a:stretch>
          </p:blipFill>
          <p:spPr bwMode="auto">
            <a:xfrm>
              <a:off x="251520" y="2623542"/>
              <a:ext cx="5295900" cy="2533650"/>
            </a:xfrm>
            <a:prstGeom prst="rect">
              <a:avLst/>
            </a:prstGeom>
            <a:noFill/>
            <a:ln w="9525">
              <a:noFill/>
              <a:miter lim="800000"/>
              <a:headEnd/>
              <a:tailEnd/>
            </a:ln>
          </p:spPr>
        </p:pic>
        <p:cxnSp>
          <p:nvCxnSpPr>
            <p:cNvPr id="17" name="직선 연결선 16"/>
            <p:cNvCxnSpPr/>
            <p:nvPr/>
          </p:nvCxnSpPr>
          <p:spPr>
            <a:xfrm>
              <a:off x="683568" y="3573016"/>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779912" y="4509120"/>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 name="Rounded Rectangle 7"/>
          <p:cNvSpPr/>
          <p:nvPr/>
        </p:nvSpPr>
        <p:spPr bwMode="auto">
          <a:xfrm>
            <a:off x="6440440" y="6165304"/>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9" name="Picture 3"/>
          <p:cNvPicPr>
            <a:picLocks noChangeAspect="1" noChangeArrowheads="1"/>
          </p:cNvPicPr>
          <p:nvPr/>
        </p:nvPicPr>
        <p:blipFill>
          <a:blip r:embed="rId4" cstate="print"/>
          <a:srcRect/>
          <a:stretch>
            <a:fillRect/>
          </a:stretch>
        </p:blipFill>
        <p:spPr bwMode="auto">
          <a:xfrm>
            <a:off x="687660" y="1022996"/>
            <a:ext cx="6836668" cy="1617768"/>
          </a:xfrm>
          <a:prstGeom prst="rect">
            <a:avLst/>
          </a:prstGeom>
          <a:noFill/>
          <a:ln w="9525">
            <a:noFill/>
            <a:miter lim="800000"/>
            <a:headEnd/>
            <a:tailEnd/>
          </a:ln>
        </p:spPr>
      </p:pic>
      <p:sp>
        <p:nvSpPr>
          <p:cNvPr id="614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1443" name="_x78631616" descr="EMB000007b0051b"/>
          <p:cNvPicPr>
            <a:picLocks noChangeAspect="1" noChangeArrowheads="1"/>
          </p:cNvPicPr>
          <p:nvPr/>
        </p:nvPicPr>
        <p:blipFill>
          <a:blip r:embed="rId5" cstate="print"/>
          <a:srcRect/>
          <a:stretch>
            <a:fillRect/>
          </a:stretch>
        </p:blipFill>
        <p:spPr bwMode="auto">
          <a:xfrm>
            <a:off x="5683456" y="4365104"/>
            <a:ext cx="3137016" cy="720080"/>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fade">
                                      <p:cBhvr>
                                        <p:cTn id="7" dur="2000"/>
                                        <p:tgtEl>
                                          <p:spTgt spid="61443"/>
                                        </p:tgtEl>
                                      </p:cBhvr>
                                    </p:animEffect>
                                  </p:childTnLst>
                                </p:cTn>
                              </p:par>
                            </p:childTnLst>
                          </p:cTn>
                        </p:par>
                      </p:childTnLst>
                    </p:cTn>
                  </p:par>
                </p:childTnLst>
              </p:cTn>
              <p:nextCondLst>
                <p:cond evt="onClick" delay="0">
                  <p:tgtEl>
                    <p:spTgt spid="2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10.2] (248 page)</a:t>
            </a:r>
            <a:endParaRPr lang="ko-KR" altLang="en-US" dirty="0"/>
          </a:p>
        </p:txBody>
      </p:sp>
      <p:sp>
        <p:nvSpPr>
          <p:cNvPr id="6" name="텍스트 개체 틀 4"/>
          <p:cNvSpPr>
            <a:spLocks noGrp="1"/>
          </p:cNvSpPr>
          <p:nvPr>
            <p:ph type="body" sz="quarter" idx="10"/>
          </p:nvPr>
        </p:nvSpPr>
        <p:spPr>
          <a:xfrm>
            <a:off x="179512" y="1092239"/>
            <a:ext cx="8784976" cy="369332"/>
          </a:xfrm>
        </p:spPr>
        <p:txBody>
          <a:bodyPr/>
          <a:lstStyle/>
          <a:p>
            <a:pPr>
              <a:buNone/>
            </a:pPr>
            <a:r>
              <a:rPr lang="ko-KR" altLang="en-US" sz="2000" dirty="0" smtClean="0"/>
              <a:t>임의의 두 실수 </a:t>
            </a:r>
            <a:r>
              <a:rPr lang="en-US" altLang="ko-KR" sz="2000" dirty="0" smtClean="0"/>
              <a:t>x</a:t>
            </a:r>
            <a:r>
              <a:rPr lang="ko-KR" altLang="en-US" sz="2000" dirty="0" smtClean="0"/>
              <a:t>와 </a:t>
            </a:r>
            <a:r>
              <a:rPr lang="en-US" altLang="ko-KR" sz="2000" dirty="0" smtClean="0"/>
              <a:t>y</a:t>
            </a:r>
            <a:r>
              <a:rPr lang="ko-KR" altLang="en-US" sz="2000" dirty="0" smtClean="0"/>
              <a:t>를 </a:t>
            </a:r>
            <a:r>
              <a:rPr lang="ko-KR" altLang="en-US" sz="2000" dirty="0" err="1" smtClean="0"/>
              <a:t>입력받아</a:t>
            </a:r>
            <a:r>
              <a:rPr lang="ko-KR" altLang="en-US" sz="2000" dirty="0" smtClean="0"/>
              <a:t> </a:t>
            </a:r>
            <a:r>
              <a:rPr lang="en-US" altLang="ko-KR" sz="2000" b="1" dirty="0" err="1" smtClean="0"/>
              <a:t>x</a:t>
            </a:r>
            <a:r>
              <a:rPr lang="en-US" altLang="ko-KR" sz="2000" b="1" baseline="30000" dirty="0" err="1" smtClean="0"/>
              <a:t>y</a:t>
            </a:r>
            <a:r>
              <a:rPr lang="ko-KR" altLang="en-US" sz="2000" dirty="0" smtClean="0">
                <a:effectLst>
                  <a:outerShdw blurRad="50800" dist="38100" algn="tr" rotWithShape="0">
                    <a:prstClr val="black">
                      <a:alpha val="40000"/>
                    </a:prstClr>
                  </a:outerShdw>
                </a:effectLst>
              </a:rPr>
              <a:t>와 </a:t>
            </a:r>
            <a:r>
              <a:rPr lang="en-US" altLang="ko-KR" sz="2000" b="1" dirty="0" err="1" smtClean="0">
                <a:effectLst>
                  <a:outerShdw blurRad="50800" dist="38100" algn="tr" rotWithShape="0">
                    <a:prstClr val="black">
                      <a:alpha val="40000"/>
                    </a:prstClr>
                  </a:outerShdw>
                </a:effectLst>
              </a:rPr>
              <a:t>y</a:t>
            </a:r>
            <a:r>
              <a:rPr lang="en-US" altLang="ko-KR" sz="2000" b="1" baseline="30000" dirty="0" err="1" smtClean="0"/>
              <a:t>x</a:t>
            </a:r>
            <a:r>
              <a:rPr lang="ko-KR" altLang="en-US" sz="2000" dirty="0" smtClean="0"/>
              <a:t>를 출력하는 프로그램을 작성하시오</a:t>
            </a:r>
            <a:r>
              <a:rPr lang="en-US" altLang="ko-KR" sz="2000" dirty="0" smtClean="0"/>
              <a:t>. </a:t>
            </a:r>
            <a:endParaRPr lang="ko-KR" altLang="en-US" sz="2000" dirty="0" smtClean="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3" name="Picture 3"/>
          <p:cNvPicPr>
            <a:picLocks noChangeAspect="1" noChangeArrowheads="1"/>
          </p:cNvPicPr>
          <p:nvPr/>
        </p:nvPicPr>
        <p:blipFill>
          <a:blip r:embed="rId3" cstate="print"/>
          <a:srcRect/>
          <a:stretch>
            <a:fillRect/>
          </a:stretch>
        </p:blipFill>
        <p:spPr bwMode="auto">
          <a:xfrm>
            <a:off x="35496" y="1581175"/>
            <a:ext cx="4868878" cy="1152128"/>
          </a:xfrm>
          <a:prstGeom prst="rect">
            <a:avLst/>
          </a:prstGeom>
          <a:noFill/>
          <a:ln w="9525">
            <a:noFill/>
            <a:miter lim="800000"/>
            <a:headEnd/>
            <a:tailEnd/>
          </a:ln>
        </p:spPr>
      </p:pic>
      <p:sp>
        <p:nvSpPr>
          <p:cNvPr id="9" name="Rounded Rectangle 7">
            <a:hlinkClick r:id="rId4" action="ppaction://hlinkfile"/>
          </p:cNvPr>
          <p:cNvSpPr/>
          <p:nvPr/>
        </p:nvSpPr>
        <p:spPr bwMode="auto">
          <a:xfrm>
            <a:off x="3347864" y="625707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3" name="그룹 2"/>
          <p:cNvGrpSpPr/>
          <p:nvPr/>
        </p:nvGrpSpPr>
        <p:grpSpPr>
          <a:xfrm>
            <a:off x="539551" y="2204864"/>
            <a:ext cx="8488239" cy="3676650"/>
            <a:chOff x="539551" y="2204864"/>
            <a:chExt cx="8488239" cy="3676650"/>
          </a:xfrm>
        </p:grpSpPr>
        <p:pic>
          <p:nvPicPr>
            <p:cNvPr id="64514" name="Picture 2"/>
            <p:cNvPicPr>
              <a:picLocks noChangeAspect="1" noChangeArrowheads="1"/>
            </p:cNvPicPr>
            <p:nvPr/>
          </p:nvPicPr>
          <p:blipFill>
            <a:blip r:embed="rId5" cstate="print"/>
            <a:srcRect/>
            <a:stretch>
              <a:fillRect/>
            </a:stretch>
          </p:blipFill>
          <p:spPr bwMode="auto">
            <a:xfrm>
              <a:off x="4932040" y="2204864"/>
              <a:ext cx="4095750" cy="3676650"/>
            </a:xfrm>
            <a:prstGeom prst="rect">
              <a:avLst/>
            </a:prstGeom>
            <a:noFill/>
            <a:ln w="9525">
              <a:solidFill>
                <a:srgbClr val="FF0000"/>
              </a:solidFill>
              <a:miter lim="800000"/>
              <a:headEnd/>
              <a:tailEnd/>
            </a:ln>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1" y="3424064"/>
              <a:ext cx="3851025" cy="94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10.3] (248 page)</a:t>
            </a:r>
            <a:endParaRPr lang="ko-KR" altLang="en-US" dirty="0"/>
          </a:p>
        </p:txBody>
      </p:sp>
      <p:sp>
        <p:nvSpPr>
          <p:cNvPr id="6" name="텍스트 개체 틀 4"/>
          <p:cNvSpPr>
            <a:spLocks noGrp="1"/>
          </p:cNvSpPr>
          <p:nvPr>
            <p:ph type="body" sz="quarter" idx="10"/>
          </p:nvPr>
        </p:nvSpPr>
        <p:spPr>
          <a:xfrm>
            <a:off x="179512" y="1092239"/>
            <a:ext cx="8784976" cy="369332"/>
          </a:xfrm>
        </p:spPr>
        <p:txBody>
          <a:bodyPr/>
          <a:lstStyle/>
          <a:p>
            <a:pPr>
              <a:buNone/>
            </a:pPr>
            <a:r>
              <a:rPr lang="en-US" altLang="ko-KR" sz="2000" dirty="0" err="1" smtClean="0"/>
              <a:t>pow</a:t>
            </a:r>
            <a:r>
              <a:rPr lang="ko-KR" altLang="en-US" sz="2000" dirty="0" smtClean="0"/>
              <a:t>를 이용하여 임의의 </a:t>
            </a:r>
            <a:r>
              <a:rPr lang="en-US" altLang="ko-KR" sz="2000" dirty="0" smtClean="0"/>
              <a:t>n</a:t>
            </a:r>
            <a:r>
              <a:rPr lang="ko-KR" altLang="en-US" sz="2000" dirty="0" smtClean="0"/>
              <a:t>에 대해        을 계산하는 프로그램을 작성하시오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3490" name="Picture 2"/>
          <p:cNvPicPr>
            <a:picLocks noChangeAspect="1" noChangeArrowheads="1"/>
          </p:cNvPicPr>
          <p:nvPr/>
        </p:nvPicPr>
        <p:blipFill>
          <a:blip r:embed="rId3" cstate="print"/>
          <a:srcRect/>
          <a:stretch>
            <a:fillRect/>
          </a:stretch>
        </p:blipFill>
        <p:spPr bwMode="auto">
          <a:xfrm>
            <a:off x="3563888" y="1124744"/>
            <a:ext cx="438150" cy="323850"/>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35496" y="1581174"/>
            <a:ext cx="5678750" cy="1343769"/>
          </a:xfrm>
          <a:prstGeom prst="rect">
            <a:avLst/>
          </a:prstGeom>
          <a:noFill/>
          <a:ln w="9525">
            <a:noFill/>
            <a:miter lim="800000"/>
            <a:headEnd/>
            <a:tailEnd/>
          </a:ln>
        </p:spPr>
      </p:pic>
      <p:sp>
        <p:nvSpPr>
          <p:cNvPr id="10" name="Rounded Rectangle 7">
            <a:hlinkClick r:id="rId5" action="ppaction://hlinkfile"/>
          </p:cNvPr>
          <p:cNvSpPr/>
          <p:nvPr/>
        </p:nvSpPr>
        <p:spPr bwMode="auto">
          <a:xfrm>
            <a:off x="3347864" y="62434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3491" name="Picture 3"/>
          <p:cNvPicPr>
            <a:picLocks noChangeAspect="1" noChangeArrowheads="1"/>
          </p:cNvPicPr>
          <p:nvPr/>
        </p:nvPicPr>
        <p:blipFill>
          <a:blip r:embed="rId6" cstate="print"/>
          <a:srcRect/>
          <a:stretch>
            <a:fillRect/>
          </a:stretch>
        </p:blipFill>
        <p:spPr bwMode="auto">
          <a:xfrm>
            <a:off x="234223" y="2996952"/>
            <a:ext cx="5730610" cy="2978274"/>
          </a:xfrm>
          <a:prstGeom prst="rect">
            <a:avLst/>
          </a:prstGeom>
          <a:noFill/>
          <a:ln w="9525">
            <a:solidFill>
              <a:srgbClr val="FF0000"/>
            </a:solidFill>
            <a:miter lim="800000"/>
            <a:headEnd/>
            <a:tailEnd/>
          </a:ln>
        </p:spPr>
      </p:pic>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4203" y="2253058"/>
            <a:ext cx="3220559" cy="52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fade">
                                      <p:cBhvr>
                                        <p:cTn id="7" dur="500"/>
                                        <p:tgtEl>
                                          <p:spTgt spid="63491"/>
                                        </p:tgtEl>
                                      </p:cBhvr>
                                    </p:animEffect>
                                  </p:childTnLst>
                                </p:cTn>
                              </p:par>
                            </p:childTnLst>
                          </p:cTn>
                        </p:par>
                      </p:childTnLst>
                    </p:cTn>
                  </p:par>
                </p:childTnLst>
              </p:cTn>
              <p:nextCondLst>
                <p:cond evt="onClick" delay="0">
                  <p:tgtEl>
                    <p:spTgt spid="1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err="1" smtClean="0"/>
              <a:t>sqrt</a:t>
            </a:r>
            <a:r>
              <a:rPr lang="en-US" altLang="ko-KR" dirty="0" smtClean="0"/>
              <a:t> : </a:t>
            </a:r>
            <a:r>
              <a:rPr lang="ko-KR" altLang="en-US" dirty="0" smtClean="0"/>
              <a:t>양의 제곱근을 계산하여 반환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63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63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 name="Rounded Rectangle 7"/>
          <p:cNvSpPr/>
          <p:nvPr/>
        </p:nvSpPr>
        <p:spPr bwMode="auto">
          <a:xfrm>
            <a:off x="6440440" y="6165304"/>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614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5538" name="Picture 2"/>
          <p:cNvPicPr>
            <a:picLocks noChangeAspect="1" noChangeArrowheads="1"/>
          </p:cNvPicPr>
          <p:nvPr/>
        </p:nvPicPr>
        <p:blipFill>
          <a:blip r:embed="rId3" cstate="print"/>
          <a:srcRect/>
          <a:stretch>
            <a:fillRect/>
          </a:stretch>
        </p:blipFill>
        <p:spPr bwMode="auto">
          <a:xfrm>
            <a:off x="395536" y="980728"/>
            <a:ext cx="6668219" cy="1618154"/>
          </a:xfrm>
          <a:prstGeom prst="rect">
            <a:avLst/>
          </a:prstGeom>
          <a:noFill/>
          <a:ln w="9525">
            <a:noFill/>
            <a:miter lim="800000"/>
            <a:headEnd/>
            <a:tailEnd/>
          </a:ln>
        </p:spPr>
      </p:pic>
      <p:sp>
        <p:nvSpPr>
          <p:cNvPr id="21" name="TextBox 20"/>
          <p:cNvSpPr txBox="1"/>
          <p:nvPr/>
        </p:nvSpPr>
        <p:spPr>
          <a:xfrm>
            <a:off x="3779912" y="2492896"/>
            <a:ext cx="5112568"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      와      을 계산하여 출력하기 위해 정수형 상수 </a:t>
            </a:r>
            <a:r>
              <a:rPr lang="en-US" altLang="ko-KR" sz="2000" dirty="0" smtClean="0"/>
              <a:t>2</a:t>
            </a:r>
            <a:r>
              <a:rPr lang="ko-KR" altLang="en-US" sz="2000" dirty="0" smtClean="0"/>
              <a:t>와 </a:t>
            </a:r>
            <a:r>
              <a:rPr lang="en-US" altLang="ko-KR" sz="2000" dirty="0" smtClean="0"/>
              <a:t>9</a:t>
            </a:r>
            <a:r>
              <a:rPr lang="ko-KR" altLang="en-US" sz="2000" dirty="0" smtClean="0"/>
              <a:t>를 사용하되 </a:t>
            </a:r>
            <a:r>
              <a:rPr lang="ko-KR" altLang="en-US" sz="2000" dirty="0" err="1" smtClean="0"/>
              <a:t>실수형으로</a:t>
            </a:r>
            <a:r>
              <a:rPr lang="ko-KR" altLang="en-US" sz="2000" dirty="0" smtClean="0"/>
              <a:t> 변환하기 위해 </a:t>
            </a:r>
            <a:r>
              <a:rPr lang="en-US" altLang="ko-KR" sz="2000" dirty="0" smtClean="0"/>
              <a:t>cast</a:t>
            </a:r>
            <a:r>
              <a:rPr lang="ko-KR" altLang="en-US" sz="2000" dirty="0" smtClean="0"/>
              <a:t>연산자로 </a:t>
            </a:r>
            <a:r>
              <a:rPr lang="en-US" altLang="ko-KR" sz="2000" b="1" dirty="0" smtClean="0"/>
              <a:t>double</a:t>
            </a:r>
            <a:r>
              <a:rPr lang="ko-KR" altLang="en-US" sz="2000" dirty="0" smtClean="0"/>
              <a:t>을 사용</a:t>
            </a:r>
            <a:endParaRPr lang="ko-KR" altLang="en-US" sz="2000" dirty="0"/>
          </a:p>
        </p:txBody>
      </p:sp>
      <p:pic>
        <p:nvPicPr>
          <p:cNvPr id="65539" name="Picture 3"/>
          <p:cNvPicPr>
            <a:picLocks noChangeAspect="1" noChangeArrowheads="1"/>
          </p:cNvPicPr>
          <p:nvPr/>
        </p:nvPicPr>
        <p:blipFill>
          <a:blip r:embed="rId4" cstate="print"/>
          <a:srcRect/>
          <a:stretch>
            <a:fillRect/>
          </a:stretch>
        </p:blipFill>
        <p:spPr bwMode="auto">
          <a:xfrm>
            <a:off x="235074" y="3732237"/>
            <a:ext cx="4552950" cy="2505075"/>
          </a:xfrm>
          <a:prstGeom prst="rect">
            <a:avLst/>
          </a:prstGeom>
          <a:noFill/>
          <a:ln w="9525">
            <a:noFill/>
            <a:miter lim="800000"/>
            <a:headEnd/>
            <a:tailEnd/>
          </a:ln>
        </p:spPr>
      </p:pic>
      <p:pic>
        <p:nvPicPr>
          <p:cNvPr id="65540" name="Picture 4"/>
          <p:cNvPicPr>
            <a:picLocks noChangeAspect="1" noChangeArrowheads="1"/>
          </p:cNvPicPr>
          <p:nvPr/>
        </p:nvPicPr>
        <p:blipFill>
          <a:blip r:embed="rId5" cstate="print"/>
          <a:srcRect/>
          <a:stretch>
            <a:fillRect/>
          </a:stretch>
        </p:blipFill>
        <p:spPr bwMode="auto">
          <a:xfrm>
            <a:off x="3841764" y="2510036"/>
            <a:ext cx="342900" cy="342900"/>
          </a:xfrm>
          <a:prstGeom prst="rect">
            <a:avLst/>
          </a:prstGeom>
          <a:noFill/>
          <a:ln w="9525">
            <a:noFill/>
            <a:miter lim="800000"/>
            <a:headEnd/>
            <a:tailEnd/>
          </a:ln>
        </p:spPr>
      </p:pic>
      <p:pic>
        <p:nvPicPr>
          <p:cNvPr id="65541" name="Picture 5"/>
          <p:cNvPicPr>
            <a:picLocks noChangeAspect="1" noChangeArrowheads="1"/>
          </p:cNvPicPr>
          <p:nvPr/>
        </p:nvPicPr>
        <p:blipFill>
          <a:blip r:embed="rId6" cstate="print"/>
          <a:srcRect/>
          <a:stretch>
            <a:fillRect/>
          </a:stretch>
        </p:blipFill>
        <p:spPr bwMode="auto">
          <a:xfrm>
            <a:off x="4476464" y="2527016"/>
            <a:ext cx="333375" cy="285750"/>
          </a:xfrm>
          <a:prstGeom prst="rect">
            <a:avLst/>
          </a:prstGeom>
          <a:noFill/>
          <a:ln w="9525">
            <a:noFill/>
            <a:miter lim="800000"/>
            <a:headEnd/>
            <a:tailEnd/>
          </a:ln>
        </p:spPr>
      </p:pic>
      <p:cxnSp>
        <p:nvCxnSpPr>
          <p:cNvPr id="22" name="직선 연결선 21"/>
          <p:cNvCxnSpPr/>
          <p:nvPr/>
        </p:nvCxnSpPr>
        <p:spPr>
          <a:xfrm>
            <a:off x="683568" y="4682014"/>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2483768" y="5589240"/>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554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5542" name="_x82351112" descr="EMB000007b00560"/>
          <p:cNvPicPr>
            <a:picLocks noChangeAspect="1" noChangeArrowheads="1"/>
          </p:cNvPicPr>
          <p:nvPr/>
        </p:nvPicPr>
        <p:blipFill>
          <a:blip r:embed="rId7" cstate="print"/>
          <a:srcRect/>
          <a:stretch>
            <a:fillRect/>
          </a:stretch>
        </p:blipFill>
        <p:spPr bwMode="auto">
          <a:xfrm>
            <a:off x="5148064" y="5229200"/>
            <a:ext cx="1554114" cy="648072"/>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fade">
                                      <p:cBhvr>
                                        <p:cTn id="7" dur="2000"/>
                                        <p:tgtEl>
                                          <p:spTgt spid="65542"/>
                                        </p:tgtEl>
                                      </p:cBhvr>
                                    </p:animEffect>
                                  </p:childTnLst>
                                </p:cTn>
                              </p:par>
                            </p:childTnLst>
                          </p:cTn>
                        </p:par>
                      </p:childTnLst>
                    </p:cTn>
                  </p:par>
                </p:childTnLst>
              </p:cTn>
              <p:nextCondLst>
                <p:cond evt="onClick" delay="0">
                  <p:tgtEl>
                    <p:spTgt spid="20"/>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10.4] (249 page)</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임의의 두 실수</a:t>
            </a:r>
            <a:r>
              <a:rPr lang="en-US" altLang="ko-KR" sz="2000" dirty="0" smtClean="0"/>
              <a:t>(x, y)</a:t>
            </a:r>
            <a:r>
              <a:rPr lang="ko-KR" altLang="en-US" sz="2000" dirty="0" smtClean="0"/>
              <a:t>를 </a:t>
            </a:r>
            <a:r>
              <a:rPr lang="ko-KR" altLang="en-US" sz="2000" dirty="0" err="1" smtClean="0"/>
              <a:t>입력받아</a:t>
            </a:r>
            <a:r>
              <a:rPr lang="ko-KR" altLang="en-US" sz="2000" dirty="0" smtClean="0"/>
              <a:t> 다음을 계산하는 프로그램을 작성하시오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940152" y="6188920"/>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8434" name="Picture 2"/>
          <p:cNvPicPr>
            <a:picLocks noChangeAspect="1" noChangeArrowheads="1"/>
          </p:cNvPicPr>
          <p:nvPr/>
        </p:nvPicPr>
        <p:blipFill>
          <a:blip r:embed="rId3" cstate="print"/>
          <a:srcRect/>
          <a:stretch>
            <a:fillRect/>
          </a:stretch>
        </p:blipFill>
        <p:spPr bwMode="auto">
          <a:xfrm>
            <a:off x="107504" y="2092796"/>
            <a:ext cx="5867400" cy="4000500"/>
          </a:xfrm>
          <a:prstGeom prst="rect">
            <a:avLst/>
          </a:prstGeom>
          <a:noFill/>
          <a:ln w="9525">
            <a:solidFill>
              <a:srgbClr val="FF0000"/>
            </a:solidFill>
            <a:miter lim="800000"/>
            <a:headEnd/>
            <a:tailEnd/>
          </a:ln>
        </p:spPr>
      </p:pic>
      <p:sp>
        <p:nvSpPr>
          <p:cNvPr id="9" name="Rounded Rectangle 7">
            <a:hlinkClick r:id="rId4" action="ppaction://hlinkfile"/>
          </p:cNvPr>
          <p:cNvSpPr/>
          <p:nvPr/>
        </p:nvSpPr>
        <p:spPr bwMode="auto">
          <a:xfrm>
            <a:off x="3241024" y="620248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512" y="2124415"/>
            <a:ext cx="2747691" cy="126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1043608" y="1556792"/>
            <a:ext cx="6381750" cy="457200"/>
            <a:chOff x="1043608" y="1556792"/>
            <a:chExt cx="6381750" cy="457200"/>
          </a:xfrm>
        </p:grpSpPr>
        <p:pic>
          <p:nvPicPr>
            <p:cNvPr id="18433" name="Picture 1"/>
            <p:cNvPicPr>
              <a:picLocks noChangeAspect="1" noChangeArrowheads="1"/>
            </p:cNvPicPr>
            <p:nvPr/>
          </p:nvPicPr>
          <p:blipFill>
            <a:blip r:embed="rId6" cstate="print"/>
            <a:srcRect/>
            <a:stretch>
              <a:fillRect/>
            </a:stretch>
          </p:blipFill>
          <p:spPr bwMode="auto">
            <a:xfrm>
              <a:off x="1043608" y="1556792"/>
              <a:ext cx="6381750" cy="457200"/>
            </a:xfrm>
            <a:prstGeom prst="rect">
              <a:avLst/>
            </a:prstGeom>
            <a:noFill/>
            <a:ln w="9525">
              <a:noFill/>
              <a:miter lim="800000"/>
              <a:headEnd/>
              <a:tailEnd/>
            </a:ln>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6832" y="1606335"/>
              <a:ext cx="1045288" cy="3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childTnLst>
              </p:cTn>
              <p:nextCondLst>
                <p:cond evt="onClick" delay="0">
                  <p:tgtEl>
                    <p:spTgt spid="1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6632"/>
            <a:ext cx="8382000" cy="1038571"/>
          </a:xfrm>
        </p:spPr>
        <p:txBody>
          <a:bodyPr>
            <a:normAutofit fontScale="90000"/>
          </a:bodyPr>
          <a:lstStyle/>
          <a:p>
            <a:r>
              <a:rPr lang="ko-KR" altLang="en-US" dirty="0" smtClean="0"/>
              <a:t>임의의 숫자 </a:t>
            </a:r>
            <a:r>
              <a:rPr lang="ko-KR" altLang="en-US" dirty="0" err="1" smtClean="0"/>
              <a:t>난수를</a:t>
            </a:r>
            <a:r>
              <a:rPr lang="ko-KR" altLang="en-US" dirty="0" smtClean="0"/>
              <a:t> 생성하는 함수 </a:t>
            </a:r>
            <a:r>
              <a:rPr lang="en-US" altLang="ko-KR" dirty="0" smtClean="0"/>
              <a:t>rand</a:t>
            </a:r>
            <a:br>
              <a:rPr lang="en-US" altLang="ko-KR" dirty="0" smtClean="0"/>
            </a:br>
            <a:r>
              <a:rPr lang="en-US" altLang="ko-KR" dirty="0" smtClean="0"/>
              <a:t>(</a:t>
            </a:r>
            <a:r>
              <a:rPr lang="ko-KR" altLang="en-US" dirty="0" smtClean="0"/>
              <a:t>헤더 파일 </a:t>
            </a:r>
            <a:r>
              <a:rPr lang="en-US" altLang="ko-KR" dirty="0" smtClean="0"/>
              <a:t>&lt;</a:t>
            </a:r>
            <a:r>
              <a:rPr lang="en-US" altLang="ko-KR" dirty="0" err="1" smtClean="0"/>
              <a:t>stdlib.h</a:t>
            </a:r>
            <a:r>
              <a:rPr lang="en-US" altLang="ko-KR" dirty="0" smtClean="0"/>
              <a:t>&gt;)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395536" y="1365736"/>
            <a:ext cx="8496944" cy="1631216"/>
          </a:xfrm>
          <a:prstGeom prst="rect">
            <a:avLst/>
          </a:prstGeom>
          <a:solidFill>
            <a:schemeClr val="accent4">
              <a:lumMod val="40000"/>
              <a:lumOff val="60000"/>
            </a:schemeClr>
          </a:solidFill>
          <a:ln>
            <a:noFill/>
          </a:ln>
          <a:effectLst/>
        </p:spPr>
        <p:txBody>
          <a:bodyPr wrap="square" rtlCol="0">
            <a:spAutoFit/>
          </a:bodyPr>
          <a:lstStyle/>
          <a:p>
            <a:r>
              <a:rPr lang="ko-KR" altLang="en-US" sz="2000" dirty="0" err="1" smtClean="0"/>
              <a:t>난수</a:t>
            </a:r>
            <a:r>
              <a:rPr lang="en-US" altLang="ko-KR" sz="2000" dirty="0" smtClean="0"/>
              <a:t>(random number)</a:t>
            </a:r>
            <a:r>
              <a:rPr lang="ko-KR" altLang="en-US" sz="2000" dirty="0" smtClean="0"/>
              <a:t>란</a:t>
            </a:r>
            <a:r>
              <a:rPr lang="en-US" altLang="ko-KR" sz="2000" dirty="0" smtClean="0"/>
              <a:t>?</a:t>
            </a:r>
          </a:p>
          <a:p>
            <a:r>
              <a:rPr lang="ko-KR" altLang="en-US" sz="2000" dirty="0" smtClean="0"/>
              <a:t>특정한 배열 순서나 규칙을 가지지 않는</a:t>
            </a:r>
            <a:r>
              <a:rPr lang="en-US" altLang="ko-KR" sz="2000" dirty="0" smtClean="0"/>
              <a:t>, </a:t>
            </a:r>
            <a:r>
              <a:rPr lang="ko-KR" altLang="en-US" sz="2000" dirty="0" smtClean="0"/>
              <a:t>연속적인 임의의 수</a:t>
            </a:r>
            <a:endParaRPr lang="en-US" altLang="ko-KR" sz="2000" dirty="0" smtClean="0"/>
          </a:p>
          <a:p>
            <a:r>
              <a:rPr lang="ko-KR" altLang="en-US" sz="2000" dirty="0" err="1" smtClean="0"/>
              <a:t>난수는</a:t>
            </a:r>
            <a:r>
              <a:rPr lang="ko-KR" altLang="en-US" sz="2000" dirty="0" smtClean="0"/>
              <a:t> 주로 컴퓨터를 이용한 모의실험</a:t>
            </a:r>
            <a:r>
              <a:rPr lang="en-US" altLang="ko-KR" sz="2000" dirty="0" smtClean="0"/>
              <a:t>(simulation)</a:t>
            </a:r>
            <a:r>
              <a:rPr lang="ko-KR" altLang="en-US" sz="2000" dirty="0" smtClean="0"/>
              <a:t>에 사용되는데 컴퓨터가 생성한 난수는 엄밀한 의미에서 예측이 가능하고</a:t>
            </a:r>
            <a:r>
              <a:rPr lang="en-US" altLang="ko-KR" sz="2000" dirty="0" smtClean="0"/>
              <a:t>, </a:t>
            </a:r>
            <a:r>
              <a:rPr lang="ko-KR" altLang="en-US" sz="2000" dirty="0" smtClean="0"/>
              <a:t>복사할 수 있기 때문에 모조</a:t>
            </a:r>
            <a:r>
              <a:rPr lang="en-US" altLang="ko-KR" sz="2000" dirty="0" smtClean="0"/>
              <a:t>(pseudo) </a:t>
            </a:r>
            <a:r>
              <a:rPr lang="ko-KR" altLang="en-US" sz="2000" dirty="0" err="1" smtClean="0"/>
              <a:t>난수라</a:t>
            </a:r>
            <a:r>
              <a:rPr lang="ko-KR" altLang="en-US" sz="2000" dirty="0" smtClean="0"/>
              <a:t> 한다</a:t>
            </a:r>
            <a:r>
              <a:rPr lang="en-US" altLang="ko-KR" sz="2000" dirty="0" smtClean="0"/>
              <a:t>. </a:t>
            </a:r>
            <a:endParaRPr lang="ko-KR" altLang="en-US" sz="2000" dirty="0"/>
          </a:p>
        </p:txBody>
      </p:sp>
      <p:sp>
        <p:nvSpPr>
          <p:cNvPr id="8"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011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01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7" name="Picture 1"/>
          <p:cNvPicPr>
            <a:picLocks noChangeAspect="1" noChangeArrowheads="1"/>
          </p:cNvPicPr>
          <p:nvPr/>
        </p:nvPicPr>
        <p:blipFill>
          <a:blip r:embed="rId3" cstate="print"/>
          <a:srcRect/>
          <a:stretch>
            <a:fillRect/>
          </a:stretch>
        </p:blipFill>
        <p:spPr bwMode="auto">
          <a:xfrm>
            <a:off x="467544" y="3068960"/>
            <a:ext cx="4848225" cy="1133475"/>
          </a:xfrm>
          <a:prstGeom prst="rect">
            <a:avLst/>
          </a:prstGeom>
          <a:noFill/>
          <a:ln w="9525">
            <a:noFill/>
            <a:miter lim="800000"/>
            <a:headEnd/>
            <a:tailEnd/>
          </a:ln>
        </p:spPr>
      </p:pic>
      <p:pic>
        <p:nvPicPr>
          <p:cNvPr id="14338" name="Picture 2"/>
          <p:cNvPicPr>
            <a:picLocks noChangeAspect="1" noChangeArrowheads="1"/>
          </p:cNvPicPr>
          <p:nvPr/>
        </p:nvPicPr>
        <p:blipFill>
          <a:blip r:embed="rId4" cstate="print"/>
          <a:srcRect/>
          <a:stretch>
            <a:fillRect/>
          </a:stretch>
        </p:blipFill>
        <p:spPr bwMode="auto">
          <a:xfrm>
            <a:off x="467544" y="4293096"/>
            <a:ext cx="4419600" cy="2486025"/>
          </a:xfrm>
          <a:prstGeom prst="rect">
            <a:avLst/>
          </a:prstGeom>
          <a:noFill/>
          <a:ln w="9525">
            <a:noFill/>
            <a:miter lim="800000"/>
            <a:headEnd/>
            <a:tailEnd/>
          </a:ln>
        </p:spPr>
      </p:pic>
      <p:cxnSp>
        <p:nvCxnSpPr>
          <p:cNvPr id="19" name="직선 연결선 18"/>
          <p:cNvCxnSpPr/>
          <p:nvPr/>
        </p:nvCxnSpPr>
        <p:spPr>
          <a:xfrm>
            <a:off x="899592" y="5229200"/>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059832" y="6453336"/>
            <a:ext cx="9361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24128" y="4181018"/>
            <a:ext cx="2880320" cy="707886"/>
          </a:xfrm>
          <a:prstGeom prst="rect">
            <a:avLst/>
          </a:prstGeom>
          <a:solidFill>
            <a:schemeClr val="accent1"/>
          </a:solidFill>
          <a:ln>
            <a:noFill/>
          </a:ln>
          <a:effectLst/>
        </p:spPr>
        <p:txBody>
          <a:bodyPr wrap="square" rtlCol="0">
            <a:spAutoFit/>
          </a:bodyPr>
          <a:lstStyle/>
          <a:p>
            <a:r>
              <a:rPr lang="en-US" altLang="ko-KR" sz="2000" dirty="0" smtClean="0"/>
              <a:t>void </a:t>
            </a:r>
            <a:r>
              <a:rPr lang="ko-KR" altLang="en-US" sz="2000" dirty="0" smtClean="0"/>
              <a:t>인자</a:t>
            </a:r>
            <a:endParaRPr lang="en-US" altLang="ko-KR" sz="2000" dirty="0" smtClean="0"/>
          </a:p>
          <a:p>
            <a:r>
              <a:rPr lang="ko-KR" altLang="en-US" sz="2000" dirty="0" smtClean="0"/>
              <a:t>이 함수에 인자가 없음</a:t>
            </a:r>
            <a:endParaRPr lang="en-US" altLang="ko-KR" sz="2000" dirty="0" smtClean="0"/>
          </a:p>
        </p:txBody>
      </p:sp>
      <p:cxnSp>
        <p:nvCxnSpPr>
          <p:cNvPr id="26" name="직선 화살표 연결선 25"/>
          <p:cNvCxnSpPr/>
          <p:nvPr/>
        </p:nvCxnSpPr>
        <p:spPr>
          <a:xfrm flipH="1">
            <a:off x="3707904" y="4581128"/>
            <a:ext cx="2304256"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flipV="1">
            <a:off x="3995936" y="3429000"/>
            <a:ext cx="172819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9" name="_x83104536" descr="EMB000007b00564"/>
          <p:cNvPicPr>
            <a:picLocks noChangeAspect="1" noChangeArrowheads="1"/>
          </p:cNvPicPr>
          <p:nvPr/>
        </p:nvPicPr>
        <p:blipFill>
          <a:blip r:embed="rId5" cstate="print"/>
          <a:srcRect/>
          <a:stretch>
            <a:fillRect/>
          </a:stretch>
        </p:blipFill>
        <p:spPr bwMode="auto">
          <a:xfrm>
            <a:off x="5004048" y="5415221"/>
            <a:ext cx="792088" cy="1254139"/>
          </a:xfrm>
          <a:prstGeom prst="rect">
            <a:avLst/>
          </a:prstGeom>
          <a:noFill/>
        </p:spPr>
      </p:pic>
      <p:sp>
        <p:nvSpPr>
          <p:cNvPr id="17" name="Rounded Rectangle 7">
            <a:hlinkClick r:id="rId6" action="ppaction://hlinkfile"/>
          </p:cNvPr>
          <p:cNvSpPr/>
          <p:nvPr/>
        </p:nvSpPr>
        <p:spPr bwMode="auto">
          <a:xfrm>
            <a:off x="6084168"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2000"/>
                                        <p:tgtEl>
                                          <p:spTgt spid="14339"/>
                                        </p:tgtEl>
                                      </p:cBhvr>
                                    </p:animEffect>
                                  </p:childTnLst>
                                </p:cTn>
                              </p:par>
                            </p:childTnLst>
                          </p:cTn>
                        </p:par>
                      </p:childTnLst>
                    </p:cTn>
                  </p:par>
                </p:childTnLst>
              </p:cTn>
              <p:nextCondLst>
                <p:cond evt="onClick" delay="0">
                  <p:tgtEl>
                    <p:spTgt spid="8"/>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p:cNvPicPr>
            <a:picLocks noChangeAspect="1" noChangeArrowheads="1"/>
          </p:cNvPicPr>
          <p:nvPr/>
        </p:nvPicPr>
        <p:blipFill>
          <a:blip r:embed="rId3" cstate="print"/>
          <a:srcRect/>
          <a:stretch>
            <a:fillRect/>
          </a:stretch>
        </p:blipFill>
        <p:spPr bwMode="auto">
          <a:xfrm>
            <a:off x="395536" y="3356992"/>
            <a:ext cx="4324350" cy="3143250"/>
          </a:xfrm>
          <a:prstGeom prst="rect">
            <a:avLst/>
          </a:prstGeom>
          <a:noFill/>
          <a:ln w="9525">
            <a:noFill/>
            <a:miter lim="800000"/>
            <a:headEnd/>
            <a:tailEnd/>
          </a:ln>
        </p:spPr>
      </p:pic>
      <p:sp>
        <p:nvSpPr>
          <p:cNvPr id="2" name="Title 1"/>
          <p:cNvSpPr>
            <a:spLocks noGrp="1"/>
          </p:cNvSpPr>
          <p:nvPr>
            <p:ph type="title"/>
          </p:nvPr>
        </p:nvSpPr>
        <p:spPr>
          <a:xfrm>
            <a:off x="381000" y="230189"/>
            <a:ext cx="8382000" cy="1038571"/>
          </a:xfrm>
        </p:spPr>
        <p:txBody>
          <a:bodyPr>
            <a:normAutofit fontScale="90000"/>
          </a:bodyPr>
          <a:lstStyle/>
          <a:p>
            <a:r>
              <a:rPr lang="ko-KR" altLang="en-US" dirty="0" smtClean="0"/>
              <a:t>임의의 숫자 </a:t>
            </a:r>
            <a:r>
              <a:rPr lang="ko-KR" altLang="en-US" dirty="0" err="1" smtClean="0"/>
              <a:t>난수를</a:t>
            </a:r>
            <a:r>
              <a:rPr lang="ko-KR" altLang="en-US" dirty="0" smtClean="0"/>
              <a:t> 생성하는 함수 </a:t>
            </a:r>
            <a:r>
              <a:rPr lang="en-US" altLang="ko-KR" dirty="0" smtClean="0"/>
              <a:t>rand</a:t>
            </a:r>
            <a:br>
              <a:rPr lang="en-US" altLang="ko-KR" dirty="0" smtClean="0"/>
            </a:br>
            <a:r>
              <a:rPr lang="en-US" altLang="ko-KR" dirty="0" smtClean="0"/>
              <a:t>(</a:t>
            </a:r>
            <a:r>
              <a:rPr lang="ko-KR" altLang="en-US" dirty="0" smtClean="0"/>
              <a:t>헤더 파일 </a:t>
            </a:r>
            <a:r>
              <a:rPr lang="en-US" altLang="ko-KR" dirty="0" smtClean="0"/>
              <a:t>&lt;</a:t>
            </a:r>
            <a:r>
              <a:rPr lang="en-US" altLang="ko-KR" dirty="0" err="1" smtClean="0"/>
              <a:t>stdlib.h</a:t>
            </a:r>
            <a:r>
              <a:rPr lang="en-US" altLang="ko-KR" dirty="0" smtClean="0"/>
              <a:t>&gt;)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395536" y="1365736"/>
            <a:ext cx="8496944"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err="1" smtClean="0">
                <a:effectLst>
                  <a:outerShdw blurRad="50800" dist="38100" algn="tr" rotWithShape="0">
                    <a:prstClr val="black">
                      <a:alpha val="40000"/>
                    </a:prstClr>
                  </a:outerShdw>
                </a:effectLst>
                <a:ea typeface="맑은 고딕" pitchFamily="50" charset="-127"/>
              </a:rPr>
              <a:t>난수의</a:t>
            </a:r>
            <a:r>
              <a:rPr lang="ko-KR" altLang="en-US" sz="2000" dirty="0" smtClean="0">
                <a:effectLst>
                  <a:outerShdw blurRad="50800" dist="38100" algn="tr" rotWithShape="0">
                    <a:prstClr val="black">
                      <a:alpha val="40000"/>
                    </a:prstClr>
                  </a:outerShdw>
                </a:effectLst>
                <a:ea typeface="맑은 고딕" pitchFamily="50" charset="-127"/>
              </a:rPr>
              <a:t> 초기값</a:t>
            </a:r>
            <a:r>
              <a:rPr lang="en-US" altLang="ko-KR" sz="2000" dirty="0" smtClean="0">
                <a:effectLst>
                  <a:outerShdw blurRad="50800" dist="38100" algn="tr" rotWithShape="0">
                    <a:prstClr val="black">
                      <a:alpha val="40000"/>
                    </a:prstClr>
                  </a:outerShdw>
                </a:effectLst>
                <a:ea typeface="맑은 고딕" pitchFamily="50" charset="-127"/>
              </a:rPr>
              <a:t>(seed value)</a:t>
            </a:r>
            <a:r>
              <a:rPr lang="ko-KR" altLang="en-US" sz="2000" dirty="0" smtClean="0">
                <a:effectLst>
                  <a:outerShdw blurRad="50800" dist="38100" algn="tr" rotWithShape="0">
                    <a:prstClr val="black">
                      <a:alpha val="40000"/>
                    </a:prstClr>
                  </a:outerShdw>
                </a:effectLst>
                <a:ea typeface="맑은 고딕" pitchFamily="50" charset="-127"/>
              </a:rPr>
              <a:t>을 변경하지 않으면 계속</a:t>
            </a:r>
            <a:r>
              <a:rPr lang="en-US" altLang="ko-KR" sz="2000" dirty="0" smtClean="0">
                <a:effectLst>
                  <a:outerShdw blurRad="50800" dist="38100" algn="tr" rotWithShape="0">
                    <a:prstClr val="black">
                      <a:alpha val="40000"/>
                    </a:prstClr>
                  </a:outerShdw>
                </a:effectLst>
                <a:ea typeface="맑은 고딕" pitchFamily="50" charset="-127"/>
              </a:rPr>
              <a:t> </a:t>
            </a:r>
            <a:r>
              <a:rPr lang="ko-KR" altLang="en-US" sz="2000" dirty="0" smtClean="0">
                <a:effectLst>
                  <a:outerShdw blurRad="50800" dist="38100" algn="tr" rotWithShape="0">
                    <a:prstClr val="black">
                      <a:alpha val="40000"/>
                    </a:prstClr>
                  </a:outerShdw>
                </a:effectLst>
                <a:ea typeface="맑은 고딕" pitchFamily="50" charset="-127"/>
              </a:rPr>
              <a:t>동일한 </a:t>
            </a:r>
            <a:r>
              <a:rPr lang="ko-KR" altLang="en-US" sz="2000" dirty="0" err="1" smtClean="0">
                <a:effectLst>
                  <a:outerShdw blurRad="50800" dist="38100" algn="tr" rotWithShape="0">
                    <a:prstClr val="black">
                      <a:alpha val="40000"/>
                    </a:prstClr>
                  </a:outerShdw>
                </a:effectLst>
                <a:ea typeface="맑은 고딕" pitchFamily="50" charset="-127"/>
              </a:rPr>
              <a:t>난수를</a:t>
            </a:r>
            <a:r>
              <a:rPr lang="ko-KR" altLang="en-US" sz="2000" dirty="0" smtClean="0">
                <a:effectLst>
                  <a:outerShdw blurRad="50800" dist="38100" algn="tr" rotWithShape="0">
                    <a:prstClr val="black">
                      <a:alpha val="40000"/>
                    </a:prstClr>
                  </a:outerShdw>
                </a:effectLst>
                <a:ea typeface="맑은 고딕" pitchFamily="50" charset="-127"/>
              </a:rPr>
              <a:t> 출력</a:t>
            </a:r>
            <a:endParaRPr lang="en-US" altLang="ko-KR" sz="2000" dirty="0" smtClean="0">
              <a:effectLst>
                <a:outerShdw blurRad="50800" dist="38100" algn="tr" rotWithShape="0">
                  <a:prstClr val="black">
                    <a:alpha val="40000"/>
                  </a:prstClr>
                </a:outerShdw>
              </a:effectLst>
              <a:ea typeface="맑은 고딕" pitchFamily="50" charset="-127"/>
            </a:endParaRPr>
          </a:p>
          <a:p>
            <a:r>
              <a:rPr lang="ko-KR" altLang="en-US" sz="2000" dirty="0" smtClean="0"/>
              <a:t>매 실행마다 다른 </a:t>
            </a:r>
            <a:r>
              <a:rPr lang="ko-KR" altLang="en-US" sz="2000" dirty="0" err="1" smtClean="0"/>
              <a:t>난수를</a:t>
            </a:r>
            <a:r>
              <a:rPr lang="ko-KR" altLang="en-US" sz="2000" dirty="0" smtClean="0"/>
              <a:t> 출력하는 방법 </a:t>
            </a:r>
            <a:r>
              <a:rPr lang="en-US" altLang="ko-KR" sz="2000" dirty="0" smtClean="0"/>
              <a:t>-&gt; </a:t>
            </a:r>
            <a:r>
              <a:rPr lang="ko-KR" altLang="en-US" sz="2000" dirty="0" err="1" smtClean="0"/>
              <a:t>난수</a:t>
            </a:r>
            <a:r>
              <a:rPr lang="ko-KR" altLang="en-US" sz="2000" dirty="0" smtClean="0"/>
              <a:t> 초기화를 이용</a:t>
            </a:r>
            <a:endParaRPr lang="en-US" altLang="ko-KR" sz="2000" dirty="0" smtClean="0"/>
          </a:p>
        </p:txBody>
      </p:sp>
      <p:sp>
        <p:nvSpPr>
          <p:cNvPr id="8"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011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01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cxnSp>
        <p:nvCxnSpPr>
          <p:cNvPr id="19" name="직선 연결선 18"/>
          <p:cNvCxnSpPr/>
          <p:nvPr/>
        </p:nvCxnSpPr>
        <p:spPr>
          <a:xfrm>
            <a:off x="827584" y="4333205"/>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059832" y="6165304"/>
            <a:ext cx="93610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9634" name="Picture 2"/>
          <p:cNvPicPr>
            <a:picLocks noChangeAspect="1" noChangeArrowheads="1"/>
          </p:cNvPicPr>
          <p:nvPr/>
        </p:nvPicPr>
        <p:blipFill>
          <a:blip r:embed="rId4" cstate="print"/>
          <a:srcRect/>
          <a:stretch>
            <a:fillRect/>
          </a:stretch>
        </p:blipFill>
        <p:spPr bwMode="auto">
          <a:xfrm>
            <a:off x="395536" y="2276872"/>
            <a:ext cx="6086475" cy="819150"/>
          </a:xfrm>
          <a:prstGeom prst="rect">
            <a:avLst/>
          </a:prstGeom>
          <a:noFill/>
          <a:ln w="9525">
            <a:noFill/>
            <a:miter lim="800000"/>
            <a:headEnd/>
            <a:tailEnd/>
          </a:ln>
        </p:spPr>
      </p:pic>
      <p:cxnSp>
        <p:nvCxnSpPr>
          <p:cNvPr id="21" name="직선 연결선 20"/>
          <p:cNvCxnSpPr/>
          <p:nvPr/>
        </p:nvCxnSpPr>
        <p:spPr>
          <a:xfrm>
            <a:off x="827584" y="4653136"/>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1123826" y="5517232"/>
            <a:ext cx="1800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0032" y="3140968"/>
            <a:ext cx="4032448" cy="1631216"/>
          </a:xfrm>
          <a:prstGeom prst="rect">
            <a:avLst/>
          </a:prstGeom>
          <a:solidFill>
            <a:schemeClr val="accent1"/>
          </a:solidFill>
          <a:ln>
            <a:noFill/>
          </a:ln>
          <a:effectLst/>
        </p:spPr>
        <p:txBody>
          <a:bodyPr wrap="square" rtlCol="0">
            <a:spAutoFit/>
          </a:bodyPr>
          <a:lstStyle/>
          <a:p>
            <a:r>
              <a:rPr lang="ko-KR" altLang="en-US" sz="2000" dirty="0" smtClean="0"/>
              <a:t>함수 </a:t>
            </a:r>
            <a:r>
              <a:rPr lang="en-US" altLang="ko-KR" sz="2000" dirty="0" smtClean="0"/>
              <a:t>time</a:t>
            </a:r>
            <a:r>
              <a:rPr lang="ko-KR" altLang="en-US" sz="2000" dirty="0" smtClean="0"/>
              <a:t>은 컴퓨터의 현재 시간을 반환하는 함수이므로 프로그램을 실행할 때마다 현재 시간이 변하기 때문에 이를 초기값으로 사용하면 매번 다른 난수가 생성된다</a:t>
            </a:r>
            <a:r>
              <a:rPr lang="en-US" altLang="ko-KR" sz="2000" dirty="0" smtClean="0"/>
              <a:t>.</a:t>
            </a:r>
            <a:endParaRPr lang="ko-KR" altLang="en-US" sz="2000" dirty="0"/>
          </a:p>
        </p:txBody>
      </p:sp>
      <p:sp>
        <p:nvSpPr>
          <p:cNvPr id="696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9636" name="_x200712144" descr="EMB000007b00563"/>
          <p:cNvPicPr>
            <a:picLocks noChangeAspect="1" noChangeArrowheads="1"/>
          </p:cNvPicPr>
          <p:nvPr/>
        </p:nvPicPr>
        <p:blipFill>
          <a:blip r:embed="rId5" cstate="print"/>
          <a:srcRect/>
          <a:stretch>
            <a:fillRect/>
          </a:stretch>
        </p:blipFill>
        <p:spPr bwMode="auto">
          <a:xfrm>
            <a:off x="4572000" y="5013176"/>
            <a:ext cx="936104" cy="1447228"/>
          </a:xfrm>
          <a:prstGeom prst="rect">
            <a:avLst/>
          </a:prstGeom>
          <a:noFill/>
        </p:spPr>
      </p:pic>
      <p:sp>
        <p:nvSpPr>
          <p:cNvPr id="18" name="Rounded Rectangle 7">
            <a:hlinkClick r:id="rId6" action="ppaction://hlinkfile"/>
          </p:cNvPr>
          <p:cNvSpPr/>
          <p:nvPr/>
        </p:nvSpPr>
        <p:spPr bwMode="auto">
          <a:xfrm>
            <a:off x="6084168"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fade">
                                      <p:cBhvr>
                                        <p:cTn id="7" dur="2000"/>
                                        <p:tgtEl>
                                          <p:spTgt spid="69636"/>
                                        </p:tgtEl>
                                      </p:cBhvr>
                                    </p:animEffect>
                                  </p:childTnLst>
                                </p:cTn>
                              </p:par>
                            </p:childTnLst>
                          </p:cTn>
                        </p:par>
                      </p:childTnLst>
                    </p:cTn>
                  </p:par>
                </p:childTnLst>
              </p:cTn>
              <p:nextCondLst>
                <p:cond evt="onClick" delay="0">
                  <p:tgtEl>
                    <p:spTgt spid="8"/>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학습할 내용</a:t>
            </a:r>
            <a:endParaRPr lang="en-US" dirty="0"/>
          </a:p>
        </p:txBody>
      </p:sp>
      <p:sp>
        <p:nvSpPr>
          <p:cNvPr id="3" name="Text Placeholder 2"/>
          <p:cNvSpPr>
            <a:spLocks noGrp="1"/>
          </p:cNvSpPr>
          <p:nvPr>
            <p:ph type="body" sz="quarter" idx="10"/>
          </p:nvPr>
        </p:nvSpPr>
        <p:spPr>
          <a:xfrm>
            <a:off x="381000" y="1411552"/>
            <a:ext cx="8583488" cy="3961664"/>
          </a:xfrm>
        </p:spPr>
        <p:txBody>
          <a:bodyPr>
            <a:normAutofit/>
          </a:bodyPr>
          <a:lstStyle/>
          <a:p>
            <a:r>
              <a:rPr lang="ko-KR" altLang="en-US" sz="2800" dirty="0" smtClean="0"/>
              <a:t>함수를 사용하는 이유</a:t>
            </a:r>
          </a:p>
          <a:p>
            <a:r>
              <a:rPr lang="ko-KR" altLang="en-US" sz="2800" dirty="0" smtClean="0"/>
              <a:t>함수의 호출과 반환</a:t>
            </a:r>
          </a:p>
          <a:p>
            <a:r>
              <a:rPr lang="ko-KR" altLang="en-US" sz="2800" dirty="0" smtClean="0"/>
              <a:t>라이브러리 함수 맛보기 </a:t>
            </a:r>
            <a:endParaRPr lang="en-US" altLang="ko-KR" sz="2800" dirty="0" smtClean="0"/>
          </a:p>
          <a:p>
            <a:r>
              <a:rPr lang="ko-KR" altLang="en-US" sz="2800" dirty="0" smtClean="0"/>
              <a:t>사용자가 정의하는 함수</a:t>
            </a:r>
            <a:r>
              <a:rPr lang="en-US" altLang="ko-KR" sz="2800" dirty="0" smtClean="0"/>
              <a:t>(user defined function)</a:t>
            </a:r>
          </a:p>
          <a:p>
            <a:r>
              <a:rPr lang="ko-KR" altLang="en-US" sz="2800" dirty="0" smtClean="0"/>
              <a:t>메인 함수</a:t>
            </a:r>
            <a:r>
              <a:rPr lang="en-US" altLang="ko-KR" sz="2800" dirty="0" smtClean="0"/>
              <a:t>, void main</a:t>
            </a:r>
          </a:p>
          <a:p>
            <a:r>
              <a:rPr lang="ko-KR" altLang="en-US" sz="2800" dirty="0" smtClean="0"/>
              <a:t>자기 자신을 호출하는 재귀함수</a:t>
            </a:r>
            <a:endParaRPr lang="en-US" altLang="ko-KR" sz="2800" dirty="0" smtClean="0"/>
          </a:p>
          <a:p>
            <a:endParaRPr lang="ko-KR" altLang="en-US" sz="28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smtClean="0"/>
              <a:t>임의의 숫자 </a:t>
            </a:r>
            <a:r>
              <a:rPr lang="ko-KR" altLang="en-US" dirty="0" err="1" smtClean="0"/>
              <a:t>난수를</a:t>
            </a:r>
            <a:r>
              <a:rPr lang="ko-KR" altLang="en-US" dirty="0" smtClean="0"/>
              <a:t> 생성하는 함수 </a:t>
            </a:r>
            <a:r>
              <a:rPr lang="en-US" altLang="ko-KR" dirty="0" smtClean="0"/>
              <a:t>rand</a:t>
            </a:r>
            <a:br>
              <a:rPr lang="en-US" altLang="ko-KR" dirty="0" smtClean="0"/>
            </a:br>
            <a:r>
              <a:rPr lang="en-US" altLang="ko-KR" dirty="0" smtClean="0"/>
              <a:t>(</a:t>
            </a:r>
            <a:r>
              <a:rPr lang="ko-KR" altLang="en-US" dirty="0" smtClean="0"/>
              <a:t>헤더 파일 </a:t>
            </a:r>
            <a:r>
              <a:rPr lang="en-US" altLang="ko-KR" dirty="0" smtClean="0"/>
              <a:t>&lt;</a:t>
            </a:r>
            <a:r>
              <a:rPr lang="en-US" altLang="ko-KR" dirty="0" err="1" smtClean="0"/>
              <a:t>stdlib.h</a:t>
            </a:r>
            <a:r>
              <a:rPr lang="en-US" altLang="ko-KR" dirty="0" smtClean="0"/>
              <a:t>&gt;)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011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01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3" name="그룹 22"/>
          <p:cNvGrpSpPr/>
          <p:nvPr/>
        </p:nvGrpSpPr>
        <p:grpSpPr>
          <a:xfrm>
            <a:off x="323528" y="2276872"/>
            <a:ext cx="4657725" cy="3105150"/>
            <a:chOff x="323528" y="3356992"/>
            <a:chExt cx="4657725" cy="3105150"/>
          </a:xfrm>
        </p:grpSpPr>
        <p:pic>
          <p:nvPicPr>
            <p:cNvPr id="71682" name="Picture 2"/>
            <p:cNvPicPr>
              <a:picLocks noChangeAspect="1" noChangeArrowheads="1"/>
            </p:cNvPicPr>
            <p:nvPr/>
          </p:nvPicPr>
          <p:blipFill>
            <a:blip r:embed="rId3" cstate="print"/>
            <a:srcRect/>
            <a:stretch>
              <a:fillRect/>
            </a:stretch>
          </p:blipFill>
          <p:spPr bwMode="auto">
            <a:xfrm>
              <a:off x="323528" y="3356992"/>
              <a:ext cx="4657725" cy="3105150"/>
            </a:xfrm>
            <a:prstGeom prst="rect">
              <a:avLst/>
            </a:prstGeom>
            <a:noFill/>
            <a:ln w="9525">
              <a:noFill/>
              <a:miter lim="800000"/>
              <a:headEnd/>
              <a:tailEnd/>
            </a:ln>
          </p:spPr>
        </p:pic>
        <p:cxnSp>
          <p:nvCxnSpPr>
            <p:cNvPr id="19" name="직선 연결선 18"/>
            <p:cNvCxnSpPr/>
            <p:nvPr/>
          </p:nvCxnSpPr>
          <p:spPr>
            <a:xfrm>
              <a:off x="827584" y="4333205"/>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059832" y="6165304"/>
              <a:ext cx="9361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827584" y="4653136"/>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1123826" y="5517232"/>
              <a:ext cx="18002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96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8" name="TextBox 17"/>
          <p:cNvSpPr txBox="1"/>
          <p:nvPr/>
        </p:nvSpPr>
        <p:spPr>
          <a:xfrm>
            <a:off x="395536" y="1365736"/>
            <a:ext cx="8496944"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일정한 범위 내의 </a:t>
            </a:r>
            <a:r>
              <a:rPr lang="ko-KR" altLang="en-US" sz="2000" dirty="0" err="1" smtClean="0"/>
              <a:t>난수를</a:t>
            </a:r>
            <a:r>
              <a:rPr lang="ko-KR" altLang="en-US" sz="2000" dirty="0" smtClean="0"/>
              <a:t> 발생</a:t>
            </a:r>
            <a:endParaRPr lang="en-US" altLang="ko-KR" sz="2000" dirty="0" smtClean="0"/>
          </a:p>
          <a:p>
            <a:r>
              <a:rPr lang="en-US" altLang="ko-KR" sz="2000" dirty="0" smtClean="0">
                <a:latin typeface="맑은 고딕" pitchFamily="50" charset="-127"/>
                <a:ea typeface="맑은 고딕" pitchFamily="50" charset="-127"/>
              </a:rPr>
              <a:t>%</a:t>
            </a:r>
            <a:r>
              <a:rPr lang="ko-KR" altLang="en-US" sz="2000" dirty="0" smtClean="0">
                <a:latin typeface="맑은 고딕" pitchFamily="50" charset="-127"/>
                <a:ea typeface="맑은 고딕" pitchFamily="50" charset="-127"/>
              </a:rPr>
              <a:t>연산자를 사용하는 함께 사용하면 주어진 범위 내의 </a:t>
            </a:r>
            <a:r>
              <a:rPr lang="ko-KR" altLang="en-US" sz="2000" dirty="0" err="1" smtClean="0">
                <a:latin typeface="맑은 고딕" pitchFamily="50" charset="-127"/>
                <a:ea typeface="맑은 고딕" pitchFamily="50" charset="-127"/>
              </a:rPr>
              <a:t>난수를</a:t>
            </a:r>
            <a:r>
              <a:rPr lang="ko-KR" altLang="en-US" sz="2000" dirty="0" smtClean="0">
                <a:latin typeface="맑은 고딕" pitchFamily="50" charset="-127"/>
                <a:ea typeface="맑은 고딕" pitchFamily="50" charset="-127"/>
              </a:rPr>
              <a:t> 발생</a:t>
            </a:r>
            <a:endParaRPr lang="en-US" altLang="ko-KR" sz="2000" dirty="0" smtClean="0">
              <a:latin typeface="맑은 고딕" pitchFamily="50" charset="-127"/>
              <a:ea typeface="맑은 고딕" pitchFamily="50" charset="-127"/>
            </a:endParaRPr>
          </a:p>
        </p:txBody>
      </p:sp>
      <p:sp>
        <p:nvSpPr>
          <p:cNvPr id="22" name="TextBox 21"/>
          <p:cNvSpPr txBox="1"/>
          <p:nvPr/>
        </p:nvSpPr>
        <p:spPr>
          <a:xfrm>
            <a:off x="4139952" y="3068960"/>
            <a:ext cx="4320480" cy="707886"/>
          </a:xfrm>
          <a:prstGeom prst="rect">
            <a:avLst/>
          </a:prstGeom>
          <a:solidFill>
            <a:schemeClr val="accent2">
              <a:lumMod val="40000"/>
              <a:lumOff val="60000"/>
            </a:schemeClr>
          </a:solidFill>
          <a:ln>
            <a:noFill/>
          </a:ln>
          <a:effectLst/>
        </p:spPr>
        <p:txBody>
          <a:bodyPr wrap="square" rtlCol="0">
            <a:spAutoFit/>
          </a:bodyPr>
          <a:lstStyle/>
          <a:p>
            <a:r>
              <a:rPr lang="en-US" altLang="ko-KR" sz="2000" dirty="0" smtClean="0"/>
              <a:t>rand()%100 : 0</a:t>
            </a:r>
            <a:r>
              <a:rPr lang="ko-KR" altLang="en-US" sz="2000" dirty="0" smtClean="0"/>
              <a:t>부터 </a:t>
            </a:r>
            <a:r>
              <a:rPr lang="en-US" altLang="ko-KR" sz="2000" dirty="0" smtClean="0"/>
              <a:t>99</a:t>
            </a:r>
            <a:r>
              <a:rPr lang="ko-KR" altLang="en-US" sz="2000" dirty="0" smtClean="0"/>
              <a:t>사이의 </a:t>
            </a:r>
            <a:r>
              <a:rPr lang="ko-KR" altLang="en-US" sz="2000" dirty="0" err="1" smtClean="0"/>
              <a:t>난수</a:t>
            </a:r>
            <a:endParaRPr lang="en-US" altLang="ko-KR" sz="2000" dirty="0" smtClean="0"/>
          </a:p>
          <a:p>
            <a:r>
              <a:rPr lang="en-US" altLang="ko-KR" sz="2000" dirty="0" smtClean="0"/>
              <a:t>rand()%100+1 : 1</a:t>
            </a:r>
            <a:r>
              <a:rPr lang="ko-KR" altLang="en-US" sz="2000" dirty="0" smtClean="0"/>
              <a:t>부터 </a:t>
            </a:r>
            <a:r>
              <a:rPr lang="en-US" altLang="ko-KR" sz="2000" dirty="0" smtClean="0"/>
              <a:t>100</a:t>
            </a:r>
            <a:r>
              <a:rPr lang="ko-KR" altLang="en-US" sz="2000" dirty="0" smtClean="0"/>
              <a:t>사이의 </a:t>
            </a:r>
            <a:r>
              <a:rPr lang="ko-KR" altLang="en-US" sz="2000" dirty="0" err="1" smtClean="0"/>
              <a:t>난수</a:t>
            </a:r>
            <a:endParaRPr lang="ko-KR" altLang="en-US" sz="2000" dirty="0" smtClean="0"/>
          </a:p>
        </p:txBody>
      </p:sp>
      <p:sp>
        <p:nvSpPr>
          <p:cNvPr id="716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1683" name="_x78611312" descr="EMB000007b00572"/>
          <p:cNvPicPr>
            <a:picLocks noChangeAspect="1" noChangeArrowheads="1"/>
          </p:cNvPicPr>
          <p:nvPr/>
        </p:nvPicPr>
        <p:blipFill>
          <a:blip r:embed="rId4" cstate="print"/>
          <a:srcRect/>
          <a:stretch>
            <a:fillRect/>
          </a:stretch>
        </p:blipFill>
        <p:spPr bwMode="auto">
          <a:xfrm>
            <a:off x="5076056" y="3861048"/>
            <a:ext cx="720080" cy="2583184"/>
          </a:xfrm>
          <a:prstGeom prst="rect">
            <a:avLst/>
          </a:prstGeom>
          <a:noFill/>
        </p:spPr>
      </p:pic>
      <p:sp>
        <p:nvSpPr>
          <p:cNvPr id="24" name="Rounded Rectangle 7">
            <a:hlinkClick r:id="rId5" action="ppaction://hlinkfile"/>
          </p:cNvPr>
          <p:cNvSpPr/>
          <p:nvPr/>
        </p:nvSpPr>
        <p:spPr bwMode="auto">
          <a:xfrm>
            <a:off x="6084168"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fade">
                                      <p:cBhvr>
                                        <p:cTn id="7" dur="2000"/>
                                        <p:tgtEl>
                                          <p:spTgt spid="71683"/>
                                        </p:tgtEl>
                                      </p:cBhvr>
                                    </p:animEffect>
                                  </p:childTnLst>
                                </p:cTn>
                              </p:par>
                            </p:childTnLst>
                          </p:cTn>
                        </p:par>
                      </p:childTnLst>
                    </p:cTn>
                  </p:par>
                </p:childTnLst>
              </p:cTn>
              <p:nextCondLst>
                <p:cond evt="onClick" delay="0">
                  <p:tgtEl>
                    <p:spTgt spid="8"/>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10.5] (251 page)</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en-US" altLang="ko-KR" sz="2000" dirty="0" smtClean="0"/>
              <a:t>[</a:t>
            </a:r>
            <a:r>
              <a:rPr lang="ko-KR" altLang="en-US" sz="2000" dirty="0" smtClean="0"/>
              <a:t>예제 </a:t>
            </a:r>
            <a:r>
              <a:rPr lang="en-US" altLang="ko-KR" sz="2000" dirty="0" smtClean="0"/>
              <a:t>10-6]</a:t>
            </a:r>
            <a:r>
              <a:rPr lang="ko-KR" altLang="en-US" sz="2000" dirty="0" smtClean="0"/>
              <a:t>을 응용하여 로또번호 </a:t>
            </a:r>
            <a:r>
              <a:rPr lang="en-US" altLang="ko-KR" sz="2000" dirty="0" smtClean="0"/>
              <a:t>6</a:t>
            </a:r>
            <a:r>
              <a:rPr lang="ko-KR" altLang="en-US" sz="2000" dirty="0" smtClean="0"/>
              <a:t>개를 생성하는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9" name="그룹 8"/>
          <p:cNvGrpSpPr/>
          <p:nvPr/>
        </p:nvGrpSpPr>
        <p:grpSpPr>
          <a:xfrm>
            <a:off x="107504" y="1628800"/>
            <a:ext cx="4657725" cy="3105150"/>
            <a:chOff x="323528" y="3356992"/>
            <a:chExt cx="4657725" cy="3105150"/>
          </a:xfrm>
        </p:grpSpPr>
        <p:pic>
          <p:nvPicPr>
            <p:cNvPr id="10" name="Picture 2"/>
            <p:cNvPicPr>
              <a:picLocks noChangeAspect="1" noChangeArrowheads="1"/>
            </p:cNvPicPr>
            <p:nvPr/>
          </p:nvPicPr>
          <p:blipFill>
            <a:blip r:embed="rId3" cstate="print"/>
            <a:srcRect/>
            <a:stretch>
              <a:fillRect/>
            </a:stretch>
          </p:blipFill>
          <p:spPr bwMode="auto">
            <a:xfrm>
              <a:off x="323528" y="3356992"/>
              <a:ext cx="4657725" cy="3105150"/>
            </a:xfrm>
            <a:prstGeom prst="rect">
              <a:avLst/>
            </a:prstGeom>
            <a:noFill/>
            <a:ln w="9525">
              <a:noFill/>
              <a:miter lim="800000"/>
              <a:headEnd/>
              <a:tailEnd/>
            </a:ln>
          </p:spPr>
        </p:pic>
        <p:cxnSp>
          <p:nvCxnSpPr>
            <p:cNvPr id="11" name="직선 연결선 10"/>
            <p:cNvCxnSpPr/>
            <p:nvPr/>
          </p:nvCxnSpPr>
          <p:spPr>
            <a:xfrm>
              <a:off x="827584" y="4333205"/>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059832" y="6165304"/>
              <a:ext cx="9361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827584" y="4653136"/>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123826" y="5517232"/>
              <a:ext cx="18002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 name="Rounded Rectangle 7">
            <a:hlinkClick r:id="rId4" action="ppaction://hlinkfile"/>
          </p:cNvPr>
          <p:cNvSpPr/>
          <p:nvPr/>
        </p:nvSpPr>
        <p:spPr bwMode="auto">
          <a:xfrm>
            <a:off x="5868144" y="55172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3" name="그룹 2"/>
          <p:cNvGrpSpPr/>
          <p:nvPr/>
        </p:nvGrpSpPr>
        <p:grpSpPr>
          <a:xfrm>
            <a:off x="4932040" y="1424185"/>
            <a:ext cx="3943350" cy="3309765"/>
            <a:chOff x="4932040" y="1424185"/>
            <a:chExt cx="3943350" cy="3309765"/>
          </a:xfrm>
        </p:grpSpPr>
        <p:pic>
          <p:nvPicPr>
            <p:cNvPr id="73730" name="Picture 2"/>
            <p:cNvPicPr>
              <a:picLocks noChangeAspect="1" noChangeArrowheads="1"/>
            </p:cNvPicPr>
            <p:nvPr/>
          </p:nvPicPr>
          <p:blipFill>
            <a:blip r:embed="rId5" cstate="print"/>
            <a:srcRect/>
            <a:stretch>
              <a:fillRect/>
            </a:stretch>
          </p:blipFill>
          <p:spPr bwMode="auto">
            <a:xfrm>
              <a:off x="4932040" y="2028850"/>
              <a:ext cx="3943350" cy="2705100"/>
            </a:xfrm>
            <a:prstGeom prst="rect">
              <a:avLst/>
            </a:prstGeom>
            <a:noFill/>
            <a:ln w="9525">
              <a:solidFill>
                <a:srgbClr val="FF0000"/>
              </a:solidFill>
              <a:miter lim="800000"/>
              <a:headEnd/>
              <a:tailEnd/>
            </a:ln>
          </p:spPr>
        </p:pic>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4634" y="1424185"/>
              <a:ext cx="436516" cy="148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10.6] (251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smtClean="0"/>
              <a:t>함수 </a:t>
            </a:r>
            <a:r>
              <a:rPr lang="en-US" altLang="ko-KR" sz="2000" dirty="0" smtClean="0"/>
              <a:t>rand</a:t>
            </a:r>
            <a:r>
              <a:rPr lang="ko-KR" altLang="en-US" sz="2000" dirty="0" smtClean="0"/>
              <a:t>를 이용하여 </a:t>
            </a:r>
            <a:r>
              <a:rPr lang="en-US" altLang="ko-KR" sz="2000" dirty="0" smtClean="0"/>
              <a:t>0</a:t>
            </a:r>
            <a:r>
              <a:rPr lang="ko-KR" altLang="en-US" sz="2000" dirty="0" smtClean="0"/>
              <a:t>부터 </a:t>
            </a:r>
            <a:r>
              <a:rPr lang="en-US" altLang="ko-KR" sz="2000" dirty="0" smtClean="0"/>
              <a:t>1</a:t>
            </a:r>
            <a:r>
              <a:rPr lang="ko-KR" altLang="en-US" sz="2000" dirty="0" smtClean="0"/>
              <a:t>미만의 실수 </a:t>
            </a:r>
            <a:r>
              <a:rPr lang="ko-KR" altLang="en-US" sz="2000" dirty="0" err="1" smtClean="0"/>
              <a:t>난수</a:t>
            </a:r>
            <a:r>
              <a:rPr lang="ko-KR" altLang="en-US" sz="2000" dirty="0" smtClean="0"/>
              <a:t> </a:t>
            </a:r>
            <a:r>
              <a:rPr lang="en-US" altLang="ko-KR" sz="2000" dirty="0" smtClean="0"/>
              <a:t>10</a:t>
            </a:r>
            <a:r>
              <a:rPr lang="ko-KR" altLang="en-US" sz="2000" dirty="0" smtClean="0"/>
              <a:t>개를 생성하는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 name="Picture 2"/>
          <p:cNvPicPr>
            <a:picLocks noChangeAspect="1" noChangeArrowheads="1"/>
          </p:cNvPicPr>
          <p:nvPr/>
        </p:nvPicPr>
        <p:blipFill>
          <a:blip r:embed="rId3" cstate="print"/>
          <a:srcRect/>
          <a:stretch>
            <a:fillRect/>
          </a:stretch>
        </p:blipFill>
        <p:spPr bwMode="auto">
          <a:xfrm>
            <a:off x="80392" y="2095103"/>
            <a:ext cx="4419600" cy="2486025"/>
          </a:xfrm>
          <a:prstGeom prst="rect">
            <a:avLst/>
          </a:prstGeom>
          <a:noFill/>
          <a:ln w="9525">
            <a:noFill/>
            <a:miter lim="800000"/>
            <a:headEnd/>
            <a:tailEnd/>
          </a:ln>
        </p:spPr>
      </p:pic>
      <p:sp>
        <p:nvSpPr>
          <p:cNvPr id="747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3" name="그룹 12"/>
          <p:cNvGrpSpPr/>
          <p:nvPr/>
        </p:nvGrpSpPr>
        <p:grpSpPr>
          <a:xfrm>
            <a:off x="4722596" y="1844824"/>
            <a:ext cx="4241892" cy="3240360"/>
            <a:chOff x="4572000" y="1268760"/>
            <a:chExt cx="4241892" cy="3240360"/>
          </a:xfrm>
        </p:grpSpPr>
        <p:pic>
          <p:nvPicPr>
            <p:cNvPr id="74754" name="Picture 2"/>
            <p:cNvPicPr>
              <a:picLocks noChangeAspect="1" noChangeArrowheads="1"/>
            </p:cNvPicPr>
            <p:nvPr/>
          </p:nvPicPr>
          <p:blipFill>
            <a:blip r:embed="rId4" cstate="print"/>
            <a:srcRect/>
            <a:stretch>
              <a:fillRect/>
            </a:stretch>
          </p:blipFill>
          <p:spPr bwMode="auto">
            <a:xfrm>
              <a:off x="4572000" y="1708770"/>
              <a:ext cx="4114800" cy="2800350"/>
            </a:xfrm>
            <a:prstGeom prst="rect">
              <a:avLst/>
            </a:prstGeom>
            <a:noFill/>
            <a:ln w="9525">
              <a:solidFill>
                <a:srgbClr val="FF0000"/>
              </a:solidFill>
              <a:miter lim="800000"/>
              <a:headEnd/>
              <a:tailEnd/>
            </a:ln>
          </p:spPr>
        </p:pic>
        <p:pic>
          <p:nvPicPr>
            <p:cNvPr id="74755" name="_x200767824" descr="EMB000007b00574"/>
            <p:cNvPicPr>
              <a:picLocks noChangeAspect="1" noChangeArrowheads="1"/>
            </p:cNvPicPr>
            <p:nvPr/>
          </p:nvPicPr>
          <p:blipFill>
            <a:blip r:embed="rId5" cstate="print"/>
            <a:srcRect/>
            <a:stretch>
              <a:fillRect/>
            </a:stretch>
          </p:blipFill>
          <p:spPr bwMode="auto">
            <a:xfrm>
              <a:off x="7812359" y="1268760"/>
              <a:ext cx="1001533" cy="2232248"/>
            </a:xfrm>
            <a:prstGeom prst="rect">
              <a:avLst/>
            </a:prstGeom>
            <a:noFill/>
            <a:ln>
              <a:solidFill>
                <a:srgbClr val="FF0000"/>
              </a:solidFill>
            </a:ln>
          </p:spPr>
        </p:pic>
      </p:grpSp>
      <p:sp>
        <p:nvSpPr>
          <p:cNvPr id="14" name="Rounded Rectangle 7">
            <a:hlinkClick r:id="rId6" action="ppaction://hlinkfile"/>
          </p:cNvPr>
          <p:cNvSpPr/>
          <p:nvPr/>
        </p:nvSpPr>
        <p:spPr bwMode="auto">
          <a:xfrm>
            <a:off x="5796136" y="55172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1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사용자가 정의하는 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179512" y="4030032"/>
            <a:ext cx="8856984" cy="1631216"/>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사용하고자 하는 라이브러리 함수가 존재하지 않는다면 사용자가 함수를 만들어서 사용해야 하며 이를 사용자가 정의하는 함수</a:t>
            </a:r>
            <a:r>
              <a:rPr lang="en-US" altLang="ko-KR" sz="2000" dirty="0" smtClean="0"/>
              <a:t>(user defined function)</a:t>
            </a:r>
            <a:r>
              <a:rPr lang="ko-KR" altLang="en-US" sz="2000" dirty="0" smtClean="0"/>
              <a:t>라 한다</a:t>
            </a:r>
            <a:r>
              <a:rPr lang="en-US" altLang="ko-KR" sz="2000" dirty="0" smtClean="0"/>
              <a:t>.</a:t>
            </a:r>
          </a:p>
          <a:p>
            <a:r>
              <a:rPr lang="ko-KR" altLang="en-US" sz="2000" dirty="0" smtClean="0"/>
              <a:t>사용자가 직접 함수를 만들어 사용하는 것은 라이브러리 함수를 사용하는 것과 같은 방법을 이용한다</a:t>
            </a:r>
            <a:r>
              <a:rPr lang="en-US" altLang="ko-KR" sz="2000" dirty="0" smtClean="0"/>
              <a:t>.</a:t>
            </a:r>
            <a:endParaRPr lang="ko-KR" altLang="en-US" sz="2000" dirty="0"/>
          </a:p>
        </p:txBody>
      </p:sp>
      <p:pic>
        <p:nvPicPr>
          <p:cNvPr id="12289" name="Picture 1"/>
          <p:cNvPicPr>
            <a:picLocks noChangeAspect="1" noChangeArrowheads="1"/>
          </p:cNvPicPr>
          <p:nvPr/>
        </p:nvPicPr>
        <p:blipFill>
          <a:blip r:embed="rId3" cstate="print"/>
          <a:srcRect/>
          <a:stretch>
            <a:fillRect/>
          </a:stretch>
        </p:blipFill>
        <p:spPr bwMode="auto">
          <a:xfrm>
            <a:off x="179512" y="1101849"/>
            <a:ext cx="8640960" cy="277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 함수를 사용하는 프로그램의 구성과 형식</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179512" y="1424970"/>
            <a:ext cx="8856984" cy="707886"/>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함수 정의 부분은 함수 호출에 의해서만 실행되며 함수 정의 안에서 필요한 변수들을 선언하여 사용할 수 있다</a:t>
            </a:r>
            <a:r>
              <a:rPr lang="en-US" altLang="ko-KR" sz="2000" dirty="0" smtClean="0"/>
              <a:t>.</a:t>
            </a:r>
            <a:endParaRPr lang="ko-KR" altLang="en-US" sz="2000" dirty="0"/>
          </a:p>
        </p:txBody>
      </p:sp>
      <p:pic>
        <p:nvPicPr>
          <p:cNvPr id="77826" name="Picture 2"/>
          <p:cNvPicPr>
            <a:picLocks noChangeAspect="1" noChangeArrowheads="1"/>
          </p:cNvPicPr>
          <p:nvPr/>
        </p:nvPicPr>
        <p:blipFill>
          <a:blip r:embed="rId3" cstate="print"/>
          <a:srcRect/>
          <a:stretch>
            <a:fillRect/>
          </a:stretch>
        </p:blipFill>
        <p:spPr bwMode="auto">
          <a:xfrm>
            <a:off x="179511" y="2613248"/>
            <a:ext cx="8580435" cy="355205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 함수를 사용하는 프로그램의 구성과 형식</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8850" name="Picture 2"/>
          <p:cNvPicPr>
            <a:picLocks noChangeAspect="1" noChangeArrowheads="1"/>
          </p:cNvPicPr>
          <p:nvPr/>
        </p:nvPicPr>
        <p:blipFill>
          <a:blip r:embed="rId3" cstate="print"/>
          <a:srcRect/>
          <a:stretch>
            <a:fillRect/>
          </a:stretch>
        </p:blipFill>
        <p:spPr bwMode="auto">
          <a:xfrm>
            <a:off x="35496" y="980728"/>
            <a:ext cx="2390775" cy="2933700"/>
          </a:xfrm>
          <a:prstGeom prst="rect">
            <a:avLst/>
          </a:prstGeom>
          <a:noFill/>
          <a:ln w="9525">
            <a:noFill/>
            <a:miter lim="800000"/>
            <a:headEnd/>
            <a:tailEnd/>
          </a:ln>
        </p:spPr>
      </p:pic>
      <p:pic>
        <p:nvPicPr>
          <p:cNvPr id="78851" name="Picture 3"/>
          <p:cNvPicPr>
            <a:picLocks noChangeAspect="1" noChangeArrowheads="1"/>
          </p:cNvPicPr>
          <p:nvPr/>
        </p:nvPicPr>
        <p:blipFill>
          <a:blip r:embed="rId4" cstate="print"/>
          <a:srcRect/>
          <a:stretch>
            <a:fillRect/>
          </a:stretch>
        </p:blipFill>
        <p:spPr bwMode="auto">
          <a:xfrm>
            <a:off x="2411760" y="1052736"/>
            <a:ext cx="6696744" cy="545660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 함수를 사용하는 프로그램의 구성과 형식</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9874" name="Picture 2"/>
          <p:cNvPicPr>
            <a:picLocks noChangeAspect="1" noChangeArrowheads="1"/>
          </p:cNvPicPr>
          <p:nvPr/>
        </p:nvPicPr>
        <p:blipFill>
          <a:blip r:embed="rId3" cstate="print"/>
          <a:srcRect/>
          <a:stretch>
            <a:fillRect/>
          </a:stretch>
        </p:blipFill>
        <p:spPr bwMode="auto">
          <a:xfrm>
            <a:off x="107504" y="1114424"/>
            <a:ext cx="8572265" cy="5266904"/>
          </a:xfrm>
          <a:prstGeom prst="rect">
            <a:avLst/>
          </a:prstGeom>
          <a:noFill/>
          <a:ln w="9525">
            <a:noFill/>
            <a:miter lim="800000"/>
            <a:headEnd/>
            <a:tailEnd/>
          </a:ln>
        </p:spPr>
      </p:pic>
      <p:sp>
        <p:nvSpPr>
          <p:cNvPr id="7" name="TextBox 6"/>
          <p:cNvSpPr txBox="1"/>
          <p:nvPr/>
        </p:nvSpPr>
        <p:spPr>
          <a:xfrm>
            <a:off x="5292080" y="1124744"/>
            <a:ext cx="1872208" cy="400110"/>
          </a:xfrm>
          <a:prstGeom prst="rect">
            <a:avLst/>
          </a:prstGeom>
          <a:solidFill>
            <a:schemeClr val="accent2">
              <a:lumMod val="40000"/>
              <a:lumOff val="60000"/>
            </a:schemeClr>
          </a:solidFill>
          <a:ln>
            <a:noFill/>
          </a:ln>
          <a:effectLst/>
        </p:spPr>
        <p:txBody>
          <a:bodyPr wrap="square" rtlCol="0">
            <a:spAutoFit/>
          </a:bodyPr>
          <a:lstStyle/>
          <a:p>
            <a:r>
              <a:rPr lang="ko-KR" altLang="en-US" sz="2000" smtClean="0"/>
              <a:t>함수정의 부분</a:t>
            </a:r>
            <a:endParaRPr lang="ko-KR" altLang="en-US" sz="2000"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10.7] (254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smtClean="0"/>
              <a:t>두 개의 정수를 </a:t>
            </a:r>
            <a:r>
              <a:rPr lang="ko-KR" altLang="en-US" sz="2000" dirty="0" err="1" smtClean="0"/>
              <a:t>입력받아</a:t>
            </a:r>
            <a:r>
              <a:rPr lang="ko-KR" altLang="en-US" sz="2000" dirty="0" smtClean="0"/>
              <a:t> 두 정수의 곱셈결과를 출력하는 프로그램을 </a:t>
            </a:r>
            <a:endParaRPr lang="en-US" altLang="ko-KR" sz="2000" dirty="0" smtClean="0"/>
          </a:p>
          <a:p>
            <a:pPr>
              <a:buNone/>
            </a:pPr>
            <a:r>
              <a:rPr lang="ko-KR" altLang="en-US" sz="2000" dirty="0" smtClean="0"/>
              <a:t>작성하시오</a:t>
            </a:r>
            <a:r>
              <a:rPr lang="en-US" altLang="ko-KR" sz="2000" dirty="0" smtClean="0"/>
              <a:t>. </a:t>
            </a:r>
            <a:r>
              <a:rPr lang="ko-KR" altLang="en-US" sz="2000" dirty="0" smtClean="0"/>
              <a:t>곱셈결과를 처리하는 부분은 함수로 만들어 사용합니다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0899" name="Picture 3"/>
          <p:cNvPicPr>
            <a:picLocks noChangeAspect="1" noChangeArrowheads="1"/>
          </p:cNvPicPr>
          <p:nvPr/>
        </p:nvPicPr>
        <p:blipFill>
          <a:blip r:embed="rId3" cstate="print"/>
          <a:srcRect/>
          <a:stretch>
            <a:fillRect/>
          </a:stretch>
        </p:blipFill>
        <p:spPr bwMode="auto">
          <a:xfrm>
            <a:off x="154310" y="2132856"/>
            <a:ext cx="4057650" cy="4514850"/>
          </a:xfrm>
          <a:prstGeom prst="rect">
            <a:avLst/>
          </a:prstGeom>
          <a:noFill/>
          <a:ln w="9525">
            <a:noFill/>
            <a:miter lim="800000"/>
            <a:headEnd/>
            <a:tailEnd/>
          </a:ln>
        </p:spPr>
      </p:pic>
      <p:pic>
        <p:nvPicPr>
          <p:cNvPr id="80898" name="Picture 2"/>
          <p:cNvPicPr>
            <a:picLocks noChangeAspect="1" noChangeArrowheads="1"/>
          </p:cNvPicPr>
          <p:nvPr/>
        </p:nvPicPr>
        <p:blipFill>
          <a:blip r:embed="rId4" cstate="print"/>
          <a:srcRect/>
          <a:stretch>
            <a:fillRect/>
          </a:stretch>
        </p:blipFill>
        <p:spPr bwMode="auto">
          <a:xfrm>
            <a:off x="4644008" y="980728"/>
            <a:ext cx="4171950" cy="4848225"/>
          </a:xfrm>
          <a:prstGeom prst="rect">
            <a:avLst/>
          </a:prstGeom>
          <a:noFill/>
          <a:ln w="9525">
            <a:solidFill>
              <a:srgbClr val="FF0000"/>
            </a:solidFill>
            <a:miter lim="800000"/>
            <a:headEnd/>
            <a:tailEnd/>
          </a:ln>
        </p:spPr>
      </p:pic>
      <p:sp>
        <p:nvSpPr>
          <p:cNvPr id="9" name="Rounded Rectangle 7">
            <a:hlinkClick r:id="rId5" action="ppaction://hlinkfile"/>
          </p:cNvPr>
          <p:cNvSpPr/>
          <p:nvPr/>
        </p:nvSpPr>
        <p:spPr bwMode="auto">
          <a:xfrm>
            <a:off x="6444208" y="62646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2" name="Rounded Rectangle 7"/>
          <p:cNvSpPr/>
          <p:nvPr/>
        </p:nvSpPr>
        <p:spPr bwMode="auto">
          <a:xfrm>
            <a:off x="3419872"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287" y="5452889"/>
            <a:ext cx="3023260" cy="7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childTnLst>
              </p:cTn>
              <p:nextCondLst>
                <p:cond evt="onClick" delay="0">
                  <p:tgtEl>
                    <p:spTgt spid="1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10.8] (254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smtClean="0"/>
              <a:t>두 개의 실수를 </a:t>
            </a:r>
            <a:r>
              <a:rPr lang="ko-KR" altLang="en-US" sz="2000" dirty="0" err="1" smtClean="0"/>
              <a:t>입력받아</a:t>
            </a:r>
            <a:r>
              <a:rPr lang="ko-KR" altLang="en-US" sz="2000" dirty="0" smtClean="0"/>
              <a:t> 두 실수의 나눗셈 결과를 출력하는 프로그램을 </a:t>
            </a:r>
            <a:endParaRPr lang="en-US" altLang="ko-KR" sz="2000" dirty="0" smtClean="0"/>
          </a:p>
          <a:p>
            <a:pPr>
              <a:buNone/>
            </a:pPr>
            <a:r>
              <a:rPr lang="ko-KR" altLang="en-US" sz="2000" dirty="0" smtClean="0"/>
              <a:t>작성하시오</a:t>
            </a:r>
            <a:r>
              <a:rPr lang="en-US" altLang="ko-KR" sz="2000" dirty="0" smtClean="0"/>
              <a:t>. </a:t>
            </a:r>
            <a:r>
              <a:rPr lang="ko-KR" altLang="en-US" sz="2000" dirty="0" smtClean="0"/>
              <a:t>나눗셈 결과를 처리하는 부분은 함수로 만들어 사용합니다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 name="Picture 3"/>
          <p:cNvPicPr>
            <a:picLocks noChangeAspect="1" noChangeArrowheads="1"/>
          </p:cNvPicPr>
          <p:nvPr/>
        </p:nvPicPr>
        <p:blipFill>
          <a:blip r:embed="rId3" cstate="print"/>
          <a:srcRect/>
          <a:stretch>
            <a:fillRect/>
          </a:stretch>
        </p:blipFill>
        <p:spPr bwMode="auto">
          <a:xfrm>
            <a:off x="154310" y="2132856"/>
            <a:ext cx="4057650" cy="4514850"/>
          </a:xfrm>
          <a:prstGeom prst="rect">
            <a:avLst/>
          </a:prstGeom>
          <a:noFill/>
          <a:ln w="9525">
            <a:noFill/>
            <a:miter lim="800000"/>
            <a:headEnd/>
            <a:tailEnd/>
          </a:ln>
        </p:spPr>
      </p:pic>
      <p:pic>
        <p:nvPicPr>
          <p:cNvPr id="81922" name="Picture 2"/>
          <p:cNvPicPr>
            <a:picLocks noChangeAspect="1" noChangeArrowheads="1"/>
          </p:cNvPicPr>
          <p:nvPr/>
        </p:nvPicPr>
        <p:blipFill>
          <a:blip r:embed="rId4" cstate="print"/>
          <a:srcRect/>
          <a:stretch>
            <a:fillRect/>
          </a:stretch>
        </p:blipFill>
        <p:spPr bwMode="auto">
          <a:xfrm>
            <a:off x="4283968" y="836712"/>
            <a:ext cx="4276725" cy="4857750"/>
          </a:xfrm>
          <a:prstGeom prst="rect">
            <a:avLst/>
          </a:prstGeom>
          <a:noFill/>
          <a:ln w="9525">
            <a:solidFill>
              <a:schemeClr val="accent1"/>
            </a:solidFill>
            <a:miter lim="800000"/>
            <a:headEnd/>
            <a:tailEnd/>
          </a:ln>
        </p:spPr>
      </p:pic>
      <p:sp>
        <p:nvSpPr>
          <p:cNvPr id="9" name="Rounded Rectangle 7">
            <a:hlinkClick r:id="rId5" action="ppaction://hlinkfile"/>
          </p:cNvPr>
          <p:cNvSpPr/>
          <p:nvPr/>
        </p:nvSpPr>
        <p:spPr bwMode="auto">
          <a:xfrm>
            <a:off x="6444208" y="62646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2" name="Rounded Rectangle 7"/>
          <p:cNvSpPr/>
          <p:nvPr/>
        </p:nvSpPr>
        <p:spPr bwMode="auto">
          <a:xfrm>
            <a:off x="3347864"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5373216"/>
            <a:ext cx="2981131"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2000"/>
                                        <p:tgtEl>
                                          <p:spTgt spid="81922"/>
                                        </p:tgtEl>
                                      </p:cBhvr>
                                    </p:animEffect>
                                  </p:childTnLst>
                                </p:cTn>
                              </p:par>
                            </p:childTnLst>
                          </p:cTn>
                        </p:par>
                      </p:childTnLst>
                    </p:cTn>
                  </p:par>
                </p:childTnLst>
              </p:cTn>
              <p:nextCondLst>
                <p:cond evt="onClick" delay="0">
                  <p:tgtEl>
                    <p:spTgt spid="1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메인 함수</a:t>
            </a:r>
            <a:r>
              <a:rPr lang="en-US" altLang="ko-KR" dirty="0" smtClean="0"/>
              <a:t>, void main</a:t>
            </a:r>
            <a:endParaRPr lang="en-US" altLang="ko-KR"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2946" name="Picture 2"/>
          <p:cNvPicPr>
            <a:picLocks noChangeAspect="1" noChangeArrowheads="1"/>
          </p:cNvPicPr>
          <p:nvPr/>
        </p:nvPicPr>
        <p:blipFill>
          <a:blip r:embed="rId3" cstate="print"/>
          <a:srcRect/>
          <a:stretch>
            <a:fillRect/>
          </a:stretch>
        </p:blipFill>
        <p:spPr bwMode="auto">
          <a:xfrm>
            <a:off x="35496" y="1043136"/>
            <a:ext cx="5886450" cy="5410200"/>
          </a:xfrm>
          <a:prstGeom prst="rect">
            <a:avLst/>
          </a:prstGeom>
          <a:noFill/>
          <a:ln w="9525">
            <a:noFill/>
            <a:miter lim="800000"/>
            <a:headEnd/>
            <a:tailEnd/>
          </a:ln>
        </p:spPr>
      </p:pic>
      <p:sp>
        <p:nvSpPr>
          <p:cNvPr id="8" name="TextBox 7"/>
          <p:cNvSpPr txBox="1"/>
          <p:nvPr/>
        </p:nvSpPr>
        <p:spPr>
          <a:xfrm>
            <a:off x="5364088" y="1052736"/>
            <a:ext cx="3168352" cy="2554545"/>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main </a:t>
            </a:r>
            <a:r>
              <a:rPr lang="ko-KR" altLang="en-US" sz="2000" dirty="0" smtClean="0"/>
              <a:t>함수는 프로그램이 실행될 때 운영체제로부터 제일 먼저 호출되어 처리되는 함수</a:t>
            </a:r>
            <a:endParaRPr lang="en-US" altLang="ko-KR" sz="2000" dirty="0" smtClean="0"/>
          </a:p>
          <a:p>
            <a:endParaRPr lang="en-US" altLang="ko-KR" sz="2000" dirty="0" smtClean="0"/>
          </a:p>
          <a:p>
            <a:r>
              <a:rPr lang="ko-KR" altLang="en-US" sz="2000" dirty="0" smtClean="0"/>
              <a:t>모든 </a:t>
            </a:r>
            <a:r>
              <a:rPr lang="en-US" altLang="ko-KR" sz="2000" dirty="0" smtClean="0"/>
              <a:t>C </a:t>
            </a:r>
            <a:r>
              <a:rPr lang="ko-KR" altLang="en-US" sz="2000" dirty="0" smtClean="0"/>
              <a:t>프로그램은 </a:t>
            </a:r>
            <a:r>
              <a:rPr lang="en-US" altLang="ko-KR" sz="2000" dirty="0" smtClean="0"/>
              <a:t>main </a:t>
            </a:r>
            <a:r>
              <a:rPr lang="ko-KR" altLang="en-US" sz="2000" dirty="0" smtClean="0"/>
              <a:t>함수에서 시작하여 </a:t>
            </a:r>
            <a:r>
              <a:rPr lang="en-US" altLang="ko-KR" sz="2000" dirty="0" smtClean="0"/>
              <a:t>main </a:t>
            </a:r>
            <a:r>
              <a:rPr lang="ko-KR" altLang="en-US" sz="2000" dirty="0" smtClean="0"/>
              <a:t>함수에서 종료된다</a:t>
            </a:r>
            <a:r>
              <a:rPr lang="en-US" altLang="ko-KR" sz="2000" dirty="0" smtClean="0"/>
              <a:t>.</a:t>
            </a:r>
            <a:r>
              <a:rPr lang="ko-KR" altLang="en-US" sz="2000" dirty="0" smtClean="0"/>
              <a:t> </a:t>
            </a:r>
          </a:p>
        </p:txBody>
      </p:sp>
      <p:sp>
        <p:nvSpPr>
          <p:cNvPr id="9" name="TextBox 8"/>
          <p:cNvSpPr txBox="1"/>
          <p:nvPr/>
        </p:nvSpPr>
        <p:spPr>
          <a:xfrm>
            <a:off x="6084168" y="4005064"/>
            <a:ext cx="2664296" cy="1323439"/>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main </a:t>
            </a:r>
            <a:r>
              <a:rPr lang="ko-KR" altLang="en-US" sz="2000" dirty="0" smtClean="0"/>
              <a:t>함수는 </a:t>
            </a:r>
            <a:r>
              <a:rPr lang="en-US" altLang="ko-KR" sz="2000" dirty="0" smtClean="0"/>
              <a:t>C </a:t>
            </a:r>
            <a:r>
              <a:rPr lang="ko-KR" altLang="en-US" sz="2000" dirty="0" smtClean="0"/>
              <a:t>프로그램에서 반드시 존재해야 하며 두 개 이상 사용할 수 없다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a:bodyPr>
          <a:lstStyle/>
          <a:p>
            <a:r>
              <a:rPr lang="ko-KR" altLang="en-US" dirty="0" smtClean="0"/>
              <a:t>함수란</a:t>
            </a:r>
            <a:r>
              <a:rPr lang="en-US" altLang="ko-KR" dirty="0" smtClean="0"/>
              <a:t>?</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467544" y="1124744"/>
            <a:ext cx="7272808" cy="1077218"/>
          </a:xfrm>
          <a:prstGeom prst="rect">
            <a:avLst/>
          </a:prstGeom>
          <a:solidFill>
            <a:schemeClr val="accent1"/>
          </a:solidFill>
          <a:ln>
            <a:noFill/>
          </a:ln>
          <a:effectLst/>
        </p:spPr>
        <p:txBody>
          <a:bodyPr wrap="square" rtlCol="0">
            <a:spAutoFit/>
          </a:bodyPr>
          <a:lstStyle/>
          <a:p>
            <a:r>
              <a:rPr lang="ko-KR" altLang="en-US" sz="3200" dirty="0" smtClean="0"/>
              <a:t>특별한 기능을 처리 하도록 만들어진 프로그램의 단위</a:t>
            </a:r>
            <a:endParaRPr lang="ko-KR" altLang="en-US" sz="3200" dirty="0"/>
          </a:p>
        </p:txBody>
      </p:sp>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2769" name="_x79038448" descr="EMB000007b00505"/>
          <p:cNvPicPr>
            <a:picLocks noChangeAspect="1" noChangeArrowheads="1"/>
          </p:cNvPicPr>
          <p:nvPr/>
        </p:nvPicPr>
        <p:blipFill>
          <a:blip r:embed="rId3" cstate="print"/>
          <a:srcRect/>
          <a:stretch>
            <a:fillRect/>
          </a:stretch>
        </p:blipFill>
        <p:spPr bwMode="auto">
          <a:xfrm>
            <a:off x="5652120" y="2708919"/>
            <a:ext cx="3312369" cy="3961215"/>
          </a:xfrm>
          <a:prstGeom prst="rect">
            <a:avLst/>
          </a:prstGeom>
          <a:noFill/>
        </p:spPr>
      </p:pic>
      <p:sp>
        <p:nvSpPr>
          <p:cNvPr id="10" name="TextBox 9"/>
          <p:cNvSpPr txBox="1"/>
          <p:nvPr/>
        </p:nvSpPr>
        <p:spPr>
          <a:xfrm>
            <a:off x="179512" y="2798926"/>
            <a:ext cx="5400600" cy="2862322"/>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자동판매기 전체를 프로그램으로 비유한다면 상품 버튼은 함수</a:t>
            </a:r>
            <a:r>
              <a:rPr lang="en-US" altLang="ko-KR" sz="2000" dirty="0" smtClean="0"/>
              <a:t>(function)</a:t>
            </a:r>
            <a:r>
              <a:rPr lang="ko-KR" altLang="en-US" sz="2000" dirty="0" smtClean="0"/>
              <a:t>로 생각할 수 있다</a:t>
            </a:r>
            <a:r>
              <a:rPr lang="en-US" altLang="ko-KR" sz="2000" dirty="0" smtClean="0"/>
              <a:t>. </a:t>
            </a:r>
            <a:endParaRPr lang="ko-KR" altLang="en-US" sz="2000" dirty="0" smtClean="0"/>
          </a:p>
          <a:p>
            <a:endParaRPr lang="en-US" altLang="ko-KR" sz="2000" dirty="0" smtClean="0"/>
          </a:p>
          <a:p>
            <a:r>
              <a:rPr lang="ko-KR" altLang="en-US" sz="2000" dirty="0" smtClean="0"/>
              <a:t>함수</a:t>
            </a:r>
            <a:r>
              <a:rPr lang="en-US" altLang="ko-KR" sz="2000" dirty="0" smtClean="0"/>
              <a:t>(function)</a:t>
            </a:r>
            <a:r>
              <a:rPr lang="ko-KR" altLang="en-US" sz="2000" dirty="0" smtClean="0"/>
              <a:t>라는 단어는 </a:t>
            </a:r>
            <a:r>
              <a:rPr lang="ko-KR" altLang="en-US" sz="2000" b="1" dirty="0" smtClean="0">
                <a:solidFill>
                  <a:srgbClr val="FF0000"/>
                </a:solidFill>
              </a:rPr>
              <a:t>기능</a:t>
            </a:r>
            <a:r>
              <a:rPr lang="ko-KR" altLang="en-US" sz="2000" dirty="0" smtClean="0"/>
              <a:t>으로 해석할 </a:t>
            </a:r>
            <a:endParaRPr lang="en-US" altLang="ko-KR" sz="2000" dirty="0" smtClean="0"/>
          </a:p>
          <a:p>
            <a:r>
              <a:rPr lang="ko-KR" altLang="en-US" sz="2000" dirty="0" smtClean="0"/>
              <a:t>수 </a:t>
            </a:r>
            <a:r>
              <a:rPr lang="ko-KR" altLang="en-US" sz="2000" dirty="0" smtClean="0"/>
              <a:t>있다</a:t>
            </a:r>
            <a:r>
              <a:rPr lang="en-US" altLang="ko-KR" sz="2000" dirty="0" smtClean="0"/>
              <a:t>. </a:t>
            </a:r>
          </a:p>
          <a:p>
            <a:endParaRPr lang="en-US" altLang="ko-KR" sz="2000" dirty="0" smtClean="0"/>
          </a:p>
          <a:p>
            <a:r>
              <a:rPr lang="ko-KR" altLang="en-US" sz="2000" dirty="0" smtClean="0"/>
              <a:t>자동판매기에서 동전을 넣고 버튼을 누르면 해당 상품이 완성되는데 이때 버튼들은 해당 상품을 만드는 </a:t>
            </a:r>
            <a:r>
              <a:rPr lang="ko-KR" altLang="en-US" sz="2000" b="1" dirty="0" smtClean="0">
                <a:solidFill>
                  <a:srgbClr val="FF0000"/>
                </a:solidFill>
              </a:rPr>
              <a:t>기능</a:t>
            </a:r>
            <a:r>
              <a:rPr lang="ko-KR" altLang="en-US" sz="2000" dirty="0" smtClean="0"/>
              <a:t>과 연결되어 처리된다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메인 함수</a:t>
            </a:r>
            <a:r>
              <a:rPr lang="en-US" altLang="ko-KR" dirty="0" smtClean="0"/>
              <a:t>, void main</a:t>
            </a:r>
            <a:endParaRPr lang="en-US" altLang="ko-KR"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179512" y="5293657"/>
            <a:ext cx="8712968" cy="1015663"/>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ANSI(</a:t>
            </a:r>
            <a:r>
              <a:rPr lang="ko-KR" altLang="en-US" sz="2000" dirty="0" smtClean="0"/>
              <a:t>미국표준협회</a:t>
            </a:r>
            <a:r>
              <a:rPr lang="en-US" altLang="ko-KR" sz="2000" dirty="0" smtClean="0"/>
              <a:t>, American National Standards Institute)</a:t>
            </a:r>
            <a:r>
              <a:rPr lang="ko-KR" altLang="en-US" sz="2000" dirty="0" smtClean="0"/>
              <a:t>나 </a:t>
            </a:r>
            <a:r>
              <a:rPr lang="en-US" altLang="ko-KR" sz="2000" dirty="0" smtClean="0"/>
              <a:t>ISO(</a:t>
            </a:r>
            <a:r>
              <a:rPr lang="ko-KR" altLang="en-US" sz="2000" dirty="0" err="1" smtClean="0"/>
              <a:t>국제표준화기구</a:t>
            </a:r>
            <a:r>
              <a:rPr lang="en-US" altLang="ko-KR" sz="2000" dirty="0" smtClean="0"/>
              <a:t>, International Organization for</a:t>
            </a:r>
            <a:r>
              <a:rPr lang="ko-KR" altLang="en-US" sz="2000" dirty="0" smtClean="0"/>
              <a:t> </a:t>
            </a:r>
            <a:r>
              <a:rPr lang="en-US" altLang="ko-KR" sz="2000" dirty="0" smtClean="0"/>
              <a:t>Standardization)</a:t>
            </a:r>
            <a:r>
              <a:rPr lang="ko-KR" altLang="en-US" sz="2000" dirty="0" smtClean="0"/>
              <a:t>의 규정에 의하면 </a:t>
            </a:r>
            <a:r>
              <a:rPr lang="en-US" altLang="ko-KR" sz="2000" dirty="0" smtClean="0"/>
              <a:t>main  </a:t>
            </a:r>
            <a:r>
              <a:rPr lang="ko-KR" altLang="en-US" sz="2000" dirty="0" smtClean="0"/>
              <a:t>함수는 </a:t>
            </a:r>
            <a:r>
              <a:rPr lang="en-US" altLang="ko-KR" sz="2000" dirty="0" smtClean="0"/>
              <a:t>[</a:t>
            </a:r>
            <a:r>
              <a:rPr lang="ko-KR" altLang="en-US" sz="2000" dirty="0" smtClean="0"/>
              <a:t>형식 </a:t>
            </a:r>
            <a:r>
              <a:rPr lang="en-US" altLang="ko-KR" sz="2000" dirty="0" smtClean="0"/>
              <a:t>4]</a:t>
            </a:r>
            <a:r>
              <a:rPr lang="ko-KR" altLang="en-US" sz="2000" dirty="0" smtClean="0"/>
              <a:t> 또는 </a:t>
            </a:r>
            <a:r>
              <a:rPr lang="en-US" altLang="ko-KR" sz="2000" dirty="0" smtClean="0"/>
              <a:t>[</a:t>
            </a:r>
            <a:r>
              <a:rPr lang="ko-KR" altLang="en-US" sz="2000" dirty="0" smtClean="0"/>
              <a:t>형식 </a:t>
            </a:r>
            <a:r>
              <a:rPr lang="en-US" altLang="ko-KR" sz="2000" dirty="0" smtClean="0"/>
              <a:t>5]</a:t>
            </a:r>
            <a:r>
              <a:rPr lang="ko-KR" altLang="en-US" sz="2000" dirty="0" smtClean="0"/>
              <a:t>와 같이 사용할 것을 표준으로 규정</a:t>
            </a:r>
            <a:endParaRPr lang="en-US" altLang="ko-KR" sz="2000" dirty="0" smtClean="0"/>
          </a:p>
        </p:txBody>
      </p:sp>
      <p:pic>
        <p:nvPicPr>
          <p:cNvPr id="83970" name="Picture 2"/>
          <p:cNvPicPr>
            <a:picLocks noChangeAspect="1" noChangeArrowheads="1"/>
          </p:cNvPicPr>
          <p:nvPr/>
        </p:nvPicPr>
        <p:blipFill>
          <a:blip r:embed="rId3" cstate="print"/>
          <a:srcRect/>
          <a:stretch>
            <a:fillRect/>
          </a:stretch>
        </p:blipFill>
        <p:spPr bwMode="auto">
          <a:xfrm>
            <a:off x="251520" y="980728"/>
            <a:ext cx="5667375" cy="4143375"/>
          </a:xfrm>
          <a:prstGeom prst="rect">
            <a:avLst/>
          </a:prstGeom>
          <a:noFill/>
          <a:ln w="9525">
            <a:noFill/>
            <a:miter lim="800000"/>
            <a:headEnd/>
            <a:tailEnd/>
          </a:ln>
        </p:spPr>
      </p:pic>
      <p:sp>
        <p:nvSpPr>
          <p:cNvPr id="10" name="TextBox 9"/>
          <p:cNvSpPr txBox="1"/>
          <p:nvPr/>
        </p:nvSpPr>
        <p:spPr>
          <a:xfrm>
            <a:off x="5940152" y="2852936"/>
            <a:ext cx="3168352" cy="1015663"/>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main </a:t>
            </a:r>
            <a:r>
              <a:rPr lang="ko-KR" altLang="en-US" sz="2000" dirty="0" smtClean="0"/>
              <a:t>함수의</a:t>
            </a:r>
            <a:r>
              <a:rPr lang="en-US" altLang="ko-KR" sz="2000" dirty="0" smtClean="0"/>
              <a:t> </a:t>
            </a:r>
            <a:r>
              <a:rPr lang="ko-KR" altLang="en-US" sz="2000" dirty="0" smtClean="0"/>
              <a:t>정의에 여러 가지 형식을 이용하고 있지만</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메인 함수</a:t>
            </a:r>
            <a:r>
              <a:rPr lang="en-US" altLang="ko-KR" dirty="0" smtClean="0"/>
              <a:t>, </a:t>
            </a:r>
            <a:r>
              <a:rPr lang="en-US" altLang="ko-KR" dirty="0" err="1" smtClean="0"/>
              <a:t>int</a:t>
            </a:r>
            <a:r>
              <a:rPr lang="en-US" altLang="ko-KR" dirty="0" smtClean="0"/>
              <a:t> main(void)</a:t>
            </a:r>
            <a:endParaRPr lang="en-US" altLang="ko-KR"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 name="TextBox 7"/>
          <p:cNvSpPr txBox="1"/>
          <p:nvPr/>
        </p:nvSpPr>
        <p:spPr>
          <a:xfrm>
            <a:off x="179512" y="3918535"/>
            <a:ext cx="8712968" cy="2246769"/>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프로그램은 실행 중에 예상할 수 없는 오류로 인해 비정상적으로 종료될 수도 있고</a:t>
            </a:r>
            <a:r>
              <a:rPr lang="en-US" altLang="ko-KR" sz="2000" dirty="0" smtClean="0"/>
              <a:t>, </a:t>
            </a:r>
            <a:r>
              <a:rPr lang="ko-KR" altLang="en-US" sz="2000" dirty="0" smtClean="0"/>
              <a:t>사용자에 의해 강제적으로 종료될 수도 있다</a:t>
            </a:r>
            <a:r>
              <a:rPr lang="en-US" altLang="ko-KR" sz="2000" dirty="0" smtClean="0"/>
              <a:t>. </a:t>
            </a:r>
          </a:p>
          <a:p>
            <a:r>
              <a:rPr lang="ko-KR" altLang="en-US" sz="2000" dirty="0" smtClean="0"/>
              <a:t>이때 운영체제가 해당 프로그램이 정상적으로 종료되었는지를 알아야만 컴퓨터의 자원을 효율적으로 관리할 수 있다</a:t>
            </a:r>
            <a:r>
              <a:rPr lang="en-US" altLang="ko-KR" sz="2000" dirty="0" smtClean="0"/>
              <a:t>. </a:t>
            </a:r>
          </a:p>
          <a:p>
            <a:r>
              <a:rPr lang="ko-KR" altLang="en-US" sz="2000" dirty="0" smtClean="0"/>
              <a:t>따라서 </a:t>
            </a:r>
            <a:r>
              <a:rPr lang="en-US" altLang="ko-KR" sz="2000" b="1" dirty="0" smtClean="0"/>
              <a:t>return</a:t>
            </a:r>
            <a:r>
              <a:rPr lang="ko-KR" altLang="en-US" sz="2000" dirty="0" smtClean="0"/>
              <a:t> </a:t>
            </a:r>
            <a:r>
              <a:rPr lang="en-US" altLang="ko-KR" sz="2000" dirty="0" smtClean="0"/>
              <a:t>0;</a:t>
            </a:r>
            <a:r>
              <a:rPr lang="ko-KR" altLang="en-US" sz="2000" dirty="0" smtClean="0"/>
              <a:t>는 </a:t>
            </a:r>
            <a:r>
              <a:rPr lang="en-US" altLang="ko-KR" sz="2000" dirty="0" smtClean="0"/>
              <a:t>main </a:t>
            </a:r>
            <a:r>
              <a:rPr lang="ko-KR" altLang="en-US" sz="2000" dirty="0" smtClean="0"/>
              <a:t>함수가 정상적으로 종료되었을 경우에 </a:t>
            </a:r>
            <a:r>
              <a:rPr lang="en-US" altLang="ko-KR" sz="2000" dirty="0" smtClean="0"/>
              <a:t>0</a:t>
            </a:r>
            <a:r>
              <a:rPr lang="ko-KR" altLang="en-US" sz="2000" dirty="0" smtClean="0"/>
              <a:t>을 반환</a:t>
            </a:r>
            <a:r>
              <a:rPr lang="en-US" altLang="ko-KR" sz="2000" dirty="0" smtClean="0"/>
              <a:t>.</a:t>
            </a:r>
          </a:p>
          <a:p>
            <a:endParaRPr lang="en-US" altLang="ko-KR" sz="2000" dirty="0" smtClean="0"/>
          </a:p>
          <a:p>
            <a:r>
              <a:rPr lang="ko-KR" altLang="en-US" sz="2000" dirty="0" smtClean="0"/>
              <a:t>이후 모든 메인 프로그램은 </a:t>
            </a:r>
            <a:r>
              <a:rPr lang="en-US" altLang="ko-KR" sz="2000" dirty="0" smtClean="0"/>
              <a:t>[</a:t>
            </a:r>
            <a:r>
              <a:rPr lang="ko-KR" altLang="en-US" sz="2000" dirty="0" smtClean="0"/>
              <a:t>형식 </a:t>
            </a:r>
            <a:r>
              <a:rPr lang="en-US" altLang="ko-KR" sz="2000" dirty="0" smtClean="0"/>
              <a:t>4]</a:t>
            </a:r>
            <a:r>
              <a:rPr lang="ko-KR" altLang="en-US" sz="2000" dirty="0" smtClean="0"/>
              <a:t>를 이용하여 작성한다</a:t>
            </a:r>
            <a:r>
              <a:rPr lang="en-US" altLang="ko-KR" sz="2000" dirty="0" smtClean="0"/>
              <a:t>.</a:t>
            </a:r>
            <a:endParaRPr lang="ko-KR" altLang="en-US" sz="2000" dirty="0"/>
          </a:p>
        </p:txBody>
      </p:sp>
      <p:sp>
        <p:nvSpPr>
          <p:cNvPr id="10" name="TextBox 9"/>
          <p:cNvSpPr txBox="1"/>
          <p:nvPr/>
        </p:nvSpPr>
        <p:spPr>
          <a:xfrm>
            <a:off x="2771800" y="1837273"/>
            <a:ext cx="6192688" cy="1015663"/>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main </a:t>
            </a:r>
            <a:r>
              <a:rPr lang="ko-KR" altLang="en-US" sz="2000" dirty="0" smtClean="0"/>
              <a:t>함수이름 앞에 데이터 형인 </a:t>
            </a:r>
            <a:r>
              <a:rPr lang="en-US" altLang="ko-KR" sz="2000" b="1" dirty="0" err="1" smtClean="0"/>
              <a:t>int</a:t>
            </a:r>
            <a:r>
              <a:rPr lang="ko-KR" altLang="en-US" sz="2000" dirty="0" smtClean="0"/>
              <a:t>가 사용되었다는 것은 </a:t>
            </a:r>
            <a:r>
              <a:rPr lang="en-US" altLang="ko-KR" sz="2000" dirty="0" smtClean="0"/>
              <a:t>main  </a:t>
            </a:r>
            <a:r>
              <a:rPr lang="ko-KR" altLang="en-US" sz="2000" dirty="0" smtClean="0"/>
              <a:t>함수도 결과 값이 있다는 의미</a:t>
            </a:r>
            <a:r>
              <a:rPr lang="en-US" altLang="ko-KR" sz="2000" dirty="0" smtClean="0"/>
              <a:t>. </a:t>
            </a:r>
            <a:r>
              <a:rPr lang="ko-KR" altLang="en-US" sz="2000" dirty="0" smtClean="0"/>
              <a:t>마지막에 </a:t>
            </a:r>
            <a:r>
              <a:rPr lang="en-US" altLang="ko-KR" sz="2000" b="1" dirty="0" smtClean="0"/>
              <a:t>return</a:t>
            </a:r>
            <a:r>
              <a:rPr lang="ko-KR" altLang="en-US" sz="2000" dirty="0" smtClean="0"/>
              <a:t> 문이 사용된다</a:t>
            </a:r>
            <a:r>
              <a:rPr lang="en-US" altLang="ko-KR" sz="2000" dirty="0" smtClean="0"/>
              <a:t>.</a:t>
            </a:r>
            <a:endParaRPr lang="ko-KR" altLang="en-US" sz="2000" dirty="0"/>
          </a:p>
        </p:txBody>
      </p:sp>
      <p:pic>
        <p:nvPicPr>
          <p:cNvPr id="84994" name="Picture 2"/>
          <p:cNvPicPr>
            <a:picLocks noChangeAspect="1" noChangeArrowheads="1"/>
          </p:cNvPicPr>
          <p:nvPr/>
        </p:nvPicPr>
        <p:blipFill>
          <a:blip r:embed="rId3" cstate="print"/>
          <a:srcRect/>
          <a:stretch>
            <a:fillRect/>
          </a:stretch>
        </p:blipFill>
        <p:spPr bwMode="auto">
          <a:xfrm>
            <a:off x="107504" y="980728"/>
            <a:ext cx="2592288" cy="27370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646634" y="1124744"/>
            <a:ext cx="6381750" cy="457200"/>
            <a:chOff x="1646634" y="1124744"/>
            <a:chExt cx="6381750" cy="457200"/>
          </a:xfrm>
        </p:grpSpPr>
        <p:pic>
          <p:nvPicPr>
            <p:cNvPr id="18433" name="Picture 1"/>
            <p:cNvPicPr>
              <a:picLocks noChangeAspect="1" noChangeArrowheads="1"/>
            </p:cNvPicPr>
            <p:nvPr/>
          </p:nvPicPr>
          <p:blipFill>
            <a:blip r:embed="rId3" cstate="print"/>
            <a:srcRect/>
            <a:stretch>
              <a:fillRect/>
            </a:stretch>
          </p:blipFill>
          <p:spPr bwMode="auto">
            <a:xfrm>
              <a:off x="1646634" y="1124744"/>
              <a:ext cx="6381750" cy="457200"/>
            </a:xfrm>
            <a:prstGeom prst="rect">
              <a:avLst/>
            </a:prstGeom>
            <a:noFill/>
            <a:ln w="9525">
              <a:noFill/>
              <a:miter lim="800000"/>
              <a:headEnd/>
              <a:tailEnd/>
            </a:ln>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952" y="1185757"/>
              <a:ext cx="980344" cy="305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a:xfrm>
            <a:off x="222448" y="86173"/>
            <a:ext cx="8382000" cy="678531"/>
          </a:xfrm>
        </p:spPr>
        <p:txBody>
          <a:bodyPr>
            <a:normAutofit/>
          </a:bodyPr>
          <a:lstStyle/>
          <a:p>
            <a:r>
              <a:rPr lang="en-US" altLang="ko-KR" dirty="0" smtClean="0"/>
              <a:t>[</a:t>
            </a:r>
            <a:r>
              <a:rPr lang="ko-KR" altLang="en-US" dirty="0" smtClean="0"/>
              <a:t>실습문제 </a:t>
            </a:r>
            <a:r>
              <a:rPr lang="en-US" altLang="ko-KR" dirty="0" smtClean="0"/>
              <a:t>10.9] (256 page)</a:t>
            </a:r>
            <a:endParaRPr lang="ko-KR" altLang="en-US" dirty="0"/>
          </a:p>
        </p:txBody>
      </p:sp>
      <p:sp>
        <p:nvSpPr>
          <p:cNvPr id="6" name="텍스트 개체 틀 4"/>
          <p:cNvSpPr>
            <a:spLocks noGrp="1"/>
          </p:cNvSpPr>
          <p:nvPr>
            <p:ph type="body" sz="quarter" idx="10"/>
          </p:nvPr>
        </p:nvSpPr>
        <p:spPr>
          <a:xfrm>
            <a:off x="179512" y="764704"/>
            <a:ext cx="8784976" cy="751424"/>
          </a:xfrm>
        </p:spPr>
        <p:txBody>
          <a:bodyPr/>
          <a:lstStyle/>
          <a:p>
            <a:pPr>
              <a:buNone/>
            </a:pPr>
            <a:r>
              <a:rPr lang="ko-KR" altLang="en-US" sz="2000" dirty="0" smtClean="0"/>
              <a:t>임의의 두 실수</a:t>
            </a:r>
            <a:r>
              <a:rPr lang="en-US" altLang="ko-KR" sz="2000" dirty="0" smtClean="0"/>
              <a:t>(x, y)</a:t>
            </a:r>
            <a:r>
              <a:rPr lang="ko-KR" altLang="en-US" sz="2000" dirty="0" smtClean="0"/>
              <a:t>를 </a:t>
            </a:r>
            <a:r>
              <a:rPr lang="ko-KR" altLang="en-US" sz="2000" dirty="0" err="1" smtClean="0"/>
              <a:t>입력받아</a:t>
            </a:r>
            <a:r>
              <a:rPr lang="ko-KR" altLang="en-US" sz="2000" dirty="0" smtClean="0"/>
              <a:t> 다음의 식을 계산하는 부분을 함수로 </a:t>
            </a:r>
            <a:endParaRPr lang="en-US" altLang="ko-KR" sz="2000" dirty="0" smtClean="0"/>
          </a:p>
          <a:p>
            <a:pPr>
              <a:buNone/>
            </a:pPr>
            <a:r>
              <a:rPr lang="ko-KR" altLang="en-US" sz="2000" dirty="0" smtClean="0"/>
              <a:t>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a:hlinkClick r:id="rId5" action="ppaction://hlinkfile"/>
          </p:cNvPr>
          <p:cNvSpPr/>
          <p:nvPr/>
        </p:nvSpPr>
        <p:spPr bwMode="auto">
          <a:xfrm>
            <a:off x="1475656" y="62646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2" name="Rounded Rectangle 7"/>
          <p:cNvSpPr/>
          <p:nvPr/>
        </p:nvSpPr>
        <p:spPr bwMode="auto">
          <a:xfrm>
            <a:off x="6228184"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5" name="그룹 4"/>
          <p:cNvGrpSpPr/>
          <p:nvPr/>
        </p:nvGrpSpPr>
        <p:grpSpPr>
          <a:xfrm>
            <a:off x="182385" y="712812"/>
            <a:ext cx="8395832" cy="5524500"/>
            <a:chOff x="-298168" y="712812"/>
            <a:chExt cx="8395832" cy="5524500"/>
          </a:xfrm>
        </p:grpSpPr>
        <p:grpSp>
          <p:nvGrpSpPr>
            <p:cNvPr id="14" name="그룹 13"/>
            <p:cNvGrpSpPr/>
            <p:nvPr/>
          </p:nvGrpSpPr>
          <p:grpSpPr>
            <a:xfrm>
              <a:off x="-298168" y="712812"/>
              <a:ext cx="8395832" cy="5524500"/>
              <a:chOff x="-370176" y="640804"/>
              <a:chExt cx="8395832" cy="5524500"/>
            </a:xfrm>
          </p:grpSpPr>
          <p:pic>
            <p:nvPicPr>
              <p:cNvPr id="3" name="Picture 2"/>
              <p:cNvPicPr>
                <a:picLocks noChangeAspect="1" noChangeArrowheads="1"/>
              </p:cNvPicPr>
              <p:nvPr/>
            </p:nvPicPr>
            <p:blipFill>
              <a:blip r:embed="rId6" cstate="print"/>
              <a:srcRect/>
              <a:stretch>
                <a:fillRect/>
              </a:stretch>
            </p:blipFill>
            <p:spPr bwMode="auto">
              <a:xfrm>
                <a:off x="-370176" y="640804"/>
                <a:ext cx="4419600" cy="5524500"/>
              </a:xfrm>
              <a:prstGeom prst="rect">
                <a:avLst/>
              </a:prstGeom>
              <a:noFill/>
              <a:ln w="9525">
                <a:noFill/>
                <a:miter lim="800000"/>
                <a:headEnd/>
                <a:tailEnd/>
              </a:ln>
            </p:spPr>
          </p:pic>
          <p:pic>
            <p:nvPicPr>
              <p:cNvPr id="4" name="Picture 3"/>
              <p:cNvPicPr>
                <a:picLocks noChangeAspect="1" noChangeArrowheads="1"/>
              </p:cNvPicPr>
              <p:nvPr/>
            </p:nvPicPr>
            <p:blipFill>
              <a:blip r:embed="rId7" cstate="print"/>
              <a:srcRect/>
              <a:stretch>
                <a:fillRect/>
              </a:stretch>
            </p:blipFill>
            <p:spPr bwMode="auto">
              <a:xfrm>
                <a:off x="4063256" y="646906"/>
                <a:ext cx="3962400" cy="5086350"/>
              </a:xfrm>
              <a:prstGeom prst="rect">
                <a:avLst/>
              </a:prstGeom>
              <a:noFill/>
              <a:ln w="9525">
                <a:solidFill>
                  <a:schemeClr val="accent1"/>
                </a:solidFill>
                <a:miter lim="800000"/>
                <a:headEnd/>
                <a:tailEnd/>
              </a:ln>
            </p:spPr>
          </p:pic>
        </p:gr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956" y="3532638"/>
              <a:ext cx="3228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nextCondLst>
                <p:cond evt="onClick" delay="0">
                  <p:tgtEl>
                    <p:spTgt spid="12"/>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자기 자신을 호출하는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Picture 3"/>
          <p:cNvPicPr>
            <a:picLocks noChangeAspect="1" noChangeArrowheads="1"/>
          </p:cNvPicPr>
          <p:nvPr/>
        </p:nvPicPr>
        <p:blipFill>
          <a:blip r:embed="rId3" cstate="print"/>
          <a:srcRect/>
          <a:stretch>
            <a:fillRect/>
          </a:stretch>
        </p:blipFill>
        <p:spPr bwMode="auto">
          <a:xfrm>
            <a:off x="2627784" y="1124744"/>
            <a:ext cx="5883304" cy="2664296"/>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555776" y="3983876"/>
            <a:ext cx="6412620" cy="2613476"/>
          </a:xfrm>
          <a:prstGeom prst="rect">
            <a:avLst/>
          </a:prstGeom>
          <a:noFill/>
          <a:ln w="9525">
            <a:noFill/>
            <a:miter lim="800000"/>
            <a:headEnd/>
            <a:tailEnd/>
          </a:ln>
        </p:spPr>
      </p:pic>
      <p:sp>
        <p:nvSpPr>
          <p:cNvPr id="11" name="TextBox 10"/>
          <p:cNvSpPr txBox="1"/>
          <p:nvPr/>
        </p:nvSpPr>
        <p:spPr>
          <a:xfrm>
            <a:off x="251520" y="1196752"/>
            <a:ext cx="2232248"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일반적인 함수의 </a:t>
            </a:r>
            <a:endParaRPr lang="en-US" altLang="ko-KR" sz="2000" dirty="0" smtClean="0"/>
          </a:p>
          <a:p>
            <a:r>
              <a:rPr lang="ko-KR" altLang="en-US" sz="2000" dirty="0" smtClean="0"/>
              <a:t>호출과 반환과정</a:t>
            </a:r>
            <a:endParaRPr lang="ko-KR" altLang="en-US" sz="2000" dirty="0"/>
          </a:p>
        </p:txBody>
      </p:sp>
      <p:sp>
        <p:nvSpPr>
          <p:cNvPr id="12" name="TextBox 11"/>
          <p:cNvSpPr txBox="1"/>
          <p:nvPr/>
        </p:nvSpPr>
        <p:spPr>
          <a:xfrm>
            <a:off x="179512" y="4077072"/>
            <a:ext cx="2232248" cy="707886"/>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재귀 함수의 </a:t>
            </a:r>
            <a:endParaRPr lang="en-US" altLang="ko-KR" sz="2000" dirty="0" smtClean="0"/>
          </a:p>
          <a:p>
            <a:r>
              <a:rPr lang="ko-KR" altLang="en-US" sz="2000" dirty="0" smtClean="0"/>
              <a:t>호출과 반환과정</a:t>
            </a:r>
            <a:endParaRPr lang="ko-KR" altLang="en-US" sz="2000"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자기 자신을 호출하는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8" name="Picture 4"/>
          <p:cNvPicPr>
            <a:picLocks noChangeAspect="1" noChangeArrowheads="1"/>
          </p:cNvPicPr>
          <p:nvPr/>
        </p:nvPicPr>
        <p:blipFill>
          <a:blip r:embed="rId3" cstate="print"/>
          <a:srcRect/>
          <a:stretch>
            <a:fillRect/>
          </a:stretch>
        </p:blipFill>
        <p:spPr bwMode="auto">
          <a:xfrm>
            <a:off x="2555776" y="1247572"/>
            <a:ext cx="6412620" cy="2613476"/>
          </a:xfrm>
          <a:prstGeom prst="rect">
            <a:avLst/>
          </a:prstGeom>
          <a:noFill/>
          <a:ln w="9525">
            <a:noFill/>
            <a:miter lim="800000"/>
            <a:headEnd/>
            <a:tailEnd/>
          </a:ln>
        </p:spPr>
      </p:pic>
      <p:sp>
        <p:nvSpPr>
          <p:cNvPr id="12" name="TextBox 11"/>
          <p:cNvSpPr txBox="1"/>
          <p:nvPr/>
        </p:nvSpPr>
        <p:spPr>
          <a:xfrm>
            <a:off x="179512" y="1331774"/>
            <a:ext cx="2232248" cy="707886"/>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재귀 함수의 </a:t>
            </a:r>
            <a:endParaRPr lang="en-US" altLang="ko-KR" sz="2000" dirty="0" smtClean="0"/>
          </a:p>
          <a:p>
            <a:r>
              <a:rPr lang="ko-KR" altLang="en-US" sz="2000" dirty="0" smtClean="0"/>
              <a:t>호출과 반환과정</a:t>
            </a:r>
            <a:endParaRPr lang="ko-KR" altLang="en-US" sz="2000" dirty="0"/>
          </a:p>
        </p:txBody>
      </p:sp>
      <p:sp>
        <p:nvSpPr>
          <p:cNvPr id="8" name="TextBox 7"/>
          <p:cNvSpPr txBox="1"/>
          <p:nvPr/>
        </p:nvSpPr>
        <p:spPr>
          <a:xfrm>
            <a:off x="395536" y="4233282"/>
            <a:ext cx="8208912" cy="1938992"/>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재귀 호출에서는 무한 반복이 이루어지므로 이를 해결하기 위해 적절한 조건</a:t>
            </a:r>
            <a:r>
              <a:rPr lang="en-US" altLang="ko-KR" sz="2000" dirty="0" smtClean="0"/>
              <a:t>(</a:t>
            </a:r>
            <a:r>
              <a:rPr lang="en-US" altLang="ko-KR" sz="2000" b="1" dirty="0" smtClean="0"/>
              <a:t>if</a:t>
            </a:r>
            <a:r>
              <a:rPr lang="ko-KR" altLang="en-US" sz="2000" dirty="0" smtClean="0"/>
              <a:t>문</a:t>
            </a:r>
            <a:r>
              <a:rPr lang="en-US" altLang="ko-KR" sz="2000" b="1" dirty="0" smtClean="0"/>
              <a:t>)</a:t>
            </a:r>
            <a:r>
              <a:rPr lang="ko-KR" altLang="en-US" sz="2000" dirty="0" smtClean="0"/>
              <a:t>을 주어 함수를 벗어나도록 해 주어야 한다</a:t>
            </a:r>
            <a:r>
              <a:rPr lang="en-US" altLang="ko-KR" sz="2000" dirty="0" smtClean="0"/>
              <a:t>. </a:t>
            </a:r>
          </a:p>
          <a:p>
            <a:endParaRPr lang="en-US" altLang="ko-KR" sz="2000" dirty="0" smtClean="0"/>
          </a:p>
          <a:p>
            <a:r>
              <a:rPr lang="ko-KR" altLang="en-US" sz="2000" dirty="0" smtClean="0"/>
              <a:t>재귀함수를 사용하는 이유는</a:t>
            </a:r>
            <a:r>
              <a:rPr lang="en-US" altLang="ko-KR" sz="2000" dirty="0" smtClean="0"/>
              <a:t>?</a:t>
            </a:r>
          </a:p>
          <a:p>
            <a:r>
              <a:rPr lang="ko-KR" altLang="en-US" sz="2000" dirty="0" smtClean="0"/>
              <a:t>알고리즘의 구현이 용이하다</a:t>
            </a:r>
            <a:r>
              <a:rPr lang="en-US" altLang="ko-KR" sz="2000" dirty="0" smtClean="0"/>
              <a:t>.</a:t>
            </a:r>
          </a:p>
          <a:p>
            <a:r>
              <a:rPr lang="ko-KR" altLang="en-US" sz="2000" dirty="0" smtClean="0"/>
              <a:t>경우에 따라 함수의 정의가 간결하게 표현된다</a:t>
            </a:r>
            <a:r>
              <a:rPr lang="en-US" altLang="ko-KR" sz="2000" dirty="0" smtClean="0"/>
              <a:t>. </a:t>
            </a:r>
            <a:endParaRPr lang="ko-KR" altLang="en-US" sz="20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자기 자신을 호출하는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395536" y="1124744"/>
            <a:ext cx="7128792" cy="707886"/>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함수가 자기 자신을 호출하고 결과 값을 반환하는 과정의 예</a:t>
            </a:r>
            <a:endParaRPr lang="en-US" altLang="ko-KR" sz="2000" dirty="0" smtClean="0"/>
          </a:p>
          <a:p>
            <a:r>
              <a:rPr lang="ko-KR" altLang="en-US" sz="2000" dirty="0" smtClean="0"/>
              <a:t>오래 전 친구의 전화번호를 찾는 과정</a:t>
            </a:r>
          </a:p>
        </p:txBody>
      </p:sp>
      <p:pic>
        <p:nvPicPr>
          <p:cNvPr id="2051" name="Picture 3"/>
          <p:cNvPicPr>
            <a:picLocks noChangeAspect="1" noChangeArrowheads="1"/>
          </p:cNvPicPr>
          <p:nvPr/>
        </p:nvPicPr>
        <p:blipFill>
          <a:blip r:embed="rId3" cstate="print"/>
          <a:srcRect/>
          <a:stretch>
            <a:fillRect/>
          </a:stretch>
        </p:blipFill>
        <p:spPr bwMode="auto">
          <a:xfrm>
            <a:off x="35496" y="1988839"/>
            <a:ext cx="9036496" cy="370769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자기 자신을 호출하는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107504" y="1064930"/>
            <a:ext cx="4536504" cy="707886"/>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오래 전 친구의 전화번호를 찾는 과정을 </a:t>
            </a:r>
            <a:endParaRPr lang="en-US" altLang="ko-KR" sz="2000" dirty="0" smtClean="0"/>
          </a:p>
          <a:p>
            <a:r>
              <a:rPr lang="ko-KR" altLang="en-US" sz="2000" dirty="0" smtClean="0"/>
              <a:t>함수로 나타내면</a:t>
            </a:r>
          </a:p>
        </p:txBody>
      </p:sp>
      <p:pic>
        <p:nvPicPr>
          <p:cNvPr id="3074" name="Picture 2"/>
          <p:cNvPicPr>
            <a:picLocks noChangeAspect="1" noChangeArrowheads="1"/>
          </p:cNvPicPr>
          <p:nvPr/>
        </p:nvPicPr>
        <p:blipFill>
          <a:blip r:embed="rId3" cstate="print"/>
          <a:srcRect/>
          <a:stretch>
            <a:fillRect/>
          </a:stretch>
        </p:blipFill>
        <p:spPr bwMode="auto">
          <a:xfrm>
            <a:off x="3084957" y="4149080"/>
            <a:ext cx="5735516" cy="2448272"/>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79512" y="1904782"/>
            <a:ext cx="4335785" cy="2172290"/>
          </a:xfrm>
          <a:prstGeom prst="rect">
            <a:avLst/>
          </a:prstGeom>
          <a:noFill/>
          <a:ln w="9525">
            <a:noFill/>
            <a:miter lim="800000"/>
            <a:headEnd/>
            <a:tailEnd/>
          </a:ln>
        </p:spPr>
      </p:pic>
      <p:cxnSp>
        <p:nvCxnSpPr>
          <p:cNvPr id="9" name="직선 연결선 8"/>
          <p:cNvCxnSpPr/>
          <p:nvPr/>
        </p:nvCxnSpPr>
        <p:spPr>
          <a:xfrm>
            <a:off x="323528" y="2276872"/>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971600" y="3717032"/>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자유형 14"/>
          <p:cNvSpPr/>
          <p:nvPr/>
        </p:nvSpPr>
        <p:spPr>
          <a:xfrm>
            <a:off x="2195736" y="1988840"/>
            <a:ext cx="1422857" cy="2146005"/>
          </a:xfrm>
          <a:custGeom>
            <a:avLst/>
            <a:gdLst>
              <a:gd name="connsiteX0" fmla="*/ 297712 w 2037907"/>
              <a:gd name="connsiteY0" fmla="*/ 1711842 h 2146005"/>
              <a:gd name="connsiteX1" fmla="*/ 1988288 w 2037907"/>
              <a:gd name="connsiteY1" fmla="*/ 1860698 h 2146005"/>
              <a:gd name="connsiteX2" fmla="*/ 0 w 2037907"/>
              <a:gd name="connsiteY2" fmla="*/ 0 h 2146005"/>
              <a:gd name="connsiteX3" fmla="*/ 0 w 2037907"/>
              <a:gd name="connsiteY3" fmla="*/ 0 h 2146005"/>
            </a:gdLst>
            <a:ahLst/>
            <a:cxnLst>
              <a:cxn ang="0">
                <a:pos x="connsiteX0" y="connsiteY0"/>
              </a:cxn>
              <a:cxn ang="0">
                <a:pos x="connsiteX1" y="connsiteY1"/>
              </a:cxn>
              <a:cxn ang="0">
                <a:pos x="connsiteX2" y="connsiteY2"/>
              </a:cxn>
              <a:cxn ang="0">
                <a:pos x="connsiteX3" y="connsiteY3"/>
              </a:cxn>
            </a:cxnLst>
            <a:rect l="l" t="t" r="r" b="b"/>
            <a:pathLst>
              <a:path w="2037907" h="2146005">
                <a:moveTo>
                  <a:pt x="297712" y="1711842"/>
                </a:moveTo>
                <a:cubicBezTo>
                  <a:pt x="1167809" y="1928923"/>
                  <a:pt x="2037907" y="2146005"/>
                  <a:pt x="1988288" y="1860698"/>
                </a:cubicBezTo>
                <a:cubicBezTo>
                  <a:pt x="1938669" y="1575391"/>
                  <a:pt x="0" y="0"/>
                  <a:pt x="0" y="0"/>
                </a:cubicBezTo>
                <a:lnTo>
                  <a:pt x="0" y="0"/>
                </a:lnTo>
              </a:path>
            </a:pathLst>
          </a:custGeom>
          <a:ln w="19050" cap="sq">
            <a:solidFill>
              <a:srgbClr val="FF0000"/>
            </a:solidFill>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TextBox 15"/>
          <p:cNvSpPr txBox="1"/>
          <p:nvPr/>
        </p:nvSpPr>
        <p:spPr>
          <a:xfrm>
            <a:off x="4860032" y="1758295"/>
            <a:ext cx="4032448" cy="2246769"/>
          </a:xfrm>
          <a:prstGeom prst="rect">
            <a:avLst/>
          </a:prstGeom>
          <a:solidFill>
            <a:schemeClr val="accent3">
              <a:lumMod val="60000"/>
              <a:lumOff val="40000"/>
            </a:schemeClr>
          </a:solidFill>
          <a:ln>
            <a:noFill/>
          </a:ln>
          <a:effectLst/>
        </p:spPr>
        <p:txBody>
          <a:bodyPr wrap="square" rtlCol="0">
            <a:spAutoFit/>
          </a:bodyPr>
          <a:lstStyle/>
          <a:p>
            <a:r>
              <a:rPr lang="ko-KR" altLang="en-US" sz="2000" dirty="0" smtClean="0"/>
              <a:t>재귀 호출은 자신을 호출하는 과정이 연속적으로 일어나다가 조건에 의해 함수의 호출이 더 이상 일어나지 않으면 그때부터 결과를 반환하는 과정이 역순으로 진행되어 최초의 호출이 일어난 곳으로 되돌아 온다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en-US" altLang="ko-KR" dirty="0" smtClean="0"/>
              <a:t>add(n) : n</a:t>
            </a:r>
            <a:r>
              <a:rPr lang="ko-KR" altLang="en-US" dirty="0" smtClean="0"/>
              <a:t>부터 </a:t>
            </a:r>
            <a:r>
              <a:rPr lang="en-US" altLang="ko-KR" dirty="0" smtClean="0"/>
              <a:t>1</a:t>
            </a:r>
            <a:r>
              <a:rPr lang="ko-KR" altLang="en-US" dirty="0" smtClean="0"/>
              <a:t>까지의 정수 합을 </a:t>
            </a:r>
            <a:r>
              <a:rPr lang="en-US" altLang="ko-KR" dirty="0" smtClean="0"/>
              <a:t/>
            </a:r>
            <a:br>
              <a:rPr lang="en-US" altLang="ko-KR" dirty="0" smtClean="0"/>
            </a:br>
            <a:r>
              <a:rPr lang="en-US" altLang="ko-KR" dirty="0" smtClean="0"/>
              <a:t>                             </a:t>
            </a:r>
            <a:r>
              <a:rPr lang="ko-KR" altLang="en-US" dirty="0" smtClean="0"/>
              <a:t>계산하는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4099" name="Picture 3"/>
          <p:cNvPicPr>
            <a:picLocks noChangeAspect="1" noChangeArrowheads="1"/>
          </p:cNvPicPr>
          <p:nvPr/>
        </p:nvPicPr>
        <p:blipFill>
          <a:blip r:embed="rId3" cstate="print"/>
          <a:srcRect/>
          <a:stretch>
            <a:fillRect/>
          </a:stretch>
        </p:blipFill>
        <p:spPr bwMode="auto">
          <a:xfrm>
            <a:off x="323528" y="1340768"/>
            <a:ext cx="5328592" cy="996962"/>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179512" y="2540496"/>
            <a:ext cx="2276475" cy="1752600"/>
          </a:xfrm>
          <a:prstGeom prst="rect">
            <a:avLst/>
          </a:prstGeom>
          <a:noFill/>
          <a:ln w="9525">
            <a:solidFill>
              <a:schemeClr val="accent1">
                <a:lumMod val="40000"/>
                <a:lumOff val="60000"/>
                <a:alpha val="55000"/>
              </a:schemeClr>
            </a:solid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3059832" y="1340769"/>
            <a:ext cx="5917432" cy="5342384"/>
          </a:xfrm>
          <a:prstGeom prst="rect">
            <a:avLst/>
          </a:prstGeom>
          <a:noFill/>
          <a:ln w="9525">
            <a:noFill/>
            <a:miter lim="800000"/>
            <a:headEnd/>
            <a:tailEnd/>
          </a:ln>
        </p:spPr>
      </p:pic>
      <p:sp>
        <p:nvSpPr>
          <p:cNvPr id="11" name="Rounded Rectangle 7"/>
          <p:cNvSpPr/>
          <p:nvPr/>
        </p:nvSpPr>
        <p:spPr bwMode="auto">
          <a:xfrm>
            <a:off x="251520" y="5733256"/>
            <a:ext cx="2736304" cy="764704"/>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n=4</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인 경우 호출과 반환과정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2000"/>
                                        <p:tgtEl>
                                          <p:spTgt spid="4102"/>
                                        </p:tgtEl>
                                      </p:cBhvr>
                                    </p:animEffect>
                                  </p:childTnLst>
                                </p:cTn>
                              </p:par>
                            </p:childTnLst>
                          </p:cTn>
                        </p:par>
                      </p:childTnLst>
                    </p:cTn>
                  </p:par>
                </p:childTnLst>
              </p:cTn>
              <p:nextCondLst>
                <p:cond evt="onClick" delay="0">
                  <p:tgtEl>
                    <p:spTgt spid="11"/>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6173"/>
            <a:ext cx="8382000" cy="1038571"/>
          </a:xfrm>
        </p:spPr>
        <p:txBody>
          <a:bodyPr>
            <a:normAutofit fontScale="90000"/>
          </a:bodyPr>
          <a:lstStyle/>
          <a:p>
            <a:r>
              <a:rPr lang="en-US" altLang="ko-KR" dirty="0" smtClean="0"/>
              <a:t>add(n) : n</a:t>
            </a:r>
            <a:r>
              <a:rPr lang="ko-KR" altLang="en-US" dirty="0" smtClean="0"/>
              <a:t>부터 </a:t>
            </a:r>
            <a:r>
              <a:rPr lang="en-US" altLang="ko-KR" dirty="0" smtClean="0"/>
              <a:t>1</a:t>
            </a:r>
            <a:r>
              <a:rPr lang="ko-KR" altLang="en-US" dirty="0" smtClean="0"/>
              <a:t>까지의 정수 합을 </a:t>
            </a:r>
            <a:r>
              <a:rPr lang="en-US" altLang="ko-KR" dirty="0" smtClean="0"/>
              <a:t/>
            </a:r>
            <a:br>
              <a:rPr lang="en-US" altLang="ko-KR" dirty="0" smtClean="0"/>
            </a:br>
            <a:r>
              <a:rPr lang="ko-KR" altLang="en-US" dirty="0" smtClean="0"/>
              <a:t>계산하는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122" name="Picture 2"/>
          <p:cNvPicPr>
            <a:picLocks noChangeAspect="1" noChangeArrowheads="1"/>
          </p:cNvPicPr>
          <p:nvPr/>
        </p:nvPicPr>
        <p:blipFill>
          <a:blip r:embed="rId3" cstate="print"/>
          <a:srcRect/>
          <a:stretch>
            <a:fillRect/>
          </a:stretch>
        </p:blipFill>
        <p:spPr bwMode="auto">
          <a:xfrm>
            <a:off x="63996" y="1196752"/>
            <a:ext cx="5372100" cy="56388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419872" y="1711958"/>
            <a:ext cx="5328592" cy="996962"/>
          </a:xfrm>
          <a:prstGeom prst="rect">
            <a:avLst/>
          </a:prstGeom>
          <a:noFill/>
          <a:ln w="9525">
            <a:noFill/>
            <a:miter lim="800000"/>
            <a:headEnd/>
            <a:tailEnd/>
          </a:ln>
        </p:spPr>
      </p:pic>
      <p:sp>
        <p:nvSpPr>
          <p:cNvPr id="9" name="Rounded Rectangle 7"/>
          <p:cNvSpPr/>
          <p:nvPr/>
        </p:nvSpPr>
        <p:spPr bwMode="auto">
          <a:xfrm>
            <a:off x="59401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123" name="_x79758048" descr="EMB000009fc073e"/>
          <p:cNvPicPr>
            <a:picLocks noChangeAspect="1" noChangeArrowheads="1"/>
          </p:cNvPicPr>
          <p:nvPr/>
        </p:nvPicPr>
        <p:blipFill>
          <a:blip r:embed="rId5" cstate="print"/>
          <a:srcRect/>
          <a:stretch>
            <a:fillRect/>
          </a:stretch>
        </p:blipFill>
        <p:spPr bwMode="auto">
          <a:xfrm>
            <a:off x="4860031" y="4365104"/>
            <a:ext cx="3026287" cy="648072"/>
          </a:xfrm>
          <a:prstGeom prst="rect">
            <a:avLst/>
          </a:prstGeom>
          <a:noFill/>
        </p:spPr>
      </p:pic>
      <p:sp>
        <p:nvSpPr>
          <p:cNvPr id="10" name="Rounded Rectangle 7">
            <a:hlinkClick r:id="rId6" action="ppaction://hlinkfile"/>
          </p:cNvPr>
          <p:cNvSpPr/>
          <p:nvPr/>
        </p:nvSpPr>
        <p:spPr bwMode="auto">
          <a:xfrm>
            <a:off x="5940152" y="54452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2000"/>
                                        <p:tgtEl>
                                          <p:spTgt spid="5123"/>
                                        </p:tgtEl>
                                      </p:cBhvr>
                                    </p:animEffect>
                                  </p:childTnLst>
                                </p:cTn>
                              </p:par>
                            </p:childTnLst>
                          </p:cTn>
                        </p:par>
                      </p:childTnLst>
                    </p:cTn>
                  </p:par>
                </p:childTnLst>
              </p:cTn>
              <p:nextCondLst>
                <p:cond evt="onClick" delay="0">
                  <p:tgtEl>
                    <p:spTgt spid="9"/>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재귀 호출을 이용한 곱셈</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395536" y="1052736"/>
            <a:ext cx="7632848" cy="40011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계승</a:t>
            </a:r>
            <a:r>
              <a:rPr lang="en-US" altLang="ko-KR" sz="2000" dirty="0" smtClean="0"/>
              <a:t>(factorial) : </a:t>
            </a:r>
            <a:r>
              <a:rPr lang="ko-KR" altLang="en-US" sz="2000" dirty="0" smtClean="0"/>
              <a:t>계승은 </a:t>
            </a:r>
            <a:r>
              <a:rPr lang="en-US" altLang="ko-KR" sz="2000" dirty="0" smtClean="0"/>
              <a:t>1</a:t>
            </a:r>
            <a:r>
              <a:rPr lang="ko-KR" altLang="en-US" sz="2000" dirty="0" smtClean="0"/>
              <a:t>부터 어떤 양의 정수 </a:t>
            </a:r>
            <a:r>
              <a:rPr lang="en-US" altLang="ko-KR" sz="2000" dirty="0" smtClean="0"/>
              <a:t>n</a:t>
            </a:r>
            <a:r>
              <a:rPr lang="ko-KR" altLang="en-US" sz="2000" dirty="0" smtClean="0"/>
              <a:t>까지를 모두 곱한 것</a:t>
            </a:r>
            <a:endParaRPr lang="ko-KR" altLang="en-US" sz="2000" dirty="0"/>
          </a:p>
        </p:txBody>
      </p:sp>
      <p:pic>
        <p:nvPicPr>
          <p:cNvPr id="102402" name="Picture 2"/>
          <p:cNvPicPr>
            <a:picLocks noChangeAspect="1" noChangeArrowheads="1"/>
          </p:cNvPicPr>
          <p:nvPr/>
        </p:nvPicPr>
        <p:blipFill>
          <a:blip r:embed="rId3" cstate="print"/>
          <a:srcRect/>
          <a:stretch>
            <a:fillRect/>
          </a:stretch>
        </p:blipFill>
        <p:spPr bwMode="auto">
          <a:xfrm>
            <a:off x="323528" y="1556792"/>
            <a:ext cx="5562600" cy="1085850"/>
          </a:xfrm>
          <a:prstGeom prst="rect">
            <a:avLst/>
          </a:prstGeom>
          <a:noFill/>
          <a:ln w="9525">
            <a:noFill/>
            <a:miter lim="800000"/>
            <a:headEnd/>
            <a:tailEnd/>
          </a:ln>
        </p:spPr>
      </p:pic>
      <p:pic>
        <p:nvPicPr>
          <p:cNvPr id="102403" name="Picture 3"/>
          <p:cNvPicPr>
            <a:picLocks noChangeAspect="1" noChangeArrowheads="1"/>
          </p:cNvPicPr>
          <p:nvPr/>
        </p:nvPicPr>
        <p:blipFill>
          <a:blip r:embed="rId4" cstate="print"/>
          <a:srcRect/>
          <a:stretch>
            <a:fillRect/>
          </a:stretch>
        </p:blipFill>
        <p:spPr bwMode="auto">
          <a:xfrm>
            <a:off x="395536" y="2780928"/>
            <a:ext cx="2362200" cy="1771650"/>
          </a:xfrm>
          <a:prstGeom prst="rect">
            <a:avLst/>
          </a:prstGeom>
          <a:noFill/>
          <a:ln w="9525">
            <a:solidFill>
              <a:schemeClr val="accent1">
                <a:lumMod val="40000"/>
                <a:lumOff val="60000"/>
                <a:alpha val="48000"/>
              </a:schemeClr>
            </a:solidFill>
            <a:miter lim="800000"/>
            <a:headEnd/>
            <a:tailEnd/>
          </a:ln>
        </p:spPr>
      </p:pic>
      <p:sp>
        <p:nvSpPr>
          <p:cNvPr id="13" name="Rounded Rectangle 7"/>
          <p:cNvSpPr/>
          <p:nvPr/>
        </p:nvSpPr>
        <p:spPr bwMode="auto">
          <a:xfrm>
            <a:off x="35496" y="5733256"/>
            <a:ext cx="2736304" cy="764704"/>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n=4</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인 경우 호출과 반환과정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02404" name="Picture 4"/>
          <p:cNvPicPr>
            <a:picLocks noChangeAspect="1" noChangeArrowheads="1"/>
          </p:cNvPicPr>
          <p:nvPr/>
        </p:nvPicPr>
        <p:blipFill>
          <a:blip r:embed="rId5" cstate="print"/>
          <a:srcRect/>
          <a:stretch>
            <a:fillRect/>
          </a:stretch>
        </p:blipFill>
        <p:spPr bwMode="auto">
          <a:xfrm>
            <a:off x="2843808" y="980728"/>
            <a:ext cx="6181725" cy="546735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fade">
                                      <p:cBhvr>
                                        <p:cTn id="7" dur="2000"/>
                                        <p:tgtEl>
                                          <p:spTgt spid="102404"/>
                                        </p:tgtEl>
                                      </p:cBhvr>
                                    </p:animEffect>
                                  </p:childTnLst>
                                </p:cTn>
                              </p:par>
                            </p:childTnLst>
                          </p:cTn>
                        </p:par>
                      </p:childTnLst>
                    </p:cTn>
                  </p:par>
                </p:childTnLst>
              </p:cTn>
              <p:nextCondLst>
                <p:cond evt="onClick" delay="0">
                  <p:tgtEl>
                    <p:spTgt spid="1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자동판매기의 처리과정</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21" name="Picture 1"/>
          <p:cNvPicPr>
            <a:picLocks noChangeAspect="1" noChangeArrowheads="1"/>
          </p:cNvPicPr>
          <p:nvPr/>
        </p:nvPicPr>
        <p:blipFill>
          <a:blip r:embed="rId3" cstate="print"/>
          <a:srcRect/>
          <a:stretch>
            <a:fillRect/>
          </a:stretch>
        </p:blipFill>
        <p:spPr bwMode="auto">
          <a:xfrm>
            <a:off x="667841" y="1052736"/>
            <a:ext cx="7648575" cy="3952875"/>
          </a:xfrm>
          <a:prstGeom prst="rect">
            <a:avLst/>
          </a:prstGeom>
          <a:noFill/>
          <a:ln w="9525">
            <a:noFill/>
            <a:miter lim="800000"/>
            <a:headEnd/>
            <a:tailEnd/>
          </a:ln>
        </p:spPr>
      </p:pic>
      <p:sp>
        <p:nvSpPr>
          <p:cNvPr id="9" name="TextBox 8"/>
          <p:cNvSpPr txBox="1"/>
          <p:nvPr/>
        </p:nvSpPr>
        <p:spPr>
          <a:xfrm>
            <a:off x="467544" y="5241394"/>
            <a:ext cx="8568952"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커피 버튼은 위와 같은 몇 가지의 절차들을 하나로 묶어서 처리하도록 만들어져 있으며 이와 같은 묶음 단위를 함수</a:t>
            </a:r>
            <a:r>
              <a:rPr lang="en-US" altLang="ko-KR" sz="2000" dirty="0" smtClean="0"/>
              <a:t>(</a:t>
            </a:r>
            <a:r>
              <a:rPr lang="ko-KR" altLang="en-US" sz="2000" dirty="0" smtClean="0"/>
              <a:t>또는 기능</a:t>
            </a:r>
            <a:r>
              <a:rPr lang="en-US" altLang="ko-KR" sz="2000" dirty="0" smtClean="0"/>
              <a:t>)</a:t>
            </a:r>
            <a:r>
              <a:rPr lang="ko-KR" altLang="en-US" sz="2000" dirty="0" smtClean="0"/>
              <a:t>라고 할 수 있다</a:t>
            </a:r>
            <a:r>
              <a:rPr lang="en-US" altLang="ko-KR" sz="2000" dirty="0" smtClean="0"/>
              <a:t>.</a:t>
            </a:r>
            <a:endParaRPr lang="ko-KR" altLang="en-US" sz="2000" dirty="0" smtClean="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6173"/>
            <a:ext cx="8382000" cy="1038571"/>
          </a:xfrm>
        </p:spPr>
        <p:txBody>
          <a:bodyPr>
            <a:normAutofit fontScale="90000"/>
          </a:bodyPr>
          <a:lstStyle/>
          <a:p>
            <a:r>
              <a:rPr lang="en-US" altLang="ko-KR" dirty="0" smtClean="0"/>
              <a:t>fact(n) : n</a:t>
            </a:r>
            <a:r>
              <a:rPr lang="ko-KR" altLang="en-US" dirty="0" smtClean="0"/>
              <a:t>부터 </a:t>
            </a:r>
            <a:r>
              <a:rPr lang="en-US" altLang="ko-KR" dirty="0" smtClean="0"/>
              <a:t>1</a:t>
            </a:r>
            <a:r>
              <a:rPr lang="ko-KR" altLang="en-US" dirty="0" smtClean="0"/>
              <a:t>까지의 정수의 곱을 </a:t>
            </a:r>
            <a:r>
              <a:rPr lang="en-US" altLang="ko-KR" dirty="0" smtClean="0"/>
              <a:t/>
            </a:r>
            <a:br>
              <a:rPr lang="en-US" altLang="ko-KR" dirty="0" smtClean="0"/>
            </a:br>
            <a:r>
              <a:rPr lang="ko-KR" altLang="en-US" dirty="0" smtClean="0"/>
              <a:t>계산하는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Rounded Rectangle 7"/>
          <p:cNvSpPr/>
          <p:nvPr/>
        </p:nvSpPr>
        <p:spPr bwMode="auto">
          <a:xfrm>
            <a:off x="59401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3426" name="Picture 2"/>
          <p:cNvPicPr>
            <a:picLocks noChangeAspect="1" noChangeArrowheads="1"/>
          </p:cNvPicPr>
          <p:nvPr/>
        </p:nvPicPr>
        <p:blipFill>
          <a:blip r:embed="rId3" cstate="print"/>
          <a:srcRect/>
          <a:stretch>
            <a:fillRect/>
          </a:stretch>
        </p:blipFill>
        <p:spPr bwMode="auto">
          <a:xfrm>
            <a:off x="179512" y="1268760"/>
            <a:ext cx="5486400" cy="5391150"/>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3329880" y="1268760"/>
            <a:ext cx="5562600" cy="1085850"/>
          </a:xfrm>
          <a:prstGeom prst="rect">
            <a:avLst/>
          </a:prstGeom>
          <a:noFill/>
          <a:ln w="9525">
            <a:noFill/>
            <a:miter lim="800000"/>
            <a:headEnd/>
            <a:tailEnd/>
          </a:ln>
        </p:spPr>
      </p:pic>
      <p:sp>
        <p:nvSpPr>
          <p:cNvPr id="1034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3427" name="_x79760584" descr="EMB000009fc0743"/>
          <p:cNvPicPr>
            <a:picLocks noChangeAspect="1" noChangeArrowheads="1"/>
          </p:cNvPicPr>
          <p:nvPr/>
        </p:nvPicPr>
        <p:blipFill>
          <a:blip r:embed="rId5" cstate="print"/>
          <a:srcRect/>
          <a:stretch>
            <a:fillRect/>
          </a:stretch>
        </p:blipFill>
        <p:spPr bwMode="auto">
          <a:xfrm>
            <a:off x="5796136" y="4221088"/>
            <a:ext cx="2880320" cy="648072"/>
          </a:xfrm>
          <a:prstGeom prst="rect">
            <a:avLst/>
          </a:prstGeom>
          <a:noFill/>
        </p:spPr>
      </p:pic>
      <p:sp>
        <p:nvSpPr>
          <p:cNvPr id="11" name="Rounded Rectangle 7">
            <a:hlinkClick r:id="rId6" action="ppaction://hlinkfile"/>
          </p:cNvPr>
          <p:cNvSpPr/>
          <p:nvPr/>
        </p:nvSpPr>
        <p:spPr bwMode="auto">
          <a:xfrm>
            <a:off x="5940152" y="53732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2000"/>
                                        <p:tgtEl>
                                          <p:spTgt spid="103427"/>
                                        </p:tgtEl>
                                      </p:cBhvr>
                                    </p:animEffect>
                                  </p:childTnLst>
                                </p:cTn>
                              </p:par>
                            </p:childTnLst>
                          </p:cTn>
                        </p:par>
                      </p:childTnLst>
                    </p:cTn>
                  </p:par>
                </p:childTnLst>
              </p:cTn>
              <p:nextCondLst>
                <p:cond evt="onClick" delay="0">
                  <p:tgtEl>
                    <p:spTgt spid="9"/>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cstate="print"/>
          <a:srcRect/>
          <a:stretch>
            <a:fillRect/>
          </a:stretch>
        </p:blipFill>
        <p:spPr bwMode="auto">
          <a:xfrm>
            <a:off x="179512" y="1844824"/>
            <a:ext cx="5013734" cy="4824536"/>
          </a:xfrm>
          <a:prstGeom prst="rect">
            <a:avLst/>
          </a:prstGeom>
          <a:noFill/>
          <a:ln w="9525">
            <a:noFill/>
            <a:miter lim="800000"/>
            <a:headEnd/>
            <a:tailEnd/>
          </a:ln>
        </p:spPr>
      </p:pic>
      <p:sp>
        <p:nvSpPr>
          <p:cNvPr id="2" name="Title 1"/>
          <p:cNvSpPr>
            <a:spLocks noGrp="1"/>
          </p:cNvSpPr>
          <p:nvPr>
            <p:ph type="title"/>
          </p:nvPr>
        </p:nvSpPr>
        <p:spPr>
          <a:xfrm>
            <a:off x="35496" y="230189"/>
            <a:ext cx="8382000" cy="678531"/>
          </a:xfrm>
        </p:spPr>
        <p:txBody>
          <a:bodyPr>
            <a:normAutofit/>
          </a:bodyPr>
          <a:lstStyle/>
          <a:p>
            <a:r>
              <a:rPr lang="en-US" altLang="ko-KR" dirty="0" smtClean="0"/>
              <a:t>[</a:t>
            </a:r>
            <a:r>
              <a:rPr lang="ko-KR" altLang="en-US" dirty="0" smtClean="0"/>
              <a:t>실습문제 </a:t>
            </a:r>
            <a:r>
              <a:rPr lang="en-US" altLang="ko-KR" dirty="0" smtClean="0"/>
              <a:t>10.10]</a:t>
            </a:r>
            <a:endParaRPr lang="ko-KR" altLang="en-US" dirty="0"/>
          </a:p>
        </p:txBody>
      </p:sp>
      <p:sp>
        <p:nvSpPr>
          <p:cNvPr id="6" name="텍스트 개체 틀 4"/>
          <p:cNvSpPr>
            <a:spLocks noGrp="1"/>
          </p:cNvSpPr>
          <p:nvPr>
            <p:ph type="body" sz="quarter" idx="10"/>
          </p:nvPr>
        </p:nvSpPr>
        <p:spPr>
          <a:xfrm>
            <a:off x="179512" y="980728"/>
            <a:ext cx="8784976" cy="751424"/>
          </a:xfrm>
        </p:spPr>
        <p:txBody>
          <a:bodyPr/>
          <a:lstStyle/>
          <a:p>
            <a:pPr>
              <a:buNone/>
            </a:pPr>
            <a:r>
              <a:rPr lang="ko-KR" altLang="en-US" sz="2000" dirty="0" smtClean="0"/>
              <a:t>앞에서 </a:t>
            </a:r>
            <a:r>
              <a:rPr lang="en-US" altLang="ko-KR" sz="2000" dirty="0" smtClean="0"/>
              <a:t>n!</a:t>
            </a:r>
            <a:r>
              <a:rPr lang="ko-KR" altLang="en-US" sz="2000" dirty="0" smtClean="0"/>
              <a:t>을 계산하는 함수에 대해 </a:t>
            </a:r>
            <a:r>
              <a:rPr lang="en-US" altLang="ko-KR" sz="2000" dirty="0" smtClean="0"/>
              <a:t>n</a:t>
            </a:r>
            <a:r>
              <a:rPr lang="ko-KR" altLang="en-US" sz="2000" dirty="0" smtClean="0"/>
              <a:t>이 큰 경우에도 바른 결과가 나오도록 </a:t>
            </a:r>
            <a:endParaRPr lang="en-US" altLang="ko-KR" sz="2000" dirty="0" smtClean="0"/>
          </a:p>
          <a:p>
            <a:pPr>
              <a:buNone/>
            </a:pPr>
            <a:r>
              <a:rPr lang="ko-KR" altLang="en-US" sz="2000" dirty="0" smtClean="0"/>
              <a:t>프로그램을 수정하시오</a:t>
            </a:r>
            <a:r>
              <a:rPr lang="en-US" altLang="ko-KR" sz="2000" dirty="0" smtClean="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0596" name="Picture 4"/>
          <p:cNvPicPr>
            <a:picLocks noChangeAspect="1" noChangeArrowheads="1"/>
          </p:cNvPicPr>
          <p:nvPr/>
        </p:nvPicPr>
        <p:blipFill>
          <a:blip r:embed="rId4" cstate="print"/>
          <a:srcRect/>
          <a:stretch>
            <a:fillRect/>
          </a:stretch>
        </p:blipFill>
        <p:spPr bwMode="auto">
          <a:xfrm>
            <a:off x="3635896" y="1484784"/>
            <a:ext cx="5172075" cy="2095500"/>
          </a:xfrm>
          <a:prstGeom prst="rect">
            <a:avLst/>
          </a:prstGeom>
          <a:noFill/>
          <a:ln w="9525">
            <a:noFill/>
            <a:miter lim="800000"/>
            <a:headEnd/>
            <a:tailEnd/>
          </a:ln>
        </p:spPr>
      </p:pic>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0595" name="Picture 3"/>
          <p:cNvPicPr>
            <a:picLocks noChangeAspect="1" noChangeArrowheads="1"/>
          </p:cNvPicPr>
          <p:nvPr/>
        </p:nvPicPr>
        <p:blipFill>
          <a:blip r:embed="rId5" cstate="print"/>
          <a:srcRect/>
          <a:stretch>
            <a:fillRect/>
          </a:stretch>
        </p:blipFill>
        <p:spPr bwMode="auto">
          <a:xfrm>
            <a:off x="3611438" y="110083"/>
            <a:ext cx="5353050" cy="5191125"/>
          </a:xfrm>
          <a:prstGeom prst="rect">
            <a:avLst/>
          </a:prstGeom>
          <a:noFill/>
          <a:ln w="15875">
            <a:solidFill>
              <a:srgbClr val="FF0000"/>
            </a:solidFill>
            <a:miter lim="800000"/>
            <a:headEnd/>
            <a:tailEnd/>
          </a:ln>
        </p:spPr>
      </p:pic>
      <p:sp>
        <p:nvSpPr>
          <p:cNvPr id="10" name="Rounded Rectangle 7">
            <a:hlinkClick r:id="rId6" action="ppaction://hlinkfile"/>
          </p:cNvPr>
          <p:cNvSpPr/>
          <p:nvPr/>
        </p:nvSpPr>
        <p:spPr bwMode="auto">
          <a:xfrm>
            <a:off x="5796136" y="55446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fade">
                                      <p:cBhvr>
                                        <p:cTn id="7" dur="2000"/>
                                        <p:tgtEl>
                                          <p:spTgt spid="110595"/>
                                        </p:tgtEl>
                                      </p:cBhvr>
                                    </p:animEffect>
                                  </p:childTnLst>
                                </p:cTn>
                              </p:par>
                            </p:childTnLst>
                          </p:cTn>
                        </p:par>
                      </p:childTnLst>
                    </p:cTn>
                  </p:par>
                </p:childTnLst>
              </p:cTn>
              <p:nextCondLst>
                <p:cond evt="onClick" delay="0">
                  <p:tgtEl>
                    <p:spTgt spid="12"/>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재귀 호출과 응용</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6300192" y="1052736"/>
            <a:ext cx="2736304" cy="1631216"/>
          </a:xfrm>
          <a:prstGeom prst="rect">
            <a:avLst/>
          </a:prstGeom>
          <a:solidFill>
            <a:schemeClr val="accent6">
              <a:lumMod val="40000"/>
              <a:lumOff val="60000"/>
            </a:schemeClr>
          </a:solidFill>
          <a:ln>
            <a:noFill/>
          </a:ln>
          <a:effectLst/>
        </p:spPr>
        <p:txBody>
          <a:bodyPr wrap="square" rtlCol="0">
            <a:spAutoFit/>
          </a:bodyPr>
          <a:lstStyle/>
          <a:p>
            <a:r>
              <a:rPr lang="en-US" altLang="ko-KR" sz="2000" dirty="0" smtClean="0"/>
              <a:t>1</a:t>
            </a:r>
            <a:r>
              <a:rPr lang="ko-KR" altLang="en-US" sz="2000" dirty="0" smtClean="0"/>
              <a:t>부터 </a:t>
            </a:r>
            <a:r>
              <a:rPr lang="en-US" altLang="ko-KR" sz="2000" dirty="0" smtClean="0"/>
              <a:t>5</a:t>
            </a:r>
            <a:r>
              <a:rPr lang="ko-KR" altLang="en-US" sz="2000" dirty="0" smtClean="0"/>
              <a:t>까지</a:t>
            </a:r>
            <a:r>
              <a:rPr lang="en-US" altLang="ko-KR" sz="2000" dirty="0" smtClean="0"/>
              <a:t>, </a:t>
            </a:r>
            <a:r>
              <a:rPr lang="ko-KR" altLang="en-US" sz="2000" dirty="0" smtClean="0"/>
              <a:t>또는 </a:t>
            </a:r>
            <a:r>
              <a:rPr lang="en-US" altLang="ko-KR" sz="2000" dirty="0" smtClean="0"/>
              <a:t>5</a:t>
            </a:r>
            <a:r>
              <a:rPr lang="ko-KR" altLang="en-US" sz="2000" dirty="0" smtClean="0"/>
              <a:t>부터 </a:t>
            </a:r>
            <a:r>
              <a:rPr lang="en-US" altLang="ko-KR" sz="2000" dirty="0" smtClean="0"/>
              <a:t>1</a:t>
            </a:r>
            <a:r>
              <a:rPr lang="ko-KR" altLang="en-US" sz="2000" dirty="0" smtClean="0"/>
              <a:t>까지 출력하는 프로그램을 반복문을 사용하지 않고 재귀함수로 처리</a:t>
            </a:r>
            <a:endParaRPr lang="ko-KR" altLang="en-US" sz="2000" dirty="0"/>
          </a:p>
        </p:txBody>
      </p:sp>
      <p:pic>
        <p:nvPicPr>
          <p:cNvPr id="106498" name="Picture 2"/>
          <p:cNvPicPr>
            <a:picLocks noChangeAspect="1" noChangeArrowheads="1"/>
          </p:cNvPicPr>
          <p:nvPr/>
        </p:nvPicPr>
        <p:blipFill>
          <a:blip r:embed="rId3" cstate="print"/>
          <a:srcRect/>
          <a:stretch>
            <a:fillRect/>
          </a:stretch>
        </p:blipFill>
        <p:spPr bwMode="auto">
          <a:xfrm>
            <a:off x="35496" y="1045130"/>
            <a:ext cx="6120680" cy="5336198"/>
          </a:xfrm>
          <a:prstGeom prst="rect">
            <a:avLst/>
          </a:prstGeom>
          <a:noFill/>
          <a:ln w="9525">
            <a:noFill/>
            <a:miter lim="800000"/>
            <a:headEnd/>
            <a:tailEnd/>
          </a:ln>
        </p:spPr>
      </p:pic>
      <p:sp>
        <p:nvSpPr>
          <p:cNvPr id="10" name="직사각형 9"/>
          <p:cNvSpPr/>
          <p:nvPr/>
        </p:nvSpPr>
        <p:spPr bwMode="auto">
          <a:xfrm>
            <a:off x="755576" y="5229200"/>
            <a:ext cx="2088232" cy="576064"/>
          </a:xfrm>
          <a:prstGeom prst="rect">
            <a:avLst/>
          </a:prstGeom>
          <a:noFill/>
          <a:ln>
            <a:solidFill>
              <a:schemeClr val="accent1">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직사각형 10"/>
          <p:cNvSpPr/>
          <p:nvPr/>
        </p:nvSpPr>
        <p:spPr bwMode="auto">
          <a:xfrm>
            <a:off x="3779912" y="5229200"/>
            <a:ext cx="2088232" cy="576064"/>
          </a:xfrm>
          <a:prstGeom prst="rect">
            <a:avLst/>
          </a:prstGeom>
          <a:noFill/>
          <a:ln>
            <a:solidFill>
              <a:srgbClr val="FFC000">
                <a:alpha val="37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cstate="print"/>
          <a:srcRect/>
          <a:stretch>
            <a:fillRect/>
          </a:stretch>
        </p:blipFill>
        <p:spPr bwMode="auto">
          <a:xfrm>
            <a:off x="76546" y="919493"/>
            <a:ext cx="3381375" cy="58959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재귀 호출과 응용</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p:cNvSpPr/>
          <p:nvPr/>
        </p:nvSpPr>
        <p:spPr bwMode="auto">
          <a:xfrm>
            <a:off x="971600" y="5589240"/>
            <a:ext cx="2088232" cy="576064"/>
          </a:xfrm>
          <a:prstGeom prst="rect">
            <a:avLst/>
          </a:prstGeom>
          <a:noFill/>
          <a:ln>
            <a:solidFill>
              <a:schemeClr val="accent1">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2629666" y="1785010"/>
            <a:ext cx="4968552" cy="707886"/>
          </a:xfrm>
          <a:prstGeom prst="rect">
            <a:avLst/>
          </a:prstGeom>
          <a:solidFill>
            <a:schemeClr val="accent6">
              <a:lumMod val="40000"/>
              <a:lumOff val="60000"/>
            </a:schemeClr>
          </a:solidFill>
          <a:ln>
            <a:noFill/>
          </a:ln>
          <a:effectLst/>
        </p:spPr>
        <p:txBody>
          <a:bodyPr wrap="square" rtlCol="0">
            <a:spAutoFit/>
          </a:bodyPr>
          <a:lstStyle/>
          <a:p>
            <a:r>
              <a:rPr lang="en-US" altLang="ko-KR" sz="2000" dirty="0" smtClean="0"/>
              <a:t>5</a:t>
            </a:r>
            <a:r>
              <a:rPr lang="ko-KR" altLang="en-US" sz="2000" dirty="0" smtClean="0"/>
              <a:t>부터 </a:t>
            </a:r>
            <a:r>
              <a:rPr lang="en-US" altLang="ko-KR" sz="2000" dirty="0" smtClean="0"/>
              <a:t>1</a:t>
            </a:r>
            <a:r>
              <a:rPr lang="ko-KR" altLang="en-US" sz="2000" dirty="0" smtClean="0"/>
              <a:t>까지 출력하는 프로그램을 반복문을 사용하지 않고 재귀함수로 처리</a:t>
            </a:r>
            <a:endParaRPr lang="ko-KR" altLang="en-US" sz="2000" dirty="0"/>
          </a:p>
        </p:txBody>
      </p:sp>
      <p:sp>
        <p:nvSpPr>
          <p:cNvPr id="9" name="Rounded Rectangle 7"/>
          <p:cNvSpPr/>
          <p:nvPr/>
        </p:nvSpPr>
        <p:spPr bwMode="auto">
          <a:xfrm>
            <a:off x="59401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호출과 반환과정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3" name="그룹 12"/>
          <p:cNvGrpSpPr/>
          <p:nvPr/>
        </p:nvGrpSpPr>
        <p:grpSpPr>
          <a:xfrm>
            <a:off x="786705" y="163860"/>
            <a:ext cx="8105775" cy="3151443"/>
            <a:chOff x="786705" y="163860"/>
            <a:chExt cx="8105775" cy="3151443"/>
          </a:xfrm>
        </p:grpSpPr>
        <p:pic>
          <p:nvPicPr>
            <p:cNvPr id="107523" name="Picture 3"/>
            <p:cNvPicPr>
              <a:picLocks noChangeAspect="1" noChangeArrowheads="1"/>
            </p:cNvPicPr>
            <p:nvPr/>
          </p:nvPicPr>
          <p:blipFill>
            <a:blip r:embed="rId4" cstate="print"/>
            <a:srcRect/>
            <a:stretch>
              <a:fillRect/>
            </a:stretch>
          </p:blipFill>
          <p:spPr bwMode="auto">
            <a:xfrm>
              <a:off x="786705" y="163860"/>
              <a:ext cx="8105775" cy="1104900"/>
            </a:xfrm>
            <a:prstGeom prst="rect">
              <a:avLst/>
            </a:prstGeom>
            <a:noFill/>
            <a:ln w="9525">
              <a:noFill/>
              <a:miter lim="800000"/>
              <a:headEnd/>
              <a:tailEnd/>
            </a:ln>
          </p:spPr>
        </p:pic>
        <p:pic>
          <p:nvPicPr>
            <p:cNvPr id="107524" name="Picture 4"/>
            <p:cNvPicPr>
              <a:picLocks noChangeAspect="1" noChangeArrowheads="1"/>
            </p:cNvPicPr>
            <p:nvPr/>
          </p:nvPicPr>
          <p:blipFill>
            <a:blip r:embed="rId5" cstate="print"/>
            <a:srcRect/>
            <a:stretch>
              <a:fillRect/>
            </a:stretch>
          </p:blipFill>
          <p:spPr bwMode="auto">
            <a:xfrm>
              <a:off x="7668344" y="1484784"/>
              <a:ext cx="1080120" cy="183051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9"/>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3" cstate="print"/>
          <a:srcRect/>
          <a:stretch>
            <a:fillRect/>
          </a:stretch>
        </p:blipFill>
        <p:spPr bwMode="auto">
          <a:xfrm>
            <a:off x="107504" y="917401"/>
            <a:ext cx="3295650" cy="58959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재귀 호출과 응용</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p:cNvSpPr/>
          <p:nvPr/>
        </p:nvSpPr>
        <p:spPr bwMode="auto">
          <a:xfrm>
            <a:off x="971600" y="5589240"/>
            <a:ext cx="2088232" cy="576064"/>
          </a:xfrm>
          <a:prstGeom prst="rect">
            <a:avLst/>
          </a:prstGeom>
          <a:noFill/>
          <a:ln>
            <a:solidFill>
              <a:schemeClr val="accent1">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2629666" y="4233282"/>
            <a:ext cx="4968552" cy="707886"/>
          </a:xfrm>
          <a:prstGeom prst="rect">
            <a:avLst/>
          </a:prstGeom>
          <a:solidFill>
            <a:schemeClr val="accent6">
              <a:lumMod val="40000"/>
              <a:lumOff val="60000"/>
            </a:schemeClr>
          </a:solidFill>
          <a:ln>
            <a:noFill/>
          </a:ln>
          <a:effectLst/>
        </p:spPr>
        <p:txBody>
          <a:bodyPr wrap="square" rtlCol="0">
            <a:spAutoFit/>
          </a:bodyPr>
          <a:lstStyle/>
          <a:p>
            <a:r>
              <a:rPr lang="en-US" altLang="ko-KR" sz="2000" dirty="0" smtClean="0"/>
              <a:t>1</a:t>
            </a:r>
            <a:r>
              <a:rPr lang="ko-KR" altLang="en-US" sz="2000" dirty="0" smtClean="0"/>
              <a:t>부터 </a:t>
            </a:r>
            <a:r>
              <a:rPr lang="en-US" altLang="ko-KR" sz="2000" dirty="0" smtClean="0"/>
              <a:t>5</a:t>
            </a:r>
            <a:r>
              <a:rPr lang="ko-KR" altLang="en-US" sz="2000" dirty="0" smtClean="0"/>
              <a:t>까지 출력하는 프로그램을 반복문을 사용하지 않고 재귀함수로 처리</a:t>
            </a:r>
            <a:endParaRPr lang="ko-KR" altLang="en-US" sz="2000" dirty="0"/>
          </a:p>
        </p:txBody>
      </p:sp>
      <p:sp>
        <p:nvSpPr>
          <p:cNvPr id="9" name="Rounded Rectangle 7"/>
          <p:cNvSpPr/>
          <p:nvPr/>
        </p:nvSpPr>
        <p:spPr bwMode="auto">
          <a:xfrm>
            <a:off x="59401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호출과 반환과정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grpSp>
        <p:nvGrpSpPr>
          <p:cNvPr id="13" name="그룹 12"/>
          <p:cNvGrpSpPr/>
          <p:nvPr/>
        </p:nvGrpSpPr>
        <p:grpSpPr>
          <a:xfrm>
            <a:off x="899592" y="68957"/>
            <a:ext cx="8058150" cy="5736307"/>
            <a:chOff x="899592" y="68957"/>
            <a:chExt cx="8058150" cy="5736307"/>
          </a:xfrm>
        </p:grpSpPr>
        <p:pic>
          <p:nvPicPr>
            <p:cNvPr id="108547" name="Picture 3"/>
            <p:cNvPicPr>
              <a:picLocks noChangeAspect="1" noChangeArrowheads="1"/>
            </p:cNvPicPr>
            <p:nvPr/>
          </p:nvPicPr>
          <p:blipFill>
            <a:blip r:embed="rId4" cstate="print"/>
            <a:srcRect/>
            <a:stretch>
              <a:fillRect/>
            </a:stretch>
          </p:blipFill>
          <p:spPr bwMode="auto">
            <a:xfrm>
              <a:off x="899592" y="68957"/>
              <a:ext cx="8058150" cy="3648075"/>
            </a:xfrm>
            <a:prstGeom prst="rect">
              <a:avLst/>
            </a:prstGeom>
            <a:noFill/>
            <a:ln w="9525">
              <a:noFill/>
              <a:miter lim="800000"/>
              <a:headEnd/>
              <a:tailEnd/>
            </a:ln>
          </p:spPr>
        </p:pic>
        <p:pic>
          <p:nvPicPr>
            <p:cNvPr id="108548" name="Picture 4"/>
            <p:cNvPicPr>
              <a:picLocks noChangeAspect="1" noChangeArrowheads="1"/>
            </p:cNvPicPr>
            <p:nvPr/>
          </p:nvPicPr>
          <p:blipFill>
            <a:blip r:embed="rId5" cstate="print"/>
            <a:srcRect/>
            <a:stretch>
              <a:fillRect/>
            </a:stretch>
          </p:blipFill>
          <p:spPr bwMode="auto">
            <a:xfrm>
              <a:off x="7732637" y="3861048"/>
              <a:ext cx="1087835" cy="1944216"/>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9"/>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3" cstate="print"/>
          <a:srcRect/>
          <a:stretch>
            <a:fillRect/>
          </a:stretch>
        </p:blipFill>
        <p:spPr bwMode="auto">
          <a:xfrm>
            <a:off x="35496" y="1150193"/>
            <a:ext cx="6202504" cy="523113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10.11] (264 page)</a:t>
            </a:r>
            <a:endParaRPr lang="ko-KR" altLang="en-US" dirty="0"/>
          </a:p>
        </p:txBody>
      </p:sp>
      <p:sp>
        <p:nvSpPr>
          <p:cNvPr id="6" name="텍스트 개체 틀 4"/>
          <p:cNvSpPr>
            <a:spLocks noGrp="1"/>
          </p:cNvSpPr>
          <p:nvPr>
            <p:ph type="body" sz="quarter" idx="10"/>
          </p:nvPr>
        </p:nvSpPr>
        <p:spPr>
          <a:xfrm>
            <a:off x="5652120" y="1046927"/>
            <a:ext cx="3096344" cy="1661993"/>
          </a:xfrm>
          <a:solidFill>
            <a:schemeClr val="accent1">
              <a:lumMod val="40000"/>
              <a:lumOff val="60000"/>
            </a:schemeClr>
          </a:solidFill>
        </p:spPr>
        <p:txBody>
          <a:bodyPr>
            <a:normAutofit/>
          </a:bodyPr>
          <a:lstStyle/>
          <a:p>
            <a:pPr>
              <a:buNone/>
            </a:pPr>
            <a:r>
              <a:rPr lang="ko-KR" altLang="en-US" sz="2000" dirty="0" smtClean="0">
                <a:latin typeface="+mn-ea"/>
                <a:ea typeface="+mn-ea"/>
              </a:rPr>
              <a:t>함수 </a:t>
            </a:r>
            <a:r>
              <a:rPr lang="en-US" altLang="ko-KR" sz="2000" dirty="0" smtClean="0">
                <a:latin typeface="+mn-ea"/>
                <a:ea typeface="+mn-ea"/>
              </a:rPr>
              <a:t>call_1</a:t>
            </a:r>
            <a:r>
              <a:rPr lang="ko-KR" altLang="en-US" sz="2000" dirty="0" smtClean="0">
                <a:latin typeface="+mn-ea"/>
                <a:ea typeface="+mn-ea"/>
              </a:rPr>
              <a:t>과 </a:t>
            </a:r>
            <a:r>
              <a:rPr lang="en-US" altLang="ko-KR" sz="2000" dirty="0" smtClean="0">
                <a:latin typeface="+mn-ea"/>
                <a:ea typeface="+mn-ea"/>
              </a:rPr>
              <a:t>call_2</a:t>
            </a:r>
            <a:r>
              <a:rPr lang="ko-KR" altLang="en-US" sz="2000" dirty="0" smtClean="0">
                <a:latin typeface="+mn-ea"/>
                <a:ea typeface="+mn-ea"/>
              </a:rPr>
              <a:t>에 대해 </a:t>
            </a:r>
            <a:endParaRPr lang="en-US" altLang="ko-KR" sz="2000" dirty="0" smtClean="0">
              <a:latin typeface="+mn-ea"/>
              <a:ea typeface="+mn-ea"/>
            </a:endParaRPr>
          </a:p>
          <a:p>
            <a:pPr>
              <a:buNone/>
            </a:pPr>
            <a:r>
              <a:rPr lang="ko-KR" altLang="en-US" sz="2000" dirty="0" smtClean="0">
                <a:latin typeface="+mn-ea"/>
                <a:ea typeface="+mn-ea"/>
              </a:rPr>
              <a:t>호출과정과 반환과정을 </a:t>
            </a:r>
            <a:endParaRPr lang="en-US" altLang="ko-KR" sz="2000" dirty="0" smtClean="0">
              <a:latin typeface="+mn-ea"/>
              <a:ea typeface="+mn-ea"/>
            </a:endParaRPr>
          </a:p>
          <a:p>
            <a:pPr>
              <a:buNone/>
            </a:pPr>
            <a:r>
              <a:rPr lang="ko-KR" altLang="en-US" sz="2000" dirty="0" smtClean="0">
                <a:latin typeface="+mn-ea"/>
                <a:ea typeface="+mn-ea"/>
              </a:rPr>
              <a:t>나타내고 </a:t>
            </a:r>
            <a:endParaRPr lang="en-US" altLang="ko-KR" sz="2000" dirty="0" smtClean="0">
              <a:latin typeface="+mn-ea"/>
              <a:ea typeface="+mn-ea"/>
            </a:endParaRPr>
          </a:p>
          <a:p>
            <a:pPr>
              <a:buNone/>
            </a:pPr>
            <a:r>
              <a:rPr lang="ko-KR" altLang="en-US" sz="2000" dirty="0" smtClean="0">
                <a:latin typeface="+mn-ea"/>
                <a:ea typeface="+mn-ea"/>
              </a:rPr>
              <a:t>출력결과를 확인하시오</a:t>
            </a:r>
            <a:r>
              <a:rPr lang="en-US" altLang="ko-KR" sz="2000" dirty="0" smtClean="0">
                <a:latin typeface="+mn-ea"/>
                <a:ea typeface="+mn-ea"/>
              </a:rPr>
              <a:t>.</a:t>
            </a:r>
            <a:endParaRPr lang="ko-KR" altLang="en-US" sz="2000" dirty="0">
              <a:latin typeface="+mn-ea"/>
              <a:ea typeface="+mn-ea"/>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10.11] (264 page)</a:t>
            </a:r>
            <a:endParaRPr lang="ko-KR" altLang="en-US" dirty="0"/>
          </a:p>
        </p:txBody>
      </p:sp>
      <p:sp>
        <p:nvSpPr>
          <p:cNvPr id="6" name="텍스트 개체 틀 4"/>
          <p:cNvSpPr>
            <a:spLocks noGrp="1"/>
          </p:cNvSpPr>
          <p:nvPr>
            <p:ph type="body" sz="quarter" idx="10"/>
          </p:nvPr>
        </p:nvSpPr>
        <p:spPr>
          <a:xfrm>
            <a:off x="3779912" y="1046927"/>
            <a:ext cx="4896544" cy="365849"/>
          </a:xfrm>
          <a:solidFill>
            <a:schemeClr val="accent1">
              <a:lumMod val="40000"/>
              <a:lumOff val="60000"/>
            </a:schemeClr>
          </a:solidFill>
        </p:spPr>
        <p:txBody>
          <a:bodyPr>
            <a:normAutofit/>
          </a:bodyPr>
          <a:lstStyle/>
          <a:p>
            <a:pPr>
              <a:buNone/>
            </a:pPr>
            <a:r>
              <a:rPr lang="ko-KR" altLang="en-US" sz="2000" dirty="0" smtClean="0">
                <a:latin typeface="+mn-ea"/>
                <a:ea typeface="+mn-ea"/>
              </a:rPr>
              <a:t>함수 </a:t>
            </a:r>
            <a:r>
              <a:rPr lang="en-US" altLang="ko-KR" sz="2000" dirty="0" smtClean="0">
                <a:latin typeface="+mn-ea"/>
                <a:ea typeface="+mn-ea"/>
              </a:rPr>
              <a:t>call_1</a:t>
            </a:r>
            <a:r>
              <a:rPr lang="ko-KR" altLang="en-US" sz="2000" dirty="0" smtClean="0">
                <a:latin typeface="+mn-ea"/>
                <a:ea typeface="+mn-ea"/>
              </a:rPr>
              <a:t>에 대한</a:t>
            </a:r>
            <a:r>
              <a:rPr lang="en-US" altLang="ko-KR" sz="2000" dirty="0" smtClean="0">
                <a:latin typeface="+mn-ea"/>
                <a:ea typeface="+mn-ea"/>
              </a:rPr>
              <a:t> </a:t>
            </a:r>
            <a:r>
              <a:rPr lang="ko-KR" altLang="en-US" sz="2000" dirty="0" smtClean="0">
                <a:latin typeface="+mn-ea"/>
                <a:ea typeface="+mn-ea"/>
              </a:rPr>
              <a:t>호출과정과 반환과정</a:t>
            </a:r>
            <a:endParaRPr lang="ko-KR" altLang="en-US" sz="2000" dirty="0">
              <a:latin typeface="+mn-ea"/>
              <a:ea typeface="+mn-ea"/>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Rounded Rectangle 7"/>
          <p:cNvSpPr/>
          <p:nvPr/>
        </p:nvSpPr>
        <p:spPr bwMode="auto">
          <a:xfrm>
            <a:off x="579613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1618" name="Picture 2"/>
          <p:cNvPicPr>
            <a:picLocks noChangeAspect="1" noChangeArrowheads="1"/>
          </p:cNvPicPr>
          <p:nvPr/>
        </p:nvPicPr>
        <p:blipFill>
          <a:blip r:embed="rId3" cstate="print"/>
          <a:srcRect/>
          <a:stretch>
            <a:fillRect/>
          </a:stretch>
        </p:blipFill>
        <p:spPr bwMode="auto">
          <a:xfrm>
            <a:off x="323528" y="1052736"/>
            <a:ext cx="3152775" cy="5553075"/>
          </a:xfrm>
          <a:prstGeom prst="rect">
            <a:avLst/>
          </a:prstGeom>
          <a:noFill/>
          <a:ln w="9525">
            <a:noFill/>
            <a:miter lim="800000"/>
            <a:headEnd/>
            <a:tailEnd/>
          </a:ln>
        </p:spPr>
      </p:pic>
      <p:grpSp>
        <p:nvGrpSpPr>
          <p:cNvPr id="11" name="그룹 10"/>
          <p:cNvGrpSpPr/>
          <p:nvPr/>
        </p:nvGrpSpPr>
        <p:grpSpPr>
          <a:xfrm>
            <a:off x="3147764" y="1628800"/>
            <a:ext cx="5600700" cy="2952328"/>
            <a:chOff x="3147764" y="1628800"/>
            <a:chExt cx="5600700" cy="2952328"/>
          </a:xfrm>
        </p:grpSpPr>
        <p:pic>
          <p:nvPicPr>
            <p:cNvPr id="111619" name="Picture 3"/>
            <p:cNvPicPr>
              <a:picLocks noChangeAspect="1" noChangeArrowheads="1"/>
            </p:cNvPicPr>
            <p:nvPr/>
          </p:nvPicPr>
          <p:blipFill>
            <a:blip r:embed="rId4" cstate="print"/>
            <a:srcRect/>
            <a:stretch>
              <a:fillRect/>
            </a:stretch>
          </p:blipFill>
          <p:spPr bwMode="auto">
            <a:xfrm>
              <a:off x="3147764" y="1628800"/>
              <a:ext cx="5600700" cy="1447800"/>
            </a:xfrm>
            <a:prstGeom prst="rect">
              <a:avLst/>
            </a:prstGeom>
            <a:noFill/>
            <a:ln w="9525">
              <a:noFill/>
              <a:miter lim="800000"/>
              <a:headEnd/>
              <a:tailEnd/>
            </a:ln>
          </p:spPr>
        </p:pic>
        <p:pic>
          <p:nvPicPr>
            <p:cNvPr id="111620" name="Picture 4"/>
            <p:cNvPicPr>
              <a:picLocks noChangeAspect="1" noChangeArrowheads="1"/>
            </p:cNvPicPr>
            <p:nvPr/>
          </p:nvPicPr>
          <p:blipFill>
            <a:blip r:embed="rId5" cstate="print"/>
            <a:srcRect/>
            <a:stretch>
              <a:fillRect/>
            </a:stretch>
          </p:blipFill>
          <p:spPr bwMode="auto">
            <a:xfrm>
              <a:off x="3923928" y="3429000"/>
              <a:ext cx="1039174" cy="115212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nextCondLst>
                <p:cond evt="onClick" delay="0">
                  <p:tgtEl>
                    <p:spTgt spid="7"/>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10.11] (264 page)</a:t>
            </a:r>
            <a:endParaRPr lang="ko-KR" altLang="en-US" dirty="0"/>
          </a:p>
        </p:txBody>
      </p:sp>
      <p:sp>
        <p:nvSpPr>
          <p:cNvPr id="6" name="텍스트 개체 틀 4"/>
          <p:cNvSpPr>
            <a:spLocks noGrp="1"/>
          </p:cNvSpPr>
          <p:nvPr>
            <p:ph type="body" sz="quarter" idx="10"/>
          </p:nvPr>
        </p:nvSpPr>
        <p:spPr>
          <a:xfrm>
            <a:off x="3419872" y="1556792"/>
            <a:ext cx="4896544" cy="365849"/>
          </a:xfrm>
          <a:solidFill>
            <a:schemeClr val="accent1">
              <a:lumMod val="40000"/>
              <a:lumOff val="60000"/>
            </a:schemeClr>
          </a:solidFill>
        </p:spPr>
        <p:txBody>
          <a:bodyPr>
            <a:normAutofit/>
          </a:bodyPr>
          <a:lstStyle/>
          <a:p>
            <a:pPr>
              <a:buNone/>
            </a:pPr>
            <a:r>
              <a:rPr lang="ko-KR" altLang="en-US" sz="2000" dirty="0" smtClean="0">
                <a:latin typeface="+mn-ea"/>
                <a:ea typeface="+mn-ea"/>
              </a:rPr>
              <a:t>함수 </a:t>
            </a:r>
            <a:r>
              <a:rPr lang="en-US" altLang="ko-KR" sz="2000" dirty="0" smtClean="0">
                <a:latin typeface="+mn-ea"/>
                <a:ea typeface="+mn-ea"/>
              </a:rPr>
              <a:t>call_2</a:t>
            </a:r>
            <a:r>
              <a:rPr lang="ko-KR" altLang="en-US" sz="2000" dirty="0" smtClean="0">
                <a:latin typeface="+mn-ea"/>
                <a:ea typeface="+mn-ea"/>
              </a:rPr>
              <a:t>에 대한</a:t>
            </a:r>
            <a:r>
              <a:rPr lang="en-US" altLang="ko-KR" sz="2000" dirty="0" smtClean="0">
                <a:latin typeface="+mn-ea"/>
                <a:ea typeface="+mn-ea"/>
              </a:rPr>
              <a:t> </a:t>
            </a:r>
            <a:r>
              <a:rPr lang="ko-KR" altLang="en-US" sz="2000" dirty="0" smtClean="0">
                <a:latin typeface="+mn-ea"/>
                <a:ea typeface="+mn-ea"/>
              </a:rPr>
              <a:t>호출과정과 반환과정</a:t>
            </a:r>
            <a:endParaRPr lang="ko-KR" altLang="en-US" sz="2000" dirty="0">
              <a:latin typeface="+mn-ea"/>
              <a:ea typeface="+mn-ea"/>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Rounded Rectangle 7"/>
          <p:cNvSpPr/>
          <p:nvPr/>
        </p:nvSpPr>
        <p:spPr bwMode="auto">
          <a:xfrm>
            <a:off x="579613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12643" name="Picture 3"/>
          <p:cNvPicPr>
            <a:picLocks noChangeAspect="1" noChangeArrowheads="1"/>
          </p:cNvPicPr>
          <p:nvPr/>
        </p:nvPicPr>
        <p:blipFill>
          <a:blip r:embed="rId3" cstate="print"/>
          <a:srcRect/>
          <a:stretch>
            <a:fillRect/>
          </a:stretch>
        </p:blipFill>
        <p:spPr bwMode="auto">
          <a:xfrm>
            <a:off x="35496" y="1131143"/>
            <a:ext cx="3228975" cy="5610225"/>
          </a:xfrm>
          <a:prstGeom prst="rect">
            <a:avLst/>
          </a:prstGeom>
          <a:noFill/>
          <a:ln w="9525">
            <a:noFill/>
            <a:miter lim="800000"/>
            <a:headEnd/>
            <a:tailEnd/>
          </a:ln>
        </p:spPr>
      </p:pic>
      <p:grpSp>
        <p:nvGrpSpPr>
          <p:cNvPr id="12" name="그룹 11"/>
          <p:cNvGrpSpPr/>
          <p:nvPr/>
        </p:nvGrpSpPr>
        <p:grpSpPr>
          <a:xfrm>
            <a:off x="2051720" y="836712"/>
            <a:ext cx="6984776" cy="5256584"/>
            <a:chOff x="2051720" y="44624"/>
            <a:chExt cx="6984776" cy="5256584"/>
          </a:xfrm>
        </p:grpSpPr>
        <p:pic>
          <p:nvPicPr>
            <p:cNvPr id="112642" name="Picture 2"/>
            <p:cNvPicPr>
              <a:picLocks noChangeAspect="1" noChangeArrowheads="1"/>
            </p:cNvPicPr>
            <p:nvPr/>
          </p:nvPicPr>
          <p:blipFill>
            <a:blip r:embed="rId4" cstate="print"/>
            <a:srcRect/>
            <a:stretch>
              <a:fillRect/>
            </a:stretch>
          </p:blipFill>
          <p:spPr bwMode="auto">
            <a:xfrm>
              <a:off x="2051720" y="44624"/>
              <a:ext cx="6984776" cy="3568407"/>
            </a:xfrm>
            <a:prstGeom prst="rect">
              <a:avLst/>
            </a:prstGeom>
            <a:noFill/>
            <a:ln w="9525">
              <a:noFill/>
              <a:miter lim="800000"/>
              <a:headEnd/>
              <a:tailEnd/>
            </a:ln>
          </p:spPr>
        </p:pic>
        <p:pic>
          <p:nvPicPr>
            <p:cNvPr id="112644" name="Picture 4"/>
            <p:cNvPicPr>
              <a:picLocks noChangeAspect="1" noChangeArrowheads="1"/>
            </p:cNvPicPr>
            <p:nvPr/>
          </p:nvPicPr>
          <p:blipFill>
            <a:blip r:embed="rId5" cstate="print"/>
            <a:srcRect/>
            <a:stretch>
              <a:fillRect/>
            </a:stretch>
          </p:blipFill>
          <p:spPr bwMode="auto">
            <a:xfrm>
              <a:off x="3995936" y="4005064"/>
              <a:ext cx="1138668" cy="1296144"/>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nextCondLst>
                <p:cond evt="onClick" delay="0">
                  <p:tgtEl>
                    <p:spTgt spid="7"/>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fontScale="90000"/>
          </a:bodyPr>
          <a:lstStyle/>
          <a:p>
            <a:r>
              <a:rPr lang="ko-KR" altLang="en-US" dirty="0" smtClean="0">
                <a:effectLst>
                  <a:outerShdw blurRad="50800" dist="38100" algn="tr" rotWithShape="0">
                    <a:prstClr val="black">
                      <a:alpha val="40000"/>
                    </a:prstClr>
                  </a:outerShdw>
                </a:effectLst>
              </a:rPr>
              <a:t>반환 값</a:t>
            </a:r>
            <a:r>
              <a:rPr lang="en-US" altLang="ko-KR" dirty="0" smtClean="0">
                <a:effectLst>
                  <a:outerShdw blurRad="50800" dist="38100" algn="tr" rotWithShape="0">
                    <a:prstClr val="black">
                      <a:alpha val="40000"/>
                    </a:prstClr>
                  </a:outerShdw>
                </a:effectLst>
              </a:rPr>
              <a:t>(return value)</a:t>
            </a:r>
            <a:r>
              <a:rPr lang="ko-KR" altLang="en-US" dirty="0" smtClean="0">
                <a:effectLst>
                  <a:outerShdw blurRad="50800" dist="38100" algn="tr" rotWithShape="0">
                    <a:prstClr val="black">
                      <a:alpha val="40000"/>
                    </a:prstClr>
                  </a:outerShdw>
                </a:effectLst>
              </a:rPr>
              <a:t>이 있는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179512" y="940658"/>
            <a:ext cx="4896544" cy="40011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임의의 정수</a:t>
            </a:r>
            <a:r>
              <a:rPr lang="en-US" altLang="ko-KR" sz="2000" dirty="0" smtClean="0"/>
              <a:t> n</a:t>
            </a:r>
            <a:r>
              <a:rPr lang="ko-KR" altLang="en-US" sz="2000" dirty="0" smtClean="0"/>
              <a:t>은 정수가 몇 자리 숫자인가</a:t>
            </a:r>
            <a:r>
              <a:rPr lang="en-US" altLang="ko-KR" sz="2000" dirty="0" smtClean="0"/>
              <a:t>?</a:t>
            </a:r>
            <a:endParaRPr lang="ko-KR" altLang="en-US" sz="2000" dirty="0"/>
          </a:p>
        </p:txBody>
      </p:sp>
      <p:sp>
        <p:nvSpPr>
          <p:cNvPr id="13" name="텍스트 개체 틀 4"/>
          <p:cNvSpPr>
            <a:spLocks noGrp="1"/>
          </p:cNvSpPr>
          <p:nvPr>
            <p:ph type="body" sz="quarter" idx="10"/>
          </p:nvPr>
        </p:nvSpPr>
        <p:spPr>
          <a:xfrm>
            <a:off x="179512" y="1412776"/>
            <a:ext cx="8784976" cy="1224136"/>
          </a:xfrm>
          <a:solidFill>
            <a:schemeClr val="accent1">
              <a:lumMod val="40000"/>
              <a:lumOff val="60000"/>
            </a:schemeClr>
          </a:solidFill>
        </p:spPr>
        <p:txBody>
          <a:bodyPr>
            <a:noAutofit/>
          </a:bodyPr>
          <a:lstStyle/>
          <a:p>
            <a:pPr>
              <a:buNone/>
            </a:pPr>
            <a:r>
              <a:rPr lang="en-US" altLang="ko-KR" sz="2000" dirty="0" smtClean="0">
                <a:latin typeface="+mn-ea"/>
                <a:ea typeface="+mn-ea"/>
              </a:rPr>
              <a:t>n</a:t>
            </a:r>
            <a:r>
              <a:rPr lang="ko-KR" altLang="en-US" sz="2000" dirty="0" smtClean="0">
                <a:latin typeface="+mn-ea"/>
                <a:ea typeface="+mn-ea"/>
              </a:rPr>
              <a:t>을 </a:t>
            </a:r>
            <a:r>
              <a:rPr lang="en-US" altLang="ko-KR" sz="2000" dirty="0" smtClean="0">
                <a:latin typeface="+mn-ea"/>
                <a:ea typeface="+mn-ea"/>
              </a:rPr>
              <a:t>10</a:t>
            </a:r>
            <a:r>
              <a:rPr lang="ko-KR" altLang="en-US" sz="2000" dirty="0" smtClean="0">
                <a:latin typeface="+mn-ea"/>
                <a:ea typeface="+mn-ea"/>
              </a:rPr>
              <a:t>으로 나누어 가되 </a:t>
            </a:r>
            <a:r>
              <a:rPr lang="en-US" altLang="ko-KR" sz="2000" dirty="0" smtClean="0">
                <a:latin typeface="+mn-ea"/>
                <a:ea typeface="+mn-ea"/>
              </a:rPr>
              <a:t>n/10</a:t>
            </a:r>
            <a:r>
              <a:rPr lang="ko-KR" altLang="en-US" sz="2000" dirty="0" smtClean="0">
                <a:latin typeface="+mn-ea"/>
                <a:ea typeface="+mn-ea"/>
              </a:rPr>
              <a:t>이 </a:t>
            </a:r>
            <a:r>
              <a:rPr lang="en-US" altLang="ko-KR" sz="2000" dirty="0" smtClean="0">
                <a:latin typeface="+mn-ea"/>
                <a:ea typeface="+mn-ea"/>
              </a:rPr>
              <a:t>0</a:t>
            </a:r>
            <a:r>
              <a:rPr lang="ko-KR" altLang="en-US" sz="2000" dirty="0" smtClean="0">
                <a:latin typeface="+mn-ea"/>
                <a:ea typeface="+mn-ea"/>
              </a:rPr>
              <a:t>이 될 때 까지 몇 번의 </a:t>
            </a:r>
            <a:r>
              <a:rPr lang="en-US" altLang="ko-KR" sz="2000" dirty="0" smtClean="0">
                <a:latin typeface="+mn-ea"/>
                <a:ea typeface="+mn-ea"/>
              </a:rPr>
              <a:t>n/10</a:t>
            </a:r>
            <a:r>
              <a:rPr lang="ko-KR" altLang="en-US" sz="2000" dirty="0" smtClean="0">
                <a:latin typeface="+mn-ea"/>
                <a:ea typeface="+mn-ea"/>
              </a:rPr>
              <a:t>이 실행되었는가</a:t>
            </a:r>
            <a:endParaRPr lang="en-US" altLang="ko-KR" sz="2000" dirty="0" smtClean="0">
              <a:latin typeface="+mn-ea"/>
              <a:ea typeface="+mn-ea"/>
            </a:endParaRPr>
          </a:p>
          <a:p>
            <a:pPr>
              <a:buNone/>
            </a:pPr>
            <a:r>
              <a:rPr lang="ko-KR" altLang="en-US" sz="2000" dirty="0" err="1" smtClean="0">
                <a:latin typeface="+mn-ea"/>
                <a:ea typeface="+mn-ea"/>
              </a:rPr>
              <a:t>를</a:t>
            </a:r>
            <a:r>
              <a:rPr lang="ko-KR" altLang="en-US" sz="2000" dirty="0" smtClean="0">
                <a:latin typeface="+mn-ea"/>
                <a:ea typeface="+mn-ea"/>
              </a:rPr>
              <a:t> 계산</a:t>
            </a:r>
            <a:r>
              <a:rPr lang="en-US" altLang="ko-KR" sz="2000" dirty="0" smtClean="0">
                <a:latin typeface="+mn-ea"/>
                <a:ea typeface="+mn-ea"/>
              </a:rPr>
              <a:t>. n=123</a:t>
            </a:r>
            <a:r>
              <a:rPr lang="ko-KR" altLang="en-US" sz="2000" dirty="0" smtClean="0">
                <a:latin typeface="+mn-ea"/>
                <a:ea typeface="+mn-ea"/>
              </a:rPr>
              <a:t>이라 한다면 다음과 같이 </a:t>
            </a:r>
            <a:r>
              <a:rPr lang="en-US" altLang="ko-KR" sz="2000" dirty="0" smtClean="0">
                <a:latin typeface="+mn-ea"/>
                <a:ea typeface="+mn-ea"/>
              </a:rPr>
              <a:t>3</a:t>
            </a:r>
            <a:r>
              <a:rPr lang="ko-KR" altLang="en-US" sz="2000" dirty="0" smtClean="0">
                <a:latin typeface="+mn-ea"/>
                <a:ea typeface="+mn-ea"/>
              </a:rPr>
              <a:t>회에서 </a:t>
            </a:r>
            <a:r>
              <a:rPr lang="en-US" altLang="ko-KR" sz="2000" dirty="0" smtClean="0">
                <a:latin typeface="+mn-ea"/>
                <a:ea typeface="+mn-ea"/>
              </a:rPr>
              <a:t>1/10</a:t>
            </a:r>
            <a:r>
              <a:rPr lang="ko-KR" altLang="en-US" sz="2000" dirty="0" smtClean="0">
                <a:latin typeface="+mn-ea"/>
                <a:ea typeface="+mn-ea"/>
              </a:rPr>
              <a:t>이 </a:t>
            </a:r>
            <a:r>
              <a:rPr lang="en-US" altLang="ko-KR" sz="2000" dirty="0" smtClean="0">
                <a:latin typeface="+mn-ea"/>
                <a:ea typeface="+mn-ea"/>
              </a:rPr>
              <a:t>0</a:t>
            </a:r>
            <a:r>
              <a:rPr lang="ko-KR" altLang="en-US" sz="2000" dirty="0" smtClean="0">
                <a:latin typeface="+mn-ea"/>
                <a:ea typeface="+mn-ea"/>
              </a:rPr>
              <a:t>이 되므로 자릿수</a:t>
            </a:r>
            <a:endParaRPr lang="en-US" altLang="ko-KR" sz="2000" dirty="0" smtClean="0">
              <a:latin typeface="+mn-ea"/>
              <a:ea typeface="+mn-ea"/>
            </a:endParaRPr>
          </a:p>
          <a:p>
            <a:pPr>
              <a:buNone/>
            </a:pPr>
            <a:r>
              <a:rPr lang="ko-KR" altLang="en-US" sz="2000" dirty="0" smtClean="0">
                <a:latin typeface="+mn-ea"/>
                <a:ea typeface="+mn-ea"/>
              </a:rPr>
              <a:t>는 </a:t>
            </a:r>
            <a:r>
              <a:rPr lang="en-US" altLang="ko-KR" sz="2000" dirty="0" smtClean="0">
                <a:latin typeface="+mn-ea"/>
                <a:ea typeface="+mn-ea"/>
              </a:rPr>
              <a:t>2</a:t>
            </a:r>
            <a:r>
              <a:rPr lang="ko-KR" altLang="en-US" sz="2000" dirty="0" smtClean="0">
                <a:latin typeface="+mn-ea"/>
                <a:ea typeface="+mn-ea"/>
              </a:rPr>
              <a:t>가 되지만 이를 재귀함수로 처리하여 반환</a:t>
            </a:r>
            <a:r>
              <a:rPr lang="en-US" altLang="ko-KR" sz="2000" dirty="0" smtClean="0">
                <a:latin typeface="+mn-ea"/>
                <a:ea typeface="+mn-ea"/>
              </a:rPr>
              <a:t> </a:t>
            </a:r>
            <a:r>
              <a:rPr lang="ko-KR" altLang="en-US" sz="2000" dirty="0" smtClean="0">
                <a:latin typeface="+mn-ea"/>
                <a:ea typeface="+mn-ea"/>
              </a:rPr>
              <a:t>값에 </a:t>
            </a:r>
            <a:r>
              <a:rPr lang="en-US" altLang="ko-KR" sz="2000" dirty="0" smtClean="0">
                <a:latin typeface="+mn-ea"/>
                <a:ea typeface="+mn-ea"/>
              </a:rPr>
              <a:t>+1</a:t>
            </a:r>
            <a:r>
              <a:rPr lang="ko-KR" altLang="en-US" sz="2000" dirty="0" smtClean="0">
                <a:latin typeface="+mn-ea"/>
                <a:ea typeface="+mn-ea"/>
              </a:rPr>
              <a:t>을 하여 반환함</a:t>
            </a:r>
            <a:r>
              <a:rPr lang="en-US" altLang="ko-KR" sz="2000" dirty="0" smtClean="0">
                <a:latin typeface="+mn-ea"/>
                <a:ea typeface="+mn-ea"/>
              </a:rPr>
              <a:t>.</a:t>
            </a:r>
            <a:endParaRPr lang="ko-KR" altLang="en-US" sz="2000" dirty="0">
              <a:latin typeface="+mn-ea"/>
              <a:ea typeface="+mn-ea"/>
            </a:endParaRPr>
          </a:p>
        </p:txBody>
      </p:sp>
      <p:pic>
        <p:nvPicPr>
          <p:cNvPr id="113666" name="Picture 2"/>
          <p:cNvPicPr>
            <a:picLocks noChangeAspect="1" noChangeArrowheads="1"/>
          </p:cNvPicPr>
          <p:nvPr/>
        </p:nvPicPr>
        <p:blipFill>
          <a:blip r:embed="rId3" cstate="print"/>
          <a:srcRect/>
          <a:stretch>
            <a:fillRect/>
          </a:stretch>
        </p:blipFill>
        <p:spPr bwMode="auto">
          <a:xfrm>
            <a:off x="179512" y="2708920"/>
            <a:ext cx="3143250" cy="733425"/>
          </a:xfrm>
          <a:prstGeom prst="rect">
            <a:avLst/>
          </a:prstGeom>
          <a:noFill/>
          <a:ln w="9525">
            <a:noFill/>
            <a:miter lim="800000"/>
            <a:headEnd/>
            <a:tailEnd/>
          </a:ln>
        </p:spPr>
      </p:pic>
      <p:pic>
        <p:nvPicPr>
          <p:cNvPr id="113667" name="Picture 3"/>
          <p:cNvPicPr>
            <a:picLocks noChangeAspect="1" noChangeArrowheads="1"/>
          </p:cNvPicPr>
          <p:nvPr/>
        </p:nvPicPr>
        <p:blipFill>
          <a:blip r:embed="rId4" cstate="print"/>
          <a:srcRect/>
          <a:stretch>
            <a:fillRect/>
          </a:stretch>
        </p:blipFill>
        <p:spPr bwMode="auto">
          <a:xfrm>
            <a:off x="4860032" y="2708920"/>
            <a:ext cx="4029075" cy="3981450"/>
          </a:xfrm>
          <a:prstGeom prst="rect">
            <a:avLst/>
          </a:prstGeom>
          <a:noFill/>
          <a:ln w="9525">
            <a:noFill/>
            <a:miter lim="800000"/>
            <a:headEnd/>
            <a:tailEnd/>
          </a:ln>
        </p:spPr>
      </p:pic>
      <p:cxnSp>
        <p:nvCxnSpPr>
          <p:cNvPr id="15" name="직선 연결선 14"/>
          <p:cNvCxnSpPr/>
          <p:nvPr/>
        </p:nvCxnSpPr>
        <p:spPr>
          <a:xfrm>
            <a:off x="6084168" y="6378905"/>
            <a:ext cx="1728192"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fontScale="90000"/>
          </a:bodyPr>
          <a:lstStyle/>
          <a:p>
            <a:r>
              <a:rPr lang="ko-KR" altLang="en-US" dirty="0" smtClean="0">
                <a:effectLst>
                  <a:outerShdw blurRad="50800" dist="38100" algn="tr" rotWithShape="0">
                    <a:prstClr val="black">
                      <a:alpha val="40000"/>
                    </a:prstClr>
                  </a:outerShdw>
                </a:effectLst>
              </a:rPr>
              <a:t>반환 값</a:t>
            </a:r>
            <a:r>
              <a:rPr lang="en-US" altLang="ko-KR" dirty="0" smtClean="0">
                <a:effectLst>
                  <a:outerShdw blurRad="50800" dist="38100" algn="tr" rotWithShape="0">
                    <a:prstClr val="black">
                      <a:alpha val="40000"/>
                    </a:prstClr>
                  </a:outerShdw>
                </a:effectLst>
              </a:rPr>
              <a:t>(return value)</a:t>
            </a:r>
            <a:r>
              <a:rPr lang="ko-KR" altLang="en-US" dirty="0" smtClean="0">
                <a:effectLst>
                  <a:outerShdw blurRad="50800" dist="38100" algn="tr" rotWithShape="0">
                    <a:prstClr val="black">
                      <a:alpha val="40000"/>
                    </a:prstClr>
                  </a:outerShdw>
                </a:effectLst>
              </a:rPr>
              <a:t>이 있는 재귀함수</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179512" y="940658"/>
            <a:ext cx="4896544" cy="40011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임의의 정수</a:t>
            </a:r>
            <a:r>
              <a:rPr lang="en-US" altLang="ko-KR" sz="2000" dirty="0" smtClean="0"/>
              <a:t> n</a:t>
            </a:r>
            <a:r>
              <a:rPr lang="ko-KR" altLang="en-US" sz="2000" dirty="0" smtClean="0"/>
              <a:t>은 정수가 몇 자리 숫자인가</a:t>
            </a:r>
            <a:r>
              <a:rPr lang="en-US" altLang="ko-KR" sz="2000" dirty="0" smtClean="0"/>
              <a:t>?</a:t>
            </a:r>
            <a:endParaRPr lang="ko-KR" altLang="en-US" sz="2000" dirty="0"/>
          </a:p>
        </p:txBody>
      </p:sp>
      <p:pic>
        <p:nvPicPr>
          <p:cNvPr id="113666" name="Picture 2"/>
          <p:cNvPicPr>
            <a:picLocks noChangeAspect="1" noChangeArrowheads="1"/>
          </p:cNvPicPr>
          <p:nvPr/>
        </p:nvPicPr>
        <p:blipFill>
          <a:blip r:embed="rId3" cstate="print"/>
          <a:srcRect/>
          <a:stretch>
            <a:fillRect/>
          </a:stretch>
        </p:blipFill>
        <p:spPr bwMode="auto">
          <a:xfrm>
            <a:off x="348630" y="1831479"/>
            <a:ext cx="3143250" cy="733425"/>
          </a:xfrm>
          <a:prstGeom prst="rect">
            <a:avLst/>
          </a:prstGeom>
          <a:noFill/>
          <a:ln w="9525">
            <a:noFill/>
            <a:miter lim="800000"/>
            <a:headEnd/>
            <a:tailEnd/>
          </a:ln>
        </p:spPr>
      </p:pic>
      <p:pic>
        <p:nvPicPr>
          <p:cNvPr id="113667" name="Picture 3"/>
          <p:cNvPicPr>
            <a:picLocks noChangeAspect="1" noChangeArrowheads="1"/>
          </p:cNvPicPr>
          <p:nvPr/>
        </p:nvPicPr>
        <p:blipFill>
          <a:blip r:embed="rId4" cstate="print"/>
          <a:srcRect/>
          <a:stretch>
            <a:fillRect/>
          </a:stretch>
        </p:blipFill>
        <p:spPr bwMode="auto">
          <a:xfrm>
            <a:off x="182885" y="2687910"/>
            <a:ext cx="4029075" cy="3981450"/>
          </a:xfrm>
          <a:prstGeom prst="rect">
            <a:avLst/>
          </a:prstGeom>
          <a:noFill/>
          <a:ln w="9525">
            <a:noFill/>
            <a:miter lim="800000"/>
            <a:headEnd/>
            <a:tailEnd/>
          </a:ln>
        </p:spPr>
      </p:pic>
      <p:cxnSp>
        <p:nvCxnSpPr>
          <p:cNvPr id="15" name="직선 연결선 14"/>
          <p:cNvCxnSpPr/>
          <p:nvPr/>
        </p:nvCxnSpPr>
        <p:spPr>
          <a:xfrm>
            <a:off x="1403648" y="6381328"/>
            <a:ext cx="172819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14690" name="Picture 2"/>
          <p:cNvPicPr>
            <a:picLocks noChangeAspect="1" noChangeArrowheads="1"/>
          </p:cNvPicPr>
          <p:nvPr/>
        </p:nvPicPr>
        <p:blipFill>
          <a:blip r:embed="rId5" cstate="print"/>
          <a:srcRect/>
          <a:stretch>
            <a:fillRect/>
          </a:stretch>
        </p:blipFill>
        <p:spPr bwMode="auto">
          <a:xfrm>
            <a:off x="3921571" y="116632"/>
            <a:ext cx="5114925" cy="5867400"/>
          </a:xfrm>
          <a:prstGeom prst="rect">
            <a:avLst/>
          </a:prstGeom>
          <a:noFill/>
          <a:ln w="9525">
            <a:noFill/>
            <a:miter lim="800000"/>
            <a:headEnd/>
            <a:tailEnd/>
          </a:ln>
        </p:spPr>
      </p:pic>
      <p:sp>
        <p:nvSpPr>
          <p:cNvPr id="11" name="Rounded Rectangle 7"/>
          <p:cNvSpPr/>
          <p:nvPr/>
        </p:nvSpPr>
        <p:spPr bwMode="auto">
          <a:xfrm>
            <a:off x="59401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호출과 반환과정</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fade">
                                      <p:cBhvr>
                                        <p:cTn id="7" dur="2000"/>
                                        <p:tgtEl>
                                          <p:spTgt spid="114690"/>
                                        </p:tgtEl>
                                      </p:cBhvr>
                                    </p:animEffect>
                                  </p:childTnLst>
                                </p:cTn>
                              </p:par>
                            </p:childTnLst>
                          </p:cTn>
                        </p:par>
                      </p:childTnLst>
                    </p:cTn>
                  </p:par>
                </p:childTnLst>
              </p:cTn>
              <p:nextCondLst>
                <p:cond evt="onClick" delay="0">
                  <p:tgtEl>
                    <p:spTgt spid="11"/>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함수를 사용하는 이유</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395536" y="1124744"/>
            <a:ext cx="8424936" cy="1938992"/>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자동차 회사가 완성된 부품들을 조립하여 자동차를 만들듯이 </a:t>
            </a:r>
            <a:endParaRPr lang="en-US" altLang="ko-KR" sz="2000" dirty="0" smtClean="0"/>
          </a:p>
          <a:p>
            <a:r>
              <a:rPr lang="ko-KR" altLang="en-US" sz="2000" dirty="0" smtClean="0"/>
              <a:t>프로그램 </a:t>
            </a:r>
            <a:r>
              <a:rPr lang="ko-KR" altLang="en-US" sz="2000" dirty="0" err="1" smtClean="0"/>
              <a:t>팀별로</a:t>
            </a:r>
            <a:r>
              <a:rPr lang="ko-KR" altLang="en-US" sz="2000" dirty="0" smtClean="0"/>
              <a:t> 완성한 함수들을 이용하여 프로그램을 개발한다</a:t>
            </a:r>
            <a:r>
              <a:rPr lang="en-US" altLang="ko-KR" sz="2000" dirty="0" smtClean="0"/>
              <a:t>.</a:t>
            </a:r>
          </a:p>
          <a:p>
            <a:endParaRPr lang="en-US" altLang="ko-KR" sz="2000" dirty="0" smtClean="0"/>
          </a:p>
          <a:p>
            <a:r>
              <a:rPr lang="ko-KR" altLang="en-US" sz="2000" dirty="0" smtClean="0"/>
              <a:t>프로그램을 개발하고자 할 때 역할 분담을 주어 프로그램을 개발할 수 있는 이유는 함수라는 단위 프로그램으로 프로그램을 구성할 수 있으며 </a:t>
            </a:r>
            <a:r>
              <a:rPr lang="ko-KR" altLang="en-US" sz="2000" dirty="0" smtClean="0"/>
              <a:t>함수 </a:t>
            </a:r>
            <a:r>
              <a:rPr lang="ko-KR" altLang="en-US" sz="2000" dirty="0" smtClean="0"/>
              <a:t>자체를 실행하여 결과를 확인하고 수정이나 편집이 가능하기 때문이다</a:t>
            </a:r>
            <a:r>
              <a:rPr lang="en-US" altLang="ko-KR" sz="2000" dirty="0" smtClean="0"/>
              <a:t>. </a:t>
            </a:r>
            <a:endParaRPr lang="ko-KR" altLang="en-US" sz="2000" dirty="0"/>
          </a:p>
        </p:txBody>
      </p:sp>
      <p:sp>
        <p:nvSpPr>
          <p:cNvPr id="10" name="TextBox 9"/>
          <p:cNvSpPr txBox="1"/>
          <p:nvPr/>
        </p:nvSpPr>
        <p:spPr>
          <a:xfrm>
            <a:off x="395536" y="3290208"/>
            <a:ext cx="8424936" cy="707886"/>
          </a:xfrm>
          <a:prstGeom prst="rect">
            <a:avLst/>
          </a:prstGeom>
          <a:solidFill>
            <a:schemeClr val="accent2">
              <a:lumMod val="40000"/>
              <a:lumOff val="60000"/>
            </a:schemeClr>
          </a:solidFill>
          <a:ln>
            <a:noFill/>
          </a:ln>
          <a:effectLst/>
        </p:spPr>
        <p:txBody>
          <a:bodyPr wrap="square" rtlCol="0">
            <a:spAutoFit/>
          </a:bodyPr>
          <a:lstStyle/>
          <a:p>
            <a:r>
              <a:rPr lang="en-US" altLang="ko-KR" sz="2000" b="1" dirty="0" smtClean="0"/>
              <a:t>void</a:t>
            </a:r>
            <a:r>
              <a:rPr lang="ko-KR" altLang="en-US" sz="2000" dirty="0" smtClean="0"/>
              <a:t> </a:t>
            </a:r>
            <a:r>
              <a:rPr lang="en-US" altLang="ko-KR" sz="2000" dirty="0" smtClean="0"/>
              <a:t>main</a:t>
            </a:r>
            <a:r>
              <a:rPr lang="ko-KR" altLang="en-US" sz="2000" dirty="0" smtClean="0"/>
              <a:t>은 아주 특별한 함수인데 이 함수는 </a:t>
            </a:r>
            <a:r>
              <a:rPr lang="ko-KR" altLang="en-US" sz="2000" b="1" dirty="0" smtClean="0">
                <a:solidFill>
                  <a:srgbClr val="FF0000"/>
                </a:solidFill>
              </a:rPr>
              <a:t>부품 조립도의 역할</a:t>
            </a:r>
            <a:r>
              <a:rPr lang="ko-KR" altLang="en-US" sz="2000" dirty="0" smtClean="0"/>
              <a:t>을 한다</a:t>
            </a:r>
            <a:r>
              <a:rPr lang="en-US" altLang="ko-KR" sz="2000" dirty="0" smtClean="0"/>
              <a:t>.</a:t>
            </a:r>
          </a:p>
          <a:p>
            <a:r>
              <a:rPr lang="ko-KR" altLang="en-US" sz="2000" dirty="0" smtClean="0"/>
              <a:t>즉</a:t>
            </a:r>
            <a:r>
              <a:rPr lang="en-US" altLang="ko-KR" sz="2000" dirty="0" smtClean="0"/>
              <a:t>, </a:t>
            </a:r>
            <a:r>
              <a:rPr lang="ko-KR" altLang="en-US" sz="2000" dirty="0" smtClean="0"/>
              <a:t>부품</a:t>
            </a:r>
            <a:r>
              <a:rPr lang="en-US" altLang="ko-KR" sz="2000" dirty="0" smtClean="0"/>
              <a:t>(</a:t>
            </a:r>
            <a:r>
              <a:rPr lang="ko-KR" altLang="en-US" sz="2000" dirty="0" smtClean="0"/>
              <a:t>함수</a:t>
            </a:r>
            <a:r>
              <a:rPr lang="en-US" altLang="ko-KR" sz="2000" dirty="0" smtClean="0"/>
              <a:t>)</a:t>
            </a:r>
            <a:r>
              <a:rPr lang="ko-KR" altLang="en-US" sz="2000" dirty="0" smtClean="0"/>
              <a:t>을 결합하여 프로그램을 완성</a:t>
            </a:r>
            <a:r>
              <a:rPr lang="en-US" altLang="ko-KR" sz="2000" dirty="0" smtClean="0"/>
              <a:t>.</a:t>
            </a:r>
          </a:p>
        </p:txBody>
      </p:sp>
      <p:pic>
        <p:nvPicPr>
          <p:cNvPr id="28673" name="Picture 1"/>
          <p:cNvPicPr>
            <a:picLocks noChangeAspect="1" noChangeArrowheads="1"/>
          </p:cNvPicPr>
          <p:nvPr/>
        </p:nvPicPr>
        <p:blipFill>
          <a:blip r:embed="rId3" cstate="print"/>
          <a:srcRect/>
          <a:stretch>
            <a:fillRect/>
          </a:stretch>
        </p:blipFill>
        <p:spPr bwMode="auto">
          <a:xfrm>
            <a:off x="1448172" y="4346520"/>
            <a:ext cx="6076156" cy="217882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1/7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함수란</a:t>
            </a:r>
            <a:r>
              <a:rPr lang="en-US" altLang="ko-KR" sz="2400" b="1" dirty="0" smtClean="0"/>
              <a:t>?</a:t>
            </a:r>
            <a:endParaRPr lang="ko-KR" altLang="en-US" sz="2400" b="1" dirty="0"/>
          </a:p>
        </p:txBody>
      </p:sp>
      <p:grpSp>
        <p:nvGrpSpPr>
          <p:cNvPr id="13" name="그룹 12"/>
          <p:cNvGrpSpPr/>
          <p:nvPr/>
        </p:nvGrpSpPr>
        <p:grpSpPr>
          <a:xfrm>
            <a:off x="755576" y="1628800"/>
            <a:ext cx="7847658" cy="3096344"/>
            <a:chOff x="755576" y="1628800"/>
            <a:chExt cx="7847658" cy="3096344"/>
          </a:xfrm>
        </p:grpSpPr>
        <p:sp>
          <p:nvSpPr>
            <p:cNvPr id="6" name="TextBox 5"/>
            <p:cNvSpPr txBox="1"/>
            <p:nvPr/>
          </p:nvSpPr>
          <p:spPr>
            <a:xfrm>
              <a:off x="755576" y="1628800"/>
              <a:ext cx="6624736" cy="707886"/>
            </a:xfrm>
            <a:prstGeom prst="rect">
              <a:avLst/>
            </a:prstGeom>
            <a:solidFill>
              <a:srgbClr val="92D050">
                <a:alpha val="37000"/>
              </a:srgbClr>
            </a:solidFill>
            <a:ln>
              <a:noFill/>
            </a:ln>
            <a:effectLst/>
          </p:spPr>
          <p:txBody>
            <a:bodyPr wrap="square" rtlCol="0">
              <a:spAutoFit/>
            </a:bodyPr>
            <a:lstStyle/>
            <a:p>
              <a:r>
                <a:rPr lang="ko-KR" altLang="en-US" sz="2000" dirty="0" smtClean="0"/>
                <a:t>특별한 기능을 처리하도록 만들어진 프로그램의 단위</a:t>
              </a:r>
              <a:endParaRPr lang="en-US" altLang="ko-KR" sz="2000" dirty="0" smtClean="0"/>
            </a:p>
            <a:p>
              <a:r>
                <a:rPr lang="ko-KR" altLang="en-US" sz="2000" dirty="0" smtClean="0"/>
                <a:t>호출과 결과값을 반환하는 과정으로 처리된다</a:t>
              </a:r>
              <a:r>
                <a:rPr lang="en-US" altLang="ko-KR" sz="2000" dirty="0" smtClean="0"/>
                <a:t>.</a:t>
              </a:r>
              <a:endParaRPr lang="ko-KR" altLang="en-US" sz="2000" dirty="0" smtClean="0"/>
            </a:p>
          </p:txBody>
        </p:sp>
        <p:pic>
          <p:nvPicPr>
            <p:cNvPr id="8" name="Picture 1"/>
            <p:cNvPicPr>
              <a:picLocks noChangeAspect="1" noChangeArrowheads="1"/>
            </p:cNvPicPr>
            <p:nvPr/>
          </p:nvPicPr>
          <p:blipFill>
            <a:blip r:embed="rId3" cstate="print"/>
            <a:srcRect/>
            <a:stretch>
              <a:fillRect/>
            </a:stretch>
          </p:blipFill>
          <p:spPr bwMode="auto">
            <a:xfrm>
              <a:off x="4283968" y="2492896"/>
              <a:ext cx="4319266" cy="2232248"/>
            </a:xfrm>
            <a:prstGeom prst="rect">
              <a:avLst/>
            </a:prstGeom>
            <a:noFill/>
            <a:ln w="9525">
              <a:noFill/>
              <a:miter lim="800000"/>
              <a:headEnd/>
              <a:tailEnd/>
            </a:ln>
          </p:spPr>
        </p:pic>
      </p:grpSp>
      <p:sp>
        <p:nvSpPr>
          <p:cNvPr id="11" name="Text Placeholder 2"/>
          <p:cNvSpPr txBox="1">
            <a:spLocks/>
          </p:cNvSpPr>
          <p:nvPr/>
        </p:nvSpPr>
        <p:spPr>
          <a:xfrm>
            <a:off x="323528" y="4437112"/>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함수를 사용하는 이유는</a:t>
            </a:r>
            <a:r>
              <a:rPr kumimoji="0" lang="en-US" altLang="ko-KR" sz="2400" b="1" i="0" u="none" strike="noStrike" kern="1200" cap="none" spc="0" normalizeH="0" baseline="0" noProof="0" dirty="0" smtClean="0">
                <a:ln>
                  <a:noFill/>
                </a:ln>
                <a:solidFill>
                  <a:schemeClr val="tx1"/>
                </a:solidFill>
                <a:effectLst/>
                <a:uLnTx/>
                <a:uFillTx/>
                <a:latin typeface="+mn-ea"/>
                <a:cs typeface="+mn-cs"/>
              </a:rPr>
              <a:t>?</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sp>
        <p:nvSpPr>
          <p:cNvPr id="12" name="TextBox 11"/>
          <p:cNvSpPr txBox="1"/>
          <p:nvPr/>
        </p:nvSpPr>
        <p:spPr>
          <a:xfrm>
            <a:off x="755576" y="5085184"/>
            <a:ext cx="8064896" cy="1015663"/>
          </a:xfrm>
          <a:prstGeom prst="rect">
            <a:avLst/>
          </a:prstGeom>
          <a:solidFill>
            <a:srgbClr val="92D050">
              <a:alpha val="37000"/>
            </a:srgbClr>
          </a:solidFill>
          <a:ln>
            <a:noFill/>
          </a:ln>
          <a:effectLst/>
        </p:spPr>
        <p:txBody>
          <a:bodyPr wrap="square" rtlCol="0">
            <a:spAutoFit/>
          </a:bodyPr>
          <a:lstStyle/>
          <a:p>
            <a:r>
              <a:rPr lang="ko-KR" altLang="en-US" sz="2000" dirty="0" smtClean="0"/>
              <a:t>프로그램을 개발할 때 함수단위로 개발한다</a:t>
            </a:r>
            <a:r>
              <a:rPr lang="en-US" altLang="ko-KR" sz="2000" dirty="0" smtClean="0"/>
              <a:t>.</a:t>
            </a:r>
            <a:endParaRPr lang="ko-KR" altLang="en-US" sz="2000" dirty="0" smtClean="0"/>
          </a:p>
          <a:p>
            <a:r>
              <a:rPr lang="ko-KR" altLang="en-US" sz="2000" dirty="0" smtClean="0"/>
              <a:t>함수를 실행하여 결과를 확인하고 수정이나 편집이 </a:t>
            </a:r>
            <a:r>
              <a:rPr lang="ko-KR" altLang="en-US" sz="2000" dirty="0" err="1" smtClean="0"/>
              <a:t>모듈별로</a:t>
            </a:r>
            <a:r>
              <a:rPr lang="ko-KR" altLang="en-US" sz="2000" dirty="0" smtClean="0"/>
              <a:t> 가능하다</a:t>
            </a:r>
            <a:r>
              <a:rPr lang="en-US" altLang="ko-KR" sz="2000" dirty="0" smtClean="0"/>
              <a:t>.</a:t>
            </a:r>
            <a:endParaRPr lang="ko-KR" altLang="en-US" sz="2000" dirty="0" smtClean="0"/>
          </a:p>
          <a:p>
            <a:r>
              <a:rPr lang="ko-KR" altLang="en-US" sz="2000" dirty="0" smtClean="0"/>
              <a:t>한 번 만들어진 함수는 언제든지 호출할 수 있고</a:t>
            </a:r>
            <a:r>
              <a:rPr lang="en-US" altLang="ko-KR" sz="2000" dirty="0" smtClean="0"/>
              <a:t>, </a:t>
            </a:r>
            <a:r>
              <a:rPr lang="ko-KR" altLang="en-US" sz="2000" dirty="0" smtClean="0"/>
              <a:t>재사용이 가능하다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2/7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라이브러리 함수를 사용하려면</a:t>
            </a:r>
            <a:r>
              <a:rPr lang="en-US" altLang="ko-KR" sz="2400" b="1" dirty="0" smtClean="0"/>
              <a:t>?</a:t>
            </a:r>
            <a:endParaRPr lang="ko-KR" altLang="en-US" sz="2400" b="1" dirty="0"/>
          </a:p>
        </p:txBody>
      </p:sp>
      <p:sp>
        <p:nvSpPr>
          <p:cNvPr id="11" name="TextBox 10"/>
          <p:cNvSpPr txBox="1"/>
          <p:nvPr/>
        </p:nvSpPr>
        <p:spPr>
          <a:xfrm>
            <a:off x="467544" y="1628800"/>
            <a:ext cx="8424936" cy="707886"/>
          </a:xfrm>
          <a:prstGeom prst="rect">
            <a:avLst/>
          </a:prstGeom>
          <a:solidFill>
            <a:srgbClr val="92D050">
              <a:alpha val="37000"/>
            </a:srgbClr>
          </a:solidFill>
          <a:ln>
            <a:noFill/>
          </a:ln>
          <a:effectLst/>
        </p:spPr>
        <p:txBody>
          <a:bodyPr wrap="square" rtlCol="0">
            <a:spAutoFit/>
          </a:bodyPr>
          <a:lstStyle/>
          <a:p>
            <a:r>
              <a:rPr lang="ko-KR" altLang="en-US" sz="2000" dirty="0" smtClean="0"/>
              <a:t>함수 원형을 알아야 한다</a:t>
            </a:r>
            <a:r>
              <a:rPr lang="en-US" altLang="ko-KR" sz="2000" dirty="0" smtClean="0"/>
              <a:t>.(</a:t>
            </a:r>
            <a:r>
              <a:rPr lang="ko-KR" altLang="en-US" sz="2000" dirty="0" smtClean="0"/>
              <a:t>반환 값의 데이터 형</a:t>
            </a:r>
            <a:r>
              <a:rPr lang="en-US" altLang="ko-KR" sz="2000" dirty="0" smtClean="0"/>
              <a:t>, </a:t>
            </a:r>
            <a:r>
              <a:rPr lang="ko-KR" altLang="en-US" sz="2000" dirty="0" smtClean="0"/>
              <a:t>인자 수</a:t>
            </a:r>
            <a:r>
              <a:rPr lang="en-US" altLang="ko-KR" sz="2000" dirty="0" smtClean="0"/>
              <a:t>, </a:t>
            </a:r>
            <a:r>
              <a:rPr lang="ko-KR" altLang="en-US" sz="2000" dirty="0" smtClean="0"/>
              <a:t>인자의 데이터 형</a:t>
            </a:r>
            <a:r>
              <a:rPr lang="en-US" altLang="ko-KR" sz="2000" dirty="0" smtClean="0"/>
              <a:t>)</a:t>
            </a:r>
            <a:endParaRPr lang="ko-KR" altLang="en-US" sz="2000" dirty="0" smtClean="0"/>
          </a:p>
          <a:p>
            <a:r>
              <a:rPr lang="ko-KR" altLang="en-US" sz="2000" dirty="0" smtClean="0"/>
              <a:t>함수가 정의된 헤더 파일을 </a:t>
            </a:r>
            <a:r>
              <a:rPr lang="en-US" altLang="ko-KR" sz="2000" dirty="0" smtClean="0"/>
              <a:t>#include</a:t>
            </a:r>
            <a:r>
              <a:rPr lang="ko-KR" altLang="en-US" sz="2000" dirty="0" smtClean="0"/>
              <a:t>로 불러와야 한다</a:t>
            </a:r>
            <a:r>
              <a:rPr lang="en-US" altLang="ko-KR" sz="2000" dirty="0" smtClean="0"/>
              <a:t>.</a:t>
            </a:r>
            <a:endParaRPr lang="ko-KR" altLang="en-US" sz="2000" dirty="0"/>
          </a:p>
        </p:txBody>
      </p:sp>
      <p:pic>
        <p:nvPicPr>
          <p:cNvPr id="12" name="Picture 2"/>
          <p:cNvPicPr>
            <a:picLocks noChangeAspect="1" noChangeArrowheads="1"/>
          </p:cNvPicPr>
          <p:nvPr/>
        </p:nvPicPr>
        <p:blipFill>
          <a:blip r:embed="rId3" cstate="print"/>
          <a:srcRect/>
          <a:stretch>
            <a:fillRect/>
          </a:stretch>
        </p:blipFill>
        <p:spPr bwMode="auto">
          <a:xfrm>
            <a:off x="1115616" y="4077072"/>
            <a:ext cx="6724650" cy="2562225"/>
          </a:xfrm>
          <a:prstGeom prst="rect">
            <a:avLst/>
          </a:prstGeom>
          <a:noFill/>
          <a:ln w="9525">
            <a:noFill/>
            <a:miter lim="800000"/>
            <a:headEnd/>
            <a:tailEnd/>
          </a:ln>
        </p:spPr>
      </p:pic>
      <p:pic>
        <p:nvPicPr>
          <p:cNvPr id="13" name="Picture 2"/>
          <p:cNvPicPr>
            <a:picLocks noChangeAspect="1" noChangeArrowheads="1"/>
          </p:cNvPicPr>
          <p:nvPr/>
        </p:nvPicPr>
        <p:blipFill>
          <a:blip r:embed="rId4" cstate="print"/>
          <a:srcRect/>
          <a:stretch>
            <a:fillRect/>
          </a:stretch>
        </p:blipFill>
        <p:spPr bwMode="auto">
          <a:xfrm>
            <a:off x="1619672" y="2492896"/>
            <a:ext cx="5832648" cy="1415389"/>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3/7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라이브러리 함수의 사용 예</a:t>
            </a:r>
            <a:endParaRPr lang="ko-KR" altLang="en-US" sz="2400" b="1" dirty="0"/>
          </a:p>
        </p:txBody>
      </p:sp>
      <p:grpSp>
        <p:nvGrpSpPr>
          <p:cNvPr id="15" name="그룹 14"/>
          <p:cNvGrpSpPr/>
          <p:nvPr/>
        </p:nvGrpSpPr>
        <p:grpSpPr>
          <a:xfrm>
            <a:off x="755576" y="1684438"/>
            <a:ext cx="6836668" cy="4494236"/>
            <a:chOff x="755576" y="1684438"/>
            <a:chExt cx="6836668" cy="4494236"/>
          </a:xfrm>
        </p:grpSpPr>
        <p:grpSp>
          <p:nvGrpSpPr>
            <p:cNvPr id="7" name="그룹 6"/>
            <p:cNvGrpSpPr/>
            <p:nvPr/>
          </p:nvGrpSpPr>
          <p:grpSpPr>
            <a:xfrm>
              <a:off x="1436340" y="3645024"/>
              <a:ext cx="5295900" cy="2533650"/>
              <a:chOff x="251520" y="2623542"/>
              <a:chExt cx="5295900" cy="2533650"/>
            </a:xfrm>
          </p:grpSpPr>
          <p:pic>
            <p:nvPicPr>
              <p:cNvPr id="8" name="Picture 2"/>
              <p:cNvPicPr>
                <a:picLocks noChangeAspect="1" noChangeArrowheads="1"/>
              </p:cNvPicPr>
              <p:nvPr/>
            </p:nvPicPr>
            <p:blipFill>
              <a:blip r:embed="rId3" cstate="print"/>
              <a:srcRect/>
              <a:stretch>
                <a:fillRect/>
              </a:stretch>
            </p:blipFill>
            <p:spPr bwMode="auto">
              <a:xfrm>
                <a:off x="251520" y="2623542"/>
                <a:ext cx="5295900" cy="2533650"/>
              </a:xfrm>
              <a:prstGeom prst="rect">
                <a:avLst/>
              </a:prstGeom>
              <a:noFill/>
              <a:ln w="9525">
                <a:noFill/>
                <a:miter lim="800000"/>
                <a:headEnd/>
                <a:tailEnd/>
              </a:ln>
            </p:spPr>
          </p:pic>
          <p:cxnSp>
            <p:nvCxnSpPr>
              <p:cNvPr id="9" name="직선 연결선 8"/>
              <p:cNvCxnSpPr/>
              <p:nvPr/>
            </p:nvCxnSpPr>
            <p:spPr>
              <a:xfrm>
                <a:off x="683568" y="3573016"/>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779912" y="4509120"/>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14" name="Picture 3"/>
            <p:cNvPicPr>
              <a:picLocks noChangeAspect="1" noChangeArrowheads="1"/>
            </p:cNvPicPr>
            <p:nvPr/>
          </p:nvPicPr>
          <p:blipFill>
            <a:blip r:embed="rId4" cstate="print"/>
            <a:srcRect/>
            <a:stretch>
              <a:fillRect/>
            </a:stretch>
          </p:blipFill>
          <p:spPr bwMode="auto">
            <a:xfrm>
              <a:off x="755576" y="1684438"/>
              <a:ext cx="6836668" cy="161776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4/7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300" b="1" dirty="0" smtClean="0"/>
              <a:t>사용자 정의 함수란</a:t>
            </a:r>
            <a:r>
              <a:rPr lang="en-US" altLang="ko-KR" sz="2300" b="1" dirty="0" smtClean="0"/>
              <a:t>? </a:t>
            </a:r>
            <a:endParaRPr lang="ko-KR" altLang="en-US" sz="2300" dirty="0"/>
          </a:p>
        </p:txBody>
      </p:sp>
      <p:grpSp>
        <p:nvGrpSpPr>
          <p:cNvPr id="10" name="그룹 9"/>
          <p:cNvGrpSpPr/>
          <p:nvPr/>
        </p:nvGrpSpPr>
        <p:grpSpPr>
          <a:xfrm>
            <a:off x="354460" y="1837273"/>
            <a:ext cx="8064896" cy="4351695"/>
            <a:chOff x="354460" y="1837273"/>
            <a:chExt cx="8064896" cy="4351695"/>
          </a:xfrm>
        </p:grpSpPr>
        <p:sp>
          <p:nvSpPr>
            <p:cNvPr id="5" name="TextBox 4"/>
            <p:cNvSpPr txBox="1"/>
            <p:nvPr/>
          </p:nvSpPr>
          <p:spPr>
            <a:xfrm>
              <a:off x="354460" y="1837273"/>
              <a:ext cx="8064896"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프로그래머</a:t>
              </a:r>
              <a:r>
                <a:rPr lang="en-US" altLang="ko-KR" sz="2000" dirty="0" smtClean="0"/>
                <a:t>(</a:t>
              </a:r>
              <a:r>
                <a:rPr lang="ko-KR" altLang="en-US" sz="2000" dirty="0" smtClean="0"/>
                <a:t>사용자</a:t>
              </a:r>
              <a:r>
                <a:rPr lang="en-US" altLang="ko-KR" sz="2000" dirty="0" smtClean="0"/>
                <a:t>)</a:t>
              </a:r>
              <a:r>
                <a:rPr lang="ko-KR" altLang="en-US" sz="2000" dirty="0" smtClean="0"/>
                <a:t>필요에 의해 새로 만들어 사용하는 함수이다</a:t>
              </a:r>
              <a:r>
                <a:rPr lang="en-US" altLang="ko-KR" sz="2000" dirty="0" smtClean="0"/>
                <a:t>. </a:t>
              </a:r>
              <a:endParaRPr lang="ko-KR" altLang="en-US" sz="2000" dirty="0" smtClean="0"/>
            </a:p>
            <a:p>
              <a:r>
                <a:rPr lang="ko-KR" altLang="en-US" sz="2000" dirty="0" smtClean="0"/>
                <a:t>함수 안에서 필요에 의해 라이브러리 함수를 사용할 수 있다</a:t>
              </a:r>
              <a:r>
                <a:rPr lang="en-US" altLang="ko-KR" sz="2000" dirty="0" smtClean="0"/>
                <a:t>.</a:t>
              </a:r>
              <a:endParaRPr lang="ko-KR" altLang="en-US" sz="2000" dirty="0" smtClean="0"/>
            </a:p>
            <a:p>
              <a:r>
                <a:rPr lang="ko-KR" altLang="en-US" sz="2000" dirty="0" smtClean="0"/>
                <a:t>한 번 만든 함수는 언제든지 호출할 수 있고</a:t>
              </a:r>
              <a:r>
                <a:rPr lang="en-US" altLang="ko-KR" sz="2000" dirty="0" smtClean="0"/>
                <a:t>, </a:t>
              </a:r>
              <a:r>
                <a:rPr lang="ko-KR" altLang="en-US" sz="2000" dirty="0" smtClean="0"/>
                <a:t>재사용이 가능하다</a:t>
              </a:r>
              <a:r>
                <a:rPr lang="en-US" altLang="ko-KR" sz="2000" dirty="0" smtClean="0"/>
                <a:t>.</a:t>
              </a:r>
              <a:endParaRPr lang="ko-KR" altLang="en-US" sz="2000" dirty="0"/>
            </a:p>
          </p:txBody>
        </p:sp>
        <p:pic>
          <p:nvPicPr>
            <p:cNvPr id="9" name="Picture 2"/>
            <p:cNvPicPr>
              <a:picLocks noChangeAspect="1" noChangeArrowheads="1"/>
            </p:cNvPicPr>
            <p:nvPr/>
          </p:nvPicPr>
          <p:blipFill>
            <a:blip r:embed="rId3" cstate="print"/>
            <a:srcRect/>
            <a:stretch>
              <a:fillRect/>
            </a:stretch>
          </p:blipFill>
          <p:spPr bwMode="auto">
            <a:xfrm>
              <a:off x="449535" y="3140968"/>
              <a:ext cx="7362825" cy="304800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5/7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300" b="1" dirty="0" smtClean="0"/>
              <a:t>사용자 정의 함수의 예</a:t>
            </a:r>
            <a:r>
              <a:rPr lang="en-US" altLang="ko-KR" sz="2300" b="1" dirty="0" smtClean="0"/>
              <a:t> </a:t>
            </a:r>
            <a:endParaRPr lang="ko-KR" altLang="en-US" sz="2300" dirty="0"/>
          </a:p>
        </p:txBody>
      </p:sp>
      <p:grpSp>
        <p:nvGrpSpPr>
          <p:cNvPr id="10" name="그룹 9"/>
          <p:cNvGrpSpPr/>
          <p:nvPr/>
        </p:nvGrpSpPr>
        <p:grpSpPr>
          <a:xfrm>
            <a:off x="35496" y="1556792"/>
            <a:ext cx="8928992" cy="5163240"/>
            <a:chOff x="35496" y="1556792"/>
            <a:chExt cx="8928992" cy="5163240"/>
          </a:xfrm>
        </p:grpSpPr>
        <p:pic>
          <p:nvPicPr>
            <p:cNvPr id="7" name="Picture 2"/>
            <p:cNvPicPr>
              <a:picLocks noChangeAspect="1" noChangeArrowheads="1"/>
            </p:cNvPicPr>
            <p:nvPr/>
          </p:nvPicPr>
          <p:blipFill>
            <a:blip r:embed="rId3" cstate="print"/>
            <a:srcRect/>
            <a:stretch>
              <a:fillRect/>
            </a:stretch>
          </p:blipFill>
          <p:spPr bwMode="auto">
            <a:xfrm>
              <a:off x="35496" y="1772816"/>
              <a:ext cx="2390775" cy="293370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2627784" y="1556792"/>
              <a:ext cx="6336704" cy="516324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6/7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300" b="1" dirty="0" smtClean="0"/>
              <a:t>함수의 원형을 사용하는 이유는</a:t>
            </a:r>
            <a:r>
              <a:rPr lang="en-US" altLang="ko-KR" sz="2300" b="1" dirty="0" smtClean="0"/>
              <a:t>?</a:t>
            </a:r>
            <a:endParaRPr lang="ko-KR" altLang="en-US" sz="2300" b="1" dirty="0"/>
          </a:p>
        </p:txBody>
      </p:sp>
      <p:sp>
        <p:nvSpPr>
          <p:cNvPr id="10" name="TextBox 9"/>
          <p:cNvSpPr txBox="1"/>
          <p:nvPr/>
        </p:nvSpPr>
        <p:spPr>
          <a:xfrm>
            <a:off x="395536" y="1628800"/>
            <a:ext cx="8424936"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컴파일러에게 함수의 기본형과 반환되는 자료 형을 미리 알려주고 함수 호출에 사용 되는 매개변수의 개수나 자료 형의 불일치 등을 미리 점검할 수 있게 하며</a:t>
            </a:r>
            <a:r>
              <a:rPr lang="en-US" altLang="ko-KR" sz="2000" dirty="0" smtClean="0"/>
              <a:t>, </a:t>
            </a:r>
            <a:r>
              <a:rPr lang="ko-KR" altLang="en-US" sz="2000" dirty="0" smtClean="0"/>
              <a:t>함수의 호출 순서에 상관없이 함수를 정의할 수 있다</a:t>
            </a:r>
            <a:r>
              <a:rPr lang="en-US" altLang="ko-KR" sz="2000" dirty="0" smtClean="0"/>
              <a:t>. </a:t>
            </a:r>
            <a:endParaRPr lang="ko-KR" altLang="en-US" sz="2000" dirty="0"/>
          </a:p>
        </p:txBody>
      </p:sp>
      <p:sp>
        <p:nvSpPr>
          <p:cNvPr id="7" name="Text Placeholder 2"/>
          <p:cNvSpPr txBox="1">
            <a:spLocks/>
          </p:cNvSpPr>
          <p:nvPr/>
        </p:nvSpPr>
        <p:spPr>
          <a:xfrm>
            <a:off x="251520" y="3645024"/>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2300" b="1" i="0" u="none" strike="noStrike" kern="1200" cap="none" spc="0" normalizeH="0" baseline="0" noProof="0" dirty="0" smtClean="0">
                <a:ln>
                  <a:noFill/>
                </a:ln>
                <a:solidFill>
                  <a:schemeClr val="tx1"/>
                </a:solidFill>
                <a:effectLst/>
                <a:uLnTx/>
                <a:uFillTx/>
                <a:latin typeface="+mn-ea"/>
                <a:cs typeface="+mn-cs"/>
              </a:rPr>
              <a:t>메인 함수</a:t>
            </a:r>
            <a:r>
              <a:rPr kumimoji="0" lang="en-US" altLang="ko-KR" sz="2300" b="1" i="0" u="none" strike="noStrike" kern="1200" cap="none" spc="0" normalizeH="0" baseline="0" noProof="0" dirty="0" smtClean="0">
                <a:ln>
                  <a:noFill/>
                </a:ln>
                <a:solidFill>
                  <a:schemeClr val="tx1"/>
                </a:solidFill>
                <a:effectLst/>
                <a:uLnTx/>
                <a:uFillTx/>
                <a:latin typeface="+mn-ea"/>
                <a:cs typeface="+mn-cs"/>
              </a:rPr>
              <a:t>, void main()</a:t>
            </a:r>
            <a:endParaRPr kumimoji="0" lang="ko-KR" altLang="en-US" sz="2300" b="1" i="0" u="none" strike="noStrike" kern="1200" cap="none" spc="0" normalizeH="0" baseline="0" noProof="0" dirty="0">
              <a:ln>
                <a:noFill/>
              </a:ln>
              <a:solidFill>
                <a:schemeClr val="tx1"/>
              </a:solidFill>
              <a:effectLst/>
              <a:uLnTx/>
              <a:uFillTx/>
              <a:latin typeface="+mn-ea"/>
              <a:cs typeface="+mn-cs"/>
            </a:endParaRPr>
          </a:p>
        </p:txBody>
      </p:sp>
      <p:grpSp>
        <p:nvGrpSpPr>
          <p:cNvPr id="13" name="그룹 12"/>
          <p:cNvGrpSpPr/>
          <p:nvPr/>
        </p:nvGrpSpPr>
        <p:grpSpPr>
          <a:xfrm>
            <a:off x="323528" y="2708920"/>
            <a:ext cx="8424936" cy="3816424"/>
            <a:chOff x="323528" y="2708920"/>
            <a:chExt cx="8424936" cy="3816424"/>
          </a:xfrm>
        </p:grpSpPr>
        <p:sp>
          <p:nvSpPr>
            <p:cNvPr id="8" name="TextBox 7"/>
            <p:cNvSpPr txBox="1"/>
            <p:nvPr/>
          </p:nvSpPr>
          <p:spPr>
            <a:xfrm>
              <a:off x="323528" y="4586352"/>
              <a:ext cx="8424936" cy="1938992"/>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모든 </a:t>
              </a:r>
              <a:r>
                <a:rPr lang="en-US" altLang="ko-KR" sz="2000" dirty="0" smtClean="0"/>
                <a:t>C </a:t>
              </a:r>
              <a:r>
                <a:rPr lang="ko-KR" altLang="en-US" sz="2000" dirty="0" smtClean="0"/>
                <a:t>프로그램은 </a:t>
              </a:r>
              <a:r>
                <a:rPr lang="en-US" altLang="ko-KR" sz="2000" dirty="0" smtClean="0"/>
                <a:t>main </a:t>
              </a:r>
              <a:r>
                <a:rPr lang="ko-KR" altLang="en-US" sz="2000" dirty="0" smtClean="0"/>
                <a:t>함수에서 시작하여 </a:t>
              </a:r>
              <a:r>
                <a:rPr lang="en-US" altLang="ko-KR" sz="2000" dirty="0" smtClean="0"/>
                <a:t>main </a:t>
              </a:r>
              <a:r>
                <a:rPr lang="ko-KR" altLang="en-US" sz="2000" dirty="0" smtClean="0"/>
                <a:t>함수에서 끝난다</a:t>
              </a:r>
              <a:r>
                <a:rPr lang="en-US" altLang="ko-KR" sz="2000" dirty="0" smtClean="0"/>
                <a:t>. </a:t>
              </a:r>
              <a:endParaRPr lang="ko-KR" altLang="en-US" sz="2000" dirty="0" smtClean="0"/>
            </a:p>
            <a:p>
              <a:r>
                <a:rPr lang="en-US" altLang="ko-KR" sz="2000" dirty="0" smtClean="0"/>
                <a:t>main </a:t>
              </a:r>
              <a:r>
                <a:rPr lang="ko-KR" altLang="en-US" sz="2000" dirty="0" smtClean="0"/>
                <a:t>함수에서 다른 함수의 호출이 있는 경우는 해당 함수를 처리하고</a:t>
              </a:r>
              <a:r>
                <a:rPr lang="en-US" altLang="ko-KR" sz="2000" dirty="0" smtClean="0"/>
                <a:t>, </a:t>
              </a:r>
              <a:r>
                <a:rPr lang="ko-KR" altLang="en-US" sz="2000" dirty="0" smtClean="0"/>
                <a:t>다시 </a:t>
              </a:r>
              <a:r>
                <a:rPr lang="en-US" altLang="ko-KR" sz="2000" dirty="0" smtClean="0"/>
                <a:t>main </a:t>
              </a:r>
              <a:r>
                <a:rPr lang="ko-KR" altLang="en-US" sz="2000" dirty="0" smtClean="0"/>
                <a:t>함수로 되돌아</a:t>
              </a:r>
              <a:r>
                <a:rPr lang="en-US" altLang="ko-KR" sz="2000" dirty="0" smtClean="0"/>
                <a:t>(</a:t>
              </a:r>
              <a:r>
                <a:rPr lang="en-US" altLang="ko-KR" sz="2000" b="1" dirty="0" smtClean="0"/>
                <a:t>return</a:t>
              </a:r>
              <a:r>
                <a:rPr lang="en-US" altLang="ko-KR" sz="2000" dirty="0" smtClean="0"/>
                <a:t>)</a:t>
              </a:r>
              <a:r>
                <a:rPr lang="ko-KR" altLang="en-US" sz="2000" dirty="0" smtClean="0"/>
                <a:t>와서 </a:t>
              </a:r>
              <a:r>
                <a:rPr lang="en-US" altLang="ko-KR" sz="2000" dirty="0" smtClean="0"/>
                <a:t>main </a:t>
              </a:r>
              <a:r>
                <a:rPr lang="ko-KR" altLang="en-US" sz="2000" dirty="0" smtClean="0"/>
                <a:t>함수의 나머지 부분을 처리하고 종료한다</a:t>
              </a:r>
              <a:r>
                <a:rPr lang="en-US" altLang="ko-KR" sz="2000" dirty="0" smtClean="0"/>
                <a:t>.</a:t>
              </a:r>
              <a:endParaRPr lang="ko-KR" altLang="en-US" sz="2000" dirty="0" smtClean="0"/>
            </a:p>
            <a:p>
              <a:r>
                <a:rPr lang="en-US" altLang="ko-KR" sz="2000" dirty="0" smtClean="0"/>
                <a:t>ANSI</a:t>
              </a:r>
              <a:r>
                <a:rPr lang="ko-KR" altLang="en-US" sz="2000" dirty="0" smtClean="0"/>
                <a:t>나 </a:t>
              </a:r>
              <a:r>
                <a:rPr lang="en-US" altLang="ko-KR" sz="2000" dirty="0" smtClean="0"/>
                <a:t>ISO</a:t>
              </a:r>
              <a:r>
                <a:rPr lang="ko-KR" altLang="en-US" sz="2000" dirty="0" smtClean="0"/>
                <a:t>의 규정에 의하면 </a:t>
              </a:r>
              <a:r>
                <a:rPr lang="en-US" altLang="ko-KR" sz="2000" dirty="0" smtClean="0"/>
                <a:t>main </a:t>
              </a:r>
              <a:r>
                <a:rPr lang="ko-KR" altLang="en-US" sz="2000" dirty="0" smtClean="0"/>
                <a:t>함수는 </a:t>
              </a:r>
              <a:r>
                <a:rPr lang="en-US" altLang="ko-KR" sz="2000" dirty="0" smtClean="0"/>
                <a:t>[</a:t>
              </a:r>
              <a:r>
                <a:rPr lang="ko-KR" altLang="en-US" sz="2000" dirty="0" smtClean="0"/>
                <a:t>형식 </a:t>
              </a:r>
              <a:r>
                <a:rPr lang="en-US" altLang="ko-KR" sz="2000" dirty="0" smtClean="0"/>
                <a:t>4]</a:t>
              </a:r>
              <a:r>
                <a:rPr lang="ko-KR" altLang="en-US" sz="2000" dirty="0" smtClean="0"/>
                <a:t>와 같이 사용할 것을 표준으로 규정하고 있다</a:t>
              </a:r>
              <a:r>
                <a:rPr lang="en-US" altLang="ko-KR" sz="2000" dirty="0" smtClean="0"/>
                <a:t>. </a:t>
              </a:r>
              <a:endParaRPr lang="ko-KR" altLang="en-US" sz="2000" dirty="0" smtClean="0"/>
            </a:p>
          </p:txBody>
        </p:sp>
        <p:pic>
          <p:nvPicPr>
            <p:cNvPr id="9" name="Picture 2"/>
            <p:cNvPicPr>
              <a:picLocks noChangeAspect="1" noChangeArrowheads="1"/>
            </p:cNvPicPr>
            <p:nvPr/>
          </p:nvPicPr>
          <p:blipFill>
            <a:blip r:embed="rId4" cstate="print"/>
            <a:srcRect/>
            <a:stretch>
              <a:fillRect/>
            </a:stretch>
          </p:blipFill>
          <p:spPr bwMode="auto">
            <a:xfrm>
              <a:off x="6588224" y="2708920"/>
              <a:ext cx="1656184" cy="1748661"/>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7/7</a:t>
            </a:r>
            <a:endParaRPr lang="en-US" dirty="0">
              <a:solidFill>
                <a:schemeClr val="tx2"/>
              </a:solidFill>
            </a:endParaRPr>
          </a:p>
        </p:txBody>
      </p:sp>
      <p:sp>
        <p:nvSpPr>
          <p:cNvPr id="3" name="Text Placeholder 2"/>
          <p:cNvSpPr>
            <a:spLocks noGrp="1"/>
          </p:cNvSpPr>
          <p:nvPr>
            <p:ph type="body" sz="quarter" idx="10"/>
          </p:nvPr>
        </p:nvSpPr>
        <p:spPr>
          <a:xfrm>
            <a:off x="251520" y="980728"/>
            <a:ext cx="8352928" cy="360040"/>
          </a:xfrm>
          <a:ln>
            <a:noFill/>
          </a:ln>
        </p:spPr>
        <p:txBody>
          <a:bodyPr>
            <a:noAutofit/>
          </a:bodyPr>
          <a:lstStyle/>
          <a:p>
            <a:r>
              <a:rPr lang="ko-KR" altLang="en-US" sz="2300" b="1" dirty="0" smtClean="0"/>
              <a:t>재귀함수란</a:t>
            </a:r>
            <a:r>
              <a:rPr lang="en-US" altLang="ko-KR" sz="2300" b="1" dirty="0" smtClean="0"/>
              <a:t>?</a:t>
            </a:r>
            <a:endParaRPr lang="ko-KR" altLang="en-US" sz="2300" dirty="0"/>
          </a:p>
        </p:txBody>
      </p:sp>
      <p:grpSp>
        <p:nvGrpSpPr>
          <p:cNvPr id="16" name="그룹 15"/>
          <p:cNvGrpSpPr/>
          <p:nvPr/>
        </p:nvGrpSpPr>
        <p:grpSpPr>
          <a:xfrm>
            <a:off x="107504" y="1621249"/>
            <a:ext cx="8788884" cy="4400039"/>
            <a:chOff x="107504" y="1621249"/>
            <a:chExt cx="8788884" cy="4400039"/>
          </a:xfrm>
        </p:grpSpPr>
        <p:sp>
          <p:nvSpPr>
            <p:cNvPr id="7" name="TextBox 6"/>
            <p:cNvSpPr txBox="1"/>
            <p:nvPr/>
          </p:nvSpPr>
          <p:spPr>
            <a:xfrm>
              <a:off x="323528" y="1621249"/>
              <a:ext cx="8280920"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자신을 호출하는 함수 </a:t>
              </a:r>
              <a:endParaRPr lang="en-US" altLang="ko-KR" sz="2000" dirty="0" smtClean="0"/>
            </a:p>
            <a:p>
              <a:r>
                <a:rPr lang="ko-KR" altLang="en-US" sz="2000" dirty="0" smtClean="0"/>
                <a:t>재귀 호출에서는 무한 반복이 이루어지므로 이를 해결하기 위해 적절한 조건</a:t>
              </a:r>
              <a:r>
                <a:rPr lang="en-US" altLang="ko-KR" sz="2000" dirty="0" smtClean="0"/>
                <a:t>(</a:t>
              </a:r>
              <a:r>
                <a:rPr lang="en-US" altLang="ko-KR" sz="2000" b="1" dirty="0" smtClean="0"/>
                <a:t>if</a:t>
              </a:r>
              <a:r>
                <a:rPr lang="ko-KR" altLang="en-US" sz="2000" dirty="0" smtClean="0"/>
                <a:t>문</a:t>
              </a:r>
              <a:r>
                <a:rPr lang="en-US" altLang="ko-KR" sz="2000" b="1" dirty="0" smtClean="0"/>
                <a:t>)</a:t>
              </a:r>
              <a:r>
                <a:rPr lang="ko-KR" altLang="en-US" sz="2000" dirty="0" smtClean="0"/>
                <a:t>을 주어 함수를 벗어나도록 해 주어야 한다</a:t>
              </a:r>
              <a:r>
                <a:rPr lang="en-US" altLang="ko-KR" sz="2000" dirty="0" smtClean="0"/>
                <a:t>. </a:t>
              </a:r>
            </a:p>
          </p:txBody>
        </p:sp>
        <p:pic>
          <p:nvPicPr>
            <p:cNvPr id="11" name="Picture 4"/>
            <p:cNvPicPr>
              <a:picLocks noChangeAspect="1" noChangeArrowheads="1"/>
            </p:cNvPicPr>
            <p:nvPr/>
          </p:nvPicPr>
          <p:blipFill>
            <a:blip r:embed="rId3" cstate="print"/>
            <a:srcRect/>
            <a:stretch>
              <a:fillRect/>
            </a:stretch>
          </p:blipFill>
          <p:spPr bwMode="auto">
            <a:xfrm>
              <a:off x="2483768" y="3407812"/>
              <a:ext cx="6412620" cy="2613476"/>
            </a:xfrm>
            <a:prstGeom prst="rect">
              <a:avLst/>
            </a:prstGeom>
            <a:noFill/>
            <a:ln w="9525">
              <a:noFill/>
              <a:miter lim="800000"/>
              <a:headEnd/>
              <a:tailEnd/>
            </a:ln>
          </p:spPr>
        </p:pic>
        <p:sp>
          <p:nvSpPr>
            <p:cNvPr id="15" name="TextBox 14"/>
            <p:cNvSpPr txBox="1"/>
            <p:nvPr/>
          </p:nvSpPr>
          <p:spPr>
            <a:xfrm>
              <a:off x="107504" y="3492014"/>
              <a:ext cx="2232248" cy="707886"/>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재귀 함수의 </a:t>
              </a:r>
              <a:endParaRPr lang="en-US" altLang="ko-KR" sz="2000" dirty="0" smtClean="0"/>
            </a:p>
            <a:p>
              <a:r>
                <a:rPr lang="ko-KR" altLang="en-US" sz="2000" dirty="0" smtClean="0"/>
                <a:t>호출과 반환과정</a:t>
              </a:r>
              <a:endParaRPr lang="ko-KR" altLang="en-US" sz="20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함수의 호출과 결과의 반환 </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611560" y="1156682"/>
            <a:ext cx="6264696"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탁상용 계산기를 이용하여 </a:t>
            </a:r>
            <a:r>
              <a:rPr lang="en-US" altLang="ko-KR" sz="2000" dirty="0" smtClean="0"/>
              <a:t>sin(90˚)</a:t>
            </a:r>
            <a:r>
              <a:rPr lang="ko-KR" altLang="en-US" sz="2000" dirty="0" smtClean="0"/>
              <a:t>를 계산한다고 할 때</a:t>
            </a:r>
            <a:endParaRPr lang="ko-KR" altLang="en-US" sz="2000" dirty="0"/>
          </a:p>
        </p:txBody>
      </p:sp>
      <p:pic>
        <p:nvPicPr>
          <p:cNvPr id="26625" name="Picture 1"/>
          <p:cNvPicPr>
            <a:picLocks noChangeAspect="1" noChangeArrowheads="1"/>
          </p:cNvPicPr>
          <p:nvPr/>
        </p:nvPicPr>
        <p:blipFill>
          <a:blip r:embed="rId3" cstate="print"/>
          <a:srcRect/>
          <a:stretch>
            <a:fillRect/>
          </a:stretch>
        </p:blipFill>
        <p:spPr bwMode="auto">
          <a:xfrm>
            <a:off x="251520" y="1796033"/>
            <a:ext cx="8585470" cy="1920999"/>
          </a:xfrm>
          <a:prstGeom prst="rect">
            <a:avLst/>
          </a:prstGeom>
          <a:noFill/>
          <a:ln w="9525">
            <a:noFill/>
            <a:miter lim="800000"/>
            <a:headEnd/>
            <a:tailEnd/>
          </a:ln>
        </p:spPr>
      </p:pic>
      <p:sp>
        <p:nvSpPr>
          <p:cNvPr id="18" name="TextBox 17"/>
          <p:cNvSpPr txBox="1"/>
          <p:nvPr/>
        </p:nvSpPr>
        <p:spPr>
          <a:xfrm>
            <a:off x="251520" y="3933056"/>
            <a:ext cx="8424936" cy="1631216"/>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계산기의 버튼 중에서 </a:t>
            </a:r>
            <a:r>
              <a:rPr lang="en-US" altLang="ko-KR" sz="2000" dirty="0" smtClean="0"/>
              <a:t>sin </a:t>
            </a:r>
            <a:r>
              <a:rPr lang="ko-KR" altLang="en-US" sz="2000" dirty="0" smtClean="0"/>
              <a:t>버튼을 누르고 </a:t>
            </a:r>
            <a:r>
              <a:rPr lang="en-US" altLang="ko-KR" sz="2000" dirty="0" smtClean="0"/>
              <a:t>90</a:t>
            </a:r>
            <a:r>
              <a:rPr lang="ko-KR" altLang="en-US" sz="2000" dirty="0" smtClean="0"/>
              <a:t>을 입력하고 나서 </a:t>
            </a:r>
            <a:r>
              <a:rPr lang="en-US" altLang="ko-KR" sz="2000" dirty="0" smtClean="0"/>
              <a:t>= </a:t>
            </a:r>
            <a:r>
              <a:rPr lang="ko-KR" altLang="en-US" sz="2000" dirty="0" smtClean="0"/>
              <a:t>버튼을 누르면 결과가 출력된다</a:t>
            </a:r>
            <a:r>
              <a:rPr lang="en-US" altLang="ko-KR" sz="2000" dirty="0" smtClean="0"/>
              <a:t>.</a:t>
            </a:r>
          </a:p>
          <a:p>
            <a:endParaRPr lang="en-US" altLang="ko-KR" sz="2000" dirty="0" smtClean="0"/>
          </a:p>
          <a:p>
            <a:r>
              <a:rPr lang="ko-KR" altLang="en-US" sz="2000" dirty="0" smtClean="0"/>
              <a:t>이때 </a:t>
            </a:r>
            <a:r>
              <a:rPr lang="en-US" altLang="ko-KR" sz="2000" dirty="0" smtClean="0"/>
              <a:t>= </a:t>
            </a:r>
            <a:r>
              <a:rPr lang="ko-KR" altLang="en-US" sz="2000" dirty="0" smtClean="0"/>
              <a:t>버튼을 누름과 동시에 계산기 내부적으로 </a:t>
            </a:r>
            <a:r>
              <a:rPr lang="en-US" altLang="ko-KR" sz="2000" dirty="0" smtClean="0"/>
              <a:t>sine </a:t>
            </a:r>
            <a:r>
              <a:rPr lang="ko-KR" altLang="en-US" sz="2000" dirty="0" smtClean="0"/>
              <a:t>함수를 호출하고 </a:t>
            </a:r>
            <a:r>
              <a:rPr lang="en-US" altLang="ko-KR" sz="2000" dirty="0" smtClean="0"/>
              <a:t>90˚</a:t>
            </a:r>
            <a:r>
              <a:rPr lang="ko-KR" altLang="en-US" sz="2000" dirty="0" smtClean="0"/>
              <a:t>를 함수에 전달하여 </a:t>
            </a:r>
            <a:r>
              <a:rPr lang="en-US" altLang="ko-KR" sz="2000" dirty="0" smtClean="0"/>
              <a:t>sin(90</a:t>
            </a:r>
            <a:r>
              <a:rPr lang="ko-KR" altLang="en-US" sz="2000" dirty="0" smtClean="0"/>
              <a:t>˚</a:t>
            </a:r>
            <a:r>
              <a:rPr lang="en-US" altLang="ko-KR" sz="2000" dirty="0" smtClean="0"/>
              <a:t>)</a:t>
            </a:r>
            <a:r>
              <a:rPr lang="ko-KR" altLang="en-US" sz="2000" dirty="0" smtClean="0"/>
              <a:t>를 계산한 다음 결과 값을 출력</a:t>
            </a:r>
            <a:r>
              <a:rPr lang="en-US" altLang="ko-KR" sz="2000" dirty="0" smtClean="0"/>
              <a:t>(</a:t>
            </a:r>
            <a:r>
              <a:rPr lang="ko-KR" altLang="en-US" sz="2000" dirty="0" smtClean="0"/>
              <a:t>반환</a:t>
            </a:r>
            <a:r>
              <a:rPr lang="en-US" altLang="ko-KR" sz="2000" dirty="0" smtClean="0"/>
              <a:t>)</a:t>
            </a:r>
            <a:r>
              <a:rPr lang="ko-KR" altLang="en-US" sz="2000" dirty="0" smtClean="0"/>
              <a:t>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함수의 호출과 결과의 반환 </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539552" y="1156682"/>
            <a:ext cx="4536504" cy="400110"/>
          </a:xfrm>
          <a:prstGeom prst="rect">
            <a:avLst/>
          </a:prstGeom>
          <a:solidFill>
            <a:schemeClr val="accent4">
              <a:lumMod val="40000"/>
              <a:lumOff val="60000"/>
            </a:schemeClr>
          </a:solidFill>
          <a:ln>
            <a:noFill/>
          </a:ln>
          <a:effectLst/>
        </p:spPr>
        <p:txBody>
          <a:bodyPr wrap="square" rtlCol="0">
            <a:spAutoFit/>
          </a:bodyPr>
          <a:lstStyle/>
          <a:p>
            <a:r>
              <a:rPr lang="en-US" altLang="ko-KR" sz="2000" dirty="0" smtClean="0"/>
              <a:t>MS Office Excel</a:t>
            </a:r>
            <a:r>
              <a:rPr lang="ko-KR" altLang="en-US" sz="2000" dirty="0" smtClean="0"/>
              <a:t>에서 사용하는 함수의 예</a:t>
            </a:r>
            <a:endParaRPr lang="ko-KR" altLang="en-US" sz="2000" dirty="0"/>
          </a:p>
        </p:txBody>
      </p:sp>
      <p:sp>
        <p:nvSpPr>
          <p:cNvPr id="18" name="TextBox 17"/>
          <p:cNvSpPr txBox="1"/>
          <p:nvPr/>
        </p:nvSpPr>
        <p:spPr>
          <a:xfrm>
            <a:off x="251520" y="4901098"/>
            <a:ext cx="8424936" cy="400110"/>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입력한 </a:t>
            </a:r>
            <a:r>
              <a:rPr lang="en-US" altLang="ko-KR" sz="2000" dirty="0" smtClean="0"/>
              <a:t>POWER(2, 3)</a:t>
            </a:r>
            <a:r>
              <a:rPr lang="ko-KR" altLang="en-US" sz="2000" dirty="0" smtClean="0"/>
              <a:t>부분은 함수 호출이라 하고 결과인 </a:t>
            </a:r>
            <a:r>
              <a:rPr lang="en-US" altLang="ko-KR" sz="2000" dirty="0" smtClean="0"/>
              <a:t>8</a:t>
            </a:r>
            <a:r>
              <a:rPr lang="ko-KR" altLang="en-US" sz="2000" dirty="0" smtClean="0"/>
              <a:t>을 반환 값이라 함</a:t>
            </a:r>
            <a:r>
              <a:rPr lang="en-US" altLang="ko-KR" sz="2000" dirty="0" smtClean="0"/>
              <a:t>.</a:t>
            </a:r>
            <a:endParaRPr lang="ko-KR" altLang="en-US" sz="2000" dirty="0"/>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2225" name="_x79518808" descr="EMB000007b00517"/>
          <p:cNvPicPr>
            <a:picLocks noChangeAspect="1" noChangeArrowheads="1"/>
          </p:cNvPicPr>
          <p:nvPr/>
        </p:nvPicPr>
        <p:blipFill>
          <a:blip r:embed="rId3" cstate="print"/>
          <a:srcRect/>
          <a:stretch>
            <a:fillRect/>
          </a:stretch>
        </p:blipFill>
        <p:spPr bwMode="auto">
          <a:xfrm>
            <a:off x="107504" y="1988840"/>
            <a:ext cx="4569548" cy="1944216"/>
          </a:xfrm>
          <a:prstGeom prst="rect">
            <a:avLst/>
          </a:prstGeom>
          <a:noFill/>
        </p:spPr>
      </p:pic>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2227" name="_x62298296" descr="EMB000007b00516"/>
          <p:cNvPicPr>
            <a:picLocks noChangeAspect="1" noChangeArrowheads="1"/>
          </p:cNvPicPr>
          <p:nvPr/>
        </p:nvPicPr>
        <p:blipFill>
          <a:blip r:embed="rId4" cstate="print"/>
          <a:srcRect/>
          <a:stretch>
            <a:fillRect/>
          </a:stretch>
        </p:blipFill>
        <p:spPr bwMode="auto">
          <a:xfrm>
            <a:off x="4788023" y="1844824"/>
            <a:ext cx="4248473" cy="2583136"/>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라이브러리 함수 맛보기</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323528" y="1156682"/>
            <a:ext cx="8352928"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라이브러리</a:t>
            </a:r>
            <a:r>
              <a:rPr lang="en-US" altLang="ko-KR" sz="2000" dirty="0" smtClean="0"/>
              <a:t>(library) </a:t>
            </a:r>
            <a:r>
              <a:rPr lang="ko-KR" altLang="en-US" sz="2000" dirty="0" smtClean="0"/>
              <a:t>함수란</a:t>
            </a:r>
            <a:r>
              <a:rPr lang="en-US" altLang="ko-KR" sz="2000" dirty="0" smtClean="0"/>
              <a:t>?</a:t>
            </a:r>
          </a:p>
          <a:p>
            <a:r>
              <a:rPr lang="ko-KR" altLang="en-US" sz="2000" dirty="0" smtClean="0"/>
              <a:t>프로그래밍을 쉽게 할 수 있도록 컴파일러에 의해 미리 제공되는 함수들</a:t>
            </a:r>
            <a:endParaRPr lang="en-US" altLang="ko-KR" sz="2000" dirty="0" smtClean="0"/>
          </a:p>
        </p:txBody>
      </p:sp>
      <p:sp>
        <p:nvSpPr>
          <p:cNvPr id="18" name="TextBox 17"/>
          <p:cNvSpPr txBox="1"/>
          <p:nvPr/>
        </p:nvSpPr>
        <p:spPr>
          <a:xfrm>
            <a:off x="323528" y="2060848"/>
            <a:ext cx="8568952" cy="1015663"/>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라이브러리 함수를 이용하려면 헤더 파일</a:t>
            </a:r>
            <a:r>
              <a:rPr lang="en-US" altLang="ko-KR" sz="2000" dirty="0" smtClean="0"/>
              <a:t>(header file)</a:t>
            </a:r>
            <a:r>
              <a:rPr lang="ko-KR" altLang="en-US" sz="2000" dirty="0" smtClean="0"/>
              <a:t>을 </a:t>
            </a:r>
            <a:r>
              <a:rPr lang="en-US" altLang="ko-KR" sz="2000" b="1" dirty="0" smtClean="0">
                <a:solidFill>
                  <a:srgbClr val="FF0000"/>
                </a:solidFill>
              </a:rPr>
              <a:t>#include</a:t>
            </a:r>
            <a:r>
              <a:rPr lang="ko-KR" altLang="en-US" sz="2000" dirty="0" smtClean="0"/>
              <a:t>문을 사용하여 불러와야  한다</a:t>
            </a:r>
            <a:r>
              <a:rPr lang="en-US" altLang="ko-KR" sz="2000" dirty="0" smtClean="0"/>
              <a:t>. </a:t>
            </a:r>
            <a:r>
              <a:rPr lang="en-US" altLang="ko-KR" sz="2000" dirty="0" err="1" smtClean="0"/>
              <a:t>printf</a:t>
            </a:r>
            <a:r>
              <a:rPr lang="ko-KR" altLang="en-US" sz="2000" dirty="0" smtClean="0"/>
              <a:t>나 </a:t>
            </a:r>
            <a:r>
              <a:rPr lang="en-US" altLang="ko-KR" sz="2000" dirty="0" err="1" smtClean="0"/>
              <a:t>scanf</a:t>
            </a:r>
            <a:r>
              <a:rPr lang="ko-KR" altLang="en-US" sz="2000" dirty="0" smtClean="0"/>
              <a:t>를 사용하기 위해 </a:t>
            </a:r>
            <a:r>
              <a:rPr lang="ko-KR" altLang="en-US" sz="2000" dirty="0" smtClean="0"/>
              <a:t>프로그램의 </a:t>
            </a:r>
            <a:r>
              <a:rPr lang="ko-KR" altLang="en-US" sz="2000" dirty="0" smtClean="0"/>
              <a:t>시작 부분에 </a:t>
            </a:r>
            <a:r>
              <a:rPr lang="en-US" altLang="ko-KR" sz="2000" b="1" dirty="0" smtClean="0">
                <a:solidFill>
                  <a:srgbClr val="FF0000"/>
                </a:solidFill>
              </a:rPr>
              <a:t>#include</a:t>
            </a:r>
            <a:r>
              <a:rPr lang="ko-KR" altLang="en-US" sz="2000" b="1" dirty="0" smtClean="0">
                <a:solidFill>
                  <a:srgbClr val="FF0000"/>
                </a:solidFill>
              </a:rPr>
              <a:t> </a:t>
            </a:r>
            <a:r>
              <a:rPr lang="en-US" altLang="ko-KR" sz="2000" b="1" dirty="0" smtClean="0">
                <a:solidFill>
                  <a:srgbClr val="FF0000"/>
                </a:solidFill>
              </a:rPr>
              <a:t>&lt;</a:t>
            </a:r>
            <a:r>
              <a:rPr lang="en-US" altLang="ko-KR" sz="2000" b="1" dirty="0" err="1" smtClean="0">
                <a:solidFill>
                  <a:srgbClr val="FF0000"/>
                </a:solidFill>
              </a:rPr>
              <a:t>stdio.h</a:t>
            </a:r>
            <a:r>
              <a:rPr lang="en-US" altLang="ko-KR" sz="2000" b="1" dirty="0" smtClean="0">
                <a:solidFill>
                  <a:srgbClr val="FF0000"/>
                </a:solidFill>
              </a:rPr>
              <a:t>&gt;</a:t>
            </a:r>
            <a:r>
              <a:rPr lang="ko-KR" altLang="en-US" sz="2000" dirty="0" smtClean="0"/>
              <a:t>를 사용했던 이유가 여기에 있다</a:t>
            </a:r>
            <a:r>
              <a:rPr lang="en-US" altLang="ko-KR" sz="2000" dirty="0" smtClean="0"/>
              <a:t>.</a:t>
            </a:r>
            <a:endParaRPr lang="ko-KR" altLang="en-US" sz="2000" dirty="0"/>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323528" y="3284984"/>
            <a:ext cx="8424936" cy="40011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헤더 파일에는</a:t>
            </a:r>
            <a:r>
              <a:rPr lang="en-US" altLang="ko-KR" sz="2000" dirty="0" smtClean="0"/>
              <a:t> </a:t>
            </a:r>
            <a:r>
              <a:rPr lang="ko-KR" altLang="en-US" sz="2000" dirty="0" smtClean="0"/>
              <a:t>해당 함수의  정의</a:t>
            </a:r>
            <a:r>
              <a:rPr lang="en-US" altLang="ko-KR" sz="2000" dirty="0" smtClean="0"/>
              <a:t>(</a:t>
            </a:r>
            <a:r>
              <a:rPr lang="ko-KR" altLang="en-US" sz="2000" dirty="0" smtClean="0"/>
              <a:t>역할</a:t>
            </a:r>
            <a:r>
              <a:rPr lang="en-US" altLang="ko-KR" sz="2000" dirty="0" smtClean="0"/>
              <a:t>, </a:t>
            </a:r>
            <a:r>
              <a:rPr lang="ko-KR" altLang="en-US" sz="2000" dirty="0" smtClean="0"/>
              <a:t>기능</a:t>
            </a:r>
            <a:r>
              <a:rPr lang="en-US" altLang="ko-KR" sz="2000" dirty="0" smtClean="0"/>
              <a:t>)</a:t>
            </a:r>
            <a:r>
              <a:rPr lang="ko-KR" altLang="en-US" sz="2000" dirty="0" smtClean="0"/>
              <a:t>가 포함되어 있다</a:t>
            </a:r>
            <a:r>
              <a:rPr lang="en-US" altLang="ko-KR" sz="2000" dirty="0" smtClean="0"/>
              <a:t>.</a:t>
            </a:r>
            <a:r>
              <a:rPr lang="ko-KR" altLang="en-US" sz="2000" dirty="0" smtClean="0"/>
              <a:t> </a:t>
            </a:r>
            <a:endParaRPr lang="ko-KR" altLang="en-US" sz="2000" dirty="0"/>
          </a:p>
        </p:txBody>
      </p:sp>
      <p:pic>
        <p:nvPicPr>
          <p:cNvPr id="53250" name="Picture 2"/>
          <p:cNvPicPr>
            <a:picLocks noChangeAspect="1" noChangeArrowheads="1"/>
          </p:cNvPicPr>
          <p:nvPr/>
        </p:nvPicPr>
        <p:blipFill>
          <a:blip r:embed="rId3" cstate="print"/>
          <a:srcRect/>
          <a:stretch>
            <a:fillRect/>
          </a:stretch>
        </p:blipFill>
        <p:spPr bwMode="auto">
          <a:xfrm>
            <a:off x="691662" y="3933056"/>
            <a:ext cx="7408730" cy="282287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수학 계산과 관련된 라이브러리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323528" y="1156682"/>
            <a:ext cx="7056784"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이들 함수들을 사용하려면 헤더파일 </a:t>
            </a:r>
            <a:r>
              <a:rPr lang="en-US" altLang="ko-KR" sz="2000" dirty="0" smtClean="0"/>
              <a:t>&lt;</a:t>
            </a:r>
            <a:r>
              <a:rPr lang="en-US" altLang="ko-KR" sz="2000" dirty="0" err="1" smtClean="0"/>
              <a:t>math.h</a:t>
            </a:r>
            <a:r>
              <a:rPr lang="en-US" altLang="ko-KR" sz="2000" dirty="0" smtClean="0"/>
              <a:t>&gt;</a:t>
            </a:r>
            <a:r>
              <a:rPr lang="ko-KR" altLang="en-US" sz="2000" dirty="0" smtClean="0"/>
              <a:t>를 필요로 한다</a:t>
            </a:r>
            <a:r>
              <a:rPr lang="en-US" altLang="ko-KR" sz="2000" dirty="0" smtClean="0"/>
              <a:t>.</a:t>
            </a:r>
            <a:endParaRPr lang="ko-KR" altLang="en-US" sz="2000" dirty="0"/>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4274" name="Picture 2"/>
          <p:cNvPicPr>
            <a:picLocks noChangeAspect="1" noChangeArrowheads="1"/>
          </p:cNvPicPr>
          <p:nvPr/>
        </p:nvPicPr>
        <p:blipFill>
          <a:blip r:embed="rId3" cstate="print"/>
          <a:srcRect/>
          <a:stretch>
            <a:fillRect/>
          </a:stretch>
        </p:blipFill>
        <p:spPr bwMode="auto">
          <a:xfrm>
            <a:off x="179512" y="1800200"/>
            <a:ext cx="8722139" cy="400506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solidFill>
          <a:schemeClr val="accent4">
            <a:lumMod val="40000"/>
            <a:lumOff val="60000"/>
          </a:schemeClr>
        </a:solidFill>
        <a:ln>
          <a:noFill/>
        </a:ln>
        <a:effectLst/>
      </a:spPr>
      <a:bodyPr wrap="square" rtlCol="0">
        <a:spAutoFit/>
      </a:bodyPr>
      <a:lstStyle>
        <a:defPPr>
          <a:defRPr sz="2000" dirty="0" err="1" smtClean="0">
            <a:effectLst>
              <a:outerShdw blurRad="50800" dist="38100" algn="tr" rotWithShape="0">
                <a:prstClr val="black">
                  <a:alpha val="40000"/>
                </a:prst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2830</TotalTime>
  <Words>7437</Words>
  <Application>Microsoft Office PowerPoint</Application>
  <PresentationFormat>화면 슬라이드 쇼(4:3)</PresentationFormat>
  <Paragraphs>404</Paragraphs>
  <Slides>56</Slides>
  <Notes>56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56</vt:i4>
      </vt:variant>
    </vt:vector>
  </HeadingPairs>
  <TitlesOfParts>
    <vt:vector size="65" baseType="lpstr">
      <vt:lpstr>굴림</vt:lpstr>
      <vt:lpstr>Arial</vt:lpstr>
      <vt:lpstr>나눔바른고딕</vt:lpstr>
      <vt:lpstr>새굴림</vt:lpstr>
      <vt:lpstr>맑은 고딕</vt:lpstr>
      <vt:lpstr>Segoe</vt:lpstr>
      <vt:lpstr>Calibri</vt:lpstr>
      <vt:lpstr>한컴돋움</vt:lpstr>
      <vt:lpstr>1_Grid - PURPLE template Segoe</vt:lpstr>
      <vt:lpstr>10. 특별한 기능을 처리하도록                        만들어진 프로그램 단위, 함수</vt:lpstr>
      <vt:lpstr>학습할 내용</vt:lpstr>
      <vt:lpstr>함수란?</vt:lpstr>
      <vt:lpstr>자동판매기의 처리과정</vt:lpstr>
      <vt:lpstr>함수를 사용하는 이유</vt:lpstr>
      <vt:lpstr>함수의 호출과 결과의 반환 </vt:lpstr>
      <vt:lpstr>함수의 호출과 결과의 반환 </vt:lpstr>
      <vt:lpstr>라이브러리 함수 맛보기</vt:lpstr>
      <vt:lpstr>수학 계산과 관련된 라이브러리 함수</vt:lpstr>
      <vt:lpstr>함수원형과 인자 </vt:lpstr>
      <vt:lpstr>abs : 절대값을 계산하여 반환</vt:lpstr>
      <vt:lpstr>[실습문제 10.1] (247 page)</vt:lpstr>
      <vt:lpstr>pow : 거듭제곱을 계산하여 반환</vt:lpstr>
      <vt:lpstr>[실습문제 10.2] (248 page)</vt:lpstr>
      <vt:lpstr>[실습문제 10.3] (248 page)</vt:lpstr>
      <vt:lpstr>sqrt : 양의 제곱근을 계산하여 반환</vt:lpstr>
      <vt:lpstr>[실습문제 10.4] (249 page)</vt:lpstr>
      <vt:lpstr>임의의 숫자 난수를 생성하는 함수 rand (헤더 파일 &lt;stdlib.h&gt;) </vt:lpstr>
      <vt:lpstr>임의의 숫자 난수를 생성하는 함수 rand (헤더 파일 &lt;stdlib.h&gt;) </vt:lpstr>
      <vt:lpstr>임의의 숫자 난수를 생성하는 함수 rand (헤더 파일 &lt;stdlib.h&gt;) </vt:lpstr>
      <vt:lpstr>[실습문제 10.5] (251 page)</vt:lpstr>
      <vt:lpstr>[실습문제 10.6] (251 page)</vt:lpstr>
      <vt:lpstr>사용자가 정의하는 함수</vt:lpstr>
      <vt:lpstr> 함수를 사용하는 프로그램의 구성과 형식</vt:lpstr>
      <vt:lpstr> 함수를 사용하는 프로그램의 구성과 형식</vt:lpstr>
      <vt:lpstr> 함수를 사용하는 프로그램의 구성과 형식</vt:lpstr>
      <vt:lpstr>[실습문제 10.7] (254 page)</vt:lpstr>
      <vt:lpstr>[실습문제 10.8] (254 page)</vt:lpstr>
      <vt:lpstr>메인 함수, void main</vt:lpstr>
      <vt:lpstr>메인 함수, void main</vt:lpstr>
      <vt:lpstr>메인 함수, int main(void)</vt:lpstr>
      <vt:lpstr>[실습문제 10.9] (256 page)</vt:lpstr>
      <vt:lpstr>자기 자신을 호출하는 재귀함수</vt:lpstr>
      <vt:lpstr>자기 자신을 호출하는 재귀함수</vt:lpstr>
      <vt:lpstr>자기 자신을 호출하는 재귀함수</vt:lpstr>
      <vt:lpstr>자기 자신을 호출하는 재귀함수</vt:lpstr>
      <vt:lpstr>add(n) : n부터 1까지의 정수 합을                               계산하는 재귀함수</vt:lpstr>
      <vt:lpstr>add(n) : n부터 1까지의 정수 합을  계산하는 재귀함수</vt:lpstr>
      <vt:lpstr>재귀 호출을 이용한 곱셈</vt:lpstr>
      <vt:lpstr>fact(n) : n부터 1까지의 정수의 곱을  계산하는 재귀함수</vt:lpstr>
      <vt:lpstr>[실습문제 10.10]</vt:lpstr>
      <vt:lpstr>재귀 호출과 응용</vt:lpstr>
      <vt:lpstr>재귀 호출과 응용</vt:lpstr>
      <vt:lpstr>재귀 호출과 응용</vt:lpstr>
      <vt:lpstr>[실습문제 10.11] (264 page)</vt:lpstr>
      <vt:lpstr>[실습문제 10.11] (264 page)</vt:lpstr>
      <vt:lpstr>[실습문제 10.11] (264 page)</vt:lpstr>
      <vt:lpstr>반환 값(return value)이 있는 재귀함수</vt:lpstr>
      <vt:lpstr>반환 값(return value)이 있는 재귀함수</vt:lpstr>
      <vt:lpstr>[단원정리] 1/7 </vt:lpstr>
      <vt:lpstr>[단원정리] 2/7 </vt:lpstr>
      <vt:lpstr>[단원정리] 3/7 </vt:lpstr>
      <vt:lpstr>[단원정리] 4/7</vt:lpstr>
      <vt:lpstr>[단원정리] 5/7</vt:lpstr>
      <vt:lpstr>[단원정리] 6/7</vt:lpstr>
      <vt:lpstr>[단원정리] 7/7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samsung</cp:lastModifiedBy>
  <cp:revision>305</cp:revision>
  <dcterms:created xsi:type="dcterms:W3CDTF">2011-07-09T01:10:17Z</dcterms:created>
  <dcterms:modified xsi:type="dcterms:W3CDTF">2021-08-01T02:00:41Z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