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2" r:id="rId2"/>
  </p:sldMasterIdLst>
  <p:notesMasterIdLst>
    <p:notesMasterId r:id="rId42"/>
  </p:notesMasterIdLst>
  <p:handoutMasterIdLst>
    <p:handoutMasterId r:id="rId43"/>
  </p:handoutMasterIdLst>
  <p:sldIdLst>
    <p:sldId id="257" r:id="rId3"/>
    <p:sldId id="270" r:id="rId4"/>
    <p:sldId id="446" r:id="rId5"/>
    <p:sldId id="259" r:id="rId6"/>
    <p:sldId id="303" r:id="rId7"/>
    <p:sldId id="447" r:id="rId8"/>
    <p:sldId id="438" r:id="rId9"/>
    <p:sldId id="448" r:id="rId10"/>
    <p:sldId id="439" r:id="rId11"/>
    <p:sldId id="449" r:id="rId12"/>
    <p:sldId id="271" r:id="rId13"/>
    <p:sldId id="450" r:id="rId14"/>
    <p:sldId id="433" r:id="rId15"/>
    <p:sldId id="451" r:id="rId16"/>
    <p:sldId id="452" r:id="rId17"/>
    <p:sldId id="453" r:id="rId18"/>
    <p:sldId id="440" r:id="rId19"/>
    <p:sldId id="441" r:id="rId20"/>
    <p:sldId id="454" r:id="rId21"/>
    <p:sldId id="455" r:id="rId22"/>
    <p:sldId id="456" r:id="rId23"/>
    <p:sldId id="457" r:id="rId24"/>
    <p:sldId id="458" r:id="rId25"/>
    <p:sldId id="459" r:id="rId26"/>
    <p:sldId id="460" r:id="rId27"/>
    <p:sldId id="442" r:id="rId28"/>
    <p:sldId id="443" r:id="rId29"/>
    <p:sldId id="461" r:id="rId30"/>
    <p:sldId id="462" r:id="rId31"/>
    <p:sldId id="463" r:id="rId32"/>
    <p:sldId id="464" r:id="rId33"/>
    <p:sldId id="465" r:id="rId34"/>
    <p:sldId id="278" r:id="rId35"/>
    <p:sldId id="444" r:id="rId36"/>
    <p:sldId id="437" r:id="rId37"/>
    <p:sldId id="445" r:id="rId38"/>
    <p:sldId id="467" r:id="rId39"/>
    <p:sldId id="466" r:id="rId40"/>
    <p:sldId id="468" r:id="rId41"/>
  </p:sldIdLst>
  <p:sldSz cx="9144000" cy="6858000" type="screen4x3"/>
  <p:notesSz cx="6858000" cy="9144000"/>
  <p:embeddedFontLst>
    <p:embeddedFont>
      <p:font typeface="한컴돋움" panose="02030600000101010101" charset="2"/>
      <p:regular r:id="rId44"/>
    </p:embeddedFont>
    <p:embeddedFont>
      <p:font typeface="Calibri" panose="020F0502020204030204" pitchFamily="34" charset="0"/>
      <p:regular r:id="rId45"/>
      <p:bold r:id="rId46"/>
      <p:italic r:id="rId47"/>
      <p:boldItalic r:id="rId48"/>
    </p:embeddedFont>
    <p:embeddedFont>
      <p:font typeface="새굴림" panose="02030600000101010101" pitchFamily="18" charset="-127"/>
      <p:regular r:id="rId49"/>
    </p:embeddedFont>
    <p:embeddedFont>
      <p:font typeface="맑은 고딕" panose="020B0503020000020004" pitchFamily="50" charset="-127"/>
      <p:regular r:id="rId50"/>
      <p:bold r:id="rId51"/>
    </p:embeddedFont>
    <p:embeddedFont>
      <p:font typeface="나눔바른고딕" panose="020B0603020101020101" pitchFamily="50" charset="-127"/>
      <p:regular r:id="rId52"/>
      <p:bold r:id="rId5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04" autoAdjust="0"/>
    <p:restoredTop sz="94660"/>
  </p:normalViewPr>
  <p:slideViewPr>
    <p:cSldViewPr>
      <p:cViewPr varScale="1">
        <p:scale>
          <a:sx n="86" d="100"/>
          <a:sy n="86" d="100"/>
        </p:scale>
        <p:origin x="1008" y="90"/>
      </p:cViewPr>
      <p:guideLst>
        <p:guide orient="horz" pos="2160"/>
        <p:guide pos="2880"/>
      </p:guideLst>
    </p:cSldViewPr>
  </p:slideViewPr>
  <p:notesTextViewPr>
    <p:cViewPr>
      <p:scale>
        <a:sx n="100" d="100"/>
        <a:sy n="100" d="100"/>
      </p:scale>
      <p:origin x="0" y="0"/>
    </p:cViewPr>
  </p:notesTextViewPr>
  <p:notesViewPr>
    <p:cSldViewPr>
      <p:cViewPr varScale="1">
        <p:scale>
          <a:sx n="81" d="100"/>
          <a:sy n="81" d="100"/>
        </p:scale>
        <p:origin x="-73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2.fntdata"/><Relationship Id="rId53" Type="http://schemas.openxmlformats.org/officeDocument/2006/relationships/font" Target="fonts/font10.fntdata"/><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48" Type="http://schemas.openxmlformats.org/officeDocument/2006/relationships/font" Target="fonts/font5.fntdata"/><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8.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3.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6.fntdata"/><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1.fntdata"/><Relationship Id="rId52" Type="http://schemas.openxmlformats.org/officeDocument/2006/relationships/font" Target="fonts/font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D80914-434E-4CB4-A4E8-A31EE539B94D}" type="datetime9">
              <a:rPr lang="ko-KR" altLang="en-US" smtClean="0"/>
              <a:pPr/>
              <a:t>2021년 10월 8일 오전 10시 25분</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4EB414-D411-4C30-ADBE-627D969AB331}" type="slidenum">
              <a:rPr lang="ko-KR" altLang="en-US" smtClean="0"/>
              <a:pPr/>
              <a:t>‹#›</a:t>
            </a:fld>
            <a:endParaRPr lang="ko-KR" altLang="en-US"/>
          </a:p>
        </p:txBody>
      </p:sp>
    </p:spTree>
    <p:extLst>
      <p:ext uri="{BB962C8B-B14F-4D97-AF65-F5344CB8AC3E}">
        <p14:creationId xmlns:p14="http://schemas.microsoft.com/office/powerpoint/2010/main" val="641553951"/>
      </p:ext>
    </p:extLst>
  </p:cSld>
  <p:clrMap bg1="lt1" tx1="dk1" bg2="lt2" tx2="dk2" accent1="accent1" accent2="accent2" accent3="accent3" accent4="accent4" accent5="accent5" accent6="accent6" hlink="hlink" folHlink="folHlink"/>
  <p:hf sldNum="0"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슬라이드 이미지 개체 틀 7"/>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pic>
        <p:nvPicPr>
          <p:cNvPr id="1026" name="ShockwaveFlash1"/>
          <p:cNvPicPr>
            <a:picLocks noChangeAspect="1" noChangeArrowheads="1"/>
          </p:cNvPicPr>
          <p:nvPr/>
        </p:nvPicPr>
        <p:blipFill>
          <a:blip r:embed="rId2"/>
          <a:srcRect/>
          <a:stretch>
            <a:fillRect/>
          </a:stretch>
        </p:blipFill>
        <p:spPr bwMode="auto">
          <a:xfrm>
            <a:off x="5301208" y="8604448"/>
            <a:ext cx="1368425" cy="360362"/>
          </a:xfrm>
          <a:prstGeom prst="rect">
            <a:avLst/>
          </a:prstGeom>
          <a:noFill/>
          <a:ln w="9525">
            <a:solidFill>
              <a:schemeClr val="tx1"/>
            </a:solidFill>
            <a:miter lim="800000"/>
            <a:headEnd/>
            <a:tailEnd/>
          </a:ln>
          <a:effectLst/>
        </p:spPr>
      </p:pic>
    </p:spTree>
    <p:extLst>
      <p:ext uri="{BB962C8B-B14F-4D97-AF65-F5344CB8AC3E}">
        <p14:creationId xmlns:p14="http://schemas.microsoft.com/office/powerpoint/2010/main" val="610255694"/>
      </p:ext>
    </p:extLst>
  </p:cSld>
  <p:clrMap bg1="lt1" tx1="dk1" bg2="lt2" tx2="dk2" accent1="accent1" accent2="accent2" accent3="accent3" accent4="accent4" accent5="accent5" accent6="accent6" hlink="hlink" folHlink="folHlink"/>
  <p:hf sldNum="0"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AF826D3B-53D3-462E-ABEC-A9127BBED795}" type="datetime9">
              <a:rPr lang="ko-KR" altLang="en-US" smtClean="0"/>
              <a:pPr/>
              <a:t>2021년 10월 8일 오전 10시 25분</a:t>
            </a:fld>
            <a:endParaRPr lang="en-US" dirty="0"/>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1DC5D22A-79DC-46D3-93A2-536B334BBEEC}"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0" y="8686800"/>
            <a:ext cx="2971800" cy="457200"/>
          </a:xfrm>
          <a:prstGeom prst="rect">
            <a:avLst/>
          </a:prstGeom>
        </p:spPr>
        <p:txBody>
          <a:bodyPr/>
          <a:lstStyle/>
          <a:p>
            <a:fld id="{F611C6D8-CF4E-463C-9C1C-19DEC505E463}" type="datetime9">
              <a:rPr lang="ko-KR" altLang="en-US" smtClean="0"/>
              <a:pPr/>
              <a:t>2021년 10월 8일 오전 10시 25분</a:t>
            </a:fld>
            <a:endParaRPr lang="en-US"/>
          </a:p>
        </p:txBody>
      </p:sp>
      <p:sp>
        <p:nvSpPr>
          <p:cNvPr id="6" name="Footer Placeholder 5"/>
          <p:cNvSpPr>
            <a:spLocks noGrp="1"/>
          </p:cNvSpPr>
          <p:nvPr>
            <p:ph type="ftr" sz="quarter" idx="12"/>
          </p:nvPr>
        </p:nvSpPr>
        <p:spPr>
          <a:xfrm>
            <a:off x="0" y="8685213"/>
            <a:ext cx="2971800" cy="457200"/>
          </a:xfrm>
          <a:prstGeom prst="rect">
            <a:avLst/>
          </a:prstGeo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1"/>
            <a:ext cx="7681913" cy="875928"/>
          </a:xfrm>
          <a:noFill/>
        </p:spPr>
        <p:txBody>
          <a:bodyPr>
            <a:noAutofit/>
          </a:bodyPr>
          <a:lstStyle>
            <a:lvl1pPr>
              <a:lnSpc>
                <a:spcPct val="90000"/>
              </a:lnSpc>
              <a:defRPr sz="5400">
                <a:solidFill>
                  <a:schemeClr val="bg2">
                    <a:lumMod val="50000"/>
                  </a:schemeClr>
                </a:solidFill>
                <a:latin typeface="나눔바른고딕" panose="020B0603020101020101" pitchFamily="50" charset="-127"/>
                <a:ea typeface="나눔바른고딕" panose="020B0603020101020101" pitchFamily="50" charset="-127"/>
              </a:defRPr>
            </a:lvl1pPr>
          </a:lstStyle>
          <a:p>
            <a:r>
              <a:rPr lang="ko-KR" altLang="en-US" dirty="0" smtClean="0"/>
              <a:t>마스터 제목 스타일 편집</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ko-KR" altLang="en-US" smtClean="0"/>
              <a:t>마스터 부제목 스타일 편집</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ko-KR" altLang="en-US" smtClean="0"/>
              <a:t>마스터 제목 스타일 편집</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ko-KR" altLang="en-US" smtClean="0"/>
              <a:t>마스터 부제목 스타일 편집</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ko-KR" altLang="en-US" smtClean="0"/>
              <a:t>마스터 제목 스타일 편집</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ko-KR" altLang="en-US" smtClean="0"/>
              <a:t>마스터 부제목 스타일 편집</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553998"/>
          </a:xfrm>
          <a:noFill/>
        </p:spPr>
        <p:txBody>
          <a:bodyPr/>
          <a:lstStyle>
            <a:lvl1pPr>
              <a:defRPr sz="4000" b="1" u="none">
                <a:solidFill>
                  <a:schemeClr val="bg2">
                    <a:lumMod val="50000"/>
                  </a:schemeClr>
                </a:solidFill>
                <a:latin typeface="나눔바른고딕" panose="020B0603020101020101" pitchFamily="50" charset="-127"/>
                <a:ea typeface="나눔바른고딕" panose="020B0603020101020101" pitchFamily="50" charset="-127"/>
                <a:cs typeface="한컴돋움" pitchFamily="18" charset="2"/>
              </a:defRPr>
            </a:lvl1pPr>
          </a:lstStyle>
          <a:p>
            <a:r>
              <a:rPr lang="ko-KR" altLang="en-US" dirty="0" smtClean="0"/>
              <a:t>마스터 제목 스타일 편집</a:t>
            </a:r>
            <a:endParaRPr lang="en-US" dirty="0"/>
          </a:p>
        </p:txBody>
      </p:sp>
      <p:sp>
        <p:nvSpPr>
          <p:cNvPr id="6" name="Text Placeholder 5"/>
          <p:cNvSpPr>
            <a:spLocks noGrp="1"/>
          </p:cNvSpPr>
          <p:nvPr>
            <p:ph type="body" sz="quarter" idx="10"/>
          </p:nvPr>
        </p:nvSpPr>
        <p:spPr>
          <a:xfrm>
            <a:off x="381000" y="1411552"/>
            <a:ext cx="8382000" cy="2822311"/>
          </a:xfrm>
        </p:spPr>
        <p:txBody>
          <a:bodyPr/>
          <a:lstStyle>
            <a:lvl1pPr>
              <a:lnSpc>
                <a:spcPct val="120000"/>
              </a:lnSpc>
              <a:defRPr sz="3500" b="0" baseline="0">
                <a:latin typeface="나눔바른고딕" panose="020B0603020101020101" pitchFamily="50" charset="-127"/>
                <a:ea typeface="나눔바른고딕" panose="020B0603020101020101" pitchFamily="50" charset="-127"/>
              </a:defRPr>
            </a:lvl1pPr>
            <a:lvl2pPr>
              <a:lnSpc>
                <a:spcPct val="120000"/>
              </a:lnSpc>
              <a:defRPr sz="3000" b="0" baseline="0">
                <a:latin typeface="나눔바른고딕" panose="020B0603020101020101" pitchFamily="50" charset="-127"/>
                <a:ea typeface="나눔바른고딕" panose="020B0603020101020101" pitchFamily="50" charset="-127"/>
              </a:defRPr>
            </a:lvl2pPr>
            <a:lvl3pPr>
              <a:lnSpc>
                <a:spcPct val="120000"/>
              </a:lnSpc>
              <a:defRPr sz="2700" b="0" baseline="0">
                <a:latin typeface="나눔바른고딕" panose="020B0603020101020101" pitchFamily="50" charset="-127"/>
                <a:ea typeface="나눔바른고딕" panose="020B0603020101020101" pitchFamily="50" charset="-127"/>
              </a:defRPr>
            </a:lvl3pPr>
            <a:lvl4pPr>
              <a:lnSpc>
                <a:spcPct val="120000"/>
              </a:lnSpc>
              <a:defRPr b="0">
                <a:latin typeface="나눔바른고딕" panose="020B0603020101020101" pitchFamily="50" charset="-127"/>
                <a:ea typeface="나눔바른고딕" panose="020B0603020101020101" pitchFamily="50" charset="-127"/>
              </a:defRPr>
            </a:lvl4pPr>
            <a:lvl5pPr>
              <a:lnSpc>
                <a:spcPct val="120000"/>
              </a:lnSpc>
              <a:defRPr b="0">
                <a:latin typeface="나눔바른고딕" panose="020B0603020101020101" pitchFamily="50" charset="-127"/>
                <a:ea typeface="나눔바른고딕" panose="020B0603020101020101"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ko-KR" altLang="en-US" smtClean="0"/>
              <a:t>마스터 텍스트 스타일을 편집합니다</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ko-KR" altLang="en-US" smtClean="0"/>
              <a:t>마스터 텍스트 스타일을 편집합니다</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553998"/>
          </a:xfrm>
          <a:prstGeom prst="rect">
            <a:avLst/>
          </a:prstGeom>
        </p:spPr>
        <p:txBody>
          <a:bodyPr vert="horz" wrap="square" lIns="0" tIns="0" rIns="0" bIns="0" rtlCol="0" anchor="t">
            <a:spAutoFit/>
          </a:bodyPr>
          <a:lstStyle/>
          <a:p>
            <a:r>
              <a:rPr lang="ko-KR" altLang="en-US" dirty="0" smtClean="0"/>
              <a:t>마스터 제목 스타일 편집</a:t>
            </a:r>
            <a:endParaRPr lang="en-US" dirty="0"/>
          </a:p>
        </p:txBody>
      </p:sp>
      <p:sp>
        <p:nvSpPr>
          <p:cNvPr id="3" name="Text Placeholder 2"/>
          <p:cNvSpPr>
            <a:spLocks noGrp="1"/>
          </p:cNvSpPr>
          <p:nvPr>
            <p:ph type="body" idx="1"/>
          </p:nvPr>
        </p:nvSpPr>
        <p:spPr>
          <a:xfrm>
            <a:off x="381000" y="1412875"/>
            <a:ext cx="8382000" cy="2714589"/>
          </a:xfrm>
          <a:prstGeom prst="rect">
            <a:avLst/>
          </a:prstGeom>
        </p:spPr>
        <p:txBody>
          <a:bodyPr vert="horz" lIns="0" tIns="0" rIns="0" bIns="0" rtlCol="0">
            <a:sp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61" r:id="rId10"/>
  </p:sldLayoutIdLst>
  <p:transition>
    <p:fade/>
  </p:transition>
  <p:txStyles>
    <p:titleStyle>
      <a:lvl1pPr algn="l" defTabSz="914363" rtl="0" eaLnBrk="1" latinLnBrk="1" hangingPunct="1">
        <a:lnSpc>
          <a:spcPct val="90000"/>
        </a:lnSpc>
        <a:spcBef>
          <a:spcPct val="0"/>
        </a:spcBef>
        <a:buNone/>
        <a:defRPr lang="en-US" sz="4000" b="1" kern="1200" cap="none" spc="-150" baseline="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새굴림" pitchFamily="18" charset="-127"/>
          <a:ea typeface="새굴림" pitchFamily="18" charset="-127"/>
          <a:cs typeface="Arial" charset="0"/>
        </a:defRPr>
      </a:lvl1pPr>
    </p:titleStyle>
    <p:bodyStyle>
      <a:lvl1pPr marL="396875" indent="-396875" algn="l" defTabSz="914363" rtl="0" eaLnBrk="1" latinLnBrk="1" hangingPunct="1">
        <a:lnSpc>
          <a:spcPct val="120000"/>
        </a:lnSpc>
        <a:spcBef>
          <a:spcPct val="20000"/>
        </a:spcBef>
        <a:buFontTx/>
        <a:buBlip>
          <a:blip r:embed="rId12"/>
        </a:buBlip>
        <a:defRPr sz="3500" b="1" kern="1200" baseline="0">
          <a:solidFill>
            <a:schemeClr val="tx1"/>
          </a:solidFill>
          <a:latin typeface="+mn-ea"/>
          <a:ea typeface="+mn-ea"/>
          <a:cs typeface="+mn-cs"/>
        </a:defRPr>
      </a:lvl1pPr>
      <a:lvl2pPr marL="914400" indent="-396875" algn="l" defTabSz="914363" rtl="0" eaLnBrk="1" latinLnBrk="1" hangingPunct="1">
        <a:lnSpc>
          <a:spcPct val="120000"/>
        </a:lnSpc>
        <a:spcBef>
          <a:spcPct val="20000"/>
        </a:spcBef>
        <a:buFontTx/>
        <a:buBlip>
          <a:blip r:embed="rId13"/>
        </a:buBlip>
        <a:defRPr sz="3000" b="1" kern="1200" baseline="0">
          <a:solidFill>
            <a:schemeClr val="tx1"/>
          </a:solidFill>
          <a:latin typeface="+mn-ea"/>
          <a:ea typeface="+mn-ea"/>
          <a:cs typeface="+mn-cs"/>
        </a:defRPr>
      </a:lvl2pPr>
      <a:lvl3pPr marL="1258888" indent="-344488" algn="l" defTabSz="914363" rtl="0" eaLnBrk="1" latinLnBrk="1" hangingPunct="1">
        <a:lnSpc>
          <a:spcPct val="120000"/>
        </a:lnSpc>
        <a:spcBef>
          <a:spcPct val="20000"/>
        </a:spcBef>
        <a:buFontTx/>
        <a:buBlip>
          <a:blip r:embed="rId13"/>
        </a:buBlip>
        <a:defRPr sz="2200" kern="1200" baseline="0">
          <a:solidFill>
            <a:schemeClr val="tx1"/>
          </a:solidFill>
          <a:latin typeface="+mn-ea"/>
          <a:ea typeface="+mn-ea"/>
          <a:cs typeface="+mn-cs"/>
        </a:defRPr>
      </a:lvl3pPr>
      <a:lvl4pPr marL="1604963" indent="-346075" algn="l" defTabSz="914363" rtl="0" eaLnBrk="1" latinLnBrk="1" hangingPunct="1">
        <a:lnSpc>
          <a:spcPct val="120000"/>
        </a:lnSpc>
        <a:spcBef>
          <a:spcPct val="20000"/>
        </a:spcBef>
        <a:buFontTx/>
        <a:buBlip>
          <a:blip r:embed="rId13"/>
        </a:buBlip>
        <a:defRPr sz="2200" kern="1200" baseline="0">
          <a:solidFill>
            <a:schemeClr val="tx1"/>
          </a:solidFill>
          <a:latin typeface="+mn-ea"/>
          <a:ea typeface="+mn-ea"/>
          <a:cs typeface="+mn-cs"/>
        </a:defRPr>
      </a:lvl4pPr>
      <a:lvl5pPr marL="1941513" indent="-336550" algn="l" defTabSz="914363" rtl="0" eaLnBrk="1" latinLnBrk="1" hangingPunct="1">
        <a:lnSpc>
          <a:spcPct val="120000"/>
        </a:lnSpc>
        <a:spcBef>
          <a:spcPct val="20000"/>
        </a:spcBef>
        <a:buFontTx/>
        <a:buBlip>
          <a:blip r:embed="rId13"/>
        </a:buBlip>
        <a:defRPr sz="2200" kern="1200" baseline="0">
          <a:solidFill>
            <a:schemeClr val="tx1"/>
          </a:solidFill>
          <a:latin typeface="+mn-ea"/>
          <a:ea typeface="+mn-ea"/>
          <a:cs typeface="+mn-cs"/>
        </a:defRPr>
      </a:lvl5pPr>
      <a:lvl6pPr marL="2514499" indent="-228591" algn="l" defTabSz="914363"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1" hangingPunct="1">
        <a:defRPr sz="1800" kern="1200">
          <a:solidFill>
            <a:schemeClr val="tx1"/>
          </a:solidFill>
          <a:latin typeface="+mn-lt"/>
          <a:ea typeface="+mn-ea"/>
          <a:cs typeface="+mn-cs"/>
        </a:defRPr>
      </a:lvl1pPr>
      <a:lvl2pPr marL="457182" algn="l" defTabSz="914363" rtl="0" eaLnBrk="1" latinLnBrk="1" hangingPunct="1">
        <a:defRPr sz="1800" kern="1200">
          <a:solidFill>
            <a:schemeClr val="tx1"/>
          </a:solidFill>
          <a:latin typeface="+mn-lt"/>
          <a:ea typeface="+mn-ea"/>
          <a:cs typeface="+mn-cs"/>
        </a:defRPr>
      </a:lvl2pPr>
      <a:lvl3pPr marL="914363" algn="l" defTabSz="914363" rtl="0" eaLnBrk="1" latinLnBrk="1" hangingPunct="1">
        <a:defRPr sz="1800" kern="1200">
          <a:solidFill>
            <a:schemeClr val="tx1"/>
          </a:solidFill>
          <a:latin typeface="+mn-lt"/>
          <a:ea typeface="+mn-ea"/>
          <a:cs typeface="+mn-cs"/>
        </a:defRPr>
      </a:lvl3pPr>
      <a:lvl4pPr marL="1371545" algn="l" defTabSz="914363" rtl="0" eaLnBrk="1" latinLnBrk="1" hangingPunct="1">
        <a:defRPr sz="1800" kern="1200">
          <a:solidFill>
            <a:schemeClr val="tx1"/>
          </a:solidFill>
          <a:latin typeface="+mn-lt"/>
          <a:ea typeface="+mn-ea"/>
          <a:cs typeface="+mn-cs"/>
        </a:defRPr>
      </a:lvl4pPr>
      <a:lvl5pPr marL="1828727" algn="l" defTabSz="914363" rtl="0" eaLnBrk="1" latinLnBrk="1" hangingPunct="1">
        <a:defRPr sz="1800" kern="1200">
          <a:solidFill>
            <a:schemeClr val="tx1"/>
          </a:solidFill>
          <a:latin typeface="+mn-lt"/>
          <a:ea typeface="+mn-ea"/>
          <a:cs typeface="+mn-cs"/>
        </a:defRPr>
      </a:lvl5pPr>
      <a:lvl6pPr marL="2285909" algn="l" defTabSz="914363" rtl="0" eaLnBrk="1" latinLnBrk="1" hangingPunct="1">
        <a:defRPr sz="1800" kern="1200">
          <a:solidFill>
            <a:schemeClr val="tx1"/>
          </a:solidFill>
          <a:latin typeface="+mn-lt"/>
          <a:ea typeface="+mn-ea"/>
          <a:cs typeface="+mn-cs"/>
        </a:defRPr>
      </a:lvl6pPr>
      <a:lvl7pPr marL="2743090" algn="l" defTabSz="914363" rtl="0" eaLnBrk="1" latinLnBrk="1" hangingPunct="1">
        <a:defRPr sz="1800" kern="1200">
          <a:solidFill>
            <a:schemeClr val="tx1"/>
          </a:solidFill>
          <a:latin typeface="+mn-lt"/>
          <a:ea typeface="+mn-ea"/>
          <a:cs typeface="+mn-cs"/>
        </a:defRPr>
      </a:lvl7pPr>
      <a:lvl8pPr marL="3200272" algn="l" defTabSz="914363" rtl="0" eaLnBrk="1" latinLnBrk="1" hangingPunct="1">
        <a:defRPr sz="1800" kern="1200">
          <a:solidFill>
            <a:schemeClr val="tx1"/>
          </a:solidFill>
          <a:latin typeface="+mn-lt"/>
          <a:ea typeface="+mn-ea"/>
          <a:cs typeface="+mn-cs"/>
        </a:defRPr>
      </a:lvl8pPr>
      <a:lvl9pPr marL="3657454" algn="l" defTabSz="914363"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49892;&#54665;&#54532;&#47196;&#44536;&#47016;/&#49892;&#49845;12_3.exe"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hyperlink" Target="&#49892;&#54665;&#54532;&#47196;&#44536;&#47016;/&#49892;&#49845;12_4.exe" TargetMode="Externa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hyperlink" Target="&#49892;&#54665;&#54532;&#47196;&#44536;&#47016;/&#49892;&#49845;12_5.exe" TargetMode="Externa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hyperlink" Target="&#49892;&#54665;&#54532;&#47196;&#44536;&#47016;/&#49892;&#49845;12_6.exe" TargetMode="Externa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hyperlink" Target="&#49892;&#54665;&#54532;&#47196;&#44536;&#47016;/&#49892;&#49845;12_7.exe" TargetMode="External"/><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hyperlink" Target="&#49892;&#54665;&#54532;&#47196;&#44536;&#47016;/&#49892;&#49845;12_8.exe" TargetMode="External"/><Relationship Id="rId5" Type="http://schemas.openxmlformats.org/officeDocument/2006/relationships/image" Target="../media/image48.png"/><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hyperlink" Target="&#49892;&#54665;&#54532;&#47196;&#44536;&#47016;/&#50696;&#51228;12-8.exe"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hyperlink" Target="&#49892;&#54665;&#54532;&#47196;&#44536;&#47016;/&#50696;&#51228;12-9.exe" TargetMode="External"/><Relationship Id="rId4" Type="http://schemas.openxmlformats.org/officeDocument/2006/relationships/image" Target="../media/image55.png"/></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58.png"/><Relationship Id="rId4" Type="http://schemas.openxmlformats.org/officeDocument/2006/relationships/image" Target="../media/image5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hyperlink" Target="&#49892;&#54665;&#54532;&#47196;&#44536;&#47016;/&#49892;&#49845;12_10.exe" TargetMode="External"/><Relationship Id="rId4" Type="http://schemas.openxmlformats.org/officeDocument/2006/relationships/image" Target="../media/image60.png"/></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hyperlink" Target="&#49892;&#54665;&#54532;&#47196;&#44536;&#47016;/&#49892;&#49845;12_9.exe" TargetMode="External"/><Relationship Id="rId5" Type="http://schemas.openxmlformats.org/officeDocument/2006/relationships/image" Target="../media/image58.png"/><Relationship Id="rId4" Type="http://schemas.openxmlformats.org/officeDocument/2006/relationships/image" Target="../media/image62.png"/></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hyperlink" Target="&#49892;&#54665;&#54532;&#47196;&#44536;&#47016;/&#49892;&#49845;12_10.exe" TargetMode="External"/><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66.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41.png"/><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57.png"/><Relationship Id="rId4" Type="http://schemas.openxmlformats.org/officeDocument/2006/relationships/image" Target="../media/image68.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60.png"/><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49892;&#54665;&#54532;&#47196;&#44536;&#47016;/&#49892;&#49845;12_1.ex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hyperlink" Target="&#49892;&#54665;&#54532;&#47196;&#44536;&#47016;/&#49892;&#49845;12_2.exe" TargetMode="Externa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905001"/>
            <a:ext cx="8640960" cy="731911"/>
          </a:xfrm>
        </p:spPr>
        <p:txBody>
          <a:bodyPr/>
          <a:lstStyle/>
          <a:p>
            <a:r>
              <a:rPr lang="en-US" altLang="ko-KR" sz="4400" dirty="0" smtClean="0"/>
              <a:t>12.  </a:t>
            </a:r>
            <a:r>
              <a:rPr lang="ko-KR" altLang="en-US" sz="4400" dirty="0" smtClean="0"/>
              <a:t>라이브러리 함수와 응용</a:t>
            </a:r>
            <a:endParaRPr lang="ko-KR" altLang="en-US" sz="4400" dirty="0"/>
          </a:p>
        </p:txBody>
      </p:sp>
      <p:sp>
        <p:nvSpPr>
          <p:cNvPr id="3" name="Subtitle 2"/>
          <p:cNvSpPr>
            <a:spLocks noGrp="1"/>
          </p:cNvSpPr>
          <p:nvPr>
            <p:ph type="subTitle" idx="1"/>
          </p:nvPr>
        </p:nvSpPr>
        <p:spPr>
          <a:xfrm>
            <a:off x="730249" y="4344988"/>
            <a:ext cx="7681913" cy="1370012"/>
          </a:xfrm>
        </p:spPr>
        <p:txBody>
          <a:bodyPr>
            <a:normAutofit lnSpcReduction="10000"/>
          </a:bodyPr>
          <a:lstStyle/>
          <a:p>
            <a:r>
              <a:rPr lang="en-US" dirty="0" smtClean="0"/>
              <a:t>Name</a:t>
            </a:r>
          </a:p>
          <a:p>
            <a:r>
              <a:rPr lang="en-US" dirty="0" smtClean="0"/>
              <a:t>Title</a:t>
            </a:r>
          </a:p>
          <a:p>
            <a:r>
              <a:rPr lang="en-US" dirty="0" smtClean="0"/>
              <a:t>Company Name</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0189"/>
            <a:ext cx="8763000" cy="606524"/>
          </a:xfrm>
        </p:spPr>
        <p:txBody>
          <a:bodyPr>
            <a:normAutofit/>
          </a:bodyPr>
          <a:lstStyle/>
          <a:p>
            <a:r>
              <a:rPr lang="ko-KR" altLang="en-US" dirty="0" smtClean="0"/>
              <a:t>수학 계산 함수 </a:t>
            </a:r>
            <a:r>
              <a:rPr lang="en-US" altLang="ko-KR" dirty="0" smtClean="0"/>
              <a:t>2/2  (</a:t>
            </a:r>
            <a:r>
              <a:rPr lang="en-US" altLang="ko-KR" dirty="0" err="1" smtClean="0"/>
              <a:t>math.h</a:t>
            </a:r>
            <a:r>
              <a:rPr lang="en-US" altLang="ko-KR" dirty="0" smtClean="0"/>
              <a:t>)</a:t>
            </a:r>
            <a:r>
              <a:rPr lang="ko-KR" altLang="en-US" dirty="0" smtClean="0"/>
              <a:t> </a:t>
            </a:r>
            <a:endParaRPr lang="ko-KR" altLang="en-US" dirty="0"/>
          </a:p>
        </p:txBody>
      </p:sp>
      <p:sp>
        <p:nvSpPr>
          <p:cNvPr id="4096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307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3078"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72706" name="Picture 2"/>
          <p:cNvPicPr>
            <a:picLocks noChangeAspect="1" noChangeArrowheads="1"/>
          </p:cNvPicPr>
          <p:nvPr/>
        </p:nvPicPr>
        <p:blipFill>
          <a:blip r:embed="rId3" cstate="print"/>
          <a:srcRect/>
          <a:stretch>
            <a:fillRect/>
          </a:stretch>
        </p:blipFill>
        <p:spPr bwMode="auto">
          <a:xfrm>
            <a:off x="193129" y="972269"/>
            <a:ext cx="7115175" cy="55530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3"/>
          <p:cNvPicPr>
            <a:picLocks noChangeAspect="1" noChangeArrowheads="1"/>
          </p:cNvPicPr>
          <p:nvPr/>
        </p:nvPicPr>
        <p:blipFill>
          <a:blip r:embed="rId3" cstate="print"/>
          <a:srcRect/>
          <a:stretch>
            <a:fillRect/>
          </a:stretch>
        </p:blipFill>
        <p:spPr bwMode="auto">
          <a:xfrm>
            <a:off x="179512" y="2996952"/>
            <a:ext cx="5838825" cy="3771900"/>
          </a:xfrm>
          <a:prstGeom prst="rect">
            <a:avLst/>
          </a:prstGeom>
          <a:noFill/>
          <a:ln w="9525">
            <a:noFill/>
            <a:miter lim="800000"/>
            <a:headEnd/>
            <a:tailEnd/>
          </a:ln>
        </p:spPr>
      </p:pic>
      <p:sp>
        <p:nvSpPr>
          <p:cNvPr id="2" name="Title 1"/>
          <p:cNvSpPr>
            <a:spLocks noGrp="1"/>
          </p:cNvSpPr>
          <p:nvPr>
            <p:ph type="title"/>
          </p:nvPr>
        </p:nvSpPr>
        <p:spPr>
          <a:xfrm>
            <a:off x="381000" y="230189"/>
            <a:ext cx="8382000" cy="678531"/>
          </a:xfrm>
        </p:spPr>
        <p:txBody>
          <a:bodyPr>
            <a:normAutofit/>
          </a:bodyPr>
          <a:lstStyle/>
          <a:p>
            <a:r>
              <a:rPr lang="ko-KR" altLang="en-US" dirty="0" smtClean="0"/>
              <a:t>정수형 변환 함수</a:t>
            </a:r>
            <a:endParaRPr lang="ko-KR" altLang="en-US" dirty="0"/>
          </a:p>
        </p:txBody>
      </p:sp>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85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5" name="TextBox 4"/>
          <p:cNvSpPr txBox="1"/>
          <p:nvPr/>
        </p:nvSpPr>
        <p:spPr>
          <a:xfrm>
            <a:off x="323528" y="2132856"/>
            <a:ext cx="6912768" cy="707886"/>
          </a:xfrm>
          <a:prstGeom prst="rect">
            <a:avLst/>
          </a:prstGeom>
          <a:solidFill>
            <a:schemeClr val="accent1">
              <a:lumMod val="40000"/>
              <a:lumOff val="60000"/>
            </a:schemeClr>
          </a:solidFill>
          <a:ln>
            <a:noFill/>
          </a:ln>
          <a:effectLst/>
        </p:spPr>
        <p:txBody>
          <a:bodyPr wrap="square" rtlCol="0">
            <a:spAutoFit/>
          </a:bodyPr>
          <a:lstStyle/>
          <a:p>
            <a:r>
              <a:rPr lang="ko-KR" altLang="en-US" sz="2000" dirty="0" smtClean="0"/>
              <a:t>함수 </a:t>
            </a:r>
            <a:r>
              <a:rPr lang="en-US" altLang="ko-KR" sz="2000" dirty="0" smtClean="0"/>
              <a:t>ceil(x)</a:t>
            </a:r>
            <a:r>
              <a:rPr lang="ko-KR" altLang="en-US" sz="2000" dirty="0" smtClean="0"/>
              <a:t>는 </a:t>
            </a:r>
            <a:r>
              <a:rPr lang="en-US" altLang="ko-KR" sz="2000" dirty="0" smtClean="0"/>
              <a:t>x</a:t>
            </a:r>
            <a:r>
              <a:rPr lang="ko-KR" altLang="en-US" sz="2000" dirty="0" smtClean="0"/>
              <a:t>를 초과하는 정수 중에서 가장 작은 정수</a:t>
            </a:r>
            <a:endParaRPr lang="en-US" altLang="ko-KR" sz="2000" dirty="0" smtClean="0"/>
          </a:p>
          <a:p>
            <a:r>
              <a:rPr lang="en-US" altLang="ko-KR" sz="2000" dirty="0" smtClean="0"/>
              <a:t> </a:t>
            </a:r>
            <a:r>
              <a:rPr lang="ko-KR" altLang="en-US" sz="2000" dirty="0" smtClean="0"/>
              <a:t>함수 </a:t>
            </a:r>
            <a:r>
              <a:rPr lang="en-US" altLang="ko-KR" sz="2000" dirty="0" smtClean="0"/>
              <a:t>floor(x)</a:t>
            </a:r>
            <a:r>
              <a:rPr lang="ko-KR" altLang="en-US" sz="2000" dirty="0" smtClean="0"/>
              <a:t>는 </a:t>
            </a:r>
            <a:r>
              <a:rPr lang="en-US" altLang="ko-KR" sz="2000" dirty="0" smtClean="0"/>
              <a:t>x</a:t>
            </a:r>
            <a:r>
              <a:rPr lang="ko-KR" altLang="en-US" sz="2000" dirty="0" smtClean="0"/>
              <a:t>를 초과하지 않는 정수 중에서 가장 큰 정수</a:t>
            </a:r>
            <a:endParaRPr lang="ko-KR" altLang="en-US" sz="2000" dirty="0"/>
          </a:p>
        </p:txBody>
      </p:sp>
      <p:sp>
        <p:nvSpPr>
          <p:cNvPr id="7" name="Rounded Rectangle 7"/>
          <p:cNvSpPr/>
          <p:nvPr/>
        </p:nvSpPr>
        <p:spPr bwMode="auto">
          <a:xfrm>
            <a:off x="6372200" y="6192688"/>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3"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30721" name="Picture 1"/>
          <p:cNvPicPr>
            <a:picLocks noChangeAspect="1" noChangeArrowheads="1"/>
          </p:cNvPicPr>
          <p:nvPr/>
        </p:nvPicPr>
        <p:blipFill>
          <a:blip r:embed="rId4" cstate="print"/>
          <a:srcRect/>
          <a:stretch>
            <a:fillRect/>
          </a:stretch>
        </p:blipFill>
        <p:spPr bwMode="auto">
          <a:xfrm>
            <a:off x="395536" y="942231"/>
            <a:ext cx="5648325" cy="1190625"/>
          </a:xfrm>
          <a:prstGeom prst="rect">
            <a:avLst/>
          </a:prstGeom>
          <a:noFill/>
          <a:ln w="9525">
            <a:noFill/>
            <a:miter lim="800000"/>
            <a:headEnd/>
            <a:tailEnd/>
          </a:ln>
        </p:spPr>
      </p:pic>
      <p:sp>
        <p:nvSpPr>
          <p:cNvPr id="3072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30724" name="_x78573216" descr="EMB000002ec0f89"/>
          <p:cNvPicPr>
            <a:picLocks noChangeAspect="1" noChangeArrowheads="1"/>
          </p:cNvPicPr>
          <p:nvPr/>
        </p:nvPicPr>
        <p:blipFill>
          <a:blip r:embed="rId5" cstate="print"/>
          <a:srcRect/>
          <a:stretch>
            <a:fillRect/>
          </a:stretch>
        </p:blipFill>
        <p:spPr bwMode="auto">
          <a:xfrm>
            <a:off x="5220072" y="4941168"/>
            <a:ext cx="3453536" cy="936104"/>
          </a:xfrm>
          <a:prstGeom prst="rect">
            <a:avLst/>
          </a:prstGeom>
          <a:noFill/>
        </p:spPr>
      </p:pic>
      <p:cxnSp>
        <p:nvCxnSpPr>
          <p:cNvPr id="13" name="직선 연결선 12"/>
          <p:cNvCxnSpPr/>
          <p:nvPr/>
        </p:nvCxnSpPr>
        <p:spPr>
          <a:xfrm>
            <a:off x="611560" y="4005064"/>
            <a:ext cx="2016224"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fade">
                                      <p:cBhvr>
                                        <p:cTn id="7" dur="2000"/>
                                        <p:tgtEl>
                                          <p:spTgt spid="30724"/>
                                        </p:tgtEl>
                                      </p:cBhvr>
                                    </p:animEffect>
                                  </p:childTnLst>
                                </p:cTn>
                              </p:par>
                            </p:childTnLst>
                          </p:cTn>
                        </p:par>
                      </p:childTnLst>
                    </p:cTn>
                  </p:par>
                </p:childTnLst>
              </p:cTn>
              <p:nextCondLst>
                <p:cond evt="onClick" delay="0">
                  <p:tgtEl>
                    <p:spTgt spid="7"/>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그룹 11"/>
          <p:cNvGrpSpPr/>
          <p:nvPr/>
        </p:nvGrpSpPr>
        <p:grpSpPr>
          <a:xfrm>
            <a:off x="179512" y="2668488"/>
            <a:ext cx="7487344" cy="3352800"/>
            <a:chOff x="179512" y="3429000"/>
            <a:chExt cx="7487344" cy="3352800"/>
          </a:xfrm>
        </p:grpSpPr>
        <p:pic>
          <p:nvPicPr>
            <p:cNvPr id="1026" name="Picture 2"/>
            <p:cNvPicPr>
              <a:picLocks noChangeAspect="1" noChangeArrowheads="1"/>
            </p:cNvPicPr>
            <p:nvPr/>
          </p:nvPicPr>
          <p:blipFill>
            <a:blip r:embed="rId3" cstate="print"/>
            <a:srcRect/>
            <a:stretch>
              <a:fillRect/>
            </a:stretch>
          </p:blipFill>
          <p:spPr bwMode="auto">
            <a:xfrm>
              <a:off x="179512" y="3429000"/>
              <a:ext cx="4448175" cy="33528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076056" y="4007321"/>
              <a:ext cx="2590800" cy="2085975"/>
            </a:xfrm>
            <a:prstGeom prst="rect">
              <a:avLst/>
            </a:prstGeom>
            <a:noFill/>
            <a:ln w="9525">
              <a:noFill/>
              <a:miter lim="800000"/>
              <a:headEnd/>
              <a:tailEnd/>
            </a:ln>
          </p:spPr>
        </p:pic>
      </p:grpSp>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12.3] (299 page)</a:t>
            </a:r>
            <a:endParaRPr lang="ko-KR" altLang="en-US" dirty="0"/>
          </a:p>
        </p:txBody>
      </p:sp>
      <p:sp>
        <p:nvSpPr>
          <p:cNvPr id="6" name="텍스트 개체 틀 4"/>
          <p:cNvSpPr>
            <a:spLocks noGrp="1"/>
          </p:cNvSpPr>
          <p:nvPr>
            <p:ph type="body" sz="quarter" idx="10"/>
          </p:nvPr>
        </p:nvSpPr>
        <p:spPr>
          <a:xfrm>
            <a:off x="179512" y="836712"/>
            <a:ext cx="8784976" cy="1231106"/>
          </a:xfrm>
        </p:spPr>
        <p:txBody>
          <a:bodyPr/>
          <a:lstStyle/>
          <a:p>
            <a:pPr>
              <a:buNone/>
            </a:pPr>
            <a:r>
              <a:rPr lang="ko-KR" altLang="en-US" sz="2000" dirty="0" smtClean="0"/>
              <a:t>임의의 실수를 </a:t>
            </a:r>
            <a:r>
              <a:rPr lang="ko-KR" altLang="en-US" sz="2000" dirty="0" err="1" smtClean="0"/>
              <a:t>입력받아</a:t>
            </a:r>
            <a:r>
              <a:rPr lang="ko-KR" altLang="en-US" sz="2000" dirty="0" smtClean="0"/>
              <a:t> </a:t>
            </a:r>
            <a:r>
              <a:rPr lang="ko-KR" altLang="en-US" sz="2000" dirty="0" err="1" smtClean="0"/>
              <a:t>소수이하</a:t>
            </a:r>
            <a:r>
              <a:rPr lang="ko-KR" altLang="en-US" sz="2000" dirty="0" smtClean="0"/>
              <a:t> </a:t>
            </a:r>
            <a:r>
              <a:rPr lang="ko-KR" altLang="en-US" sz="2000" dirty="0" err="1" smtClean="0"/>
              <a:t>첫째자리에서</a:t>
            </a:r>
            <a:r>
              <a:rPr lang="ko-KR" altLang="en-US" sz="2000" dirty="0" smtClean="0"/>
              <a:t> 반올림하는 함수 </a:t>
            </a:r>
            <a:r>
              <a:rPr lang="en-US" altLang="ko-KR" sz="2000" dirty="0" smtClean="0"/>
              <a:t>round</a:t>
            </a:r>
            <a:r>
              <a:rPr lang="ko-KR" altLang="en-US" sz="2000" dirty="0" smtClean="0"/>
              <a:t>를 </a:t>
            </a:r>
            <a:endParaRPr lang="en-US" altLang="ko-KR" sz="2000" dirty="0" smtClean="0"/>
          </a:p>
          <a:p>
            <a:pPr>
              <a:buNone/>
            </a:pPr>
            <a:r>
              <a:rPr lang="ko-KR" altLang="en-US" sz="2000" dirty="0" smtClean="0"/>
              <a:t>정의하고</a:t>
            </a:r>
            <a:r>
              <a:rPr lang="en-US" altLang="ko-KR" sz="2000" dirty="0" smtClean="0"/>
              <a:t>, </a:t>
            </a:r>
            <a:r>
              <a:rPr lang="ko-KR" altLang="en-US" sz="2000" dirty="0" smtClean="0"/>
              <a:t>이를 이용하는 프로그램을 작성하시오</a:t>
            </a:r>
            <a:r>
              <a:rPr lang="en-US" altLang="ko-KR" sz="2000" dirty="0" smtClean="0"/>
              <a:t>. </a:t>
            </a:r>
          </a:p>
          <a:p>
            <a:pPr>
              <a:buNone/>
            </a:pPr>
            <a:r>
              <a:rPr lang="ko-KR" altLang="en-US" sz="2000" dirty="0" smtClean="0"/>
              <a:t>예를 들어 </a:t>
            </a:r>
            <a:r>
              <a:rPr lang="en-US" altLang="ko-KR" sz="2000" dirty="0" smtClean="0"/>
              <a:t>round(-1.8)</a:t>
            </a:r>
            <a:r>
              <a:rPr lang="ko-KR" altLang="en-US" sz="2000" dirty="0" smtClean="0"/>
              <a:t>는 </a:t>
            </a:r>
            <a:r>
              <a:rPr lang="en-US" altLang="ko-KR" sz="2000" dirty="0" smtClean="0"/>
              <a:t>-2, round(1.8)</a:t>
            </a:r>
            <a:r>
              <a:rPr lang="ko-KR" altLang="en-US" sz="2000" dirty="0" smtClean="0"/>
              <a:t>는 </a:t>
            </a:r>
            <a:r>
              <a:rPr lang="en-US" altLang="ko-KR" sz="2000" dirty="0" smtClean="0"/>
              <a:t>2</a:t>
            </a:r>
            <a:r>
              <a:rPr lang="ko-KR" altLang="en-US" sz="2000" dirty="0" smtClean="0"/>
              <a:t>로 계산합니다</a:t>
            </a:r>
            <a:r>
              <a:rPr lang="en-US" altLang="ko-KR" sz="2000" dirty="0" smtClean="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028" name="Picture 4"/>
          <p:cNvPicPr>
            <a:picLocks noChangeAspect="1" noChangeArrowheads="1"/>
          </p:cNvPicPr>
          <p:nvPr/>
        </p:nvPicPr>
        <p:blipFill>
          <a:blip r:embed="rId5" cstate="print"/>
          <a:srcRect/>
          <a:stretch>
            <a:fillRect/>
          </a:stretch>
        </p:blipFill>
        <p:spPr bwMode="auto">
          <a:xfrm>
            <a:off x="4772347" y="2060848"/>
            <a:ext cx="4048125" cy="1143000"/>
          </a:xfrm>
          <a:prstGeom prst="rect">
            <a:avLst/>
          </a:prstGeom>
          <a:noFill/>
          <a:ln w="9525">
            <a:noFill/>
            <a:miter lim="800000"/>
            <a:headEnd/>
            <a:tailEnd/>
          </a:ln>
        </p:spPr>
      </p:pic>
      <p:sp>
        <p:nvSpPr>
          <p:cNvPr id="16" name="Rounded Rectangle 7"/>
          <p:cNvSpPr/>
          <p:nvPr/>
        </p:nvSpPr>
        <p:spPr bwMode="auto">
          <a:xfrm>
            <a:off x="6084168" y="626469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11" name="Rounded Rectangle 7">
            <a:hlinkClick r:id="rId6" action="ppaction://hlinkfile"/>
          </p:cNvPr>
          <p:cNvSpPr/>
          <p:nvPr/>
        </p:nvSpPr>
        <p:spPr bwMode="auto">
          <a:xfrm>
            <a:off x="6084168" y="5616624"/>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childTnLst>
              </p:cTn>
              <p:nextCondLst>
                <p:cond evt="onClick" delay="0">
                  <p:tgtEl>
                    <p:spTgt spid="16"/>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smtClean="0"/>
              <a:t>지수</a:t>
            </a:r>
            <a:r>
              <a:rPr lang="en-US" altLang="ko-KR" dirty="0" smtClean="0"/>
              <a:t>, </a:t>
            </a:r>
            <a:r>
              <a:rPr lang="ko-KR" altLang="en-US" dirty="0" smtClean="0"/>
              <a:t>로그 함수</a:t>
            </a:r>
            <a:endParaRPr lang="ko-KR" altLang="en-US" dirty="0"/>
          </a:p>
        </p:txBody>
      </p:sp>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85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2050" name="Picture 2"/>
          <p:cNvPicPr>
            <a:picLocks noChangeAspect="1" noChangeArrowheads="1"/>
          </p:cNvPicPr>
          <p:nvPr/>
        </p:nvPicPr>
        <p:blipFill>
          <a:blip r:embed="rId3" cstate="print"/>
          <a:srcRect/>
          <a:stretch>
            <a:fillRect/>
          </a:stretch>
        </p:blipFill>
        <p:spPr bwMode="auto">
          <a:xfrm>
            <a:off x="395536" y="980728"/>
            <a:ext cx="6315075" cy="3076575"/>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3351981" y="4149080"/>
            <a:ext cx="5324475" cy="25146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smtClean="0"/>
              <a:t>지수</a:t>
            </a:r>
            <a:r>
              <a:rPr lang="en-US" altLang="ko-KR" dirty="0" smtClean="0"/>
              <a:t>, </a:t>
            </a:r>
            <a:r>
              <a:rPr lang="ko-KR" altLang="en-US" dirty="0" smtClean="0"/>
              <a:t>로그 함수</a:t>
            </a:r>
            <a:endParaRPr lang="ko-KR" altLang="en-US" dirty="0"/>
          </a:p>
        </p:txBody>
      </p:sp>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85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3074" name="Picture 2"/>
          <p:cNvPicPr>
            <a:picLocks noChangeAspect="1" noChangeArrowheads="1"/>
          </p:cNvPicPr>
          <p:nvPr/>
        </p:nvPicPr>
        <p:blipFill>
          <a:blip r:embed="rId3" cstate="print"/>
          <a:srcRect/>
          <a:stretch>
            <a:fillRect/>
          </a:stretch>
        </p:blipFill>
        <p:spPr bwMode="auto">
          <a:xfrm>
            <a:off x="323528" y="945629"/>
            <a:ext cx="6104745" cy="5867747"/>
          </a:xfrm>
          <a:prstGeom prst="rect">
            <a:avLst/>
          </a:prstGeom>
          <a:noFill/>
          <a:ln w="9525">
            <a:noFill/>
            <a:miter lim="800000"/>
            <a:headEnd/>
            <a:tailEnd/>
          </a:ln>
        </p:spPr>
      </p:pic>
      <p:sp>
        <p:nvSpPr>
          <p:cNvPr id="307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3075" name="_x41803040" descr="EMB000002ec0f88"/>
          <p:cNvPicPr>
            <a:picLocks noChangeAspect="1" noChangeArrowheads="1"/>
          </p:cNvPicPr>
          <p:nvPr/>
        </p:nvPicPr>
        <p:blipFill>
          <a:blip r:embed="rId4" cstate="print"/>
          <a:srcRect/>
          <a:stretch>
            <a:fillRect/>
          </a:stretch>
        </p:blipFill>
        <p:spPr bwMode="auto">
          <a:xfrm>
            <a:off x="4427983" y="1844824"/>
            <a:ext cx="3808975" cy="1872208"/>
          </a:xfrm>
          <a:prstGeom prst="rect">
            <a:avLst/>
          </a:prstGeom>
          <a:noFill/>
        </p:spPr>
      </p:pic>
      <p:sp>
        <p:nvSpPr>
          <p:cNvPr id="10" name="Rounded Rectangle 7"/>
          <p:cNvSpPr/>
          <p:nvPr/>
        </p:nvSpPr>
        <p:spPr bwMode="auto">
          <a:xfrm>
            <a:off x="6372200" y="6192688"/>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2000"/>
                                        <p:tgtEl>
                                          <p:spTgt spid="3075"/>
                                        </p:tgtEl>
                                      </p:cBhvr>
                                    </p:animEffect>
                                  </p:childTnLst>
                                </p:cTn>
                              </p:par>
                            </p:childTnLst>
                          </p:cTn>
                        </p:par>
                      </p:childTnLst>
                    </p:cTn>
                  </p:par>
                </p:childTnLst>
              </p:cTn>
              <p:nextCondLst>
                <p:cond evt="onClick" delay="0">
                  <p:tgtEl>
                    <p:spTgt spid="10"/>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12.4] (300 page)</a:t>
            </a:r>
            <a:endParaRPr lang="ko-KR" altLang="en-US" dirty="0"/>
          </a:p>
        </p:txBody>
      </p:sp>
      <p:sp>
        <p:nvSpPr>
          <p:cNvPr id="6" name="텍스트 개체 틀 4"/>
          <p:cNvSpPr>
            <a:spLocks noGrp="1"/>
          </p:cNvSpPr>
          <p:nvPr>
            <p:ph type="body" sz="quarter" idx="10"/>
          </p:nvPr>
        </p:nvSpPr>
        <p:spPr>
          <a:xfrm>
            <a:off x="179512" y="970848"/>
            <a:ext cx="8784976" cy="751424"/>
          </a:xfrm>
        </p:spPr>
        <p:txBody>
          <a:bodyPr/>
          <a:lstStyle/>
          <a:p>
            <a:pPr>
              <a:buNone/>
            </a:pPr>
            <a:r>
              <a:rPr lang="en-US" altLang="ko-KR" sz="2000" dirty="0" smtClean="0"/>
              <a:t>x</a:t>
            </a:r>
            <a:r>
              <a:rPr lang="ko-KR" altLang="en-US" sz="2000" dirty="0" smtClean="0"/>
              <a:t>가 </a:t>
            </a:r>
            <a:r>
              <a:rPr lang="en-US" altLang="ko-KR" sz="2000" dirty="0" smtClean="0"/>
              <a:t>-2</a:t>
            </a:r>
            <a:r>
              <a:rPr lang="ko-KR" altLang="en-US" sz="2000" dirty="0" smtClean="0"/>
              <a:t>에서 </a:t>
            </a:r>
            <a:r>
              <a:rPr lang="en-US" altLang="ko-KR" sz="2000" dirty="0" smtClean="0"/>
              <a:t>2</a:t>
            </a:r>
            <a:r>
              <a:rPr lang="ko-KR" altLang="en-US" sz="2000" dirty="0" smtClean="0"/>
              <a:t>까지 </a:t>
            </a:r>
            <a:r>
              <a:rPr lang="en-US" altLang="ko-KR" sz="2000" dirty="0" smtClean="0"/>
              <a:t>0.1</a:t>
            </a:r>
            <a:r>
              <a:rPr lang="ko-KR" altLang="en-US" sz="2000" dirty="0" smtClean="0"/>
              <a:t>씩 증가할 경우 다음 </a:t>
            </a:r>
            <a:r>
              <a:rPr lang="ko-KR" altLang="en-US" sz="2000" dirty="0" err="1" smtClean="0"/>
              <a:t>함수식의</a:t>
            </a:r>
            <a:r>
              <a:rPr lang="ko-KR" altLang="en-US" sz="2000" dirty="0" smtClean="0"/>
              <a:t> 결과를 동시에 출력하는 </a:t>
            </a:r>
            <a:endParaRPr lang="en-US" altLang="ko-KR" sz="2000" dirty="0" smtClean="0"/>
          </a:p>
          <a:p>
            <a:pPr>
              <a:buNone/>
            </a:pPr>
            <a:r>
              <a:rPr lang="ko-KR" altLang="en-US" sz="2000" dirty="0" smtClean="0"/>
              <a:t>프로그램을 작성하시오</a:t>
            </a:r>
            <a:r>
              <a:rPr lang="en-US" altLang="ko-KR" sz="2000" dirty="0" smtClean="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6" name="Rounded Rectangle 7"/>
          <p:cNvSpPr/>
          <p:nvPr/>
        </p:nvSpPr>
        <p:spPr bwMode="auto">
          <a:xfrm>
            <a:off x="6084168" y="626469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61442" name="Picture 2"/>
          <p:cNvPicPr>
            <a:picLocks noChangeAspect="1" noChangeArrowheads="1"/>
          </p:cNvPicPr>
          <p:nvPr/>
        </p:nvPicPr>
        <p:blipFill>
          <a:blip r:embed="rId3" cstate="print"/>
          <a:srcRect/>
          <a:stretch>
            <a:fillRect/>
          </a:stretch>
        </p:blipFill>
        <p:spPr bwMode="auto">
          <a:xfrm>
            <a:off x="3635896" y="1412776"/>
            <a:ext cx="4654335" cy="648072"/>
          </a:xfrm>
          <a:prstGeom prst="rect">
            <a:avLst/>
          </a:prstGeom>
          <a:noFill/>
          <a:ln w="9525">
            <a:noFill/>
            <a:miter lim="800000"/>
            <a:headEnd/>
            <a:tailEnd/>
          </a:ln>
        </p:spPr>
      </p:pic>
      <p:pic>
        <p:nvPicPr>
          <p:cNvPr id="61443" name="Picture 3"/>
          <p:cNvPicPr>
            <a:picLocks noChangeAspect="1" noChangeArrowheads="1"/>
          </p:cNvPicPr>
          <p:nvPr/>
        </p:nvPicPr>
        <p:blipFill>
          <a:blip r:embed="rId4" cstate="print"/>
          <a:srcRect/>
          <a:stretch>
            <a:fillRect/>
          </a:stretch>
        </p:blipFill>
        <p:spPr bwMode="auto">
          <a:xfrm>
            <a:off x="539552" y="2348880"/>
            <a:ext cx="7620000" cy="2828925"/>
          </a:xfrm>
          <a:prstGeom prst="rect">
            <a:avLst/>
          </a:prstGeom>
          <a:noFill/>
          <a:ln w="9525">
            <a:solidFill>
              <a:schemeClr val="accent1"/>
            </a:solidFill>
            <a:miter lim="800000"/>
            <a:headEnd/>
            <a:tailEnd/>
          </a:ln>
        </p:spPr>
      </p:pic>
      <p:sp>
        <p:nvSpPr>
          <p:cNvPr id="9" name="Rounded Rectangle 7">
            <a:hlinkClick r:id="rId5" action="ppaction://hlinkfile"/>
          </p:cNvPr>
          <p:cNvSpPr/>
          <p:nvPr/>
        </p:nvSpPr>
        <p:spPr bwMode="auto">
          <a:xfrm>
            <a:off x="6084168" y="5616624"/>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43"/>
                                        </p:tgtEl>
                                        <p:attrNameLst>
                                          <p:attrName>style.visibility</p:attrName>
                                        </p:attrNameLst>
                                      </p:cBhvr>
                                      <p:to>
                                        <p:strVal val="visible"/>
                                      </p:to>
                                    </p:set>
                                    <p:animEffect transition="in" filter="fade">
                                      <p:cBhvr>
                                        <p:cTn id="7" dur="2000"/>
                                        <p:tgtEl>
                                          <p:spTgt spid="61443"/>
                                        </p:tgtEl>
                                      </p:cBhvr>
                                    </p:animEffect>
                                  </p:childTnLst>
                                </p:cTn>
                              </p:par>
                            </p:childTnLst>
                          </p:cTn>
                        </p:par>
                      </p:childTnLst>
                    </p:cTn>
                  </p:par>
                </p:childTnLst>
              </p:cTn>
              <p:nextCondLst>
                <p:cond evt="onClick" delay="0">
                  <p:tgtEl>
                    <p:spTgt spid="16"/>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12.5] (301 page)</a:t>
            </a:r>
            <a:endParaRPr lang="ko-KR" altLang="en-US" dirty="0"/>
          </a:p>
        </p:txBody>
      </p:sp>
      <p:sp>
        <p:nvSpPr>
          <p:cNvPr id="6" name="텍스트 개체 틀 4"/>
          <p:cNvSpPr>
            <a:spLocks noGrp="1"/>
          </p:cNvSpPr>
          <p:nvPr>
            <p:ph type="body" sz="quarter" idx="10"/>
          </p:nvPr>
        </p:nvSpPr>
        <p:spPr>
          <a:xfrm>
            <a:off x="179512" y="970848"/>
            <a:ext cx="8784976" cy="751424"/>
          </a:xfrm>
        </p:spPr>
        <p:txBody>
          <a:bodyPr/>
          <a:lstStyle/>
          <a:p>
            <a:pPr>
              <a:buNone/>
            </a:pPr>
            <a:r>
              <a:rPr lang="en-US" altLang="ko-KR" sz="2000" dirty="0" smtClean="0"/>
              <a:t>x</a:t>
            </a:r>
            <a:r>
              <a:rPr lang="ko-KR" altLang="en-US" sz="2000" dirty="0" smtClean="0"/>
              <a:t>가 </a:t>
            </a:r>
            <a:r>
              <a:rPr lang="en-US" altLang="ko-KR" sz="2000" dirty="0" smtClean="0"/>
              <a:t>1</a:t>
            </a:r>
            <a:r>
              <a:rPr lang="ko-KR" altLang="en-US" sz="2000" dirty="0" smtClean="0"/>
              <a:t>에서 </a:t>
            </a:r>
            <a:r>
              <a:rPr lang="en-US" altLang="ko-KR" sz="2000" dirty="0" smtClean="0"/>
              <a:t>16</a:t>
            </a:r>
            <a:r>
              <a:rPr lang="ko-KR" altLang="en-US" sz="2000" dirty="0" smtClean="0"/>
              <a:t>까지 </a:t>
            </a:r>
            <a:r>
              <a:rPr lang="en-US" altLang="ko-KR" sz="2000" dirty="0" smtClean="0"/>
              <a:t>1</a:t>
            </a:r>
            <a:r>
              <a:rPr lang="ko-KR" altLang="en-US" sz="2000" dirty="0" smtClean="0"/>
              <a:t>씩 증가할 경우 다음 </a:t>
            </a:r>
            <a:r>
              <a:rPr lang="ko-KR" altLang="en-US" sz="2000" dirty="0" err="1" smtClean="0"/>
              <a:t>함수식의</a:t>
            </a:r>
            <a:r>
              <a:rPr lang="ko-KR" altLang="en-US" sz="2000" dirty="0" smtClean="0"/>
              <a:t> 결과를 동시에 출력하는 </a:t>
            </a:r>
            <a:endParaRPr lang="en-US" altLang="ko-KR" sz="2000" dirty="0" smtClean="0"/>
          </a:p>
          <a:p>
            <a:pPr>
              <a:buNone/>
            </a:pPr>
            <a:r>
              <a:rPr lang="ko-KR" altLang="en-US" sz="2000" dirty="0" smtClean="0"/>
              <a:t>프로그램을 작성하시오</a:t>
            </a:r>
            <a:r>
              <a:rPr lang="en-US" altLang="ko-KR" sz="2000" dirty="0" smtClean="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6" name="Rounded Rectangle 7"/>
          <p:cNvSpPr/>
          <p:nvPr/>
        </p:nvSpPr>
        <p:spPr bwMode="auto">
          <a:xfrm>
            <a:off x="6084168" y="626469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62466" name="Picture 2"/>
          <p:cNvPicPr>
            <a:picLocks noChangeAspect="1" noChangeArrowheads="1"/>
          </p:cNvPicPr>
          <p:nvPr/>
        </p:nvPicPr>
        <p:blipFill>
          <a:blip r:embed="rId3" cstate="print"/>
          <a:srcRect/>
          <a:stretch>
            <a:fillRect/>
          </a:stretch>
        </p:blipFill>
        <p:spPr bwMode="auto">
          <a:xfrm>
            <a:off x="1015913" y="1844824"/>
            <a:ext cx="7444519" cy="432048"/>
          </a:xfrm>
          <a:prstGeom prst="rect">
            <a:avLst/>
          </a:prstGeom>
          <a:noFill/>
          <a:ln w="9525">
            <a:noFill/>
            <a:miter lim="800000"/>
            <a:headEnd/>
            <a:tailEnd/>
          </a:ln>
        </p:spPr>
      </p:pic>
      <p:pic>
        <p:nvPicPr>
          <p:cNvPr id="62467" name="Picture 3"/>
          <p:cNvPicPr>
            <a:picLocks noChangeAspect="1" noChangeArrowheads="1"/>
          </p:cNvPicPr>
          <p:nvPr/>
        </p:nvPicPr>
        <p:blipFill>
          <a:blip r:embed="rId4" cstate="print"/>
          <a:srcRect/>
          <a:stretch>
            <a:fillRect/>
          </a:stretch>
        </p:blipFill>
        <p:spPr bwMode="auto">
          <a:xfrm>
            <a:off x="179512" y="2348880"/>
            <a:ext cx="7324725" cy="3076575"/>
          </a:xfrm>
          <a:prstGeom prst="rect">
            <a:avLst/>
          </a:prstGeom>
          <a:noFill/>
          <a:ln w="9525">
            <a:solidFill>
              <a:schemeClr val="accent1"/>
            </a:solidFill>
            <a:miter lim="800000"/>
            <a:headEnd/>
            <a:tailEnd/>
          </a:ln>
        </p:spPr>
      </p:pic>
      <p:sp>
        <p:nvSpPr>
          <p:cNvPr id="9" name="Rounded Rectangle 7">
            <a:hlinkClick r:id="rId5" action="ppaction://hlinkfile"/>
          </p:cNvPr>
          <p:cNvSpPr/>
          <p:nvPr/>
        </p:nvSpPr>
        <p:spPr bwMode="auto">
          <a:xfrm>
            <a:off x="6084168" y="5616624"/>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467"/>
                                        </p:tgtEl>
                                        <p:attrNameLst>
                                          <p:attrName>style.visibility</p:attrName>
                                        </p:attrNameLst>
                                      </p:cBhvr>
                                      <p:to>
                                        <p:strVal val="visible"/>
                                      </p:to>
                                    </p:set>
                                    <p:animEffect transition="in" filter="fade">
                                      <p:cBhvr>
                                        <p:cTn id="7" dur="2000"/>
                                        <p:tgtEl>
                                          <p:spTgt spid="62467"/>
                                        </p:tgtEl>
                                      </p:cBhvr>
                                    </p:animEffect>
                                  </p:childTnLst>
                                </p:cTn>
                              </p:par>
                            </p:childTnLst>
                          </p:cTn>
                        </p:par>
                      </p:childTnLst>
                    </p:cTn>
                  </p:par>
                </p:childTnLst>
              </p:cTn>
              <p:nextCondLst>
                <p:cond evt="onClick" delay="0">
                  <p:tgtEl>
                    <p:spTgt spid="16"/>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cstate="print"/>
          <a:srcRect/>
          <a:stretch>
            <a:fillRect/>
          </a:stretch>
        </p:blipFill>
        <p:spPr bwMode="auto">
          <a:xfrm>
            <a:off x="107504" y="803101"/>
            <a:ext cx="7848600" cy="6010275"/>
          </a:xfrm>
          <a:prstGeom prst="rect">
            <a:avLst/>
          </a:prstGeom>
          <a:noFill/>
          <a:ln w="9525">
            <a:noFill/>
            <a:miter lim="800000"/>
            <a:headEnd/>
            <a:tailEnd/>
          </a:ln>
        </p:spPr>
      </p:pic>
      <p:sp>
        <p:nvSpPr>
          <p:cNvPr id="2" name="Title 1"/>
          <p:cNvSpPr>
            <a:spLocks noGrp="1"/>
          </p:cNvSpPr>
          <p:nvPr>
            <p:ph type="title"/>
          </p:nvPr>
        </p:nvSpPr>
        <p:spPr>
          <a:xfrm>
            <a:off x="381000" y="86173"/>
            <a:ext cx="8382000" cy="678531"/>
          </a:xfrm>
        </p:spPr>
        <p:txBody>
          <a:bodyPr>
            <a:normAutofit/>
          </a:bodyPr>
          <a:lstStyle/>
          <a:p>
            <a:r>
              <a:rPr lang="ko-KR" altLang="en-US" dirty="0" smtClean="0"/>
              <a:t>나눗셈과 나머지 함수</a:t>
            </a:r>
            <a:endParaRPr lang="ko-KR" altLang="en-US" dirty="0"/>
          </a:p>
        </p:txBody>
      </p:sp>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85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9" name="Rounded Rectangle 7"/>
          <p:cNvSpPr/>
          <p:nvPr/>
        </p:nvSpPr>
        <p:spPr bwMode="auto">
          <a:xfrm>
            <a:off x="6516216" y="6237312"/>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20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23553" name="Picture 1"/>
          <p:cNvPicPr>
            <a:picLocks noChangeAspect="1" noChangeArrowheads="1"/>
          </p:cNvPicPr>
          <p:nvPr/>
        </p:nvPicPr>
        <p:blipFill>
          <a:blip r:embed="rId4" cstate="print"/>
          <a:srcRect/>
          <a:stretch>
            <a:fillRect/>
          </a:stretch>
        </p:blipFill>
        <p:spPr bwMode="auto">
          <a:xfrm>
            <a:off x="3203848" y="1184514"/>
            <a:ext cx="5564102" cy="2100470"/>
          </a:xfrm>
          <a:prstGeom prst="rect">
            <a:avLst/>
          </a:prstGeom>
          <a:noFill/>
          <a:ln w="9525">
            <a:noFill/>
            <a:miter lim="800000"/>
            <a:headEnd/>
            <a:tailEnd/>
          </a:ln>
        </p:spPr>
      </p:pic>
      <p:sp>
        <p:nvSpPr>
          <p:cNvPr id="2355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23555" name="_x78573216" descr="EMB000002ec0fa5"/>
          <p:cNvPicPr>
            <a:picLocks noChangeAspect="1" noChangeArrowheads="1"/>
          </p:cNvPicPr>
          <p:nvPr/>
        </p:nvPicPr>
        <p:blipFill>
          <a:blip r:embed="rId5" cstate="print"/>
          <a:srcRect/>
          <a:stretch>
            <a:fillRect/>
          </a:stretch>
        </p:blipFill>
        <p:spPr bwMode="auto">
          <a:xfrm>
            <a:off x="4211960" y="3356992"/>
            <a:ext cx="4737936" cy="864096"/>
          </a:xfrm>
          <a:prstGeom prst="rect">
            <a:avLst/>
          </a:prstGeom>
          <a:noFill/>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fade">
                                      <p:cBhvr>
                                        <p:cTn id="7" dur="2000"/>
                                        <p:tgtEl>
                                          <p:spTgt spid="23555"/>
                                        </p:tgtEl>
                                      </p:cBhvr>
                                    </p:animEffect>
                                  </p:childTnLst>
                                </p:cTn>
                              </p:par>
                            </p:childTnLst>
                          </p:cTn>
                        </p:par>
                      </p:childTnLst>
                    </p:cTn>
                  </p:par>
                </p:childTnLst>
              </p:cTn>
              <p:nextCondLst>
                <p:cond evt="onClick" delay="0">
                  <p:tgtEl>
                    <p:spTgt spid="9"/>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smtClean="0"/>
              <a:t>삼각 함수</a:t>
            </a:r>
            <a:endParaRPr lang="ko-KR" altLang="en-US" dirty="0"/>
          </a:p>
        </p:txBody>
      </p:sp>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85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573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21505" name="Picture 1"/>
          <p:cNvPicPr>
            <a:picLocks noChangeAspect="1" noChangeArrowheads="1"/>
          </p:cNvPicPr>
          <p:nvPr/>
        </p:nvPicPr>
        <p:blipFill>
          <a:blip r:embed="rId3" cstate="print"/>
          <a:srcRect/>
          <a:stretch>
            <a:fillRect/>
          </a:stretch>
        </p:blipFill>
        <p:spPr bwMode="auto">
          <a:xfrm>
            <a:off x="395536" y="836712"/>
            <a:ext cx="7718322" cy="4608512"/>
          </a:xfrm>
          <a:prstGeom prst="rect">
            <a:avLst/>
          </a:prstGeom>
          <a:noFill/>
          <a:ln w="9525">
            <a:noFill/>
            <a:miter lim="800000"/>
            <a:headEnd/>
            <a:tailEnd/>
          </a:ln>
        </p:spPr>
      </p:pic>
      <p:sp>
        <p:nvSpPr>
          <p:cNvPr id="14" name="TextBox 13"/>
          <p:cNvSpPr txBox="1"/>
          <p:nvPr/>
        </p:nvSpPr>
        <p:spPr>
          <a:xfrm>
            <a:off x="1835696" y="5745450"/>
            <a:ext cx="6192688" cy="707886"/>
          </a:xfrm>
          <a:prstGeom prst="rect">
            <a:avLst/>
          </a:prstGeom>
          <a:solidFill>
            <a:schemeClr val="accent4">
              <a:lumMod val="40000"/>
              <a:lumOff val="60000"/>
            </a:schemeClr>
          </a:solidFill>
          <a:ln>
            <a:noFill/>
          </a:ln>
          <a:effectLst/>
        </p:spPr>
        <p:txBody>
          <a:bodyPr wrap="square" rtlCol="0">
            <a:spAutoFit/>
          </a:bodyPr>
          <a:lstStyle/>
          <a:p>
            <a:r>
              <a:rPr lang="ko-KR" altLang="en-US" sz="2000" dirty="0" smtClean="0"/>
              <a:t>위의 모든 삼각 함수는 인자로 라디안을 사용</a:t>
            </a:r>
            <a:endParaRPr lang="en-US" altLang="ko-KR" sz="2000" dirty="0" smtClean="0"/>
          </a:p>
          <a:p>
            <a:r>
              <a:rPr lang="ko-KR" altLang="en-US" sz="2000" dirty="0" smtClean="0"/>
              <a:t>각도</a:t>
            </a:r>
            <a:r>
              <a:rPr lang="en-US" altLang="ko-KR" sz="2000" dirty="0" smtClean="0"/>
              <a:t>(degree)</a:t>
            </a:r>
            <a:r>
              <a:rPr lang="ko-KR" altLang="en-US" sz="2000" dirty="0" smtClean="0"/>
              <a:t>와 라디안</a:t>
            </a:r>
            <a:r>
              <a:rPr lang="en-US" altLang="ko-KR" sz="2000" dirty="0" smtClean="0"/>
              <a:t>(</a:t>
            </a:r>
            <a:r>
              <a:rPr lang="ko-KR" altLang="en-US" sz="2000" dirty="0" smtClean="0"/>
              <a:t>호도</a:t>
            </a:r>
            <a:r>
              <a:rPr lang="en-US" altLang="ko-KR" sz="2000" dirty="0" smtClean="0"/>
              <a:t>, radian)</a:t>
            </a:r>
            <a:r>
              <a:rPr lang="ko-KR" altLang="en-US" sz="2000" dirty="0" smtClean="0"/>
              <a:t>을 구별해야 한다</a:t>
            </a:r>
            <a:r>
              <a:rPr lang="en-US" altLang="ko-KR" sz="2000" dirty="0" smtClean="0"/>
              <a:t>.</a:t>
            </a:r>
            <a:endParaRPr lang="ko-KR" altLang="en-US" sz="2000"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smtClean="0"/>
              <a:t>각도</a:t>
            </a:r>
            <a:r>
              <a:rPr lang="en-US" altLang="ko-KR" dirty="0" smtClean="0"/>
              <a:t>(degree)</a:t>
            </a:r>
            <a:r>
              <a:rPr lang="ko-KR" altLang="en-US" dirty="0" smtClean="0"/>
              <a:t>와 라디안</a:t>
            </a:r>
            <a:r>
              <a:rPr lang="en-US" altLang="ko-KR" dirty="0" smtClean="0"/>
              <a:t>(</a:t>
            </a:r>
            <a:r>
              <a:rPr lang="ko-KR" altLang="en-US" dirty="0" smtClean="0"/>
              <a:t>호도</a:t>
            </a:r>
            <a:r>
              <a:rPr lang="en-US" altLang="ko-KR" dirty="0" smtClean="0"/>
              <a:t>, radian)</a:t>
            </a:r>
            <a:endParaRPr lang="ko-KR" altLang="en-US" dirty="0"/>
          </a:p>
        </p:txBody>
      </p:sp>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85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573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9" name="TextBox 8"/>
          <p:cNvSpPr txBox="1"/>
          <p:nvPr/>
        </p:nvSpPr>
        <p:spPr>
          <a:xfrm>
            <a:off x="323528" y="1052736"/>
            <a:ext cx="8424936" cy="1015663"/>
          </a:xfrm>
          <a:prstGeom prst="rect">
            <a:avLst/>
          </a:prstGeom>
          <a:solidFill>
            <a:schemeClr val="accent4">
              <a:lumMod val="40000"/>
              <a:lumOff val="60000"/>
            </a:schemeClr>
          </a:solidFill>
          <a:ln>
            <a:noFill/>
          </a:ln>
          <a:effectLst/>
        </p:spPr>
        <p:txBody>
          <a:bodyPr wrap="square" rtlCol="0">
            <a:spAutoFit/>
          </a:bodyPr>
          <a:lstStyle/>
          <a:p>
            <a:r>
              <a:rPr lang="ko-KR" altLang="en-US" sz="2000" dirty="0" smtClean="0"/>
              <a:t>각도 </a:t>
            </a:r>
            <a:r>
              <a:rPr lang="en-US" altLang="ko-KR" sz="2000" dirty="0" smtClean="0"/>
              <a:t>: </a:t>
            </a:r>
            <a:r>
              <a:rPr lang="ko-KR" altLang="en-US" sz="2000" dirty="0" smtClean="0"/>
              <a:t> 원 한 바퀴의 각을 </a:t>
            </a:r>
            <a:r>
              <a:rPr lang="en-US" altLang="ko-KR" sz="2000" dirty="0" smtClean="0"/>
              <a:t>360</a:t>
            </a:r>
            <a:r>
              <a:rPr lang="ko-KR" altLang="en-US" sz="2000" dirty="0" smtClean="0"/>
              <a:t>으로 나눈 값을 기본 단위로 표시</a:t>
            </a:r>
            <a:endParaRPr lang="en-US" altLang="ko-KR" sz="2000" dirty="0" smtClean="0"/>
          </a:p>
          <a:p>
            <a:r>
              <a:rPr lang="ko-KR" altLang="en-US" sz="2000" dirty="0" smtClean="0"/>
              <a:t>라디안 </a:t>
            </a:r>
            <a:r>
              <a:rPr lang="en-US" altLang="ko-KR" sz="2000" dirty="0" smtClean="0"/>
              <a:t>:  </a:t>
            </a:r>
            <a:r>
              <a:rPr lang="ko-KR" altLang="en-US" sz="2000" dirty="0" smtClean="0"/>
              <a:t>반지름이 </a:t>
            </a:r>
            <a:r>
              <a:rPr lang="en-US" altLang="ko-KR" sz="2000" dirty="0" smtClean="0"/>
              <a:t>r</a:t>
            </a:r>
            <a:r>
              <a:rPr lang="ko-KR" altLang="en-US" sz="2000" dirty="0" smtClean="0"/>
              <a:t>인 원에 대해 호의 길이가 </a:t>
            </a:r>
            <a:r>
              <a:rPr lang="en-US" altLang="ko-KR" sz="2000" dirty="0" smtClean="0"/>
              <a:t>r</a:t>
            </a:r>
            <a:r>
              <a:rPr lang="ko-KR" altLang="en-US" sz="2000" dirty="0" smtClean="0"/>
              <a:t>인</a:t>
            </a:r>
            <a:r>
              <a:rPr lang="en-US" altLang="ko-KR" sz="2000" dirty="0" smtClean="0"/>
              <a:t>, </a:t>
            </a:r>
            <a:r>
              <a:rPr lang="ko-KR" altLang="en-US" sz="2000" dirty="0" smtClean="0"/>
              <a:t>즉 반지름과 같은 길이의 호가 이루는 각을 기본단위로 표시하는 방법</a:t>
            </a:r>
            <a:endParaRPr lang="ko-KR" altLang="en-US" sz="2000" dirty="0"/>
          </a:p>
        </p:txBody>
      </p:sp>
      <p:pic>
        <p:nvPicPr>
          <p:cNvPr id="65538" name="Picture 2"/>
          <p:cNvPicPr>
            <a:picLocks noChangeAspect="1" noChangeArrowheads="1"/>
          </p:cNvPicPr>
          <p:nvPr/>
        </p:nvPicPr>
        <p:blipFill>
          <a:blip r:embed="rId3" cstate="print"/>
          <a:srcRect/>
          <a:stretch>
            <a:fillRect/>
          </a:stretch>
        </p:blipFill>
        <p:spPr bwMode="auto">
          <a:xfrm>
            <a:off x="35496" y="2132856"/>
            <a:ext cx="4752528" cy="2643790"/>
          </a:xfrm>
          <a:prstGeom prst="rect">
            <a:avLst/>
          </a:prstGeom>
          <a:noFill/>
          <a:ln w="9525">
            <a:noFill/>
            <a:miter lim="800000"/>
            <a:headEnd/>
            <a:tailEnd/>
          </a:ln>
        </p:spPr>
      </p:pic>
      <p:pic>
        <p:nvPicPr>
          <p:cNvPr id="65539" name="Picture 3"/>
          <p:cNvPicPr>
            <a:picLocks noChangeAspect="1" noChangeArrowheads="1"/>
          </p:cNvPicPr>
          <p:nvPr/>
        </p:nvPicPr>
        <p:blipFill>
          <a:blip r:embed="rId4" cstate="print"/>
          <a:srcRect/>
          <a:stretch>
            <a:fillRect/>
          </a:stretch>
        </p:blipFill>
        <p:spPr bwMode="auto">
          <a:xfrm>
            <a:off x="3961827" y="5085184"/>
            <a:ext cx="5002661" cy="1440160"/>
          </a:xfrm>
          <a:prstGeom prst="rect">
            <a:avLst/>
          </a:prstGeom>
          <a:noFill/>
          <a:ln w="9525">
            <a:noFill/>
            <a:miter lim="800000"/>
            <a:headEnd/>
            <a:tailEnd/>
          </a:ln>
        </p:spPr>
      </p:pic>
      <p:sp>
        <p:nvSpPr>
          <p:cNvPr id="12" name="TextBox 11"/>
          <p:cNvSpPr txBox="1"/>
          <p:nvPr/>
        </p:nvSpPr>
        <p:spPr>
          <a:xfrm>
            <a:off x="4499992" y="4221088"/>
            <a:ext cx="4536504" cy="720080"/>
          </a:xfrm>
          <a:prstGeom prst="rect">
            <a:avLst/>
          </a:prstGeom>
          <a:solidFill>
            <a:schemeClr val="accent6">
              <a:lumMod val="40000"/>
              <a:lumOff val="60000"/>
            </a:schemeClr>
          </a:solidFill>
          <a:ln>
            <a:noFill/>
          </a:ln>
          <a:effectLst/>
        </p:spPr>
        <p:txBody>
          <a:bodyPr wrap="square" rtlCol="0">
            <a:spAutoFit/>
          </a:bodyPr>
          <a:lstStyle/>
          <a:p>
            <a:r>
              <a:rPr lang="ko-KR" altLang="en-US" sz="2000" dirty="0" smtClean="0"/>
              <a:t>반지름의 길이가 </a:t>
            </a:r>
            <a:r>
              <a:rPr lang="en-US" altLang="ko-KR" sz="2000" dirty="0" smtClean="0"/>
              <a:t>r</a:t>
            </a:r>
            <a:r>
              <a:rPr lang="ko-KR" altLang="en-US" sz="2000" dirty="0" smtClean="0"/>
              <a:t>인 원 둘레의 길이는 </a:t>
            </a:r>
            <a:r>
              <a:rPr lang="en-US" altLang="ko-KR" sz="2000" dirty="0" smtClean="0"/>
              <a:t>2πr </a:t>
            </a:r>
            <a:r>
              <a:rPr lang="ko-KR" altLang="en-US" sz="2000" dirty="0" smtClean="0"/>
              <a:t>이므로</a:t>
            </a:r>
            <a:r>
              <a:rPr lang="en-US" altLang="ko-KR" sz="2000" dirty="0" smtClean="0"/>
              <a:t>, 2π </a:t>
            </a:r>
            <a:r>
              <a:rPr lang="en-US" altLang="ko-KR" sz="2000" dirty="0" err="1" smtClean="0"/>
              <a:t>rad</a:t>
            </a:r>
            <a:r>
              <a:rPr lang="en-US" altLang="ko-KR" sz="2000" dirty="0" smtClean="0"/>
              <a:t> = 360°</a:t>
            </a:r>
            <a:r>
              <a:rPr lang="ko-KR" altLang="en-US" sz="2000" dirty="0" smtClean="0"/>
              <a:t>의 관계가 성립</a:t>
            </a:r>
            <a:endParaRPr lang="ko-KR" altLang="en-US" sz="2000"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smtClean="0"/>
              <a:t>학습할 내용</a:t>
            </a:r>
            <a:endParaRPr lang="en-US" dirty="0"/>
          </a:p>
        </p:txBody>
      </p:sp>
      <p:sp>
        <p:nvSpPr>
          <p:cNvPr id="3" name="Text Placeholder 2"/>
          <p:cNvSpPr>
            <a:spLocks noGrp="1"/>
          </p:cNvSpPr>
          <p:nvPr>
            <p:ph type="body" sz="quarter" idx="10"/>
          </p:nvPr>
        </p:nvSpPr>
        <p:spPr>
          <a:xfrm>
            <a:off x="381000" y="1411552"/>
            <a:ext cx="8583488" cy="3889656"/>
          </a:xfrm>
        </p:spPr>
        <p:txBody>
          <a:bodyPr>
            <a:normAutofit/>
          </a:bodyPr>
          <a:lstStyle/>
          <a:p>
            <a:r>
              <a:rPr lang="ko-KR" altLang="en-US" sz="2800" dirty="0" smtClean="0"/>
              <a:t>문자와 문자열 관련 함수</a:t>
            </a:r>
          </a:p>
          <a:p>
            <a:r>
              <a:rPr lang="ko-KR" altLang="en-US" sz="2800" dirty="0" smtClean="0"/>
              <a:t>수학 계산 함수</a:t>
            </a:r>
          </a:p>
          <a:p>
            <a:r>
              <a:rPr lang="ko-KR" altLang="en-US" sz="2800" dirty="0" smtClean="0"/>
              <a:t>화면과 커서의 제어</a:t>
            </a:r>
          </a:p>
          <a:p>
            <a:pPr>
              <a:buNone/>
            </a:pPr>
            <a:endParaRPr lang="en-US" altLang="ko-KR" sz="2800" dirty="0" smtClean="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smtClean="0"/>
              <a:t>각도</a:t>
            </a:r>
            <a:r>
              <a:rPr lang="en-US" altLang="ko-KR" dirty="0" smtClean="0"/>
              <a:t>(degree)</a:t>
            </a:r>
            <a:r>
              <a:rPr lang="ko-KR" altLang="en-US" dirty="0" smtClean="0"/>
              <a:t>와 라디안</a:t>
            </a:r>
            <a:r>
              <a:rPr lang="en-US" altLang="ko-KR" dirty="0" smtClean="0"/>
              <a:t>(</a:t>
            </a:r>
            <a:r>
              <a:rPr lang="ko-KR" altLang="en-US" dirty="0" smtClean="0"/>
              <a:t>호도</a:t>
            </a:r>
            <a:r>
              <a:rPr lang="en-US" altLang="ko-KR" dirty="0" smtClean="0"/>
              <a:t>, radian)</a:t>
            </a:r>
            <a:endParaRPr lang="ko-KR" altLang="en-US" dirty="0"/>
          </a:p>
        </p:txBody>
      </p:sp>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85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573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65539" name="Picture 3"/>
          <p:cNvPicPr>
            <a:picLocks noChangeAspect="1" noChangeArrowheads="1"/>
          </p:cNvPicPr>
          <p:nvPr/>
        </p:nvPicPr>
        <p:blipFill>
          <a:blip r:embed="rId3" cstate="print"/>
          <a:srcRect/>
          <a:stretch>
            <a:fillRect/>
          </a:stretch>
        </p:blipFill>
        <p:spPr bwMode="auto">
          <a:xfrm>
            <a:off x="4716016" y="980728"/>
            <a:ext cx="4400550" cy="1266825"/>
          </a:xfrm>
          <a:prstGeom prst="rect">
            <a:avLst/>
          </a:prstGeom>
          <a:noFill/>
          <a:ln w="9525">
            <a:noFill/>
            <a:miter lim="800000"/>
            <a:headEnd/>
            <a:tailEnd/>
          </a:ln>
        </p:spPr>
      </p:pic>
      <p:sp>
        <p:nvSpPr>
          <p:cNvPr id="12" name="TextBox 11"/>
          <p:cNvSpPr txBox="1"/>
          <p:nvPr/>
        </p:nvSpPr>
        <p:spPr>
          <a:xfrm>
            <a:off x="107504" y="1124744"/>
            <a:ext cx="4536504" cy="720080"/>
          </a:xfrm>
          <a:prstGeom prst="rect">
            <a:avLst/>
          </a:prstGeom>
          <a:solidFill>
            <a:schemeClr val="accent6">
              <a:lumMod val="40000"/>
              <a:lumOff val="60000"/>
            </a:schemeClr>
          </a:solidFill>
          <a:ln>
            <a:noFill/>
          </a:ln>
          <a:effectLst/>
        </p:spPr>
        <p:txBody>
          <a:bodyPr wrap="square" rtlCol="0">
            <a:spAutoFit/>
          </a:bodyPr>
          <a:lstStyle/>
          <a:p>
            <a:r>
              <a:rPr lang="ko-KR" altLang="en-US" sz="2000" dirty="0" smtClean="0"/>
              <a:t>반지름의 길이가 </a:t>
            </a:r>
            <a:r>
              <a:rPr lang="en-US" altLang="ko-KR" sz="2000" dirty="0" smtClean="0"/>
              <a:t>r</a:t>
            </a:r>
            <a:r>
              <a:rPr lang="ko-KR" altLang="en-US" sz="2000" dirty="0" smtClean="0"/>
              <a:t>인 원 둘레의 길이는 </a:t>
            </a:r>
            <a:r>
              <a:rPr lang="en-US" altLang="ko-KR" sz="2000" dirty="0" smtClean="0"/>
              <a:t>2πr </a:t>
            </a:r>
            <a:r>
              <a:rPr lang="ko-KR" altLang="en-US" sz="2000" dirty="0" smtClean="0"/>
              <a:t>이므로</a:t>
            </a:r>
            <a:r>
              <a:rPr lang="en-US" altLang="ko-KR" sz="2000" dirty="0" smtClean="0"/>
              <a:t>, 2π </a:t>
            </a:r>
            <a:r>
              <a:rPr lang="en-US" altLang="ko-KR" sz="2000" dirty="0" err="1" smtClean="0"/>
              <a:t>rad</a:t>
            </a:r>
            <a:r>
              <a:rPr lang="en-US" altLang="ko-KR" sz="2000" dirty="0" smtClean="0"/>
              <a:t> = 360°</a:t>
            </a:r>
            <a:r>
              <a:rPr lang="ko-KR" altLang="en-US" sz="2000" dirty="0" smtClean="0"/>
              <a:t>의 관계가 성립</a:t>
            </a:r>
            <a:endParaRPr lang="ko-KR" altLang="en-US" sz="2000" dirty="0"/>
          </a:p>
        </p:txBody>
      </p:sp>
      <p:pic>
        <p:nvPicPr>
          <p:cNvPr id="66562" name="Picture 2"/>
          <p:cNvPicPr>
            <a:picLocks noChangeAspect="1" noChangeArrowheads="1"/>
          </p:cNvPicPr>
          <p:nvPr/>
        </p:nvPicPr>
        <p:blipFill>
          <a:blip r:embed="rId4" cstate="print"/>
          <a:srcRect/>
          <a:stretch>
            <a:fillRect/>
          </a:stretch>
        </p:blipFill>
        <p:spPr bwMode="auto">
          <a:xfrm>
            <a:off x="179512" y="2436490"/>
            <a:ext cx="6781800" cy="1352550"/>
          </a:xfrm>
          <a:prstGeom prst="rect">
            <a:avLst/>
          </a:prstGeom>
          <a:noFill/>
          <a:ln w="9525">
            <a:noFill/>
            <a:miter lim="800000"/>
            <a:headEnd/>
            <a:tailEnd/>
          </a:ln>
        </p:spPr>
      </p:pic>
      <p:sp>
        <p:nvSpPr>
          <p:cNvPr id="13" name="TextBox 12"/>
          <p:cNvSpPr txBox="1"/>
          <p:nvPr/>
        </p:nvSpPr>
        <p:spPr>
          <a:xfrm>
            <a:off x="323528" y="4161274"/>
            <a:ext cx="7128792" cy="707886"/>
          </a:xfrm>
          <a:prstGeom prst="rect">
            <a:avLst/>
          </a:prstGeom>
          <a:solidFill>
            <a:schemeClr val="accent1">
              <a:lumMod val="40000"/>
              <a:lumOff val="60000"/>
            </a:schemeClr>
          </a:solidFill>
          <a:ln>
            <a:noFill/>
          </a:ln>
          <a:effectLst/>
        </p:spPr>
        <p:txBody>
          <a:bodyPr wrap="square" rtlCol="0">
            <a:spAutoFit/>
          </a:bodyPr>
          <a:lstStyle/>
          <a:p>
            <a:r>
              <a:rPr lang="ko-KR" altLang="en-US" sz="2000" dirty="0" smtClean="0"/>
              <a:t>각도를 인자로 사용하고 싶다면 다음과 같은 변환 공식을 이용</a:t>
            </a:r>
            <a:r>
              <a:rPr lang="en-US" altLang="ko-KR" sz="2000" dirty="0" smtClean="0"/>
              <a:t>. </a:t>
            </a:r>
          </a:p>
          <a:p>
            <a:r>
              <a:rPr lang="ko-KR" altLang="en-US" sz="2000" dirty="0" smtClean="0"/>
              <a:t>다음 식에서 </a:t>
            </a:r>
            <a:r>
              <a:rPr lang="en-US" altLang="ko-KR" sz="2000" dirty="0" smtClean="0"/>
              <a:t>PI</a:t>
            </a:r>
            <a:r>
              <a:rPr lang="ko-KR" altLang="en-US" sz="2000" dirty="0" smtClean="0"/>
              <a:t>는 원주율 상수를 의미</a:t>
            </a:r>
            <a:endParaRPr lang="ko-KR" altLang="en-US" sz="2000" dirty="0"/>
          </a:p>
        </p:txBody>
      </p:sp>
      <p:pic>
        <p:nvPicPr>
          <p:cNvPr id="66563" name="Picture 3"/>
          <p:cNvPicPr>
            <a:picLocks noChangeAspect="1" noChangeArrowheads="1"/>
          </p:cNvPicPr>
          <p:nvPr/>
        </p:nvPicPr>
        <p:blipFill>
          <a:blip r:embed="rId5" cstate="print"/>
          <a:srcRect/>
          <a:stretch>
            <a:fillRect/>
          </a:stretch>
        </p:blipFill>
        <p:spPr bwMode="auto">
          <a:xfrm>
            <a:off x="395536" y="5085184"/>
            <a:ext cx="5136571" cy="115212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3" cstate="print"/>
          <a:srcRect/>
          <a:stretch>
            <a:fillRect/>
          </a:stretch>
        </p:blipFill>
        <p:spPr bwMode="auto">
          <a:xfrm>
            <a:off x="107504" y="958183"/>
            <a:ext cx="6952828" cy="5818855"/>
          </a:xfrm>
          <a:prstGeom prst="rect">
            <a:avLst/>
          </a:prstGeom>
          <a:noFill/>
          <a:ln w="9525">
            <a:noFill/>
            <a:miter lim="800000"/>
            <a:headEnd/>
            <a:tailEnd/>
          </a:ln>
        </p:spPr>
      </p:pic>
      <p:sp>
        <p:nvSpPr>
          <p:cNvPr id="2" name="Title 1"/>
          <p:cNvSpPr>
            <a:spLocks noGrp="1"/>
          </p:cNvSpPr>
          <p:nvPr>
            <p:ph type="title"/>
          </p:nvPr>
        </p:nvSpPr>
        <p:spPr>
          <a:xfrm>
            <a:off x="381000" y="230189"/>
            <a:ext cx="8382000" cy="678531"/>
          </a:xfrm>
        </p:spPr>
        <p:txBody>
          <a:bodyPr>
            <a:normAutofit/>
          </a:bodyPr>
          <a:lstStyle/>
          <a:p>
            <a:r>
              <a:rPr lang="ko-KR" altLang="en-US" dirty="0" smtClean="0"/>
              <a:t>각도</a:t>
            </a:r>
            <a:r>
              <a:rPr lang="en-US" altLang="ko-KR" dirty="0" smtClean="0"/>
              <a:t>(degree)</a:t>
            </a:r>
            <a:r>
              <a:rPr lang="ko-KR" altLang="en-US" dirty="0" smtClean="0"/>
              <a:t>와 라디안</a:t>
            </a:r>
            <a:r>
              <a:rPr lang="en-US" altLang="ko-KR" dirty="0" smtClean="0"/>
              <a:t>(</a:t>
            </a:r>
            <a:r>
              <a:rPr lang="ko-KR" altLang="en-US" dirty="0" smtClean="0"/>
              <a:t>호도</a:t>
            </a:r>
            <a:r>
              <a:rPr lang="en-US" altLang="ko-KR" dirty="0" smtClean="0"/>
              <a:t>, radian)</a:t>
            </a:r>
            <a:endParaRPr lang="ko-KR" altLang="en-US" dirty="0"/>
          </a:p>
        </p:txBody>
      </p:sp>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85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573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66563" name="Picture 3"/>
          <p:cNvPicPr>
            <a:picLocks noChangeAspect="1" noChangeArrowheads="1"/>
          </p:cNvPicPr>
          <p:nvPr/>
        </p:nvPicPr>
        <p:blipFill>
          <a:blip r:embed="rId4" cstate="print"/>
          <a:srcRect/>
          <a:stretch>
            <a:fillRect/>
          </a:stretch>
        </p:blipFill>
        <p:spPr bwMode="auto">
          <a:xfrm>
            <a:off x="3851920" y="1412776"/>
            <a:ext cx="5136571" cy="1152128"/>
          </a:xfrm>
          <a:prstGeom prst="rect">
            <a:avLst/>
          </a:prstGeom>
          <a:noFill/>
          <a:ln w="9525">
            <a:noFill/>
            <a:miter lim="800000"/>
            <a:headEnd/>
            <a:tailEnd/>
          </a:ln>
        </p:spPr>
      </p:pic>
      <p:sp>
        <p:nvSpPr>
          <p:cNvPr id="14" name="Rounded Rectangle 7"/>
          <p:cNvSpPr/>
          <p:nvPr/>
        </p:nvSpPr>
        <p:spPr bwMode="auto">
          <a:xfrm>
            <a:off x="6516216" y="6237312"/>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cxnSp>
        <p:nvCxnSpPr>
          <p:cNvPr id="16" name="직선 연결선 15"/>
          <p:cNvCxnSpPr/>
          <p:nvPr/>
        </p:nvCxnSpPr>
        <p:spPr>
          <a:xfrm>
            <a:off x="539552" y="2060848"/>
            <a:ext cx="216024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758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67587" name="_x78582976" descr="EMB000002ec0fae"/>
          <p:cNvPicPr>
            <a:picLocks noChangeAspect="1" noChangeArrowheads="1"/>
          </p:cNvPicPr>
          <p:nvPr/>
        </p:nvPicPr>
        <p:blipFill>
          <a:blip r:embed="rId5" cstate="print"/>
          <a:srcRect/>
          <a:stretch>
            <a:fillRect/>
          </a:stretch>
        </p:blipFill>
        <p:spPr bwMode="auto">
          <a:xfrm>
            <a:off x="4716016" y="4437112"/>
            <a:ext cx="4275142" cy="576064"/>
          </a:xfrm>
          <a:prstGeom prst="rect">
            <a:avLst/>
          </a:prstGeom>
          <a:noFill/>
        </p:spPr>
      </p:pic>
      <p:cxnSp>
        <p:nvCxnSpPr>
          <p:cNvPr id="18" name="직선 연결선 17"/>
          <p:cNvCxnSpPr/>
          <p:nvPr/>
        </p:nvCxnSpPr>
        <p:spPr>
          <a:xfrm>
            <a:off x="539552" y="5445224"/>
            <a:ext cx="216024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a:off x="539552" y="6525344"/>
            <a:ext cx="2160240"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587"/>
                                        </p:tgtEl>
                                        <p:attrNameLst>
                                          <p:attrName>style.visibility</p:attrName>
                                        </p:attrNameLst>
                                      </p:cBhvr>
                                      <p:to>
                                        <p:strVal val="visible"/>
                                      </p:to>
                                    </p:set>
                                    <p:animEffect transition="in" filter="fade">
                                      <p:cBhvr>
                                        <p:cTn id="7" dur="2000"/>
                                        <p:tgtEl>
                                          <p:spTgt spid="67587"/>
                                        </p:tgtEl>
                                      </p:cBhvr>
                                    </p:animEffect>
                                  </p:childTnLst>
                                </p:cTn>
                              </p:par>
                            </p:childTnLst>
                          </p:cTn>
                        </p:par>
                      </p:childTnLst>
                    </p:cTn>
                  </p:par>
                </p:childTnLst>
              </p:cTn>
              <p:nextCondLst>
                <p:cond evt="onClick" delay="0">
                  <p:tgtEl>
                    <p:spTgt spid="14"/>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3" cstate="print"/>
          <a:srcRect/>
          <a:stretch>
            <a:fillRect/>
          </a:stretch>
        </p:blipFill>
        <p:spPr bwMode="auto">
          <a:xfrm>
            <a:off x="251520" y="1138386"/>
            <a:ext cx="7724775" cy="5314950"/>
          </a:xfrm>
          <a:prstGeom prst="rect">
            <a:avLst/>
          </a:prstGeom>
          <a:noFill/>
          <a:ln w="9525">
            <a:noFill/>
            <a:miter lim="800000"/>
            <a:headEnd/>
            <a:tailEnd/>
          </a:ln>
        </p:spPr>
      </p:pic>
      <p:sp>
        <p:nvSpPr>
          <p:cNvPr id="2" name="Title 1"/>
          <p:cNvSpPr>
            <a:spLocks noGrp="1"/>
          </p:cNvSpPr>
          <p:nvPr>
            <p:ph type="title"/>
          </p:nvPr>
        </p:nvSpPr>
        <p:spPr>
          <a:xfrm>
            <a:off x="381000" y="230189"/>
            <a:ext cx="8382000" cy="678531"/>
          </a:xfrm>
        </p:spPr>
        <p:txBody>
          <a:bodyPr>
            <a:normAutofit/>
          </a:bodyPr>
          <a:lstStyle/>
          <a:p>
            <a:r>
              <a:rPr lang="ko-KR" altLang="en-US" dirty="0" smtClean="0"/>
              <a:t>각도</a:t>
            </a:r>
            <a:r>
              <a:rPr lang="en-US" altLang="ko-KR" dirty="0" smtClean="0"/>
              <a:t>(degree)</a:t>
            </a:r>
            <a:r>
              <a:rPr lang="ko-KR" altLang="en-US" dirty="0" smtClean="0"/>
              <a:t>와 라디안</a:t>
            </a:r>
            <a:r>
              <a:rPr lang="en-US" altLang="ko-KR" dirty="0" smtClean="0"/>
              <a:t>(</a:t>
            </a:r>
            <a:r>
              <a:rPr lang="ko-KR" altLang="en-US" dirty="0" smtClean="0"/>
              <a:t>호도</a:t>
            </a:r>
            <a:r>
              <a:rPr lang="en-US" altLang="ko-KR" dirty="0" smtClean="0"/>
              <a:t>, radian)</a:t>
            </a:r>
            <a:endParaRPr lang="ko-KR" altLang="en-US" dirty="0"/>
          </a:p>
        </p:txBody>
      </p:sp>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85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573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66563" name="Picture 3"/>
          <p:cNvPicPr>
            <a:picLocks noChangeAspect="1" noChangeArrowheads="1"/>
          </p:cNvPicPr>
          <p:nvPr/>
        </p:nvPicPr>
        <p:blipFill>
          <a:blip r:embed="rId4" cstate="print"/>
          <a:srcRect/>
          <a:stretch>
            <a:fillRect/>
          </a:stretch>
        </p:blipFill>
        <p:spPr bwMode="auto">
          <a:xfrm>
            <a:off x="3635896" y="1556792"/>
            <a:ext cx="5136571" cy="1152128"/>
          </a:xfrm>
          <a:prstGeom prst="rect">
            <a:avLst/>
          </a:prstGeom>
          <a:noFill/>
          <a:ln w="9525">
            <a:noFill/>
            <a:miter lim="800000"/>
            <a:headEnd/>
            <a:tailEnd/>
          </a:ln>
        </p:spPr>
      </p:pic>
      <p:sp>
        <p:nvSpPr>
          <p:cNvPr id="14" name="Rounded Rectangle 7"/>
          <p:cNvSpPr/>
          <p:nvPr/>
        </p:nvSpPr>
        <p:spPr bwMode="auto">
          <a:xfrm>
            <a:off x="6516216" y="6237312"/>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cxnSp>
        <p:nvCxnSpPr>
          <p:cNvPr id="16" name="직선 연결선 15"/>
          <p:cNvCxnSpPr/>
          <p:nvPr/>
        </p:nvCxnSpPr>
        <p:spPr>
          <a:xfrm>
            <a:off x="827584" y="2420888"/>
            <a:ext cx="216024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758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716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71683" name="_x41549856" descr="EMB000002ec0faf"/>
          <p:cNvPicPr>
            <a:picLocks noChangeAspect="1" noChangeArrowheads="1"/>
          </p:cNvPicPr>
          <p:nvPr/>
        </p:nvPicPr>
        <p:blipFill>
          <a:blip r:embed="rId5" cstate="print"/>
          <a:srcRect/>
          <a:stretch>
            <a:fillRect/>
          </a:stretch>
        </p:blipFill>
        <p:spPr bwMode="auto">
          <a:xfrm>
            <a:off x="4427984" y="2780928"/>
            <a:ext cx="4170610" cy="2304256"/>
          </a:xfrm>
          <a:prstGeom prst="rect">
            <a:avLst/>
          </a:prstGeom>
          <a:noFill/>
        </p:spPr>
      </p:pic>
      <p:cxnSp>
        <p:nvCxnSpPr>
          <p:cNvPr id="17" name="직선 연결선 16"/>
          <p:cNvCxnSpPr/>
          <p:nvPr/>
        </p:nvCxnSpPr>
        <p:spPr>
          <a:xfrm>
            <a:off x="1115616" y="4581128"/>
            <a:ext cx="2160240"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683"/>
                                        </p:tgtEl>
                                        <p:attrNameLst>
                                          <p:attrName>style.visibility</p:attrName>
                                        </p:attrNameLst>
                                      </p:cBhvr>
                                      <p:to>
                                        <p:strVal val="visible"/>
                                      </p:to>
                                    </p:set>
                                    <p:animEffect transition="in" filter="fade">
                                      <p:cBhvr>
                                        <p:cTn id="7" dur="2000"/>
                                        <p:tgtEl>
                                          <p:spTgt spid="71683"/>
                                        </p:tgtEl>
                                      </p:cBhvr>
                                    </p:animEffect>
                                  </p:childTnLst>
                                </p:cTn>
                              </p:par>
                            </p:childTnLst>
                          </p:cTn>
                        </p:par>
                      </p:childTnLst>
                    </p:cTn>
                  </p:par>
                </p:childTnLst>
              </p:cTn>
              <p:nextCondLst>
                <p:cond evt="onClick" delay="0">
                  <p:tgtEl>
                    <p:spTgt spid="14"/>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12.6] (304 page)</a:t>
            </a: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6" name="Rounded Rectangle 7"/>
          <p:cNvSpPr/>
          <p:nvPr/>
        </p:nvSpPr>
        <p:spPr bwMode="auto">
          <a:xfrm>
            <a:off x="6084168" y="626469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73730" name="Picture 2"/>
          <p:cNvPicPr>
            <a:picLocks noChangeAspect="1" noChangeArrowheads="1"/>
          </p:cNvPicPr>
          <p:nvPr/>
        </p:nvPicPr>
        <p:blipFill>
          <a:blip r:embed="rId3" cstate="print"/>
          <a:srcRect/>
          <a:stretch>
            <a:fillRect/>
          </a:stretch>
        </p:blipFill>
        <p:spPr bwMode="auto">
          <a:xfrm>
            <a:off x="323527" y="1124744"/>
            <a:ext cx="8018811" cy="576064"/>
          </a:xfrm>
          <a:prstGeom prst="rect">
            <a:avLst/>
          </a:prstGeom>
          <a:noFill/>
          <a:ln w="9525">
            <a:noFill/>
            <a:miter lim="800000"/>
            <a:headEnd/>
            <a:tailEnd/>
          </a:ln>
        </p:spPr>
      </p:pic>
      <p:sp>
        <p:nvSpPr>
          <p:cNvPr id="7373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73734" name="Picture 6"/>
          <p:cNvPicPr>
            <a:picLocks noChangeAspect="1" noChangeArrowheads="1"/>
          </p:cNvPicPr>
          <p:nvPr/>
        </p:nvPicPr>
        <p:blipFill>
          <a:blip r:embed="rId4" cstate="print"/>
          <a:srcRect/>
          <a:stretch>
            <a:fillRect/>
          </a:stretch>
        </p:blipFill>
        <p:spPr bwMode="auto">
          <a:xfrm>
            <a:off x="251520" y="2204864"/>
            <a:ext cx="5581650" cy="2724150"/>
          </a:xfrm>
          <a:prstGeom prst="rect">
            <a:avLst/>
          </a:prstGeom>
          <a:noFill/>
          <a:ln w="9525">
            <a:solidFill>
              <a:schemeClr val="accent1"/>
            </a:solidFill>
            <a:miter lim="800000"/>
            <a:headEnd/>
            <a:tailEnd/>
          </a:ln>
        </p:spPr>
      </p:pic>
      <p:sp>
        <p:nvSpPr>
          <p:cNvPr id="12" name="Rounded Rectangle 7">
            <a:hlinkClick r:id="rId5" action="ppaction://hlinkfile"/>
          </p:cNvPr>
          <p:cNvSpPr/>
          <p:nvPr/>
        </p:nvSpPr>
        <p:spPr bwMode="auto">
          <a:xfrm>
            <a:off x="6084168" y="5616624"/>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734"/>
                                        </p:tgtEl>
                                        <p:attrNameLst>
                                          <p:attrName>style.visibility</p:attrName>
                                        </p:attrNameLst>
                                      </p:cBhvr>
                                      <p:to>
                                        <p:strVal val="visible"/>
                                      </p:to>
                                    </p:set>
                                    <p:animEffect transition="in" filter="fade">
                                      <p:cBhvr>
                                        <p:cTn id="7" dur="2000"/>
                                        <p:tgtEl>
                                          <p:spTgt spid="73734"/>
                                        </p:tgtEl>
                                      </p:cBhvr>
                                    </p:animEffect>
                                  </p:childTnLst>
                                </p:cTn>
                              </p:par>
                            </p:childTnLst>
                          </p:cTn>
                        </p:par>
                      </p:childTnLst>
                    </p:cTn>
                  </p:par>
                </p:childTnLst>
              </p:cTn>
              <p:nextCondLst>
                <p:cond evt="onClick" delay="0">
                  <p:tgtEl>
                    <p:spTgt spid="16"/>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12.7] (304 page)</a:t>
            </a: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6" name="Rounded Rectangle 7"/>
          <p:cNvSpPr/>
          <p:nvPr/>
        </p:nvSpPr>
        <p:spPr bwMode="auto">
          <a:xfrm>
            <a:off x="6084168" y="626469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74754" name="Picture 2"/>
          <p:cNvPicPr>
            <a:picLocks noChangeAspect="1" noChangeArrowheads="1"/>
          </p:cNvPicPr>
          <p:nvPr/>
        </p:nvPicPr>
        <p:blipFill>
          <a:blip r:embed="rId3" cstate="print"/>
          <a:srcRect/>
          <a:stretch>
            <a:fillRect/>
          </a:stretch>
        </p:blipFill>
        <p:spPr bwMode="auto">
          <a:xfrm>
            <a:off x="179512" y="1052736"/>
            <a:ext cx="8568952" cy="321623"/>
          </a:xfrm>
          <a:prstGeom prst="rect">
            <a:avLst/>
          </a:prstGeom>
          <a:noFill/>
          <a:ln w="9525">
            <a:noFill/>
            <a:miter lim="800000"/>
            <a:headEnd/>
            <a:tailEnd/>
          </a:ln>
        </p:spPr>
      </p:pic>
      <p:sp>
        <p:nvSpPr>
          <p:cNvPr id="7475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74757" name="Picture 5"/>
          <p:cNvPicPr>
            <a:picLocks noChangeAspect="1" noChangeArrowheads="1"/>
          </p:cNvPicPr>
          <p:nvPr/>
        </p:nvPicPr>
        <p:blipFill>
          <a:blip r:embed="rId4" cstate="print"/>
          <a:srcRect/>
          <a:stretch>
            <a:fillRect/>
          </a:stretch>
        </p:blipFill>
        <p:spPr bwMode="auto">
          <a:xfrm>
            <a:off x="467544" y="1772816"/>
            <a:ext cx="4791075" cy="4295775"/>
          </a:xfrm>
          <a:prstGeom prst="rect">
            <a:avLst/>
          </a:prstGeom>
          <a:noFill/>
          <a:ln w="9525">
            <a:solidFill>
              <a:schemeClr val="accent1"/>
            </a:solidFill>
            <a:miter lim="800000"/>
            <a:headEnd/>
            <a:tailEnd/>
          </a:ln>
        </p:spPr>
      </p:pic>
      <p:sp>
        <p:nvSpPr>
          <p:cNvPr id="12" name="Rounded Rectangle 7">
            <a:hlinkClick r:id="rId5" action="ppaction://hlinkfile"/>
          </p:cNvPr>
          <p:cNvSpPr/>
          <p:nvPr/>
        </p:nvSpPr>
        <p:spPr bwMode="auto">
          <a:xfrm>
            <a:off x="6084168" y="5616624"/>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757"/>
                                        </p:tgtEl>
                                        <p:attrNameLst>
                                          <p:attrName>style.visibility</p:attrName>
                                        </p:attrNameLst>
                                      </p:cBhvr>
                                      <p:to>
                                        <p:strVal val="visible"/>
                                      </p:to>
                                    </p:set>
                                    <p:animEffect transition="in" filter="fade">
                                      <p:cBhvr>
                                        <p:cTn id="7" dur="2000"/>
                                        <p:tgtEl>
                                          <p:spTgt spid="74757"/>
                                        </p:tgtEl>
                                      </p:cBhvr>
                                    </p:animEffect>
                                  </p:childTnLst>
                                </p:cTn>
                              </p:par>
                            </p:childTnLst>
                          </p:cTn>
                        </p:par>
                      </p:childTnLst>
                    </p:cTn>
                  </p:par>
                </p:childTnLst>
              </p:cTn>
              <p:nextCondLst>
                <p:cond evt="onClick" delay="0">
                  <p:tgtEl>
                    <p:spTgt spid="16"/>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12.8] (304 page)</a:t>
            </a: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6" name="Rounded Rectangle 7"/>
          <p:cNvSpPr/>
          <p:nvPr/>
        </p:nvSpPr>
        <p:spPr bwMode="auto">
          <a:xfrm>
            <a:off x="5849094" y="5472608"/>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75778" name="Picture 2"/>
          <p:cNvPicPr>
            <a:picLocks noChangeAspect="1" noChangeArrowheads="1"/>
          </p:cNvPicPr>
          <p:nvPr/>
        </p:nvPicPr>
        <p:blipFill>
          <a:blip r:embed="rId3" cstate="print"/>
          <a:srcRect/>
          <a:stretch>
            <a:fillRect/>
          </a:stretch>
        </p:blipFill>
        <p:spPr bwMode="auto">
          <a:xfrm>
            <a:off x="395536" y="1052736"/>
            <a:ext cx="7933084" cy="720080"/>
          </a:xfrm>
          <a:prstGeom prst="rect">
            <a:avLst/>
          </a:prstGeom>
          <a:noFill/>
          <a:ln w="9525">
            <a:noFill/>
            <a:miter lim="800000"/>
            <a:headEnd/>
            <a:tailEnd/>
          </a:ln>
        </p:spPr>
      </p:pic>
      <p:sp>
        <p:nvSpPr>
          <p:cNvPr id="9" name="Rounded Rectangle 7"/>
          <p:cNvSpPr/>
          <p:nvPr/>
        </p:nvSpPr>
        <p:spPr bwMode="auto">
          <a:xfrm>
            <a:off x="5868144" y="4797152"/>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계산공식</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75780" name="Picture 4"/>
          <p:cNvPicPr>
            <a:picLocks noChangeAspect="1" noChangeArrowheads="1"/>
          </p:cNvPicPr>
          <p:nvPr/>
        </p:nvPicPr>
        <p:blipFill>
          <a:blip r:embed="rId4" cstate="print"/>
          <a:srcRect/>
          <a:stretch>
            <a:fillRect/>
          </a:stretch>
        </p:blipFill>
        <p:spPr bwMode="auto">
          <a:xfrm>
            <a:off x="179512" y="1916832"/>
            <a:ext cx="4600575" cy="4533900"/>
          </a:xfrm>
          <a:prstGeom prst="rect">
            <a:avLst/>
          </a:prstGeom>
          <a:noFill/>
          <a:ln w="9525">
            <a:noFill/>
            <a:miter lim="800000"/>
            <a:headEnd/>
            <a:tailEnd/>
          </a:ln>
        </p:spPr>
      </p:pic>
      <p:pic>
        <p:nvPicPr>
          <p:cNvPr id="75779" name="Picture 3"/>
          <p:cNvPicPr>
            <a:picLocks noChangeAspect="1" noChangeArrowheads="1"/>
          </p:cNvPicPr>
          <p:nvPr/>
        </p:nvPicPr>
        <p:blipFill>
          <a:blip r:embed="rId5" cstate="print"/>
          <a:srcRect/>
          <a:stretch>
            <a:fillRect/>
          </a:stretch>
        </p:blipFill>
        <p:spPr bwMode="auto">
          <a:xfrm>
            <a:off x="4283968" y="1844824"/>
            <a:ext cx="2195612" cy="792088"/>
          </a:xfrm>
          <a:prstGeom prst="rect">
            <a:avLst/>
          </a:prstGeom>
          <a:noFill/>
          <a:ln w="9525">
            <a:noFill/>
            <a:miter lim="800000"/>
            <a:headEnd/>
            <a:tailEnd/>
          </a:ln>
        </p:spPr>
      </p:pic>
      <p:sp>
        <p:nvSpPr>
          <p:cNvPr id="13" name="Rounded Rectangle 7">
            <a:hlinkClick r:id="rId6" action="ppaction://hlinkfile"/>
          </p:cNvPr>
          <p:cNvSpPr/>
          <p:nvPr/>
        </p:nvSpPr>
        <p:spPr bwMode="auto">
          <a:xfrm>
            <a:off x="5868144" y="6192688"/>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779"/>
                                        </p:tgtEl>
                                        <p:attrNameLst>
                                          <p:attrName>style.visibility</p:attrName>
                                        </p:attrNameLst>
                                      </p:cBhvr>
                                      <p:to>
                                        <p:strVal val="visible"/>
                                      </p:to>
                                    </p:set>
                                    <p:animEffect transition="in" filter="fade">
                                      <p:cBhvr>
                                        <p:cTn id="7" dur="2000"/>
                                        <p:tgtEl>
                                          <p:spTgt spid="75779"/>
                                        </p:tgtEl>
                                      </p:cBhvr>
                                    </p:animEffect>
                                  </p:childTnLst>
                                </p:cTn>
                              </p:par>
                            </p:childTnLst>
                          </p:cTn>
                        </p:par>
                      </p:childTnLst>
                    </p:cTn>
                  </p:par>
                </p:childTnLst>
              </p:cTn>
              <p:nextCondLst>
                <p:cond evt="onClick" delay="0">
                  <p:tgtEl>
                    <p:spTgt spid="9"/>
                  </p:tgtEl>
                </p:cond>
              </p:nextCondLst>
            </p:seq>
            <p:seq concurrent="1" nextAc="seek">
              <p:cTn id="8" restart="whenNotActive" fill="hold" evtFilter="cancelBubble" nodeType="interactiveSeq">
                <p:stCondLst>
                  <p:cond evt="onClick" delay="0">
                    <p:tgtEl>
                      <p:spTgt spid="16"/>
                    </p:tgtEl>
                  </p:cond>
                </p:stCondLst>
                <p:endSync evt="end" delay="0">
                  <p:rtn val="all"/>
                </p:endSync>
                <p:childTnLst>
                  <p:par>
                    <p:cTn id="9" fill="hold">
                      <p:stCondLst>
                        <p:cond delay="0"/>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75780"/>
                                        </p:tgtEl>
                                        <p:attrNameLst>
                                          <p:attrName>style.visibility</p:attrName>
                                        </p:attrNameLst>
                                      </p:cBhvr>
                                      <p:to>
                                        <p:strVal val="visible"/>
                                      </p:to>
                                    </p:set>
                                    <p:animEffect transition="in" filter="fade">
                                      <p:cBhvr>
                                        <p:cTn id="13" dur="2000"/>
                                        <p:tgtEl>
                                          <p:spTgt spid="75780"/>
                                        </p:tgtEl>
                                      </p:cBhvr>
                                    </p:animEffect>
                                  </p:childTnLst>
                                </p:cTn>
                              </p:par>
                            </p:childTnLst>
                          </p:cTn>
                        </p:par>
                      </p:childTnLst>
                    </p:cTn>
                  </p:par>
                </p:childTnLst>
              </p:cTn>
              <p:nextCondLst>
                <p:cond evt="onClick" delay="0">
                  <p:tgtEl>
                    <p:spTgt spid="16"/>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smtClean="0"/>
              <a:t>화면과 커서의 제어</a:t>
            </a:r>
            <a:endParaRPr lang="ko-KR" altLang="en-US" dirty="0"/>
          </a:p>
        </p:txBody>
      </p:sp>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85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TextBox 9"/>
          <p:cNvSpPr txBox="1"/>
          <p:nvPr/>
        </p:nvSpPr>
        <p:spPr>
          <a:xfrm>
            <a:off x="395536" y="1117193"/>
            <a:ext cx="7704856" cy="1015663"/>
          </a:xfrm>
          <a:prstGeom prst="rect">
            <a:avLst/>
          </a:prstGeom>
          <a:solidFill>
            <a:schemeClr val="accent4">
              <a:lumMod val="40000"/>
              <a:lumOff val="60000"/>
            </a:schemeClr>
          </a:solidFill>
          <a:ln>
            <a:noFill/>
          </a:ln>
          <a:effectLst/>
        </p:spPr>
        <p:txBody>
          <a:bodyPr wrap="square" rtlCol="0">
            <a:spAutoFit/>
          </a:bodyPr>
          <a:lstStyle/>
          <a:p>
            <a:r>
              <a:rPr lang="ko-KR" altLang="en-US" sz="2000" dirty="0" smtClean="0"/>
              <a:t>화면을 제어한다는 것은 화면에 나타난 모든 내용들을 지우는 것을 말하고</a:t>
            </a:r>
            <a:r>
              <a:rPr lang="en-US" altLang="ko-KR" sz="2000" dirty="0" smtClean="0"/>
              <a:t>, </a:t>
            </a:r>
            <a:r>
              <a:rPr lang="ko-KR" altLang="en-US" sz="2000" dirty="0" smtClean="0"/>
              <a:t>커서를 제어한다는 것은 화면상에서 커서의 위치를 조절하여 출력할 내용의 위치를 제어한다는 것을 의미한다</a:t>
            </a:r>
            <a:r>
              <a:rPr lang="en-US" altLang="ko-KR" sz="2000" dirty="0" smtClean="0"/>
              <a:t>.</a:t>
            </a:r>
            <a:endParaRPr lang="ko-KR" altLang="en-US" sz="2000" dirty="0"/>
          </a:p>
        </p:txBody>
      </p:sp>
      <p:pic>
        <p:nvPicPr>
          <p:cNvPr id="1027" name="Picture 3"/>
          <p:cNvPicPr>
            <a:picLocks noChangeAspect="1" noChangeArrowheads="1"/>
          </p:cNvPicPr>
          <p:nvPr/>
        </p:nvPicPr>
        <p:blipFill>
          <a:blip r:embed="rId3" cstate="print"/>
          <a:srcRect/>
          <a:stretch>
            <a:fillRect/>
          </a:stretch>
        </p:blipFill>
        <p:spPr bwMode="auto">
          <a:xfrm>
            <a:off x="395536" y="2335138"/>
            <a:ext cx="6934200" cy="1885950"/>
          </a:xfrm>
          <a:prstGeom prst="rect">
            <a:avLst/>
          </a:prstGeom>
          <a:noFill/>
          <a:ln w="9525">
            <a:noFill/>
            <a:miter lim="800000"/>
            <a:headEnd/>
            <a:tailEnd/>
          </a:ln>
        </p:spPr>
      </p:pic>
      <p:sp>
        <p:nvSpPr>
          <p:cNvPr id="24" name="TextBox 23"/>
          <p:cNvSpPr txBox="1"/>
          <p:nvPr/>
        </p:nvSpPr>
        <p:spPr>
          <a:xfrm>
            <a:off x="395536" y="4653136"/>
            <a:ext cx="7704856" cy="707886"/>
          </a:xfrm>
          <a:prstGeom prst="rect">
            <a:avLst/>
          </a:prstGeom>
          <a:solidFill>
            <a:schemeClr val="accent6">
              <a:lumMod val="40000"/>
              <a:lumOff val="60000"/>
            </a:schemeClr>
          </a:solidFill>
          <a:ln>
            <a:noFill/>
          </a:ln>
          <a:effectLst/>
        </p:spPr>
        <p:txBody>
          <a:bodyPr wrap="square" rtlCol="0">
            <a:spAutoFit/>
          </a:bodyPr>
          <a:lstStyle/>
          <a:p>
            <a:r>
              <a:rPr lang="en-US" altLang="ko-KR" sz="2000" dirty="0" smtClean="0"/>
              <a:t>Visual C++</a:t>
            </a:r>
            <a:r>
              <a:rPr lang="ko-KR" altLang="en-US" sz="2000" dirty="0" smtClean="0"/>
              <a:t>에서 커서의 위치를 제어하는 함수가 따로 없으므로</a:t>
            </a:r>
            <a:endParaRPr lang="en-US" altLang="ko-KR" sz="2000" dirty="0" smtClean="0"/>
          </a:p>
          <a:p>
            <a:r>
              <a:rPr lang="ko-KR" altLang="en-US" sz="2000" dirty="0" smtClean="0"/>
              <a:t>사용자 정의 함수로 만들어서 사용해야 함</a:t>
            </a:r>
            <a:r>
              <a:rPr lang="en-US" altLang="ko-KR" sz="2000" dirty="0" smtClean="0"/>
              <a:t>.</a:t>
            </a:r>
            <a:endParaRPr lang="ko-KR" altLang="en-US" sz="2000"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323528" y="1124744"/>
            <a:ext cx="3943350" cy="4886325"/>
          </a:xfrm>
          <a:prstGeom prst="rect">
            <a:avLst/>
          </a:prstGeom>
          <a:noFill/>
          <a:ln w="9525">
            <a:noFill/>
            <a:miter lim="800000"/>
            <a:headEnd/>
            <a:tailEnd/>
          </a:ln>
        </p:spPr>
      </p:pic>
      <p:sp>
        <p:nvSpPr>
          <p:cNvPr id="2" name="Title 1"/>
          <p:cNvSpPr>
            <a:spLocks noGrp="1"/>
          </p:cNvSpPr>
          <p:nvPr>
            <p:ph type="title"/>
          </p:nvPr>
        </p:nvSpPr>
        <p:spPr>
          <a:xfrm>
            <a:off x="381000" y="230189"/>
            <a:ext cx="8382000" cy="678531"/>
          </a:xfrm>
        </p:spPr>
        <p:txBody>
          <a:bodyPr>
            <a:normAutofit/>
          </a:bodyPr>
          <a:lstStyle/>
          <a:p>
            <a:r>
              <a:rPr lang="ko-KR" altLang="en-US" dirty="0" smtClean="0"/>
              <a:t>화면 지우기</a:t>
            </a:r>
            <a:endParaRPr lang="ko-KR" altLang="en-US" dirty="0"/>
          </a:p>
        </p:txBody>
      </p:sp>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85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573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4" name="TextBox 13"/>
          <p:cNvSpPr txBox="1"/>
          <p:nvPr/>
        </p:nvSpPr>
        <p:spPr>
          <a:xfrm>
            <a:off x="2555776" y="3573016"/>
            <a:ext cx="2520280" cy="400110"/>
          </a:xfrm>
          <a:prstGeom prst="rect">
            <a:avLst/>
          </a:prstGeom>
          <a:solidFill>
            <a:schemeClr val="accent2">
              <a:lumMod val="40000"/>
              <a:lumOff val="60000"/>
            </a:schemeClr>
          </a:solidFill>
          <a:ln>
            <a:noFill/>
          </a:ln>
          <a:effectLst/>
        </p:spPr>
        <p:txBody>
          <a:bodyPr wrap="square" rtlCol="0">
            <a:spAutoFit/>
          </a:bodyPr>
          <a:lstStyle/>
          <a:p>
            <a:r>
              <a:rPr lang="en-US" altLang="ko-KR" sz="2000" dirty="0" err="1" smtClean="0"/>
              <a:t>printf</a:t>
            </a:r>
            <a:r>
              <a:rPr lang="en-US" altLang="ko-KR" sz="2000" dirty="0" smtClean="0"/>
              <a:t> </a:t>
            </a:r>
            <a:r>
              <a:rPr lang="ko-KR" altLang="en-US" sz="2000" dirty="0" smtClean="0"/>
              <a:t>이전에 사용함</a:t>
            </a:r>
            <a:r>
              <a:rPr lang="en-US" altLang="ko-KR" sz="2000" dirty="0" smtClean="0"/>
              <a:t>. </a:t>
            </a:r>
            <a:endParaRPr lang="ko-KR" altLang="en-US" sz="2000" dirty="0"/>
          </a:p>
        </p:txBody>
      </p:sp>
      <p:cxnSp>
        <p:nvCxnSpPr>
          <p:cNvPr id="12" name="직선 연결선 11"/>
          <p:cNvCxnSpPr/>
          <p:nvPr/>
        </p:nvCxnSpPr>
        <p:spPr>
          <a:xfrm>
            <a:off x="467544" y="2348880"/>
            <a:ext cx="187220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Rounded Rectangle 7"/>
          <p:cNvSpPr/>
          <p:nvPr/>
        </p:nvSpPr>
        <p:spPr bwMode="auto">
          <a:xfrm>
            <a:off x="6516216" y="6237312"/>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3"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54"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27" name="그룹 26"/>
          <p:cNvGrpSpPr/>
          <p:nvPr/>
        </p:nvGrpSpPr>
        <p:grpSpPr>
          <a:xfrm>
            <a:off x="5364088" y="1844824"/>
            <a:ext cx="3096344" cy="3247911"/>
            <a:chOff x="5364088" y="1844824"/>
            <a:chExt cx="3096344" cy="3247911"/>
          </a:xfrm>
        </p:grpSpPr>
        <p:pic>
          <p:nvPicPr>
            <p:cNvPr id="2051" name="_x41496320" descr="EMB00000f140332"/>
            <p:cNvPicPr>
              <a:picLocks noChangeAspect="1" noChangeArrowheads="1"/>
            </p:cNvPicPr>
            <p:nvPr/>
          </p:nvPicPr>
          <p:blipFill>
            <a:blip r:embed="rId4" cstate="print"/>
            <a:srcRect/>
            <a:stretch>
              <a:fillRect/>
            </a:stretch>
          </p:blipFill>
          <p:spPr bwMode="auto">
            <a:xfrm>
              <a:off x="5364088" y="1844824"/>
              <a:ext cx="2236632" cy="576064"/>
            </a:xfrm>
            <a:prstGeom prst="rect">
              <a:avLst/>
            </a:prstGeom>
            <a:noFill/>
          </p:spPr>
        </p:pic>
        <p:pic>
          <p:nvPicPr>
            <p:cNvPr id="4" name="_x85574856" descr="EMB00000f140333"/>
            <p:cNvPicPr>
              <a:picLocks noChangeAspect="1" noChangeArrowheads="1"/>
            </p:cNvPicPr>
            <p:nvPr/>
          </p:nvPicPr>
          <p:blipFill>
            <a:blip r:embed="rId5" cstate="print"/>
            <a:srcRect/>
            <a:stretch>
              <a:fillRect/>
            </a:stretch>
          </p:blipFill>
          <p:spPr bwMode="auto">
            <a:xfrm>
              <a:off x="5364088" y="2492896"/>
              <a:ext cx="2301647" cy="576064"/>
            </a:xfrm>
            <a:prstGeom prst="rect">
              <a:avLst/>
            </a:prstGeom>
            <a:noFill/>
          </p:spPr>
        </p:pic>
        <p:pic>
          <p:nvPicPr>
            <p:cNvPr id="2055" name="_x85921992" descr="EMB00000f140334"/>
            <p:cNvPicPr>
              <a:picLocks noChangeAspect="1" noChangeArrowheads="1"/>
            </p:cNvPicPr>
            <p:nvPr/>
          </p:nvPicPr>
          <p:blipFill>
            <a:blip r:embed="rId6" cstate="print"/>
            <a:srcRect/>
            <a:stretch>
              <a:fillRect/>
            </a:stretch>
          </p:blipFill>
          <p:spPr bwMode="auto">
            <a:xfrm>
              <a:off x="5364088" y="3212976"/>
              <a:ext cx="2271697" cy="576064"/>
            </a:xfrm>
            <a:prstGeom prst="rect">
              <a:avLst/>
            </a:prstGeom>
            <a:noFill/>
          </p:spPr>
        </p:pic>
        <p:sp>
          <p:nvSpPr>
            <p:cNvPr id="21" name="TextBox 20"/>
            <p:cNvSpPr txBox="1"/>
            <p:nvPr/>
          </p:nvSpPr>
          <p:spPr>
            <a:xfrm>
              <a:off x="5399584" y="4077072"/>
              <a:ext cx="3060848" cy="1015663"/>
            </a:xfrm>
            <a:prstGeom prst="rect">
              <a:avLst/>
            </a:prstGeom>
            <a:solidFill>
              <a:schemeClr val="accent4">
                <a:lumMod val="40000"/>
                <a:lumOff val="60000"/>
              </a:schemeClr>
            </a:solidFill>
            <a:ln>
              <a:noFill/>
            </a:ln>
            <a:effectLst/>
          </p:spPr>
          <p:txBody>
            <a:bodyPr wrap="square" rtlCol="0">
              <a:spAutoFit/>
            </a:bodyPr>
            <a:lstStyle/>
            <a:p>
              <a:r>
                <a:rPr lang="ko-KR" altLang="en-US" sz="2000" dirty="0" err="1" smtClean="0"/>
                <a:t>반복문을</a:t>
              </a:r>
              <a:r>
                <a:rPr lang="ko-KR" altLang="en-US" sz="2000" dirty="0" smtClean="0"/>
                <a:t> 처리하는 동안</a:t>
              </a:r>
              <a:endParaRPr lang="en-US" altLang="ko-KR" sz="2000" dirty="0" smtClean="0"/>
            </a:p>
            <a:p>
              <a:r>
                <a:rPr lang="ko-KR" altLang="en-US" sz="2000" dirty="0" smtClean="0"/>
                <a:t>화면을 지우고 구구단을</a:t>
              </a:r>
              <a:endParaRPr lang="en-US" altLang="ko-KR" sz="2000" dirty="0" smtClean="0"/>
            </a:p>
            <a:p>
              <a:r>
                <a:rPr lang="ko-KR" altLang="en-US" sz="2000" dirty="0" smtClean="0"/>
                <a:t>단계별로 출력</a:t>
              </a:r>
              <a:endParaRPr lang="ko-KR" altLang="en-US" sz="2000" dirty="0"/>
            </a:p>
          </p:txBody>
        </p:sp>
      </p:grpSp>
      <p:sp>
        <p:nvSpPr>
          <p:cNvPr id="22" name="TextBox 21"/>
          <p:cNvSpPr txBox="1"/>
          <p:nvPr/>
        </p:nvSpPr>
        <p:spPr>
          <a:xfrm>
            <a:off x="2267744" y="5201905"/>
            <a:ext cx="2520280" cy="1323439"/>
          </a:xfrm>
          <a:prstGeom prst="rect">
            <a:avLst/>
          </a:prstGeom>
          <a:solidFill>
            <a:schemeClr val="accent2">
              <a:lumMod val="40000"/>
              <a:lumOff val="60000"/>
            </a:schemeClr>
          </a:solidFill>
          <a:ln>
            <a:noFill/>
          </a:ln>
          <a:effectLst/>
        </p:spPr>
        <p:txBody>
          <a:bodyPr wrap="square" rtlCol="0">
            <a:spAutoFit/>
          </a:bodyPr>
          <a:lstStyle/>
          <a:p>
            <a:r>
              <a:rPr lang="ko-KR" altLang="en-US" sz="2000" dirty="0" smtClean="0"/>
              <a:t>입력함수로서 입력 받기 전까지 프로그램의 실행을  멈추게 한다</a:t>
            </a:r>
            <a:r>
              <a:rPr lang="en-US" altLang="ko-KR" sz="2000" dirty="0" smtClean="0"/>
              <a:t>.</a:t>
            </a:r>
            <a:endParaRPr lang="ko-KR" altLang="en-US" sz="2000" dirty="0"/>
          </a:p>
        </p:txBody>
      </p:sp>
      <p:cxnSp>
        <p:nvCxnSpPr>
          <p:cNvPr id="23" name="직선 연결선 22"/>
          <p:cNvCxnSpPr/>
          <p:nvPr/>
        </p:nvCxnSpPr>
        <p:spPr>
          <a:xfrm>
            <a:off x="539552" y="4149080"/>
            <a:ext cx="151216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flipH="1" flipV="1">
            <a:off x="1403648" y="5085184"/>
            <a:ext cx="864096" cy="21602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4" name="Rounded Rectangle 7">
            <a:hlinkClick r:id="rId7" action="ppaction://hlinkfile"/>
          </p:cNvPr>
          <p:cNvSpPr/>
          <p:nvPr/>
        </p:nvSpPr>
        <p:spPr bwMode="auto">
          <a:xfrm>
            <a:off x="6516216" y="5589240"/>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2000"/>
                                        <p:tgtEl>
                                          <p:spTgt spid="27"/>
                                        </p:tgtEl>
                                      </p:cBhvr>
                                    </p:animEffect>
                                  </p:childTnLst>
                                </p:cTn>
                              </p:par>
                            </p:childTnLst>
                          </p:cTn>
                        </p:par>
                      </p:childTnLst>
                    </p:cTn>
                  </p:par>
                </p:childTnLst>
              </p:cTn>
              <p:nextCondLst>
                <p:cond evt="onClick" delay="0">
                  <p:tgtEl>
                    <p:spTgt spid="16"/>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3" cstate="print"/>
          <a:srcRect/>
          <a:stretch>
            <a:fillRect/>
          </a:stretch>
        </p:blipFill>
        <p:spPr bwMode="auto">
          <a:xfrm>
            <a:off x="395536" y="1124744"/>
            <a:ext cx="3981450" cy="5172075"/>
          </a:xfrm>
          <a:prstGeom prst="rect">
            <a:avLst/>
          </a:prstGeom>
          <a:noFill/>
          <a:ln w="9525">
            <a:noFill/>
            <a:miter lim="800000"/>
            <a:headEnd/>
            <a:tailEnd/>
          </a:ln>
        </p:spPr>
      </p:pic>
      <p:sp>
        <p:nvSpPr>
          <p:cNvPr id="2" name="Title 1"/>
          <p:cNvSpPr>
            <a:spLocks noGrp="1"/>
          </p:cNvSpPr>
          <p:nvPr>
            <p:ph type="title"/>
          </p:nvPr>
        </p:nvSpPr>
        <p:spPr>
          <a:xfrm>
            <a:off x="381000" y="230189"/>
            <a:ext cx="8382000" cy="678531"/>
          </a:xfrm>
        </p:spPr>
        <p:txBody>
          <a:bodyPr>
            <a:normAutofit/>
          </a:bodyPr>
          <a:lstStyle/>
          <a:p>
            <a:r>
              <a:rPr lang="ko-KR" altLang="en-US" dirty="0" smtClean="0"/>
              <a:t>화면 지우기</a:t>
            </a:r>
            <a:endParaRPr lang="ko-KR" altLang="en-US" dirty="0"/>
          </a:p>
        </p:txBody>
      </p:sp>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85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573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4" name="TextBox 13"/>
          <p:cNvSpPr txBox="1"/>
          <p:nvPr/>
        </p:nvSpPr>
        <p:spPr>
          <a:xfrm>
            <a:off x="2843808" y="3429000"/>
            <a:ext cx="2016224" cy="707886"/>
          </a:xfrm>
          <a:prstGeom prst="rect">
            <a:avLst/>
          </a:prstGeom>
          <a:solidFill>
            <a:schemeClr val="accent2">
              <a:lumMod val="40000"/>
              <a:lumOff val="60000"/>
            </a:schemeClr>
          </a:solidFill>
          <a:ln>
            <a:noFill/>
          </a:ln>
          <a:effectLst/>
        </p:spPr>
        <p:txBody>
          <a:bodyPr wrap="square" rtlCol="0">
            <a:spAutoFit/>
          </a:bodyPr>
          <a:lstStyle/>
          <a:p>
            <a:r>
              <a:rPr lang="ko-KR" altLang="en-US" sz="2000" dirty="0" err="1" smtClean="0"/>
              <a:t>반복문</a:t>
            </a:r>
            <a:r>
              <a:rPr lang="ko-KR" altLang="en-US" sz="2000" dirty="0" smtClean="0"/>
              <a:t> 전에 사용하는 경우</a:t>
            </a:r>
            <a:r>
              <a:rPr lang="en-US" altLang="ko-KR" sz="2000" dirty="0" smtClean="0"/>
              <a:t> </a:t>
            </a:r>
            <a:endParaRPr lang="ko-KR" altLang="en-US" sz="2000" dirty="0"/>
          </a:p>
        </p:txBody>
      </p:sp>
      <p:sp>
        <p:nvSpPr>
          <p:cNvPr id="16" name="Rounded Rectangle 7"/>
          <p:cNvSpPr/>
          <p:nvPr/>
        </p:nvSpPr>
        <p:spPr bwMode="auto">
          <a:xfrm>
            <a:off x="6516216" y="6237312"/>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3"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54"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2" name="TextBox 21"/>
          <p:cNvSpPr txBox="1"/>
          <p:nvPr/>
        </p:nvSpPr>
        <p:spPr>
          <a:xfrm>
            <a:off x="2339752" y="5373216"/>
            <a:ext cx="2520280" cy="1323439"/>
          </a:xfrm>
          <a:prstGeom prst="rect">
            <a:avLst/>
          </a:prstGeom>
          <a:solidFill>
            <a:schemeClr val="accent2">
              <a:lumMod val="40000"/>
              <a:lumOff val="60000"/>
            </a:schemeClr>
          </a:solidFill>
          <a:ln>
            <a:noFill/>
          </a:ln>
          <a:effectLst/>
        </p:spPr>
        <p:txBody>
          <a:bodyPr wrap="square" rtlCol="0">
            <a:spAutoFit/>
          </a:bodyPr>
          <a:lstStyle/>
          <a:p>
            <a:r>
              <a:rPr lang="ko-KR" altLang="en-US" sz="2000" dirty="0" smtClean="0"/>
              <a:t>입력함수로서 입력 받기 전까지 프로그램의 실행을  멈추게 한다</a:t>
            </a:r>
            <a:r>
              <a:rPr lang="en-US" altLang="ko-KR" sz="2000" dirty="0" smtClean="0"/>
              <a:t>.</a:t>
            </a:r>
            <a:endParaRPr lang="ko-KR" altLang="en-US" sz="2000" dirty="0"/>
          </a:p>
        </p:txBody>
      </p:sp>
      <p:cxnSp>
        <p:nvCxnSpPr>
          <p:cNvPr id="26" name="직선 화살표 연결선 25"/>
          <p:cNvCxnSpPr/>
          <p:nvPr/>
        </p:nvCxnSpPr>
        <p:spPr>
          <a:xfrm flipH="1" flipV="1">
            <a:off x="1475656" y="5373216"/>
            <a:ext cx="864096" cy="21602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4" name="직선 연결선 23"/>
          <p:cNvCxnSpPr/>
          <p:nvPr/>
        </p:nvCxnSpPr>
        <p:spPr>
          <a:xfrm>
            <a:off x="539552" y="4149080"/>
            <a:ext cx="187220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78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28" name="그룹 27"/>
          <p:cNvGrpSpPr/>
          <p:nvPr/>
        </p:nvGrpSpPr>
        <p:grpSpPr>
          <a:xfrm>
            <a:off x="5543600" y="1916832"/>
            <a:ext cx="2700808" cy="3004591"/>
            <a:chOff x="5543600" y="1916832"/>
            <a:chExt cx="2700808" cy="3004591"/>
          </a:xfrm>
        </p:grpSpPr>
        <p:pic>
          <p:nvPicPr>
            <p:cNvPr id="77827" name="_x41798144" descr="EMB00000f140331"/>
            <p:cNvPicPr>
              <a:picLocks noChangeAspect="1" noChangeArrowheads="1"/>
            </p:cNvPicPr>
            <p:nvPr/>
          </p:nvPicPr>
          <p:blipFill>
            <a:blip r:embed="rId4" cstate="print"/>
            <a:srcRect/>
            <a:stretch>
              <a:fillRect/>
            </a:stretch>
          </p:blipFill>
          <p:spPr bwMode="auto">
            <a:xfrm>
              <a:off x="5724128" y="1916832"/>
              <a:ext cx="2016224" cy="2120175"/>
            </a:xfrm>
            <a:prstGeom prst="rect">
              <a:avLst/>
            </a:prstGeom>
            <a:noFill/>
          </p:spPr>
        </p:pic>
        <p:sp>
          <p:nvSpPr>
            <p:cNvPr id="27" name="TextBox 26"/>
            <p:cNvSpPr txBox="1"/>
            <p:nvPr/>
          </p:nvSpPr>
          <p:spPr>
            <a:xfrm>
              <a:off x="5543600" y="4213537"/>
              <a:ext cx="2700808" cy="707886"/>
            </a:xfrm>
            <a:prstGeom prst="rect">
              <a:avLst/>
            </a:prstGeom>
            <a:solidFill>
              <a:schemeClr val="accent4">
                <a:lumMod val="40000"/>
                <a:lumOff val="60000"/>
              </a:schemeClr>
            </a:solidFill>
            <a:ln>
              <a:noFill/>
            </a:ln>
            <a:effectLst/>
          </p:spPr>
          <p:txBody>
            <a:bodyPr wrap="square" rtlCol="0">
              <a:spAutoFit/>
            </a:bodyPr>
            <a:lstStyle/>
            <a:p>
              <a:r>
                <a:rPr lang="ko-KR" altLang="en-US" sz="2000" dirty="0" smtClean="0"/>
                <a:t>화면을 지워가며 </a:t>
              </a:r>
              <a:endParaRPr lang="en-US" altLang="ko-KR" sz="2000" dirty="0" smtClean="0"/>
            </a:p>
            <a:p>
              <a:r>
                <a:rPr lang="en-US" altLang="ko-KR" sz="2000" dirty="0" smtClean="0"/>
                <a:t>1</a:t>
              </a:r>
              <a:r>
                <a:rPr lang="ko-KR" altLang="en-US" sz="2000" dirty="0" smtClean="0"/>
                <a:t>단부터 </a:t>
              </a:r>
              <a:r>
                <a:rPr lang="en-US" altLang="ko-KR" sz="2000" dirty="0" smtClean="0"/>
                <a:t>9</a:t>
              </a:r>
              <a:r>
                <a:rPr lang="ko-KR" altLang="en-US" sz="2000" dirty="0" smtClean="0"/>
                <a:t>단까지 출력</a:t>
              </a:r>
              <a:endParaRPr lang="ko-KR" altLang="en-US" sz="2000" dirty="0"/>
            </a:p>
          </p:txBody>
        </p:sp>
      </p:grpSp>
      <p:sp>
        <p:nvSpPr>
          <p:cNvPr id="20" name="Rounded Rectangle 7">
            <a:hlinkClick r:id="rId5" action="ppaction://hlinkfile"/>
          </p:cNvPr>
          <p:cNvSpPr/>
          <p:nvPr/>
        </p:nvSpPr>
        <p:spPr bwMode="auto">
          <a:xfrm>
            <a:off x="6516216" y="5589240"/>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childTnLst>
                                </p:cTn>
                              </p:par>
                            </p:childTnLst>
                          </p:cTn>
                        </p:par>
                      </p:childTnLst>
                    </p:cTn>
                  </p:par>
                </p:childTnLst>
              </p:cTn>
              <p:nextCondLst>
                <p:cond evt="onClick" delay="0">
                  <p:tgtEl>
                    <p:spTgt spid="16"/>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smtClean="0"/>
              <a:t>커서의 위치 제어 </a:t>
            </a:r>
            <a:endParaRPr lang="ko-KR" altLang="en-US" dirty="0"/>
          </a:p>
        </p:txBody>
      </p:sp>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85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79874" name="Picture 2"/>
          <p:cNvPicPr>
            <a:picLocks noChangeAspect="1" noChangeArrowheads="1"/>
          </p:cNvPicPr>
          <p:nvPr/>
        </p:nvPicPr>
        <p:blipFill>
          <a:blip r:embed="rId3" cstate="print"/>
          <a:srcRect/>
          <a:stretch>
            <a:fillRect/>
          </a:stretch>
        </p:blipFill>
        <p:spPr bwMode="auto">
          <a:xfrm>
            <a:off x="395535" y="980728"/>
            <a:ext cx="5123819" cy="1296144"/>
          </a:xfrm>
          <a:prstGeom prst="rect">
            <a:avLst/>
          </a:prstGeom>
          <a:noFill/>
          <a:ln w="9525">
            <a:noFill/>
            <a:miter lim="800000"/>
            <a:headEnd/>
            <a:tailEnd/>
          </a:ln>
        </p:spPr>
      </p:pic>
      <p:pic>
        <p:nvPicPr>
          <p:cNvPr id="79875" name="Picture 3"/>
          <p:cNvPicPr>
            <a:picLocks noChangeAspect="1" noChangeArrowheads="1"/>
          </p:cNvPicPr>
          <p:nvPr/>
        </p:nvPicPr>
        <p:blipFill>
          <a:blip r:embed="rId4" cstate="print"/>
          <a:srcRect/>
          <a:stretch>
            <a:fillRect/>
          </a:stretch>
        </p:blipFill>
        <p:spPr bwMode="auto">
          <a:xfrm>
            <a:off x="488404" y="5197177"/>
            <a:ext cx="6819900" cy="1400175"/>
          </a:xfrm>
          <a:prstGeom prst="rect">
            <a:avLst/>
          </a:prstGeom>
          <a:noFill/>
          <a:ln w="9525">
            <a:noFill/>
            <a:miter lim="800000"/>
            <a:headEnd/>
            <a:tailEnd/>
          </a:ln>
        </p:spPr>
      </p:pic>
      <p:pic>
        <p:nvPicPr>
          <p:cNvPr id="79876" name="Picture 4"/>
          <p:cNvPicPr>
            <a:picLocks noChangeAspect="1" noChangeArrowheads="1"/>
          </p:cNvPicPr>
          <p:nvPr/>
        </p:nvPicPr>
        <p:blipFill>
          <a:blip r:embed="rId5" cstate="print"/>
          <a:srcRect/>
          <a:stretch>
            <a:fillRect/>
          </a:stretch>
        </p:blipFill>
        <p:spPr bwMode="auto">
          <a:xfrm>
            <a:off x="467544" y="2348880"/>
            <a:ext cx="5086350" cy="2724150"/>
          </a:xfrm>
          <a:prstGeom prst="rect">
            <a:avLst/>
          </a:prstGeom>
          <a:noFill/>
          <a:ln w="9525">
            <a:noFill/>
            <a:miter lim="800000"/>
            <a:headEnd/>
            <a:tailEnd/>
          </a:ln>
        </p:spPr>
      </p:pic>
      <p:sp>
        <p:nvSpPr>
          <p:cNvPr id="12" name="TextBox 11"/>
          <p:cNvSpPr txBox="1"/>
          <p:nvPr/>
        </p:nvSpPr>
        <p:spPr>
          <a:xfrm>
            <a:off x="5724128" y="2420888"/>
            <a:ext cx="3096344" cy="1015663"/>
          </a:xfrm>
          <a:prstGeom prst="rect">
            <a:avLst/>
          </a:prstGeom>
          <a:solidFill>
            <a:schemeClr val="accent1">
              <a:lumMod val="40000"/>
              <a:lumOff val="60000"/>
            </a:schemeClr>
          </a:solidFill>
          <a:ln>
            <a:noFill/>
          </a:ln>
          <a:effectLst/>
        </p:spPr>
        <p:txBody>
          <a:bodyPr wrap="square" rtlCol="0">
            <a:spAutoFit/>
          </a:bodyPr>
          <a:lstStyle/>
          <a:p>
            <a:r>
              <a:rPr lang="ko-KR" altLang="en-US" sz="2000" dirty="0" smtClean="0"/>
              <a:t>함수 </a:t>
            </a:r>
            <a:r>
              <a:rPr lang="en-US" altLang="ko-KR" sz="2000" dirty="0" err="1" smtClean="0"/>
              <a:t>gotoxy</a:t>
            </a:r>
            <a:r>
              <a:rPr lang="ko-KR" altLang="en-US" sz="2000" dirty="0" smtClean="0"/>
              <a:t>를 이용하여 출력할 위치를 제어할 수 있다</a:t>
            </a:r>
            <a:r>
              <a:rPr lang="en-US" altLang="ko-KR" sz="2000" dirty="0" smtClean="0"/>
              <a:t>.</a:t>
            </a:r>
            <a:endParaRPr lang="ko-KR" altLang="en-US" sz="2000" dirty="0"/>
          </a:p>
        </p:txBody>
      </p:sp>
      <p:sp>
        <p:nvSpPr>
          <p:cNvPr id="13" name="TextBox 12"/>
          <p:cNvSpPr txBox="1"/>
          <p:nvPr/>
        </p:nvSpPr>
        <p:spPr>
          <a:xfrm>
            <a:off x="6372200" y="5085184"/>
            <a:ext cx="2088232" cy="400110"/>
          </a:xfrm>
          <a:prstGeom prst="rect">
            <a:avLst/>
          </a:prstGeom>
          <a:solidFill>
            <a:schemeClr val="accent2">
              <a:lumMod val="40000"/>
              <a:lumOff val="60000"/>
            </a:schemeClr>
          </a:solidFill>
          <a:ln>
            <a:noFill/>
          </a:ln>
          <a:effectLst/>
        </p:spPr>
        <p:txBody>
          <a:bodyPr wrap="square" rtlCol="0">
            <a:spAutoFit/>
          </a:bodyPr>
          <a:lstStyle/>
          <a:p>
            <a:r>
              <a:rPr lang="ko-KR" altLang="en-US" sz="2000" smtClean="0"/>
              <a:t>함수 </a:t>
            </a:r>
            <a:r>
              <a:rPr lang="en-US" altLang="ko-KR" sz="2000" dirty="0" err="1" smtClean="0"/>
              <a:t>gotoxy</a:t>
            </a:r>
            <a:r>
              <a:rPr lang="en-US" altLang="ko-KR" sz="2000" dirty="0" smtClean="0"/>
              <a:t> </a:t>
            </a:r>
            <a:r>
              <a:rPr lang="ko-KR" altLang="en-US" sz="2000" dirty="0" smtClean="0"/>
              <a:t>정의</a:t>
            </a:r>
            <a:endParaRPr lang="ko-KR" altLang="en-US" sz="20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ko-KR" altLang="en-US" dirty="0" smtClean="0"/>
              <a:t>라이브러리 함수</a:t>
            </a:r>
            <a:endParaRPr lang="ko-KR" altLang="en-US" dirty="0"/>
          </a:p>
        </p:txBody>
      </p:sp>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85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6" name="TextBox 15"/>
          <p:cNvSpPr txBox="1"/>
          <p:nvPr/>
        </p:nvSpPr>
        <p:spPr>
          <a:xfrm>
            <a:off x="323528" y="1156682"/>
            <a:ext cx="8352928" cy="707886"/>
          </a:xfrm>
          <a:prstGeom prst="rect">
            <a:avLst/>
          </a:prstGeom>
          <a:solidFill>
            <a:schemeClr val="accent4">
              <a:lumMod val="40000"/>
              <a:lumOff val="60000"/>
            </a:schemeClr>
          </a:solidFill>
          <a:ln>
            <a:noFill/>
          </a:ln>
          <a:effectLst/>
        </p:spPr>
        <p:txBody>
          <a:bodyPr wrap="square" rtlCol="0">
            <a:spAutoFit/>
          </a:bodyPr>
          <a:lstStyle/>
          <a:p>
            <a:r>
              <a:rPr lang="ko-KR" altLang="en-US" sz="2000" dirty="0" smtClean="0"/>
              <a:t>라이브러리</a:t>
            </a:r>
            <a:r>
              <a:rPr lang="en-US" altLang="ko-KR" sz="2000" dirty="0" smtClean="0"/>
              <a:t>(library) </a:t>
            </a:r>
            <a:r>
              <a:rPr lang="ko-KR" altLang="en-US" sz="2000" dirty="0" smtClean="0"/>
              <a:t>함수란</a:t>
            </a:r>
            <a:r>
              <a:rPr lang="en-US" altLang="ko-KR" sz="2000" dirty="0" smtClean="0"/>
              <a:t>?</a:t>
            </a:r>
          </a:p>
          <a:p>
            <a:r>
              <a:rPr lang="ko-KR" altLang="en-US" sz="2000" dirty="0" smtClean="0"/>
              <a:t>프로그래밍을 쉽게 할 수 있도록 컴파일러에 의해 미리 제공되는 함수들</a:t>
            </a:r>
            <a:endParaRPr lang="en-US" altLang="ko-KR" sz="2000" dirty="0" smtClean="0"/>
          </a:p>
        </p:txBody>
      </p:sp>
      <p:sp>
        <p:nvSpPr>
          <p:cNvPr id="18" name="TextBox 17"/>
          <p:cNvSpPr txBox="1"/>
          <p:nvPr/>
        </p:nvSpPr>
        <p:spPr>
          <a:xfrm>
            <a:off x="323528" y="2060848"/>
            <a:ext cx="8424936" cy="1015663"/>
          </a:xfrm>
          <a:prstGeom prst="rect">
            <a:avLst/>
          </a:prstGeom>
          <a:solidFill>
            <a:schemeClr val="accent2">
              <a:lumMod val="40000"/>
              <a:lumOff val="60000"/>
            </a:schemeClr>
          </a:solidFill>
          <a:ln>
            <a:noFill/>
          </a:ln>
          <a:effectLst/>
        </p:spPr>
        <p:txBody>
          <a:bodyPr wrap="square" rtlCol="0">
            <a:spAutoFit/>
          </a:bodyPr>
          <a:lstStyle/>
          <a:p>
            <a:r>
              <a:rPr lang="ko-KR" altLang="en-US" sz="2000" dirty="0" smtClean="0"/>
              <a:t>라이브러리 함수를 이용하려면 헤더 파일</a:t>
            </a:r>
            <a:r>
              <a:rPr lang="en-US" altLang="ko-KR" sz="2000" dirty="0" smtClean="0"/>
              <a:t>(header file)</a:t>
            </a:r>
            <a:r>
              <a:rPr lang="ko-KR" altLang="en-US" sz="2000" dirty="0" smtClean="0"/>
              <a:t>을 </a:t>
            </a:r>
            <a:r>
              <a:rPr lang="en-US" altLang="ko-KR" sz="2000" dirty="0" smtClean="0">
                <a:effectLst>
                  <a:outerShdw blurRad="50800" dist="38100" algn="tr" rotWithShape="0">
                    <a:prstClr val="black">
                      <a:alpha val="40000"/>
                    </a:prstClr>
                  </a:outerShdw>
                </a:effectLst>
              </a:rPr>
              <a:t>#include</a:t>
            </a:r>
            <a:r>
              <a:rPr lang="ko-KR" altLang="en-US" sz="2000" dirty="0" smtClean="0"/>
              <a:t>문을 사용하여 불러와야  한다</a:t>
            </a:r>
            <a:r>
              <a:rPr lang="en-US" altLang="ko-KR" sz="2000" dirty="0" smtClean="0"/>
              <a:t>. </a:t>
            </a:r>
            <a:r>
              <a:rPr lang="en-US" altLang="ko-KR" sz="2000" dirty="0" err="1" smtClean="0"/>
              <a:t>printf</a:t>
            </a:r>
            <a:r>
              <a:rPr lang="ko-KR" altLang="en-US" sz="2000" dirty="0" smtClean="0"/>
              <a:t>나 </a:t>
            </a:r>
            <a:r>
              <a:rPr lang="en-US" altLang="ko-KR" sz="2000" dirty="0" err="1" smtClean="0"/>
              <a:t>scanf</a:t>
            </a:r>
            <a:r>
              <a:rPr lang="ko-KR" altLang="en-US" sz="2000" dirty="0" smtClean="0"/>
              <a:t>를 사용하기 위해 무작정 프로그램의 시작 부분에 </a:t>
            </a:r>
            <a:r>
              <a:rPr lang="en-US" altLang="ko-KR" sz="2000" dirty="0" smtClean="0">
                <a:effectLst>
                  <a:outerShdw blurRad="50800" dist="38100" algn="tr" rotWithShape="0">
                    <a:prstClr val="black">
                      <a:alpha val="40000"/>
                    </a:prstClr>
                  </a:outerShdw>
                </a:effectLst>
              </a:rPr>
              <a:t>#include</a:t>
            </a:r>
            <a:r>
              <a:rPr lang="ko-KR" altLang="en-US" sz="2000" dirty="0" smtClean="0">
                <a:effectLst>
                  <a:outerShdw blurRad="50800" dist="38100" algn="tr" rotWithShape="0">
                    <a:prstClr val="black">
                      <a:alpha val="40000"/>
                    </a:prstClr>
                  </a:outerShdw>
                </a:effectLst>
              </a:rPr>
              <a:t> </a:t>
            </a:r>
            <a:r>
              <a:rPr lang="en-US" altLang="ko-KR" sz="2000" dirty="0" smtClean="0">
                <a:effectLst>
                  <a:outerShdw blurRad="50800" dist="38100" algn="tr" rotWithShape="0">
                    <a:prstClr val="black">
                      <a:alpha val="40000"/>
                    </a:prstClr>
                  </a:outerShdw>
                </a:effectLst>
              </a:rPr>
              <a:t>&lt;</a:t>
            </a:r>
            <a:r>
              <a:rPr lang="en-US" altLang="ko-KR" sz="2000" dirty="0" err="1" smtClean="0">
                <a:effectLst>
                  <a:outerShdw blurRad="50800" dist="38100" algn="tr" rotWithShape="0">
                    <a:prstClr val="black">
                      <a:alpha val="40000"/>
                    </a:prstClr>
                  </a:outerShdw>
                </a:effectLst>
              </a:rPr>
              <a:t>stdio.h</a:t>
            </a:r>
            <a:r>
              <a:rPr lang="en-US" altLang="ko-KR" sz="2000" dirty="0" smtClean="0">
                <a:effectLst>
                  <a:outerShdw blurRad="50800" dist="38100" algn="tr" rotWithShape="0">
                    <a:prstClr val="black">
                      <a:alpha val="40000"/>
                    </a:prstClr>
                  </a:outerShdw>
                </a:effectLst>
              </a:rPr>
              <a:t>&gt;</a:t>
            </a:r>
            <a:r>
              <a:rPr lang="ko-KR" altLang="en-US" sz="2000" dirty="0" smtClean="0"/>
              <a:t>를 사용했던 이유가 여기에 있다</a:t>
            </a:r>
            <a:r>
              <a:rPr lang="en-US" altLang="ko-KR" sz="2000" dirty="0" smtClean="0"/>
              <a:t>.</a:t>
            </a:r>
            <a:endParaRPr lang="ko-KR" altLang="en-US" sz="2000" dirty="0"/>
          </a:p>
        </p:txBody>
      </p:sp>
      <p:sp>
        <p:nvSpPr>
          <p:cNvPr id="522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522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 name="TextBox 10"/>
          <p:cNvSpPr txBox="1"/>
          <p:nvPr/>
        </p:nvSpPr>
        <p:spPr>
          <a:xfrm>
            <a:off x="323528" y="3284984"/>
            <a:ext cx="8424936" cy="400110"/>
          </a:xfrm>
          <a:prstGeom prst="rect">
            <a:avLst/>
          </a:prstGeom>
          <a:solidFill>
            <a:schemeClr val="accent6">
              <a:lumMod val="40000"/>
              <a:lumOff val="60000"/>
            </a:schemeClr>
          </a:solidFill>
          <a:ln>
            <a:noFill/>
          </a:ln>
          <a:effectLst/>
        </p:spPr>
        <p:txBody>
          <a:bodyPr wrap="square" rtlCol="0">
            <a:spAutoFit/>
          </a:bodyPr>
          <a:lstStyle/>
          <a:p>
            <a:r>
              <a:rPr lang="ko-KR" altLang="en-US" sz="2000" dirty="0" smtClean="0"/>
              <a:t>헤더 파일에는</a:t>
            </a:r>
            <a:r>
              <a:rPr lang="en-US" altLang="ko-KR" sz="2000" dirty="0" smtClean="0"/>
              <a:t> </a:t>
            </a:r>
            <a:r>
              <a:rPr lang="ko-KR" altLang="en-US" sz="2000" dirty="0" smtClean="0"/>
              <a:t>해당 함수의  정의</a:t>
            </a:r>
            <a:r>
              <a:rPr lang="en-US" altLang="ko-KR" sz="2000" dirty="0" smtClean="0"/>
              <a:t>(</a:t>
            </a:r>
            <a:r>
              <a:rPr lang="ko-KR" altLang="en-US" sz="2000" dirty="0" smtClean="0"/>
              <a:t>역할</a:t>
            </a:r>
            <a:r>
              <a:rPr lang="en-US" altLang="ko-KR" sz="2000" dirty="0" smtClean="0"/>
              <a:t>, </a:t>
            </a:r>
            <a:r>
              <a:rPr lang="ko-KR" altLang="en-US" sz="2000" dirty="0" smtClean="0"/>
              <a:t>기능</a:t>
            </a:r>
            <a:r>
              <a:rPr lang="en-US" altLang="ko-KR" sz="2000" dirty="0" smtClean="0"/>
              <a:t>)</a:t>
            </a:r>
            <a:r>
              <a:rPr lang="ko-KR" altLang="en-US" sz="2000" dirty="0" smtClean="0"/>
              <a:t>가 포함되어 있다</a:t>
            </a:r>
            <a:r>
              <a:rPr lang="en-US" altLang="ko-KR" sz="2000" dirty="0" smtClean="0"/>
              <a:t>.</a:t>
            </a:r>
            <a:r>
              <a:rPr lang="ko-KR" altLang="en-US" sz="2000" dirty="0" smtClean="0"/>
              <a:t> </a:t>
            </a:r>
            <a:endParaRPr lang="ko-KR" altLang="en-US" sz="2000" dirty="0"/>
          </a:p>
        </p:txBody>
      </p:sp>
      <p:pic>
        <p:nvPicPr>
          <p:cNvPr id="53250" name="Picture 2"/>
          <p:cNvPicPr>
            <a:picLocks noChangeAspect="1" noChangeArrowheads="1"/>
          </p:cNvPicPr>
          <p:nvPr/>
        </p:nvPicPr>
        <p:blipFill>
          <a:blip r:embed="rId3" cstate="print"/>
          <a:srcRect/>
          <a:stretch>
            <a:fillRect/>
          </a:stretch>
        </p:blipFill>
        <p:spPr bwMode="auto">
          <a:xfrm>
            <a:off x="1375742" y="4035127"/>
            <a:ext cx="6724650" cy="25622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p:cNvPicPr>
            <a:picLocks noChangeAspect="1" noChangeArrowheads="1"/>
          </p:cNvPicPr>
          <p:nvPr/>
        </p:nvPicPr>
        <p:blipFill>
          <a:blip r:embed="rId3" cstate="print"/>
          <a:srcRect/>
          <a:stretch>
            <a:fillRect/>
          </a:stretch>
        </p:blipFill>
        <p:spPr bwMode="auto">
          <a:xfrm>
            <a:off x="179511" y="980729"/>
            <a:ext cx="7159787" cy="5832648"/>
          </a:xfrm>
          <a:prstGeom prst="rect">
            <a:avLst/>
          </a:prstGeom>
          <a:noFill/>
          <a:ln w="9525">
            <a:noFill/>
            <a:miter lim="800000"/>
            <a:headEnd/>
            <a:tailEnd/>
          </a:ln>
        </p:spPr>
      </p:pic>
      <p:sp>
        <p:nvSpPr>
          <p:cNvPr id="2" name="Title 1"/>
          <p:cNvSpPr>
            <a:spLocks noGrp="1"/>
          </p:cNvSpPr>
          <p:nvPr>
            <p:ph type="title"/>
          </p:nvPr>
        </p:nvSpPr>
        <p:spPr>
          <a:xfrm>
            <a:off x="381000" y="230189"/>
            <a:ext cx="8382000" cy="678531"/>
          </a:xfrm>
        </p:spPr>
        <p:txBody>
          <a:bodyPr>
            <a:normAutofit/>
          </a:bodyPr>
          <a:lstStyle/>
          <a:p>
            <a:r>
              <a:rPr lang="ko-KR" altLang="en-US" dirty="0" smtClean="0"/>
              <a:t>커서의 위치 제어 </a:t>
            </a:r>
            <a:endParaRPr lang="ko-KR" altLang="en-US" dirty="0"/>
          </a:p>
        </p:txBody>
      </p:sp>
      <p:sp>
        <p:nvSpPr>
          <p:cNvPr id="20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085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cxnSp>
        <p:nvCxnSpPr>
          <p:cNvPr id="14" name="직선 연결선 13"/>
          <p:cNvCxnSpPr/>
          <p:nvPr/>
        </p:nvCxnSpPr>
        <p:spPr>
          <a:xfrm>
            <a:off x="611560" y="3501008"/>
            <a:ext cx="172819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755576" y="4293096"/>
            <a:ext cx="144016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43808" y="3501008"/>
            <a:ext cx="1872208" cy="707886"/>
          </a:xfrm>
          <a:prstGeom prst="rect">
            <a:avLst/>
          </a:prstGeom>
          <a:solidFill>
            <a:schemeClr val="accent2">
              <a:lumMod val="40000"/>
              <a:lumOff val="60000"/>
            </a:schemeClr>
          </a:solidFill>
          <a:ln>
            <a:noFill/>
          </a:ln>
          <a:effectLst/>
        </p:spPr>
        <p:txBody>
          <a:bodyPr wrap="square" rtlCol="0">
            <a:spAutoFit/>
          </a:bodyPr>
          <a:lstStyle/>
          <a:p>
            <a:r>
              <a:rPr lang="en-US" altLang="ko-KR" sz="2000" dirty="0" err="1" smtClean="0"/>
              <a:t>printf</a:t>
            </a:r>
            <a:r>
              <a:rPr lang="en-US" altLang="ko-KR" sz="2000" dirty="0" smtClean="0"/>
              <a:t> </a:t>
            </a:r>
            <a:r>
              <a:rPr lang="ko-KR" altLang="en-US" sz="2000" dirty="0" smtClean="0"/>
              <a:t>이전에 </a:t>
            </a:r>
            <a:endParaRPr lang="en-US" altLang="ko-KR" sz="2000" dirty="0" smtClean="0"/>
          </a:p>
          <a:p>
            <a:r>
              <a:rPr lang="ko-KR" altLang="en-US" sz="2000" dirty="0" smtClean="0"/>
              <a:t>커서위치 제어</a:t>
            </a:r>
            <a:r>
              <a:rPr lang="en-US" altLang="ko-KR" sz="2000" dirty="0" smtClean="0"/>
              <a:t> </a:t>
            </a:r>
            <a:endParaRPr lang="ko-KR" altLang="en-US" sz="2000" dirty="0"/>
          </a:p>
        </p:txBody>
      </p:sp>
      <p:sp>
        <p:nvSpPr>
          <p:cNvPr id="8090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80899" name="_x41670376" descr="EMB00000f140341"/>
          <p:cNvPicPr>
            <a:picLocks noChangeAspect="1" noChangeArrowheads="1"/>
          </p:cNvPicPr>
          <p:nvPr/>
        </p:nvPicPr>
        <p:blipFill>
          <a:blip r:embed="rId4" cstate="print"/>
          <a:srcRect/>
          <a:stretch>
            <a:fillRect/>
          </a:stretch>
        </p:blipFill>
        <p:spPr bwMode="auto">
          <a:xfrm>
            <a:off x="5076056" y="2407076"/>
            <a:ext cx="1872208" cy="2102044"/>
          </a:xfrm>
          <a:prstGeom prst="rect">
            <a:avLst/>
          </a:prstGeom>
          <a:noFill/>
        </p:spPr>
      </p:pic>
      <p:cxnSp>
        <p:nvCxnSpPr>
          <p:cNvPr id="20" name="직선 연결선 19"/>
          <p:cNvCxnSpPr/>
          <p:nvPr/>
        </p:nvCxnSpPr>
        <p:spPr>
          <a:xfrm>
            <a:off x="611560" y="2132856"/>
            <a:ext cx="201622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5" name="Rounded Rectangle 7">
            <a:hlinkClick r:id="rId5" action="ppaction://hlinkfile"/>
          </p:cNvPr>
          <p:cNvSpPr/>
          <p:nvPr/>
        </p:nvSpPr>
        <p:spPr bwMode="auto">
          <a:xfrm>
            <a:off x="6228184" y="4869160"/>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19" name="Rounded Rectangle 7"/>
          <p:cNvSpPr/>
          <p:nvPr/>
        </p:nvSpPr>
        <p:spPr bwMode="auto">
          <a:xfrm>
            <a:off x="6228184" y="5544616"/>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899"/>
                                        </p:tgtEl>
                                        <p:attrNameLst>
                                          <p:attrName>style.visibility</p:attrName>
                                        </p:attrNameLst>
                                      </p:cBhvr>
                                      <p:to>
                                        <p:strVal val="visible"/>
                                      </p:to>
                                    </p:set>
                                    <p:animEffect transition="in" filter="fade">
                                      <p:cBhvr>
                                        <p:cTn id="7" dur="2000"/>
                                        <p:tgtEl>
                                          <p:spTgt spid="80899"/>
                                        </p:tgtEl>
                                      </p:cBhvr>
                                    </p:animEffect>
                                  </p:childTnLst>
                                </p:cTn>
                              </p:par>
                            </p:childTnLst>
                          </p:cTn>
                        </p:par>
                      </p:childTnLst>
                    </p:cTn>
                  </p:par>
                </p:childTnLst>
              </p:cTn>
              <p:nextCondLst>
                <p:cond evt="onClick" delay="0">
                  <p:tgtEl>
                    <p:spTgt spid="19"/>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4624"/>
            <a:ext cx="8382000" cy="678531"/>
          </a:xfrm>
        </p:spPr>
        <p:txBody>
          <a:bodyPr>
            <a:normAutofit/>
          </a:bodyPr>
          <a:lstStyle/>
          <a:p>
            <a:r>
              <a:rPr lang="en-US" altLang="ko-KR" dirty="0" smtClean="0"/>
              <a:t>[</a:t>
            </a:r>
            <a:r>
              <a:rPr lang="ko-KR" altLang="en-US" dirty="0" smtClean="0"/>
              <a:t>실습문제 </a:t>
            </a:r>
            <a:r>
              <a:rPr lang="en-US" altLang="ko-KR" dirty="0" smtClean="0"/>
              <a:t>12.9] (309 page) </a:t>
            </a: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텍스트 개체 틀 4"/>
          <p:cNvSpPr>
            <a:spLocks noGrp="1"/>
          </p:cNvSpPr>
          <p:nvPr>
            <p:ph type="body" sz="quarter" idx="10"/>
          </p:nvPr>
        </p:nvSpPr>
        <p:spPr>
          <a:xfrm>
            <a:off x="179512" y="970848"/>
            <a:ext cx="8784976" cy="320537"/>
          </a:xfrm>
        </p:spPr>
        <p:txBody>
          <a:bodyPr/>
          <a:lstStyle/>
          <a:p>
            <a:pPr>
              <a:buNone/>
            </a:pPr>
            <a:r>
              <a:rPr lang="ko-KR" altLang="en-US" sz="2000" dirty="0" smtClean="0"/>
              <a:t>화면의 정 중앙 위치에 다음과 같은 내용을 출력하는 프로그램을 작성하시오</a:t>
            </a:r>
            <a:r>
              <a:rPr lang="en-US" altLang="ko-KR" sz="2000" dirty="0" smtClean="0"/>
              <a:t>.</a:t>
            </a:r>
            <a:endParaRPr lang="ko-KR" altLang="en-US" sz="2000" dirty="0"/>
          </a:p>
        </p:txBody>
      </p:sp>
      <p:pic>
        <p:nvPicPr>
          <p:cNvPr id="83970" name="Picture 2"/>
          <p:cNvPicPr>
            <a:picLocks noChangeAspect="1" noChangeArrowheads="1"/>
          </p:cNvPicPr>
          <p:nvPr/>
        </p:nvPicPr>
        <p:blipFill>
          <a:blip r:embed="rId3" cstate="print"/>
          <a:srcRect/>
          <a:stretch>
            <a:fillRect/>
          </a:stretch>
        </p:blipFill>
        <p:spPr bwMode="auto">
          <a:xfrm>
            <a:off x="179512" y="1484784"/>
            <a:ext cx="2247900" cy="638175"/>
          </a:xfrm>
          <a:prstGeom prst="rect">
            <a:avLst/>
          </a:prstGeom>
          <a:noFill/>
          <a:ln w="9525">
            <a:noFill/>
            <a:miter lim="800000"/>
            <a:headEnd/>
            <a:tailEnd/>
          </a:ln>
        </p:spPr>
      </p:pic>
      <p:grpSp>
        <p:nvGrpSpPr>
          <p:cNvPr id="20" name="그룹 19"/>
          <p:cNvGrpSpPr/>
          <p:nvPr/>
        </p:nvGrpSpPr>
        <p:grpSpPr>
          <a:xfrm>
            <a:off x="179512" y="673943"/>
            <a:ext cx="7534275" cy="6067425"/>
            <a:chOff x="179512" y="673943"/>
            <a:chExt cx="7534275" cy="6067425"/>
          </a:xfrm>
        </p:grpSpPr>
        <p:pic>
          <p:nvPicPr>
            <p:cNvPr id="83971" name="Picture 3"/>
            <p:cNvPicPr>
              <a:picLocks noChangeAspect="1" noChangeArrowheads="1"/>
            </p:cNvPicPr>
            <p:nvPr/>
          </p:nvPicPr>
          <p:blipFill>
            <a:blip r:embed="rId4" cstate="print"/>
            <a:srcRect/>
            <a:stretch>
              <a:fillRect/>
            </a:stretch>
          </p:blipFill>
          <p:spPr bwMode="auto">
            <a:xfrm>
              <a:off x="179512" y="673943"/>
              <a:ext cx="7534275" cy="6067425"/>
            </a:xfrm>
            <a:prstGeom prst="rect">
              <a:avLst/>
            </a:prstGeom>
            <a:noFill/>
            <a:ln w="9525">
              <a:noFill/>
              <a:miter lim="800000"/>
              <a:headEnd/>
              <a:tailEnd/>
            </a:ln>
          </p:spPr>
        </p:pic>
        <p:cxnSp>
          <p:nvCxnSpPr>
            <p:cNvPr id="17" name="직선 연결선 16"/>
            <p:cNvCxnSpPr/>
            <p:nvPr/>
          </p:nvCxnSpPr>
          <p:spPr>
            <a:xfrm>
              <a:off x="323528" y="3356992"/>
              <a:ext cx="201622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23528" y="4005064"/>
              <a:ext cx="1584176"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6" name="Rounded Rectangle 7"/>
          <p:cNvSpPr/>
          <p:nvPr/>
        </p:nvSpPr>
        <p:spPr bwMode="auto">
          <a:xfrm>
            <a:off x="6084168" y="5445224"/>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14" name="Picture 4"/>
          <p:cNvPicPr>
            <a:picLocks noChangeAspect="1" noChangeArrowheads="1"/>
          </p:cNvPicPr>
          <p:nvPr/>
        </p:nvPicPr>
        <p:blipFill>
          <a:blip r:embed="rId5" cstate="print"/>
          <a:srcRect/>
          <a:stretch>
            <a:fillRect/>
          </a:stretch>
        </p:blipFill>
        <p:spPr bwMode="auto">
          <a:xfrm>
            <a:off x="4147035" y="1412776"/>
            <a:ext cx="4817453" cy="2580134"/>
          </a:xfrm>
          <a:prstGeom prst="rect">
            <a:avLst/>
          </a:prstGeom>
          <a:noFill/>
          <a:ln w="9525">
            <a:noFill/>
            <a:miter lim="800000"/>
            <a:headEnd/>
            <a:tailEnd/>
          </a:ln>
        </p:spPr>
      </p:pic>
      <p:sp>
        <p:nvSpPr>
          <p:cNvPr id="13" name="Rounded Rectangle 7">
            <a:hlinkClick r:id="rId6" action="ppaction://hlinkfile"/>
          </p:cNvPr>
          <p:cNvSpPr/>
          <p:nvPr/>
        </p:nvSpPr>
        <p:spPr bwMode="auto">
          <a:xfrm>
            <a:off x="6084168" y="4725144"/>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0"/>
                                        <p:tgtEl>
                                          <p:spTgt spid="20"/>
                                        </p:tgtEl>
                                      </p:cBhvr>
                                    </p:animEffect>
                                  </p:childTnLst>
                                </p:cTn>
                              </p:par>
                            </p:childTnLst>
                          </p:cTn>
                        </p:par>
                      </p:childTnLst>
                    </p:cTn>
                  </p:par>
                </p:childTnLst>
              </p:cTn>
              <p:nextCondLst>
                <p:cond evt="onClick" delay="0">
                  <p:tgtEl>
                    <p:spTgt spid="16"/>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12.10] (309 page)</a:t>
            </a:r>
            <a:endParaRPr lang="ko-KR" altLang="en-US"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2" name="텍스트 개체 틀 4"/>
          <p:cNvSpPr>
            <a:spLocks noGrp="1"/>
          </p:cNvSpPr>
          <p:nvPr>
            <p:ph type="body" sz="quarter" idx="10"/>
          </p:nvPr>
        </p:nvSpPr>
        <p:spPr>
          <a:xfrm>
            <a:off x="179512" y="970848"/>
            <a:ext cx="8784976" cy="751424"/>
          </a:xfrm>
        </p:spPr>
        <p:txBody>
          <a:bodyPr/>
          <a:lstStyle/>
          <a:p>
            <a:pPr>
              <a:buNone/>
            </a:pPr>
            <a:r>
              <a:rPr lang="ko-KR" altLang="en-US" sz="2000" dirty="0" smtClean="0"/>
              <a:t>화면의 정 중앙 위치에 구구단</a:t>
            </a:r>
            <a:r>
              <a:rPr lang="en-US" altLang="ko-KR" sz="2000" dirty="0" smtClean="0"/>
              <a:t>(1</a:t>
            </a:r>
            <a:r>
              <a:rPr lang="ko-KR" altLang="en-US" sz="2000" dirty="0" smtClean="0"/>
              <a:t>단</a:t>
            </a:r>
            <a:r>
              <a:rPr lang="en-US" altLang="ko-KR" sz="2000" dirty="0" smtClean="0"/>
              <a:t>~9</a:t>
            </a:r>
            <a:r>
              <a:rPr lang="ko-KR" altLang="en-US" sz="2000" dirty="0" smtClean="0"/>
              <a:t>단</a:t>
            </a:r>
            <a:r>
              <a:rPr lang="en-US" altLang="ko-KR" sz="2000" dirty="0" smtClean="0"/>
              <a:t>)</a:t>
            </a:r>
            <a:r>
              <a:rPr lang="ko-KR" altLang="en-US" sz="2000" dirty="0" smtClean="0"/>
              <a:t>을 단계적으로 출력하는 </a:t>
            </a:r>
            <a:endParaRPr lang="en-US" altLang="ko-KR" sz="2000" dirty="0" smtClean="0"/>
          </a:p>
          <a:p>
            <a:pPr>
              <a:buNone/>
            </a:pPr>
            <a:r>
              <a:rPr lang="ko-KR" altLang="en-US" sz="2000" dirty="0" smtClean="0"/>
              <a:t>프로그램을 작성하시오</a:t>
            </a:r>
            <a:r>
              <a:rPr lang="en-US" altLang="ko-KR" sz="2000" dirty="0" smtClean="0"/>
              <a:t>.</a:t>
            </a:r>
            <a:endParaRPr lang="ko-KR" altLang="en-US" sz="2000" dirty="0"/>
          </a:p>
        </p:txBody>
      </p:sp>
      <p:grpSp>
        <p:nvGrpSpPr>
          <p:cNvPr id="23" name="그룹 22"/>
          <p:cNvGrpSpPr/>
          <p:nvPr/>
        </p:nvGrpSpPr>
        <p:grpSpPr>
          <a:xfrm>
            <a:off x="52193" y="144017"/>
            <a:ext cx="6205348" cy="6713983"/>
            <a:chOff x="80208" y="44624"/>
            <a:chExt cx="6205348" cy="6713983"/>
          </a:xfrm>
        </p:grpSpPr>
        <p:pic>
          <p:nvPicPr>
            <p:cNvPr id="84994" name="Picture 2"/>
            <p:cNvPicPr>
              <a:picLocks noChangeAspect="1" noChangeArrowheads="1"/>
            </p:cNvPicPr>
            <p:nvPr/>
          </p:nvPicPr>
          <p:blipFill>
            <a:blip r:embed="rId3" cstate="print"/>
            <a:srcRect/>
            <a:stretch>
              <a:fillRect/>
            </a:stretch>
          </p:blipFill>
          <p:spPr bwMode="auto">
            <a:xfrm>
              <a:off x="80208" y="44624"/>
              <a:ext cx="6205348" cy="6713983"/>
            </a:xfrm>
            <a:prstGeom prst="rect">
              <a:avLst/>
            </a:prstGeom>
            <a:noFill/>
            <a:ln w="9525">
              <a:noFill/>
              <a:miter lim="800000"/>
              <a:headEnd/>
              <a:tailEnd/>
            </a:ln>
          </p:spPr>
        </p:pic>
        <p:cxnSp>
          <p:nvCxnSpPr>
            <p:cNvPr id="10" name="직선 연결선 9"/>
            <p:cNvCxnSpPr/>
            <p:nvPr/>
          </p:nvCxnSpPr>
          <p:spPr>
            <a:xfrm>
              <a:off x="251520" y="2753632"/>
              <a:ext cx="165618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300000" y="3501008"/>
              <a:ext cx="165618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p:nvCxnSpPr>
          <p:spPr>
            <a:xfrm>
              <a:off x="251520" y="4221088"/>
              <a:ext cx="1440160" cy="0"/>
            </a:xfrm>
            <a:prstGeom prst="line">
              <a:avLst/>
            </a:prstGeom>
            <a:ln w="25400"/>
          </p:spPr>
          <p:style>
            <a:lnRef idx="1">
              <a:schemeClr val="accent1"/>
            </a:lnRef>
            <a:fillRef idx="0">
              <a:schemeClr val="accent1"/>
            </a:fillRef>
            <a:effectRef idx="0">
              <a:schemeClr val="accent1"/>
            </a:effectRef>
            <a:fontRef idx="minor">
              <a:schemeClr val="tx1"/>
            </a:fontRef>
          </p:style>
        </p:cxnSp>
      </p:grpSp>
      <p:pic>
        <p:nvPicPr>
          <p:cNvPr id="14" name="Picture 4"/>
          <p:cNvPicPr>
            <a:picLocks noChangeAspect="1" noChangeArrowheads="1"/>
          </p:cNvPicPr>
          <p:nvPr/>
        </p:nvPicPr>
        <p:blipFill>
          <a:blip r:embed="rId4" cstate="print"/>
          <a:srcRect/>
          <a:stretch>
            <a:fillRect/>
          </a:stretch>
        </p:blipFill>
        <p:spPr bwMode="auto">
          <a:xfrm>
            <a:off x="4427984" y="1412776"/>
            <a:ext cx="4464496" cy="2391097"/>
          </a:xfrm>
          <a:prstGeom prst="rect">
            <a:avLst/>
          </a:prstGeom>
          <a:noFill/>
          <a:ln w="9525">
            <a:noFill/>
            <a:miter lim="800000"/>
            <a:headEnd/>
            <a:tailEnd/>
          </a:ln>
        </p:spPr>
      </p:pic>
      <p:sp>
        <p:nvSpPr>
          <p:cNvPr id="16" name="Rounded Rectangle 7"/>
          <p:cNvSpPr/>
          <p:nvPr/>
        </p:nvSpPr>
        <p:spPr bwMode="auto">
          <a:xfrm>
            <a:off x="6228184" y="4941168"/>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15" name="Rounded Rectangle 7">
            <a:hlinkClick r:id="rId5" action="ppaction://hlinkfile"/>
          </p:cNvPr>
          <p:cNvSpPr/>
          <p:nvPr/>
        </p:nvSpPr>
        <p:spPr bwMode="auto">
          <a:xfrm>
            <a:off x="6246093" y="5616624"/>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000"/>
                                        <p:tgtEl>
                                          <p:spTgt spid="23"/>
                                        </p:tgtEl>
                                      </p:cBhvr>
                                    </p:animEffect>
                                  </p:childTnLst>
                                </p:cTn>
                              </p:par>
                            </p:childTnLst>
                          </p:cTn>
                        </p:par>
                      </p:childTnLst>
                    </p:cTn>
                  </p:par>
                </p:childTnLst>
              </p:cTn>
              <p:nextCondLst>
                <p:cond evt="onClick" delay="0">
                  <p:tgtEl>
                    <p:spTgt spid="16"/>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a:t>
            </a:r>
            <a:r>
              <a:rPr lang="en-US" altLang="ko-KR" dirty="0" smtClean="0"/>
              <a:t>1/7 </a:t>
            </a:r>
            <a:endParaRPr lang="en-US" dirty="0">
              <a:solidFill>
                <a:schemeClr val="tx2"/>
              </a:solidFill>
            </a:endParaRPr>
          </a:p>
        </p:txBody>
      </p:sp>
      <p:sp>
        <p:nvSpPr>
          <p:cNvPr id="3" name="Text Placeholder 2"/>
          <p:cNvSpPr>
            <a:spLocks noGrp="1"/>
          </p:cNvSpPr>
          <p:nvPr>
            <p:ph type="body" sz="quarter" idx="10"/>
          </p:nvPr>
        </p:nvSpPr>
        <p:spPr>
          <a:xfrm>
            <a:off x="323528" y="1124744"/>
            <a:ext cx="8352928" cy="360040"/>
          </a:xfrm>
          <a:ln>
            <a:noFill/>
          </a:ln>
        </p:spPr>
        <p:txBody>
          <a:bodyPr>
            <a:noAutofit/>
          </a:bodyPr>
          <a:lstStyle/>
          <a:p>
            <a:r>
              <a:rPr lang="ko-KR" altLang="en-US" sz="2400" b="1" dirty="0" smtClean="0"/>
              <a:t>이 장에서 다룬 라이브러리 함수들</a:t>
            </a:r>
            <a:endParaRPr lang="ko-KR" altLang="en-US" sz="2400" b="1" dirty="0"/>
          </a:p>
        </p:txBody>
      </p:sp>
      <p:grpSp>
        <p:nvGrpSpPr>
          <p:cNvPr id="9" name="그룹 8"/>
          <p:cNvGrpSpPr/>
          <p:nvPr/>
        </p:nvGrpSpPr>
        <p:grpSpPr>
          <a:xfrm>
            <a:off x="539552" y="1700808"/>
            <a:ext cx="8064896" cy="3084150"/>
            <a:chOff x="539552" y="1700808"/>
            <a:chExt cx="8064896" cy="3084150"/>
          </a:xfrm>
        </p:grpSpPr>
        <p:pic>
          <p:nvPicPr>
            <p:cNvPr id="10241" name="Picture 1"/>
            <p:cNvPicPr>
              <a:picLocks noChangeAspect="1" noChangeArrowheads="1"/>
            </p:cNvPicPr>
            <p:nvPr/>
          </p:nvPicPr>
          <p:blipFill>
            <a:blip r:embed="rId3" cstate="print"/>
            <a:srcRect/>
            <a:stretch>
              <a:fillRect/>
            </a:stretch>
          </p:blipFill>
          <p:spPr bwMode="auto">
            <a:xfrm>
              <a:off x="611560" y="1700808"/>
              <a:ext cx="6934200" cy="2095500"/>
            </a:xfrm>
            <a:prstGeom prst="rect">
              <a:avLst/>
            </a:prstGeom>
            <a:noFill/>
            <a:ln w="9525">
              <a:noFill/>
              <a:miter lim="800000"/>
              <a:headEnd/>
              <a:tailEnd/>
            </a:ln>
          </p:spPr>
        </p:pic>
        <p:sp>
          <p:nvSpPr>
            <p:cNvPr id="7" name="TextBox 6"/>
            <p:cNvSpPr txBox="1"/>
            <p:nvPr/>
          </p:nvSpPr>
          <p:spPr>
            <a:xfrm>
              <a:off x="539552" y="4077072"/>
              <a:ext cx="8064896" cy="707886"/>
            </a:xfrm>
            <a:prstGeom prst="rect">
              <a:avLst/>
            </a:prstGeom>
            <a:solidFill>
              <a:schemeClr val="accent1"/>
            </a:solidFill>
            <a:ln>
              <a:noFill/>
            </a:ln>
            <a:effectLst/>
          </p:spPr>
          <p:txBody>
            <a:bodyPr wrap="square" rtlCol="0">
              <a:spAutoFit/>
            </a:bodyPr>
            <a:lstStyle/>
            <a:p>
              <a:r>
                <a:rPr lang="ko-KR" altLang="en-US" sz="2000" dirty="0" smtClean="0"/>
                <a:t>라이브러리 함수를 사용하려면 그 함수가 정의되어 있는 헤더 파일을 불러와야 한다</a:t>
              </a:r>
              <a:r>
                <a:rPr lang="en-US" altLang="ko-KR" sz="2000" dirty="0" smtClean="0"/>
                <a:t>.</a:t>
              </a:r>
              <a:endParaRPr lang="ko-KR" altLang="en-US" sz="2000"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a:t>
            </a:r>
            <a:r>
              <a:rPr lang="en-US" altLang="ko-KR" dirty="0" smtClean="0"/>
              <a:t>2/7 </a:t>
            </a:r>
            <a:endParaRPr lang="en-US" dirty="0">
              <a:solidFill>
                <a:schemeClr val="tx2"/>
              </a:solidFill>
            </a:endParaRPr>
          </a:p>
        </p:txBody>
      </p:sp>
      <p:sp>
        <p:nvSpPr>
          <p:cNvPr id="3" name="Text Placeholder 2"/>
          <p:cNvSpPr>
            <a:spLocks noGrp="1"/>
          </p:cNvSpPr>
          <p:nvPr>
            <p:ph type="body" sz="quarter" idx="10"/>
          </p:nvPr>
        </p:nvSpPr>
        <p:spPr>
          <a:xfrm>
            <a:off x="323528" y="1124744"/>
            <a:ext cx="8352928" cy="360040"/>
          </a:xfrm>
          <a:ln>
            <a:noFill/>
          </a:ln>
        </p:spPr>
        <p:txBody>
          <a:bodyPr>
            <a:noAutofit/>
          </a:bodyPr>
          <a:lstStyle/>
          <a:p>
            <a:r>
              <a:rPr lang="ko-KR" altLang="en-US" sz="2400" b="1" dirty="0" smtClean="0"/>
              <a:t>문자를 분류하는 함수</a:t>
            </a:r>
            <a:r>
              <a:rPr lang="en-US" altLang="ko-KR" sz="2400" b="1" dirty="0" smtClean="0"/>
              <a:t>(</a:t>
            </a:r>
            <a:r>
              <a:rPr lang="ko-KR" altLang="en-US" sz="2400" b="1" dirty="0" smtClean="0"/>
              <a:t>헤더 파일 </a:t>
            </a:r>
            <a:r>
              <a:rPr lang="en-US" altLang="ko-KR" sz="2400" b="1" dirty="0" smtClean="0"/>
              <a:t>&lt;</a:t>
            </a:r>
            <a:r>
              <a:rPr lang="en-US" altLang="ko-KR" sz="2400" b="1" dirty="0" err="1" smtClean="0"/>
              <a:t>ctype.h</a:t>
            </a:r>
            <a:r>
              <a:rPr lang="en-US" altLang="ko-KR" sz="2400" b="1" dirty="0" smtClean="0"/>
              <a:t>&gt;) </a:t>
            </a:r>
            <a:endParaRPr lang="ko-KR" altLang="en-US" sz="2400" b="1" dirty="0"/>
          </a:p>
        </p:txBody>
      </p:sp>
      <p:pic>
        <p:nvPicPr>
          <p:cNvPr id="8193" name="Picture 1"/>
          <p:cNvPicPr>
            <a:picLocks noChangeAspect="1" noChangeArrowheads="1"/>
          </p:cNvPicPr>
          <p:nvPr/>
        </p:nvPicPr>
        <p:blipFill>
          <a:blip r:embed="rId3" cstate="print"/>
          <a:srcRect/>
          <a:stretch>
            <a:fillRect/>
          </a:stretch>
        </p:blipFill>
        <p:spPr bwMode="auto">
          <a:xfrm>
            <a:off x="296366" y="1579612"/>
            <a:ext cx="8020050" cy="2857500"/>
          </a:xfrm>
          <a:prstGeom prst="rect">
            <a:avLst/>
          </a:prstGeom>
          <a:noFill/>
          <a:ln w="9525">
            <a:noFill/>
            <a:miter lim="800000"/>
            <a:headEnd/>
            <a:tailEnd/>
          </a:ln>
        </p:spPr>
      </p:pic>
      <p:sp>
        <p:nvSpPr>
          <p:cNvPr id="8" name="Text Placeholder 2"/>
          <p:cNvSpPr txBox="1">
            <a:spLocks/>
          </p:cNvSpPr>
          <p:nvPr/>
        </p:nvSpPr>
        <p:spPr>
          <a:xfrm>
            <a:off x="251520" y="4581128"/>
            <a:ext cx="8352928" cy="360040"/>
          </a:xfrm>
          <a:prstGeom prst="rect">
            <a:avLst/>
          </a:prstGeom>
          <a:ln>
            <a:noFill/>
          </a:ln>
        </p:spPr>
        <p:txBody>
          <a:bodyPr vert="horz" lIns="0" tIns="0" rIns="0" bIns="0" rtlCol="0">
            <a:noAutofit/>
          </a:bodyPr>
          <a:lstStyle/>
          <a:p>
            <a:pPr marL="396875" marR="0" lvl="0" indent="-396875" algn="l" defTabSz="914363" rtl="0" eaLnBrk="1" fontAlgn="auto" latinLnBrk="1" hangingPunct="1">
              <a:lnSpc>
                <a:spcPct val="120000"/>
              </a:lnSpc>
              <a:spcBef>
                <a:spcPct val="20000"/>
              </a:spcBef>
              <a:spcAft>
                <a:spcPts val="0"/>
              </a:spcAft>
              <a:buClrTx/>
              <a:buSzTx/>
              <a:buFontTx/>
              <a:buBlip>
                <a:blip r:embed="rId4"/>
              </a:buBlip>
              <a:tabLst/>
              <a:defRPr/>
            </a:pPr>
            <a:r>
              <a:rPr kumimoji="0" lang="ko-KR" altLang="en-US" sz="2400" b="1" i="0" u="none" strike="noStrike" kern="1200" cap="none" spc="0" normalizeH="0" baseline="0" noProof="0" dirty="0" smtClean="0">
                <a:ln>
                  <a:noFill/>
                </a:ln>
                <a:solidFill>
                  <a:schemeClr val="tx1"/>
                </a:solidFill>
                <a:effectLst/>
                <a:uLnTx/>
                <a:uFillTx/>
                <a:latin typeface="+mn-ea"/>
                <a:cs typeface="+mn-cs"/>
              </a:rPr>
              <a:t>문자열을 숫자로 변환하는 함수</a:t>
            </a:r>
            <a:r>
              <a:rPr kumimoji="0" lang="en-US" altLang="ko-KR" sz="2400" b="1" i="0" u="none" strike="noStrike" kern="1200" cap="none" spc="0" normalizeH="0" baseline="0" noProof="0" dirty="0" smtClean="0">
                <a:ln>
                  <a:noFill/>
                </a:ln>
                <a:solidFill>
                  <a:schemeClr val="tx1"/>
                </a:solidFill>
                <a:effectLst/>
                <a:uLnTx/>
                <a:uFillTx/>
                <a:latin typeface="+mn-ea"/>
                <a:cs typeface="+mn-cs"/>
              </a:rPr>
              <a:t>(</a:t>
            </a:r>
            <a:r>
              <a:rPr kumimoji="0" lang="ko-KR" altLang="en-US" sz="2400" b="1" i="0" u="none" strike="noStrike" kern="1200" cap="none" spc="0" normalizeH="0" baseline="0" noProof="0" dirty="0" smtClean="0">
                <a:ln>
                  <a:noFill/>
                </a:ln>
                <a:solidFill>
                  <a:schemeClr val="tx1"/>
                </a:solidFill>
                <a:effectLst/>
                <a:uLnTx/>
                <a:uFillTx/>
                <a:latin typeface="+mn-ea"/>
                <a:cs typeface="+mn-cs"/>
              </a:rPr>
              <a:t>헤더 파일 </a:t>
            </a:r>
            <a:r>
              <a:rPr kumimoji="0" lang="en-US" altLang="ko-KR" sz="2400" b="1" i="0" u="none" strike="noStrike" kern="1200" cap="none" spc="0" normalizeH="0" baseline="0" noProof="0" dirty="0" smtClean="0">
                <a:ln>
                  <a:noFill/>
                </a:ln>
                <a:solidFill>
                  <a:schemeClr val="tx1"/>
                </a:solidFill>
                <a:effectLst/>
                <a:uLnTx/>
                <a:uFillTx/>
                <a:latin typeface="+mn-ea"/>
                <a:cs typeface="+mn-cs"/>
              </a:rPr>
              <a:t>&lt;</a:t>
            </a:r>
            <a:r>
              <a:rPr kumimoji="0" lang="en-US" altLang="ko-KR" sz="2400" b="1" i="0" u="none" strike="noStrike" kern="1200" cap="none" spc="0" normalizeH="0" baseline="0" noProof="0" dirty="0" err="1" smtClean="0">
                <a:ln>
                  <a:noFill/>
                </a:ln>
                <a:solidFill>
                  <a:schemeClr val="tx1"/>
                </a:solidFill>
                <a:effectLst/>
                <a:uLnTx/>
                <a:uFillTx/>
                <a:latin typeface="+mn-ea"/>
                <a:cs typeface="+mn-cs"/>
              </a:rPr>
              <a:t>stdlib.h</a:t>
            </a:r>
            <a:r>
              <a:rPr kumimoji="0" lang="en-US" altLang="ko-KR" sz="2400" b="1" i="0" u="none" strike="noStrike" kern="1200" cap="none" spc="0" normalizeH="0" baseline="0" noProof="0" dirty="0" smtClean="0">
                <a:ln>
                  <a:noFill/>
                </a:ln>
                <a:solidFill>
                  <a:schemeClr val="tx1"/>
                </a:solidFill>
                <a:effectLst/>
                <a:uLnTx/>
                <a:uFillTx/>
                <a:latin typeface="+mn-ea"/>
                <a:cs typeface="+mn-cs"/>
              </a:rPr>
              <a:t>&gt;) </a:t>
            </a:r>
            <a:endParaRPr kumimoji="0" lang="ko-KR" altLang="en-US" sz="2400" b="1" i="0" u="none" strike="noStrike" kern="1200" cap="none" spc="0" normalizeH="0" baseline="0" noProof="0" dirty="0">
              <a:ln>
                <a:noFill/>
              </a:ln>
              <a:solidFill>
                <a:schemeClr val="tx1"/>
              </a:solidFill>
              <a:effectLst/>
              <a:uLnTx/>
              <a:uFillTx/>
              <a:latin typeface="+mn-ea"/>
              <a:cs typeface="+mn-cs"/>
            </a:endParaRPr>
          </a:p>
        </p:txBody>
      </p:sp>
      <p:pic>
        <p:nvPicPr>
          <p:cNvPr id="8194" name="Picture 2"/>
          <p:cNvPicPr>
            <a:picLocks noChangeAspect="1" noChangeArrowheads="1"/>
          </p:cNvPicPr>
          <p:nvPr/>
        </p:nvPicPr>
        <p:blipFill>
          <a:blip r:embed="rId5" cstate="print"/>
          <a:srcRect/>
          <a:stretch>
            <a:fillRect/>
          </a:stretch>
        </p:blipFill>
        <p:spPr bwMode="auto">
          <a:xfrm>
            <a:off x="323528" y="5085184"/>
            <a:ext cx="8048625" cy="1447800"/>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3"/>
                                        </p:tgtEl>
                                        <p:attrNameLst>
                                          <p:attrName>style.visibility</p:attrName>
                                        </p:attrNameLst>
                                      </p:cBhvr>
                                      <p:to>
                                        <p:strVal val="visible"/>
                                      </p:to>
                                    </p:set>
                                    <p:animEffect transition="in" filter="fade">
                                      <p:cBhvr>
                                        <p:cTn id="7" dur="2000"/>
                                        <p:tgtEl>
                                          <p:spTgt spid="81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fade">
                                      <p:cBhvr>
                                        <p:cTn id="12" dur="20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a:t>
            </a:r>
            <a:r>
              <a:rPr lang="en-US" altLang="ko-KR" dirty="0" smtClean="0"/>
              <a:t>3/7 </a:t>
            </a:r>
            <a:endParaRPr lang="en-US" dirty="0">
              <a:solidFill>
                <a:schemeClr val="tx2"/>
              </a:solidFill>
            </a:endParaRPr>
          </a:p>
        </p:txBody>
      </p:sp>
      <p:sp>
        <p:nvSpPr>
          <p:cNvPr id="3" name="Text Placeholder 2"/>
          <p:cNvSpPr>
            <a:spLocks noGrp="1"/>
          </p:cNvSpPr>
          <p:nvPr>
            <p:ph type="body" sz="quarter" idx="10"/>
          </p:nvPr>
        </p:nvSpPr>
        <p:spPr>
          <a:xfrm>
            <a:off x="323528" y="1124744"/>
            <a:ext cx="8352928" cy="360040"/>
          </a:xfrm>
          <a:ln>
            <a:noFill/>
          </a:ln>
        </p:spPr>
        <p:txBody>
          <a:bodyPr>
            <a:noAutofit/>
          </a:bodyPr>
          <a:lstStyle/>
          <a:p>
            <a:r>
              <a:rPr lang="ko-KR" altLang="en-US" sz="2400" b="1" dirty="0" smtClean="0"/>
              <a:t>수학 계산 함수들 </a:t>
            </a:r>
            <a:r>
              <a:rPr lang="en-US" altLang="ko-KR" sz="2400" b="1" dirty="0" smtClean="0"/>
              <a:t>(</a:t>
            </a:r>
            <a:r>
              <a:rPr lang="ko-KR" altLang="en-US" sz="2400" b="1" dirty="0" smtClean="0"/>
              <a:t>헤더파일 </a:t>
            </a:r>
            <a:r>
              <a:rPr lang="en-US" altLang="ko-KR" sz="2400" b="1" dirty="0" smtClean="0"/>
              <a:t>&lt;</a:t>
            </a:r>
            <a:r>
              <a:rPr lang="en-US" altLang="ko-KR" sz="2400" b="1" dirty="0" err="1" smtClean="0"/>
              <a:t>math.h</a:t>
            </a:r>
            <a:r>
              <a:rPr lang="en-US" altLang="ko-KR" sz="2400" b="1" dirty="0" smtClean="0"/>
              <a:t>&gt;)</a:t>
            </a:r>
            <a:endParaRPr lang="ko-KR" altLang="en-US" sz="2400" b="1" dirty="0"/>
          </a:p>
        </p:txBody>
      </p:sp>
      <p:pic>
        <p:nvPicPr>
          <p:cNvPr id="6145" name="Picture 1"/>
          <p:cNvPicPr>
            <a:picLocks noChangeAspect="1" noChangeArrowheads="1"/>
          </p:cNvPicPr>
          <p:nvPr/>
        </p:nvPicPr>
        <p:blipFill>
          <a:blip r:embed="rId3" cstate="print"/>
          <a:srcRect/>
          <a:stretch>
            <a:fillRect/>
          </a:stretch>
        </p:blipFill>
        <p:spPr bwMode="auto">
          <a:xfrm>
            <a:off x="395536" y="1583010"/>
            <a:ext cx="8143875" cy="5086350"/>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5"/>
                                        </p:tgtEl>
                                        <p:attrNameLst>
                                          <p:attrName>style.visibility</p:attrName>
                                        </p:attrNameLst>
                                      </p:cBhvr>
                                      <p:to>
                                        <p:strVal val="visible"/>
                                      </p:to>
                                    </p:set>
                                    <p:animEffect transition="in" filter="fade">
                                      <p:cBhvr>
                                        <p:cTn id="7" dur="2000"/>
                                        <p:tgtEl>
                                          <p:spTgt spid="6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a:t>
            </a:r>
            <a:r>
              <a:rPr lang="en-US" altLang="ko-KR" dirty="0" smtClean="0"/>
              <a:t>4/7 </a:t>
            </a:r>
            <a:endParaRPr lang="en-US" dirty="0">
              <a:solidFill>
                <a:schemeClr val="tx2"/>
              </a:solidFill>
            </a:endParaRPr>
          </a:p>
        </p:txBody>
      </p:sp>
      <p:sp>
        <p:nvSpPr>
          <p:cNvPr id="8" name="Text Placeholder 2"/>
          <p:cNvSpPr txBox="1">
            <a:spLocks/>
          </p:cNvSpPr>
          <p:nvPr/>
        </p:nvSpPr>
        <p:spPr>
          <a:xfrm>
            <a:off x="251520" y="1124744"/>
            <a:ext cx="8352928" cy="360040"/>
          </a:xfrm>
          <a:prstGeom prst="rect">
            <a:avLst/>
          </a:prstGeom>
          <a:ln>
            <a:noFill/>
          </a:ln>
        </p:spPr>
        <p:txBody>
          <a:bodyPr vert="horz" lIns="0" tIns="0" rIns="0" bIns="0" rtlCol="0">
            <a:noAutofit/>
          </a:bodyPr>
          <a:lstStyle/>
          <a:p>
            <a:pPr marL="396875" marR="0" lvl="0" indent="-396875" algn="l" defTabSz="914363" rtl="0" eaLnBrk="1" fontAlgn="auto" latinLnBrk="1" hangingPunct="1">
              <a:lnSpc>
                <a:spcPct val="120000"/>
              </a:lnSpc>
              <a:spcBef>
                <a:spcPct val="20000"/>
              </a:spcBef>
              <a:spcAft>
                <a:spcPts val="0"/>
              </a:spcAft>
              <a:buClrTx/>
              <a:buSzTx/>
              <a:buFontTx/>
              <a:buBlip>
                <a:blip r:embed="rId3"/>
              </a:buBlip>
              <a:tabLst/>
              <a:defRPr/>
            </a:pPr>
            <a:r>
              <a:rPr kumimoji="0" lang="ko-KR" altLang="en-US" sz="2400" b="1" i="0" u="none" strike="noStrike" kern="1200" cap="none" spc="0" normalizeH="0" baseline="0" noProof="0" dirty="0" smtClean="0">
                <a:ln>
                  <a:noFill/>
                </a:ln>
                <a:solidFill>
                  <a:schemeClr val="tx1"/>
                </a:solidFill>
                <a:effectLst/>
                <a:uLnTx/>
                <a:uFillTx/>
                <a:latin typeface="+mn-ea"/>
                <a:cs typeface="+mn-cs"/>
              </a:rPr>
              <a:t>삼각함수 사용 시 주의할 내용</a:t>
            </a:r>
            <a:endParaRPr kumimoji="0" lang="ko-KR" altLang="en-US" sz="2400" b="1" i="0" u="none" strike="noStrike" kern="1200" cap="none" spc="0" normalizeH="0" baseline="0" noProof="0" dirty="0">
              <a:ln>
                <a:noFill/>
              </a:ln>
              <a:solidFill>
                <a:schemeClr val="tx1"/>
              </a:solidFill>
              <a:effectLst/>
              <a:uLnTx/>
              <a:uFillTx/>
              <a:latin typeface="+mn-ea"/>
              <a:cs typeface="+mn-cs"/>
            </a:endParaRPr>
          </a:p>
        </p:txBody>
      </p:sp>
      <p:grpSp>
        <p:nvGrpSpPr>
          <p:cNvPr id="13" name="그룹 12"/>
          <p:cNvGrpSpPr/>
          <p:nvPr/>
        </p:nvGrpSpPr>
        <p:grpSpPr>
          <a:xfrm>
            <a:off x="179512" y="1628800"/>
            <a:ext cx="8712968" cy="4896544"/>
            <a:chOff x="179512" y="1628800"/>
            <a:chExt cx="8712968" cy="4896544"/>
          </a:xfrm>
        </p:grpSpPr>
        <p:sp>
          <p:nvSpPr>
            <p:cNvPr id="4" name="TextBox 3"/>
            <p:cNvSpPr txBox="1"/>
            <p:nvPr/>
          </p:nvSpPr>
          <p:spPr>
            <a:xfrm>
              <a:off x="179512" y="1628800"/>
              <a:ext cx="8712968" cy="1015663"/>
            </a:xfrm>
            <a:prstGeom prst="rect">
              <a:avLst/>
            </a:prstGeom>
            <a:solidFill>
              <a:schemeClr val="accent1"/>
            </a:solidFill>
            <a:ln>
              <a:noFill/>
            </a:ln>
            <a:effectLst/>
          </p:spPr>
          <p:txBody>
            <a:bodyPr wrap="square" rtlCol="0">
              <a:spAutoFit/>
            </a:bodyPr>
            <a:lstStyle/>
            <a:p>
              <a:r>
                <a:rPr lang="ko-KR" altLang="en-US" sz="2000" dirty="0" smtClean="0"/>
                <a:t>모든 삼각 함수의 데이터 형은 </a:t>
              </a:r>
              <a:r>
                <a:rPr lang="en-US" altLang="ko-KR" sz="2000" b="1" dirty="0" smtClean="0"/>
                <a:t>double</a:t>
              </a:r>
              <a:r>
                <a:rPr lang="ko-KR" altLang="en-US" sz="2000" dirty="0" smtClean="0"/>
                <a:t> </a:t>
              </a:r>
              <a:r>
                <a:rPr lang="ko-KR" altLang="en-US" sz="2000" dirty="0" err="1" smtClean="0"/>
                <a:t>로서</a:t>
              </a:r>
              <a:r>
                <a:rPr lang="ko-KR" altLang="en-US" sz="2000" dirty="0" smtClean="0"/>
                <a:t> </a:t>
              </a:r>
              <a:r>
                <a:rPr lang="en-US" altLang="ko-KR" sz="2000" b="1" dirty="0" smtClean="0"/>
                <a:t>double</a:t>
              </a:r>
              <a:r>
                <a:rPr lang="ko-KR" altLang="en-US" sz="2000" dirty="0" smtClean="0"/>
                <a:t> 형 결과를 반환하고 </a:t>
              </a:r>
              <a:endParaRPr lang="en-US" altLang="ko-KR" sz="2000" dirty="0" smtClean="0"/>
            </a:p>
            <a:p>
              <a:r>
                <a:rPr lang="ko-KR" altLang="en-US" sz="2000" dirty="0" smtClean="0"/>
                <a:t>함수의 인자 </a:t>
              </a:r>
              <a:r>
                <a:rPr lang="en-US" altLang="ko-KR" sz="2000" dirty="0" smtClean="0"/>
                <a:t>x</a:t>
              </a:r>
              <a:r>
                <a:rPr lang="ko-KR" altLang="en-US" sz="2000" dirty="0" smtClean="0"/>
                <a:t>와 </a:t>
              </a:r>
              <a:r>
                <a:rPr lang="en-US" altLang="ko-KR" sz="2000" dirty="0" smtClean="0"/>
                <a:t>y</a:t>
              </a:r>
              <a:r>
                <a:rPr lang="ko-KR" altLang="en-US" sz="2000" dirty="0" smtClean="0"/>
                <a:t>는 모두 </a:t>
              </a:r>
              <a:r>
                <a:rPr lang="en-US" altLang="ko-KR" sz="2000" b="1" dirty="0" smtClean="0"/>
                <a:t>double</a:t>
              </a:r>
              <a:r>
                <a:rPr lang="ko-KR" altLang="en-US" sz="2000" dirty="0" smtClean="0"/>
                <a:t> 형으로 라디안을 사용하므로 각도를 사용하려면 변환해 주어야 한다</a:t>
              </a:r>
              <a:r>
                <a:rPr lang="en-US" altLang="ko-KR" sz="2000" dirty="0" smtClean="0"/>
                <a:t>.</a:t>
              </a:r>
              <a:endParaRPr lang="ko-KR" altLang="en-US" sz="2000" dirty="0"/>
            </a:p>
          </p:txBody>
        </p:sp>
        <p:pic>
          <p:nvPicPr>
            <p:cNvPr id="10" name="Picture 3"/>
            <p:cNvPicPr>
              <a:picLocks noChangeAspect="1" noChangeArrowheads="1"/>
            </p:cNvPicPr>
            <p:nvPr/>
          </p:nvPicPr>
          <p:blipFill>
            <a:blip r:embed="rId4" cstate="print"/>
            <a:srcRect/>
            <a:stretch>
              <a:fillRect/>
            </a:stretch>
          </p:blipFill>
          <p:spPr bwMode="auto">
            <a:xfrm>
              <a:off x="3779912" y="2708920"/>
              <a:ext cx="4400550" cy="1266825"/>
            </a:xfrm>
            <a:prstGeom prst="rect">
              <a:avLst/>
            </a:prstGeom>
            <a:noFill/>
            <a:ln w="9525">
              <a:noFill/>
              <a:miter lim="800000"/>
              <a:headEnd/>
              <a:tailEnd/>
            </a:ln>
          </p:spPr>
        </p:pic>
        <p:pic>
          <p:nvPicPr>
            <p:cNvPr id="11" name="Picture 2"/>
            <p:cNvPicPr>
              <a:picLocks noChangeAspect="1" noChangeArrowheads="1"/>
            </p:cNvPicPr>
            <p:nvPr/>
          </p:nvPicPr>
          <p:blipFill>
            <a:blip r:embed="rId5" cstate="print"/>
            <a:srcRect/>
            <a:stretch>
              <a:fillRect/>
            </a:stretch>
          </p:blipFill>
          <p:spPr bwMode="auto">
            <a:xfrm>
              <a:off x="179512" y="4020666"/>
              <a:ext cx="6781800" cy="1352550"/>
            </a:xfrm>
            <a:prstGeom prst="rect">
              <a:avLst/>
            </a:prstGeom>
            <a:noFill/>
            <a:ln w="9525">
              <a:noFill/>
              <a:miter lim="800000"/>
              <a:headEnd/>
              <a:tailEnd/>
            </a:ln>
          </p:spPr>
        </p:pic>
        <p:pic>
          <p:nvPicPr>
            <p:cNvPr id="12" name="Picture 3"/>
            <p:cNvPicPr>
              <a:picLocks noChangeAspect="1" noChangeArrowheads="1"/>
            </p:cNvPicPr>
            <p:nvPr/>
          </p:nvPicPr>
          <p:blipFill>
            <a:blip r:embed="rId6" cstate="print"/>
            <a:srcRect/>
            <a:stretch>
              <a:fillRect/>
            </a:stretch>
          </p:blipFill>
          <p:spPr bwMode="auto">
            <a:xfrm>
              <a:off x="323528" y="5373216"/>
              <a:ext cx="5136571" cy="1152128"/>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그룹 16"/>
          <p:cNvGrpSpPr/>
          <p:nvPr/>
        </p:nvGrpSpPr>
        <p:grpSpPr>
          <a:xfrm>
            <a:off x="251520" y="1498426"/>
            <a:ext cx="8520947" cy="5314950"/>
            <a:chOff x="299525" y="1484784"/>
            <a:chExt cx="8520947" cy="5314950"/>
          </a:xfrm>
        </p:grpSpPr>
        <p:pic>
          <p:nvPicPr>
            <p:cNvPr id="9" name="Picture 2"/>
            <p:cNvPicPr>
              <a:picLocks noChangeAspect="1" noChangeArrowheads="1"/>
            </p:cNvPicPr>
            <p:nvPr/>
          </p:nvPicPr>
          <p:blipFill>
            <a:blip r:embed="rId3" cstate="print"/>
            <a:srcRect/>
            <a:stretch>
              <a:fillRect/>
            </a:stretch>
          </p:blipFill>
          <p:spPr bwMode="auto">
            <a:xfrm>
              <a:off x="299525" y="1484784"/>
              <a:ext cx="7724775" cy="5314950"/>
            </a:xfrm>
            <a:prstGeom prst="rect">
              <a:avLst/>
            </a:prstGeom>
            <a:noFill/>
            <a:ln w="9525">
              <a:noFill/>
              <a:miter lim="800000"/>
              <a:headEnd/>
              <a:tailEnd/>
            </a:ln>
          </p:spPr>
        </p:pic>
        <p:pic>
          <p:nvPicPr>
            <p:cNvPr id="13" name="Picture 3"/>
            <p:cNvPicPr>
              <a:picLocks noChangeAspect="1" noChangeArrowheads="1"/>
            </p:cNvPicPr>
            <p:nvPr/>
          </p:nvPicPr>
          <p:blipFill>
            <a:blip r:embed="rId4" cstate="print"/>
            <a:srcRect/>
            <a:stretch>
              <a:fillRect/>
            </a:stretch>
          </p:blipFill>
          <p:spPr bwMode="auto">
            <a:xfrm>
              <a:off x="3683901" y="1903190"/>
              <a:ext cx="5136571" cy="1152128"/>
            </a:xfrm>
            <a:prstGeom prst="rect">
              <a:avLst/>
            </a:prstGeom>
            <a:noFill/>
            <a:ln w="9525">
              <a:noFill/>
              <a:miter lim="800000"/>
              <a:headEnd/>
              <a:tailEnd/>
            </a:ln>
          </p:spPr>
        </p:pic>
        <p:cxnSp>
          <p:nvCxnSpPr>
            <p:cNvPr id="14" name="직선 연결선 13"/>
            <p:cNvCxnSpPr/>
            <p:nvPr/>
          </p:nvCxnSpPr>
          <p:spPr>
            <a:xfrm>
              <a:off x="875589" y="2767286"/>
              <a:ext cx="216024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5" name="_x41549856" descr="EMB000002ec0faf"/>
            <p:cNvPicPr>
              <a:picLocks noChangeAspect="1" noChangeArrowheads="1"/>
            </p:cNvPicPr>
            <p:nvPr/>
          </p:nvPicPr>
          <p:blipFill>
            <a:blip r:embed="rId5" cstate="print"/>
            <a:srcRect/>
            <a:stretch>
              <a:fillRect/>
            </a:stretch>
          </p:blipFill>
          <p:spPr bwMode="auto">
            <a:xfrm>
              <a:off x="4475989" y="3127326"/>
              <a:ext cx="4170610" cy="2304256"/>
            </a:xfrm>
            <a:prstGeom prst="rect">
              <a:avLst/>
            </a:prstGeom>
            <a:noFill/>
          </p:spPr>
        </p:pic>
        <p:cxnSp>
          <p:nvCxnSpPr>
            <p:cNvPr id="16" name="직선 연결선 15"/>
            <p:cNvCxnSpPr/>
            <p:nvPr/>
          </p:nvCxnSpPr>
          <p:spPr>
            <a:xfrm>
              <a:off x="1163621" y="4927526"/>
              <a:ext cx="216024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a:t>
            </a:r>
            <a:r>
              <a:rPr lang="en-US" altLang="ko-KR" dirty="0" smtClean="0"/>
              <a:t>5/7 </a:t>
            </a:r>
            <a:endParaRPr lang="en-US" dirty="0">
              <a:solidFill>
                <a:schemeClr val="tx2"/>
              </a:solidFill>
            </a:endParaRPr>
          </a:p>
        </p:txBody>
      </p:sp>
      <p:sp>
        <p:nvSpPr>
          <p:cNvPr id="8" name="Text Placeholder 2"/>
          <p:cNvSpPr txBox="1">
            <a:spLocks/>
          </p:cNvSpPr>
          <p:nvPr/>
        </p:nvSpPr>
        <p:spPr>
          <a:xfrm>
            <a:off x="251520" y="1052736"/>
            <a:ext cx="8352928" cy="360040"/>
          </a:xfrm>
          <a:prstGeom prst="rect">
            <a:avLst/>
          </a:prstGeom>
          <a:ln>
            <a:noFill/>
          </a:ln>
        </p:spPr>
        <p:txBody>
          <a:bodyPr vert="horz" lIns="0" tIns="0" rIns="0" bIns="0" rtlCol="0">
            <a:noAutofit/>
          </a:bodyPr>
          <a:lstStyle/>
          <a:p>
            <a:pPr marL="396875" marR="0" lvl="0" indent="-396875" algn="l" defTabSz="914363" rtl="0" eaLnBrk="1" fontAlgn="auto" latinLnBrk="1" hangingPunct="1">
              <a:lnSpc>
                <a:spcPct val="120000"/>
              </a:lnSpc>
              <a:spcBef>
                <a:spcPct val="20000"/>
              </a:spcBef>
              <a:spcAft>
                <a:spcPts val="0"/>
              </a:spcAft>
              <a:buClrTx/>
              <a:buSzTx/>
              <a:buFontTx/>
              <a:buBlip>
                <a:blip r:embed="rId6"/>
              </a:buBlip>
              <a:tabLst/>
              <a:defRPr/>
            </a:pPr>
            <a:r>
              <a:rPr kumimoji="0" lang="ko-KR" altLang="en-US" sz="2400" b="1" i="0" u="none" strike="noStrike" kern="1200" cap="none" spc="0" normalizeH="0" baseline="0" noProof="0" dirty="0" smtClean="0">
                <a:ln>
                  <a:noFill/>
                </a:ln>
                <a:solidFill>
                  <a:schemeClr val="tx1"/>
                </a:solidFill>
                <a:effectLst/>
                <a:uLnTx/>
                <a:uFillTx/>
                <a:latin typeface="+mn-ea"/>
                <a:cs typeface="+mn-cs"/>
              </a:rPr>
              <a:t>삼각함수 사용 방법</a:t>
            </a:r>
            <a:endParaRPr kumimoji="0" lang="ko-KR" altLang="en-US" sz="2400" b="1" i="0" u="none" strike="noStrike" kern="120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a:t>
            </a:r>
            <a:r>
              <a:rPr lang="en-US" altLang="ko-KR" dirty="0" smtClean="0"/>
              <a:t>6/7 </a:t>
            </a:r>
            <a:endParaRPr lang="en-US" dirty="0">
              <a:solidFill>
                <a:schemeClr val="tx2"/>
              </a:solidFill>
            </a:endParaRPr>
          </a:p>
        </p:txBody>
      </p:sp>
      <p:sp>
        <p:nvSpPr>
          <p:cNvPr id="8" name="Text Placeholder 2"/>
          <p:cNvSpPr txBox="1">
            <a:spLocks/>
          </p:cNvSpPr>
          <p:nvPr/>
        </p:nvSpPr>
        <p:spPr>
          <a:xfrm>
            <a:off x="251520" y="1124744"/>
            <a:ext cx="8352928" cy="360040"/>
          </a:xfrm>
          <a:prstGeom prst="rect">
            <a:avLst/>
          </a:prstGeom>
          <a:ln>
            <a:noFill/>
          </a:ln>
        </p:spPr>
        <p:txBody>
          <a:bodyPr vert="horz" lIns="0" tIns="0" rIns="0" bIns="0" rtlCol="0">
            <a:noAutofit/>
          </a:bodyPr>
          <a:lstStyle/>
          <a:p>
            <a:pPr marL="396875" marR="0" lvl="0" indent="-396875" algn="l" defTabSz="914363" rtl="0" eaLnBrk="1" fontAlgn="auto" latinLnBrk="1" hangingPunct="1">
              <a:lnSpc>
                <a:spcPct val="120000"/>
              </a:lnSpc>
              <a:spcBef>
                <a:spcPct val="20000"/>
              </a:spcBef>
              <a:spcAft>
                <a:spcPts val="0"/>
              </a:spcAft>
              <a:buClrTx/>
              <a:buSzTx/>
              <a:buFontTx/>
              <a:buBlip>
                <a:blip r:embed="rId3"/>
              </a:buBlip>
              <a:tabLst/>
              <a:defRPr/>
            </a:pPr>
            <a:r>
              <a:rPr kumimoji="0" lang="ko-KR" altLang="en-US" sz="2400" b="1" i="0" u="none" strike="noStrike" kern="1200" cap="none" spc="0" normalizeH="0" baseline="0" noProof="0" dirty="0" smtClean="0">
                <a:ln>
                  <a:noFill/>
                </a:ln>
                <a:solidFill>
                  <a:schemeClr val="tx1"/>
                </a:solidFill>
                <a:effectLst/>
                <a:uLnTx/>
                <a:uFillTx/>
                <a:latin typeface="+mn-ea"/>
                <a:cs typeface="+mn-cs"/>
              </a:rPr>
              <a:t>화면과 커서의 위치 제어</a:t>
            </a:r>
            <a:endParaRPr kumimoji="0" lang="ko-KR" altLang="en-US" sz="2400" b="1" i="0" u="none" strike="noStrike" kern="1200" cap="none" spc="0" normalizeH="0" baseline="0" noProof="0" dirty="0">
              <a:ln>
                <a:noFill/>
              </a:ln>
              <a:solidFill>
                <a:schemeClr val="tx1"/>
              </a:solidFill>
              <a:effectLst/>
              <a:uLnTx/>
              <a:uFillTx/>
              <a:latin typeface="+mn-ea"/>
              <a:cs typeface="+mn-cs"/>
            </a:endParaRPr>
          </a:p>
        </p:txBody>
      </p:sp>
      <p:grpSp>
        <p:nvGrpSpPr>
          <p:cNvPr id="14" name="그룹 13"/>
          <p:cNvGrpSpPr/>
          <p:nvPr/>
        </p:nvGrpSpPr>
        <p:grpSpPr>
          <a:xfrm>
            <a:off x="179512" y="1628800"/>
            <a:ext cx="8712968" cy="4248472"/>
            <a:chOff x="179512" y="1628800"/>
            <a:chExt cx="8712968" cy="4248472"/>
          </a:xfrm>
        </p:grpSpPr>
        <p:sp>
          <p:nvSpPr>
            <p:cNvPr id="4" name="TextBox 3"/>
            <p:cNvSpPr txBox="1"/>
            <p:nvPr/>
          </p:nvSpPr>
          <p:spPr>
            <a:xfrm>
              <a:off x="179512" y="1628800"/>
              <a:ext cx="8712968" cy="1015663"/>
            </a:xfrm>
            <a:prstGeom prst="rect">
              <a:avLst/>
            </a:prstGeom>
            <a:solidFill>
              <a:schemeClr val="accent1"/>
            </a:solidFill>
            <a:ln>
              <a:noFill/>
            </a:ln>
            <a:effectLst/>
          </p:spPr>
          <p:txBody>
            <a:bodyPr wrap="square" rtlCol="0">
              <a:spAutoFit/>
            </a:bodyPr>
            <a:lstStyle/>
            <a:p>
              <a:r>
                <a:rPr lang="ko-KR" altLang="en-US" sz="2000" dirty="0" smtClean="0"/>
                <a:t>화면을 제어한다는 것은 화면에 나타난 모든 내용들을 지우는 것을 말하고</a:t>
              </a:r>
              <a:r>
                <a:rPr lang="en-US" altLang="ko-KR" sz="2000" dirty="0" smtClean="0"/>
                <a:t>, </a:t>
              </a:r>
              <a:r>
                <a:rPr lang="ko-KR" altLang="en-US" sz="2000" dirty="0" smtClean="0"/>
                <a:t>커서를 제어한다는 것은 화면상에서 커서의 위치를 조절하여 출력할 내용의 위치를 제어한다는 것을 의미한다</a:t>
              </a:r>
              <a:r>
                <a:rPr lang="en-US" altLang="ko-KR" sz="2000" dirty="0" smtClean="0"/>
                <a:t>. </a:t>
              </a:r>
            </a:p>
          </p:txBody>
        </p:sp>
        <p:pic>
          <p:nvPicPr>
            <p:cNvPr id="86018" name="Picture 2"/>
            <p:cNvPicPr>
              <a:picLocks noChangeAspect="1" noChangeArrowheads="1"/>
            </p:cNvPicPr>
            <p:nvPr/>
          </p:nvPicPr>
          <p:blipFill>
            <a:blip r:embed="rId4" cstate="print"/>
            <a:srcRect/>
            <a:stretch>
              <a:fillRect/>
            </a:stretch>
          </p:blipFill>
          <p:spPr bwMode="auto">
            <a:xfrm>
              <a:off x="323528" y="2852936"/>
              <a:ext cx="6252811" cy="1152128"/>
            </a:xfrm>
            <a:prstGeom prst="rect">
              <a:avLst/>
            </a:prstGeom>
            <a:noFill/>
            <a:ln w="9525">
              <a:noFill/>
              <a:miter lim="800000"/>
              <a:headEnd/>
              <a:tailEnd/>
            </a:ln>
          </p:spPr>
        </p:pic>
        <p:pic>
          <p:nvPicPr>
            <p:cNvPr id="13" name="Picture 3"/>
            <p:cNvPicPr>
              <a:picLocks noChangeAspect="1" noChangeArrowheads="1"/>
            </p:cNvPicPr>
            <p:nvPr/>
          </p:nvPicPr>
          <p:blipFill>
            <a:blip r:embed="rId5" cstate="print"/>
            <a:srcRect/>
            <a:stretch>
              <a:fillRect/>
            </a:stretch>
          </p:blipFill>
          <p:spPr bwMode="auto">
            <a:xfrm>
              <a:off x="323528" y="4293096"/>
              <a:ext cx="7716123" cy="1584176"/>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189"/>
            <a:ext cx="9144000" cy="750540"/>
          </a:xfrm>
        </p:spPr>
        <p:txBody>
          <a:bodyPr>
            <a:normAutofit/>
          </a:bodyPr>
          <a:lstStyle/>
          <a:p>
            <a:pPr algn="r"/>
            <a:r>
              <a:rPr lang="en-US" altLang="ko-KR" dirty="0"/>
              <a:t>[</a:t>
            </a:r>
            <a:r>
              <a:rPr lang="ko-KR" altLang="en-US" dirty="0"/>
              <a:t>단원정리</a:t>
            </a:r>
            <a:r>
              <a:rPr lang="en-US" altLang="ko-KR" dirty="0"/>
              <a:t>] </a:t>
            </a:r>
            <a:r>
              <a:rPr lang="en-US" altLang="ko-KR" dirty="0" smtClean="0"/>
              <a:t>7/7 </a:t>
            </a:r>
            <a:endParaRPr lang="en-US" dirty="0">
              <a:solidFill>
                <a:schemeClr val="tx2"/>
              </a:solidFill>
            </a:endParaRPr>
          </a:p>
        </p:txBody>
      </p:sp>
      <p:sp>
        <p:nvSpPr>
          <p:cNvPr id="8" name="Text Placeholder 2"/>
          <p:cNvSpPr txBox="1">
            <a:spLocks/>
          </p:cNvSpPr>
          <p:nvPr/>
        </p:nvSpPr>
        <p:spPr>
          <a:xfrm>
            <a:off x="179512" y="984496"/>
            <a:ext cx="8352928" cy="360040"/>
          </a:xfrm>
          <a:prstGeom prst="rect">
            <a:avLst/>
          </a:prstGeom>
          <a:ln>
            <a:noFill/>
          </a:ln>
        </p:spPr>
        <p:txBody>
          <a:bodyPr vert="horz" lIns="0" tIns="0" rIns="0" bIns="0" rtlCol="0">
            <a:noAutofit/>
          </a:bodyPr>
          <a:lstStyle/>
          <a:p>
            <a:pPr marL="396875" marR="0" lvl="0" indent="-396875" algn="l" defTabSz="914363" rtl="0" eaLnBrk="1" fontAlgn="auto" latinLnBrk="1" hangingPunct="1">
              <a:lnSpc>
                <a:spcPct val="120000"/>
              </a:lnSpc>
              <a:spcBef>
                <a:spcPct val="20000"/>
              </a:spcBef>
              <a:spcAft>
                <a:spcPts val="0"/>
              </a:spcAft>
              <a:buClrTx/>
              <a:buSzTx/>
              <a:buFontTx/>
              <a:buBlip>
                <a:blip r:embed="rId3"/>
              </a:buBlip>
              <a:tabLst/>
              <a:defRPr/>
            </a:pPr>
            <a:r>
              <a:rPr kumimoji="0" lang="ko-KR" altLang="en-US" sz="2400" b="1" i="0" u="none" strike="noStrike" kern="1200" cap="none" spc="0" normalizeH="0" baseline="0" noProof="0" dirty="0" smtClean="0">
                <a:ln>
                  <a:noFill/>
                </a:ln>
                <a:solidFill>
                  <a:schemeClr val="tx1"/>
                </a:solidFill>
                <a:effectLst/>
                <a:uLnTx/>
                <a:uFillTx/>
                <a:latin typeface="+mn-ea"/>
                <a:cs typeface="+mn-cs"/>
              </a:rPr>
              <a:t>화면과 커서의 위치를 제어하는 예제</a:t>
            </a:r>
            <a:endParaRPr kumimoji="0" lang="ko-KR" altLang="en-US" sz="2400" b="1" i="0" u="none" strike="noStrike" kern="1200" cap="none" spc="0" normalizeH="0" baseline="0" noProof="0" dirty="0">
              <a:ln>
                <a:noFill/>
              </a:ln>
              <a:solidFill>
                <a:schemeClr val="tx1"/>
              </a:solidFill>
              <a:effectLst/>
              <a:uLnTx/>
              <a:uFillTx/>
              <a:latin typeface="+mn-ea"/>
              <a:cs typeface="+mn-cs"/>
            </a:endParaRPr>
          </a:p>
        </p:txBody>
      </p:sp>
      <p:grpSp>
        <p:nvGrpSpPr>
          <p:cNvPr id="16" name="그룹 15"/>
          <p:cNvGrpSpPr/>
          <p:nvPr/>
        </p:nvGrpSpPr>
        <p:grpSpPr>
          <a:xfrm>
            <a:off x="611559" y="1556792"/>
            <a:ext cx="6840761" cy="5112569"/>
            <a:chOff x="179511" y="980729"/>
            <a:chExt cx="7159787" cy="5832648"/>
          </a:xfrm>
        </p:grpSpPr>
        <p:pic>
          <p:nvPicPr>
            <p:cNvPr id="9" name="Picture 2"/>
            <p:cNvPicPr>
              <a:picLocks noChangeAspect="1" noChangeArrowheads="1"/>
            </p:cNvPicPr>
            <p:nvPr/>
          </p:nvPicPr>
          <p:blipFill>
            <a:blip r:embed="rId4" cstate="print"/>
            <a:srcRect/>
            <a:stretch>
              <a:fillRect/>
            </a:stretch>
          </p:blipFill>
          <p:spPr bwMode="auto">
            <a:xfrm>
              <a:off x="179511" y="980729"/>
              <a:ext cx="7159787" cy="5832648"/>
            </a:xfrm>
            <a:prstGeom prst="rect">
              <a:avLst/>
            </a:prstGeom>
            <a:noFill/>
            <a:ln w="9525">
              <a:noFill/>
              <a:miter lim="800000"/>
              <a:headEnd/>
              <a:tailEnd/>
            </a:ln>
          </p:spPr>
        </p:pic>
        <p:cxnSp>
          <p:nvCxnSpPr>
            <p:cNvPr id="10" name="직선 연결선 9"/>
            <p:cNvCxnSpPr/>
            <p:nvPr/>
          </p:nvCxnSpPr>
          <p:spPr>
            <a:xfrm>
              <a:off x="611560" y="3501008"/>
              <a:ext cx="172819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755576" y="4293096"/>
              <a:ext cx="144016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843808" y="3501008"/>
              <a:ext cx="1872208" cy="707886"/>
            </a:xfrm>
            <a:prstGeom prst="rect">
              <a:avLst/>
            </a:prstGeom>
            <a:solidFill>
              <a:schemeClr val="accent2">
                <a:lumMod val="40000"/>
                <a:lumOff val="60000"/>
              </a:schemeClr>
            </a:solidFill>
            <a:ln>
              <a:noFill/>
            </a:ln>
            <a:effectLst/>
          </p:spPr>
          <p:txBody>
            <a:bodyPr wrap="square" rtlCol="0">
              <a:spAutoFit/>
            </a:bodyPr>
            <a:lstStyle/>
            <a:p>
              <a:r>
                <a:rPr lang="en-US" altLang="ko-KR" sz="2000" dirty="0" err="1" smtClean="0"/>
                <a:t>printf</a:t>
              </a:r>
              <a:r>
                <a:rPr lang="en-US" altLang="ko-KR" sz="2000" dirty="0" smtClean="0"/>
                <a:t> </a:t>
              </a:r>
              <a:r>
                <a:rPr lang="ko-KR" altLang="en-US" sz="2000" dirty="0" smtClean="0"/>
                <a:t>이전에 </a:t>
              </a:r>
              <a:endParaRPr lang="en-US" altLang="ko-KR" sz="2000" dirty="0" smtClean="0"/>
            </a:p>
            <a:p>
              <a:r>
                <a:rPr lang="ko-KR" altLang="en-US" sz="2000" dirty="0" smtClean="0"/>
                <a:t>커서위치 제어</a:t>
              </a:r>
              <a:r>
                <a:rPr lang="en-US" altLang="ko-KR" sz="2000" dirty="0" smtClean="0"/>
                <a:t> </a:t>
              </a:r>
              <a:endParaRPr lang="ko-KR" altLang="en-US" sz="2000" dirty="0"/>
            </a:p>
          </p:txBody>
        </p:sp>
        <p:pic>
          <p:nvPicPr>
            <p:cNvPr id="14" name="_x41670376" descr="EMB00000f140341"/>
            <p:cNvPicPr>
              <a:picLocks noChangeAspect="1" noChangeArrowheads="1"/>
            </p:cNvPicPr>
            <p:nvPr/>
          </p:nvPicPr>
          <p:blipFill>
            <a:blip r:embed="rId5" cstate="print"/>
            <a:srcRect/>
            <a:stretch>
              <a:fillRect/>
            </a:stretch>
          </p:blipFill>
          <p:spPr bwMode="auto">
            <a:xfrm>
              <a:off x="5076056" y="2407076"/>
              <a:ext cx="1872208" cy="2102044"/>
            </a:xfrm>
            <a:prstGeom prst="rect">
              <a:avLst/>
            </a:prstGeom>
            <a:noFill/>
          </p:spPr>
        </p:pic>
        <p:cxnSp>
          <p:nvCxnSpPr>
            <p:cNvPr id="15" name="직선 연결선 14"/>
            <p:cNvCxnSpPr/>
            <p:nvPr/>
          </p:nvCxnSpPr>
          <p:spPr>
            <a:xfrm>
              <a:off x="611560" y="2132856"/>
              <a:ext cx="2016224" cy="0"/>
            </a:xfrm>
            <a:prstGeom prst="line">
              <a:avLst/>
            </a:prstGeom>
            <a:ln w="25400"/>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06524"/>
          </a:xfrm>
        </p:spPr>
        <p:txBody>
          <a:bodyPr>
            <a:normAutofit/>
          </a:bodyPr>
          <a:lstStyle/>
          <a:p>
            <a:r>
              <a:rPr lang="ko-KR" altLang="en-US" dirty="0" smtClean="0"/>
              <a:t>문자와 문자열 관련 함수</a:t>
            </a:r>
            <a:endParaRPr lang="ko-KR" altLang="en-US" dirty="0"/>
          </a:p>
        </p:txBody>
      </p:sp>
      <p:sp>
        <p:nvSpPr>
          <p:cNvPr id="4096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1" name="TextBox 10"/>
          <p:cNvSpPr txBox="1"/>
          <p:nvPr/>
        </p:nvSpPr>
        <p:spPr>
          <a:xfrm>
            <a:off x="251520" y="980728"/>
            <a:ext cx="8712968" cy="707886"/>
          </a:xfrm>
          <a:prstGeom prst="rect">
            <a:avLst/>
          </a:prstGeom>
          <a:solidFill>
            <a:schemeClr val="accent1">
              <a:lumMod val="40000"/>
              <a:lumOff val="60000"/>
            </a:schemeClr>
          </a:solidFill>
          <a:ln>
            <a:noFill/>
          </a:ln>
          <a:effectLst/>
        </p:spPr>
        <p:txBody>
          <a:bodyPr wrap="square" rtlCol="0">
            <a:spAutoFit/>
          </a:bodyPr>
          <a:lstStyle/>
          <a:p>
            <a:r>
              <a:rPr lang="ko-KR" altLang="en-US" sz="2000" dirty="0" smtClean="0"/>
              <a:t>문자는 </a:t>
            </a:r>
            <a:r>
              <a:rPr lang="en-US" altLang="ko-KR" sz="2000" b="1" dirty="0" smtClean="0"/>
              <a:t>char</a:t>
            </a:r>
            <a:r>
              <a:rPr lang="ko-KR" altLang="en-US" sz="2000" dirty="0" smtClean="0"/>
              <a:t> 형 변수에 저장할 수 있지만 문자열을 변수에 저장하려면 </a:t>
            </a:r>
            <a:r>
              <a:rPr lang="en-US" altLang="ko-KR" sz="2000" b="1" dirty="0" smtClean="0"/>
              <a:t>char</a:t>
            </a:r>
            <a:r>
              <a:rPr lang="ko-KR" altLang="en-US" sz="2000" dirty="0" smtClean="0"/>
              <a:t> 형 배열이나 포인터를 이용한다</a:t>
            </a:r>
            <a:r>
              <a:rPr lang="en-US" altLang="ko-KR" sz="2000" dirty="0" smtClean="0"/>
              <a:t>.</a:t>
            </a:r>
            <a:endParaRPr lang="ko-KR" altLang="en-US" sz="2000" dirty="0"/>
          </a:p>
        </p:txBody>
      </p:sp>
      <p:sp>
        <p:nvSpPr>
          <p:cNvPr id="5939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38913" name="Picture 1"/>
          <p:cNvPicPr>
            <a:picLocks noChangeAspect="1" noChangeArrowheads="1"/>
          </p:cNvPicPr>
          <p:nvPr/>
        </p:nvPicPr>
        <p:blipFill>
          <a:blip r:embed="rId3" cstate="print"/>
          <a:srcRect/>
          <a:stretch>
            <a:fillRect/>
          </a:stretch>
        </p:blipFill>
        <p:spPr bwMode="auto">
          <a:xfrm>
            <a:off x="323528" y="1775205"/>
            <a:ext cx="5574908" cy="5038171"/>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0189"/>
            <a:ext cx="8763000" cy="606524"/>
          </a:xfrm>
        </p:spPr>
        <p:txBody>
          <a:bodyPr>
            <a:normAutofit/>
          </a:bodyPr>
          <a:lstStyle/>
          <a:p>
            <a:r>
              <a:rPr lang="ko-KR" altLang="en-US" dirty="0" smtClean="0"/>
              <a:t>문자 분류 함수</a:t>
            </a:r>
            <a:endParaRPr lang="ko-KR" altLang="en-US" dirty="0"/>
          </a:p>
        </p:txBody>
      </p:sp>
      <p:sp>
        <p:nvSpPr>
          <p:cNvPr id="4096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36865" name="Picture 1"/>
          <p:cNvPicPr>
            <a:picLocks noChangeAspect="1" noChangeArrowheads="1"/>
          </p:cNvPicPr>
          <p:nvPr/>
        </p:nvPicPr>
        <p:blipFill>
          <a:blip r:embed="rId3" cstate="print"/>
          <a:srcRect/>
          <a:stretch>
            <a:fillRect/>
          </a:stretch>
        </p:blipFill>
        <p:spPr bwMode="auto">
          <a:xfrm>
            <a:off x="251520" y="2228428"/>
            <a:ext cx="4600575" cy="4152900"/>
          </a:xfrm>
          <a:prstGeom prst="rect">
            <a:avLst/>
          </a:prstGeom>
          <a:noFill/>
          <a:ln w="9525">
            <a:noFill/>
            <a:miter lim="800000"/>
            <a:headEnd/>
            <a:tailEnd/>
          </a:ln>
        </p:spPr>
      </p:pic>
      <p:pic>
        <p:nvPicPr>
          <p:cNvPr id="36866" name="Picture 2"/>
          <p:cNvPicPr>
            <a:picLocks noChangeAspect="1" noChangeArrowheads="1"/>
          </p:cNvPicPr>
          <p:nvPr/>
        </p:nvPicPr>
        <p:blipFill>
          <a:blip r:embed="rId4" cstate="print"/>
          <a:srcRect/>
          <a:stretch>
            <a:fillRect/>
          </a:stretch>
        </p:blipFill>
        <p:spPr bwMode="auto">
          <a:xfrm>
            <a:off x="323528" y="908720"/>
            <a:ext cx="5915025" cy="1123950"/>
          </a:xfrm>
          <a:prstGeom prst="rect">
            <a:avLst/>
          </a:prstGeom>
          <a:noFill/>
          <a:ln w="9525">
            <a:noFill/>
            <a:miter lim="800000"/>
            <a:headEnd/>
            <a:tailEnd/>
          </a:ln>
        </p:spPr>
      </p:pic>
      <p:sp>
        <p:nvSpPr>
          <p:cNvPr id="13" name="Rounded Rectangle 7"/>
          <p:cNvSpPr/>
          <p:nvPr/>
        </p:nvSpPr>
        <p:spPr bwMode="auto">
          <a:xfrm>
            <a:off x="6372200" y="6192688"/>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
        <p:nvSpPr>
          <p:cNvPr id="3686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36867" name="_x78676144" descr="EMB000002ec0f6b"/>
          <p:cNvPicPr>
            <a:picLocks noChangeAspect="1" noChangeArrowheads="1"/>
          </p:cNvPicPr>
          <p:nvPr/>
        </p:nvPicPr>
        <p:blipFill>
          <a:blip r:embed="rId5" cstate="print"/>
          <a:srcRect/>
          <a:stretch>
            <a:fillRect/>
          </a:stretch>
        </p:blipFill>
        <p:spPr bwMode="auto">
          <a:xfrm>
            <a:off x="5118752" y="4509120"/>
            <a:ext cx="1901520" cy="792088"/>
          </a:xfrm>
          <a:prstGeom prst="rect">
            <a:avLst/>
          </a:prstGeom>
          <a:noFill/>
        </p:spPr>
      </p:pic>
      <p:cxnSp>
        <p:nvCxnSpPr>
          <p:cNvPr id="15" name="직선 연결선 14"/>
          <p:cNvCxnSpPr/>
          <p:nvPr/>
        </p:nvCxnSpPr>
        <p:spPr>
          <a:xfrm>
            <a:off x="683568" y="3240272"/>
            <a:ext cx="1944216"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36867"/>
                                        </p:tgtEl>
                                        <p:attrNameLst>
                                          <p:attrName>style.visibility</p:attrName>
                                        </p:attrNameLst>
                                      </p:cBhvr>
                                      <p:to>
                                        <p:strVal val="visible"/>
                                      </p:to>
                                    </p:set>
                                    <p:anim calcmode="lin" valueType="num">
                                      <p:cBhvr>
                                        <p:cTn id="7" dur="500" fill="hold"/>
                                        <p:tgtEl>
                                          <p:spTgt spid="36867"/>
                                        </p:tgtEl>
                                        <p:attrNameLst>
                                          <p:attrName>ppt_w</p:attrName>
                                        </p:attrNameLst>
                                      </p:cBhvr>
                                      <p:tavLst>
                                        <p:tav tm="0">
                                          <p:val>
                                            <p:fltVal val="0"/>
                                          </p:val>
                                        </p:tav>
                                        <p:tav tm="100000">
                                          <p:val>
                                            <p:strVal val="#ppt_w"/>
                                          </p:val>
                                        </p:tav>
                                      </p:tavLst>
                                    </p:anim>
                                    <p:anim calcmode="lin" valueType="num">
                                      <p:cBhvr>
                                        <p:cTn id="8" dur="500" fill="hold"/>
                                        <p:tgtEl>
                                          <p:spTgt spid="36867"/>
                                        </p:tgtEl>
                                        <p:attrNameLst>
                                          <p:attrName>ppt_h</p:attrName>
                                        </p:attrNameLst>
                                      </p:cBhvr>
                                      <p:tavLst>
                                        <p:tav tm="0">
                                          <p:val>
                                            <p:fltVal val="0"/>
                                          </p:val>
                                        </p:tav>
                                        <p:tav tm="100000">
                                          <p:val>
                                            <p:strVal val="#ppt_h"/>
                                          </p:val>
                                        </p:tav>
                                      </p:tavLst>
                                    </p:anim>
                                    <p:animEffect transition="in" filter="fade">
                                      <p:cBhvr>
                                        <p:cTn id="9" dur="500"/>
                                        <p:tgtEl>
                                          <p:spTgt spid="36867"/>
                                        </p:tgtEl>
                                      </p:cBhvr>
                                    </p:animEffect>
                                  </p:childTnLst>
                                </p:cTn>
                              </p:par>
                            </p:childTnLst>
                          </p:cTn>
                        </p:par>
                      </p:childTnLst>
                    </p:cTn>
                  </p:par>
                </p:childTnLst>
              </p:cTn>
              <p:nextCondLst>
                <p:cond evt="onClick" delay="0">
                  <p:tgtEl>
                    <p:spTgt spid="13"/>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12.1] (296 page)</a:t>
            </a:r>
            <a:endParaRPr lang="ko-KR" altLang="en-US" dirty="0"/>
          </a:p>
        </p:txBody>
      </p:sp>
      <p:sp>
        <p:nvSpPr>
          <p:cNvPr id="6" name="텍스트 개체 틀 4"/>
          <p:cNvSpPr>
            <a:spLocks noGrp="1"/>
          </p:cNvSpPr>
          <p:nvPr>
            <p:ph type="body" sz="quarter" idx="10"/>
          </p:nvPr>
        </p:nvSpPr>
        <p:spPr>
          <a:xfrm>
            <a:off x="179512" y="1052736"/>
            <a:ext cx="8784976" cy="751424"/>
          </a:xfrm>
        </p:spPr>
        <p:txBody>
          <a:bodyPr/>
          <a:lstStyle/>
          <a:p>
            <a:pPr>
              <a:buNone/>
            </a:pPr>
            <a:r>
              <a:rPr lang="ko-KR" altLang="en-US" sz="2000" dirty="0" smtClean="0"/>
              <a:t>입력된 문자가 숫자라면 </a:t>
            </a:r>
            <a:r>
              <a:rPr lang="en-US" altLang="ko-KR" sz="2000" dirty="0" smtClean="0"/>
              <a:t>"</a:t>
            </a:r>
            <a:r>
              <a:rPr lang="ko-KR" altLang="en-US" sz="2000" dirty="0" smtClean="0"/>
              <a:t>숫자입니다</a:t>
            </a:r>
            <a:r>
              <a:rPr lang="en-US" altLang="ko-KR" sz="2000" dirty="0" smtClean="0"/>
              <a:t>."</a:t>
            </a:r>
            <a:r>
              <a:rPr lang="ko-KR" altLang="en-US" sz="2000" dirty="0" smtClean="0"/>
              <a:t>를 출력하고</a:t>
            </a:r>
            <a:r>
              <a:rPr lang="en-US" altLang="ko-KR" sz="2000" dirty="0" smtClean="0"/>
              <a:t>, </a:t>
            </a:r>
            <a:r>
              <a:rPr lang="ko-KR" altLang="en-US" sz="2000" dirty="0" smtClean="0"/>
              <a:t>문자일 경우 대문자면 </a:t>
            </a:r>
            <a:endParaRPr lang="en-US" altLang="ko-KR" sz="2000" dirty="0" smtClean="0"/>
          </a:p>
          <a:p>
            <a:pPr>
              <a:buNone/>
            </a:pPr>
            <a:r>
              <a:rPr lang="ko-KR" altLang="en-US" sz="2000" dirty="0" smtClean="0"/>
              <a:t>소문자로</a:t>
            </a:r>
            <a:r>
              <a:rPr lang="en-US" altLang="ko-KR" sz="2000" dirty="0" smtClean="0"/>
              <a:t>, </a:t>
            </a:r>
            <a:r>
              <a:rPr lang="ko-KR" altLang="en-US" sz="2000" dirty="0" smtClean="0"/>
              <a:t>소문자면 대문자로 출력하는 프로그램을 작성하시오</a:t>
            </a:r>
            <a:r>
              <a:rPr lang="en-US" altLang="ko-KR" sz="2000" dirty="0" smtClean="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6" name="Rounded Rectangle 7"/>
          <p:cNvSpPr/>
          <p:nvPr/>
        </p:nvSpPr>
        <p:spPr bwMode="auto">
          <a:xfrm>
            <a:off x="6084168" y="626469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69634" name="Picture 2"/>
          <p:cNvPicPr>
            <a:picLocks noChangeAspect="1" noChangeArrowheads="1"/>
          </p:cNvPicPr>
          <p:nvPr/>
        </p:nvPicPr>
        <p:blipFill>
          <a:blip r:embed="rId3" cstate="print"/>
          <a:srcRect/>
          <a:stretch>
            <a:fillRect/>
          </a:stretch>
        </p:blipFill>
        <p:spPr bwMode="auto">
          <a:xfrm>
            <a:off x="323528" y="2010494"/>
            <a:ext cx="4953000" cy="4514850"/>
          </a:xfrm>
          <a:prstGeom prst="rect">
            <a:avLst/>
          </a:prstGeom>
          <a:noFill/>
          <a:ln w="9525">
            <a:solidFill>
              <a:schemeClr val="accent1"/>
            </a:solidFill>
            <a:miter lim="800000"/>
            <a:headEnd/>
            <a:tailEnd/>
          </a:ln>
        </p:spPr>
      </p:pic>
      <p:sp>
        <p:nvSpPr>
          <p:cNvPr id="9" name="Rounded Rectangle 7">
            <a:hlinkClick r:id="rId4" action="ppaction://hlinkfile"/>
          </p:cNvPr>
          <p:cNvSpPr/>
          <p:nvPr/>
        </p:nvSpPr>
        <p:spPr bwMode="auto">
          <a:xfrm>
            <a:off x="6084168" y="5544616"/>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634"/>
                                        </p:tgtEl>
                                        <p:attrNameLst>
                                          <p:attrName>style.visibility</p:attrName>
                                        </p:attrNameLst>
                                      </p:cBhvr>
                                      <p:to>
                                        <p:strVal val="visible"/>
                                      </p:to>
                                    </p:set>
                                    <p:animEffect transition="in" filter="fade">
                                      <p:cBhvr>
                                        <p:cTn id="7" dur="2000"/>
                                        <p:tgtEl>
                                          <p:spTgt spid="69634"/>
                                        </p:tgtEl>
                                      </p:cBhvr>
                                    </p:animEffect>
                                  </p:childTnLst>
                                </p:cTn>
                              </p:par>
                            </p:childTnLst>
                          </p:cTn>
                        </p:par>
                      </p:childTnLst>
                    </p:cTn>
                  </p:par>
                </p:childTnLst>
              </p:cTn>
              <p:nextCondLst>
                <p:cond evt="onClick" delay="0">
                  <p:tgtEl>
                    <p:spTgt spid="16"/>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0189"/>
            <a:ext cx="8763000" cy="606524"/>
          </a:xfrm>
        </p:spPr>
        <p:txBody>
          <a:bodyPr>
            <a:normAutofit/>
          </a:bodyPr>
          <a:lstStyle/>
          <a:p>
            <a:r>
              <a:rPr lang="ko-KR" altLang="en-US" dirty="0" smtClean="0"/>
              <a:t>문자열을 숫자로 변환하는 함수</a:t>
            </a:r>
            <a:endParaRPr lang="ko-KR" altLang="en-US" dirty="0"/>
          </a:p>
        </p:txBody>
      </p:sp>
      <p:sp>
        <p:nvSpPr>
          <p:cNvPr id="4096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307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3078"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3" name="Rounded Rectangle 7"/>
          <p:cNvSpPr/>
          <p:nvPr/>
        </p:nvSpPr>
        <p:spPr bwMode="auto">
          <a:xfrm>
            <a:off x="6372200" y="6192688"/>
            <a:ext cx="2520280"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실행결과</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34817" name="Picture 1"/>
          <p:cNvPicPr>
            <a:picLocks noChangeAspect="1" noChangeArrowheads="1"/>
          </p:cNvPicPr>
          <p:nvPr/>
        </p:nvPicPr>
        <p:blipFill>
          <a:blip r:embed="rId3" cstate="print"/>
          <a:srcRect/>
          <a:stretch>
            <a:fillRect/>
          </a:stretch>
        </p:blipFill>
        <p:spPr bwMode="auto">
          <a:xfrm>
            <a:off x="154285" y="902221"/>
            <a:ext cx="5857875" cy="1590675"/>
          </a:xfrm>
          <a:prstGeom prst="rect">
            <a:avLst/>
          </a:prstGeom>
          <a:noFill/>
          <a:ln w="9525">
            <a:noFill/>
            <a:miter lim="800000"/>
            <a:headEnd/>
            <a:tailEnd/>
          </a:ln>
        </p:spPr>
      </p:pic>
      <p:pic>
        <p:nvPicPr>
          <p:cNvPr id="34818" name="Picture 2"/>
          <p:cNvPicPr>
            <a:picLocks noChangeAspect="1" noChangeArrowheads="1"/>
          </p:cNvPicPr>
          <p:nvPr/>
        </p:nvPicPr>
        <p:blipFill>
          <a:blip r:embed="rId4" cstate="print"/>
          <a:srcRect/>
          <a:stretch>
            <a:fillRect/>
          </a:stretch>
        </p:blipFill>
        <p:spPr bwMode="auto">
          <a:xfrm>
            <a:off x="164951" y="2564904"/>
            <a:ext cx="5991225" cy="3086100"/>
          </a:xfrm>
          <a:prstGeom prst="rect">
            <a:avLst/>
          </a:prstGeom>
          <a:noFill/>
          <a:ln w="9525">
            <a:noFill/>
            <a:miter lim="800000"/>
            <a:headEnd/>
            <a:tailEnd/>
          </a:ln>
        </p:spPr>
      </p:pic>
      <p:sp>
        <p:nvSpPr>
          <p:cNvPr id="3482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34819" name="_x77568720" descr="EMB000002ec0f8a"/>
          <p:cNvPicPr>
            <a:picLocks noChangeAspect="1" noChangeArrowheads="1"/>
          </p:cNvPicPr>
          <p:nvPr/>
        </p:nvPicPr>
        <p:blipFill>
          <a:blip r:embed="rId5" cstate="print"/>
          <a:srcRect/>
          <a:stretch>
            <a:fillRect/>
          </a:stretch>
        </p:blipFill>
        <p:spPr bwMode="auto">
          <a:xfrm>
            <a:off x="5652120" y="3284984"/>
            <a:ext cx="3264824" cy="792088"/>
          </a:xfrm>
          <a:prstGeom prst="rect">
            <a:avLst/>
          </a:prstGeom>
          <a:noFill/>
        </p:spPr>
      </p:pic>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19"/>
                                        </p:tgtEl>
                                        <p:attrNameLst>
                                          <p:attrName>style.visibility</p:attrName>
                                        </p:attrNameLst>
                                      </p:cBhvr>
                                      <p:to>
                                        <p:strVal val="visible"/>
                                      </p:to>
                                    </p:set>
                                    <p:animEffect transition="in" filter="fade">
                                      <p:cBhvr>
                                        <p:cTn id="7" dur="2000"/>
                                        <p:tgtEl>
                                          <p:spTgt spid="34819"/>
                                        </p:tgtEl>
                                      </p:cBhvr>
                                    </p:animEffect>
                                  </p:childTnLst>
                                </p:cTn>
                              </p:par>
                            </p:childTnLst>
                          </p:cTn>
                        </p:par>
                      </p:childTnLst>
                    </p:cTn>
                  </p:par>
                </p:childTnLst>
              </p:cTn>
              <p:nextCondLst>
                <p:cond evt="onClick" delay="0">
                  <p:tgtEl>
                    <p:spTgt spid="13"/>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78531"/>
          </a:xfrm>
        </p:spPr>
        <p:txBody>
          <a:bodyPr>
            <a:normAutofit/>
          </a:bodyPr>
          <a:lstStyle/>
          <a:p>
            <a:r>
              <a:rPr lang="en-US" altLang="ko-KR" dirty="0" smtClean="0"/>
              <a:t>[</a:t>
            </a:r>
            <a:r>
              <a:rPr lang="ko-KR" altLang="en-US" dirty="0" smtClean="0"/>
              <a:t>실습문제 </a:t>
            </a:r>
            <a:r>
              <a:rPr lang="en-US" altLang="ko-KR" dirty="0" smtClean="0"/>
              <a:t>12.2] (297 page)</a:t>
            </a:r>
            <a:endParaRPr lang="ko-KR" altLang="en-US" dirty="0"/>
          </a:p>
        </p:txBody>
      </p:sp>
      <p:sp>
        <p:nvSpPr>
          <p:cNvPr id="6" name="텍스트 개체 틀 4"/>
          <p:cNvSpPr>
            <a:spLocks noGrp="1"/>
          </p:cNvSpPr>
          <p:nvPr>
            <p:ph type="body" sz="quarter" idx="10"/>
          </p:nvPr>
        </p:nvSpPr>
        <p:spPr>
          <a:xfrm>
            <a:off x="179512" y="1052736"/>
            <a:ext cx="8784976" cy="320537"/>
          </a:xfrm>
        </p:spPr>
        <p:txBody>
          <a:bodyPr/>
          <a:lstStyle/>
          <a:p>
            <a:pPr>
              <a:buNone/>
            </a:pPr>
            <a:r>
              <a:rPr lang="ko-KR" altLang="en-US" sz="2000" dirty="0" smtClean="0"/>
              <a:t>두 개의 문자열 </a:t>
            </a:r>
            <a:r>
              <a:rPr lang="en-US" altLang="ko-KR" sz="2000" dirty="0" smtClean="0"/>
              <a:t>"1234"</a:t>
            </a:r>
            <a:r>
              <a:rPr lang="ko-KR" altLang="en-US" sz="2000" dirty="0" smtClean="0"/>
              <a:t>과 </a:t>
            </a:r>
            <a:r>
              <a:rPr lang="en-US" altLang="ko-KR" sz="2000" dirty="0" smtClean="0"/>
              <a:t>"0.5678"</a:t>
            </a:r>
            <a:r>
              <a:rPr lang="ko-KR" altLang="en-US" sz="2000" dirty="0" smtClean="0"/>
              <a:t>의 합을 계산하는 프로그램을 작성하시오</a:t>
            </a:r>
            <a:r>
              <a:rPr lang="en-US" altLang="ko-KR" sz="2000" dirty="0" smtClean="0"/>
              <a:t>.</a:t>
            </a:r>
            <a:endParaRPr lang="ko-KR" altLang="en-US"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6" name="Rounded Rectangle 7"/>
          <p:cNvSpPr/>
          <p:nvPr/>
        </p:nvSpPr>
        <p:spPr bwMode="auto">
          <a:xfrm>
            <a:off x="6084168" y="6264696"/>
            <a:ext cx="2736304" cy="54868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실습문제 정답</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pic>
        <p:nvPicPr>
          <p:cNvPr id="71682" name="Picture 2"/>
          <p:cNvPicPr>
            <a:picLocks noChangeAspect="1" noChangeArrowheads="1"/>
          </p:cNvPicPr>
          <p:nvPr/>
        </p:nvPicPr>
        <p:blipFill>
          <a:blip r:embed="rId3" cstate="print"/>
          <a:srcRect/>
          <a:stretch>
            <a:fillRect/>
          </a:stretch>
        </p:blipFill>
        <p:spPr bwMode="auto">
          <a:xfrm>
            <a:off x="356220" y="3252192"/>
            <a:ext cx="5295900" cy="1905000"/>
          </a:xfrm>
          <a:prstGeom prst="rect">
            <a:avLst/>
          </a:prstGeom>
          <a:noFill/>
          <a:ln w="9525">
            <a:noFill/>
            <a:miter lim="800000"/>
            <a:headEnd/>
            <a:tailEnd/>
          </a:ln>
        </p:spPr>
      </p:pic>
      <p:pic>
        <p:nvPicPr>
          <p:cNvPr id="9" name="Picture 1"/>
          <p:cNvPicPr>
            <a:picLocks noChangeAspect="1" noChangeArrowheads="1"/>
          </p:cNvPicPr>
          <p:nvPr/>
        </p:nvPicPr>
        <p:blipFill>
          <a:blip r:embed="rId4" cstate="print"/>
          <a:srcRect/>
          <a:stretch>
            <a:fillRect/>
          </a:stretch>
        </p:blipFill>
        <p:spPr bwMode="auto">
          <a:xfrm>
            <a:off x="3106613" y="1550293"/>
            <a:ext cx="5857875" cy="1590675"/>
          </a:xfrm>
          <a:prstGeom prst="rect">
            <a:avLst/>
          </a:prstGeom>
          <a:noFill/>
          <a:ln w="9525">
            <a:noFill/>
            <a:miter lim="800000"/>
            <a:headEnd/>
            <a:tailEnd/>
          </a:ln>
        </p:spPr>
      </p:pic>
      <p:sp>
        <p:nvSpPr>
          <p:cNvPr id="10" name="Rounded Rectangle 7">
            <a:hlinkClick r:id="rId5" action="ppaction://hlinkfile"/>
          </p:cNvPr>
          <p:cNvSpPr/>
          <p:nvPr/>
        </p:nvSpPr>
        <p:spPr bwMode="auto">
          <a:xfrm>
            <a:off x="6084168" y="5544616"/>
            <a:ext cx="2520280" cy="548680"/>
          </a:xfrm>
          <a:prstGeom prst="roundRect">
            <a:avLst>
              <a:gd name="adj" fmla="val 9033"/>
            </a:avLst>
          </a:prstGeom>
          <a:solidFill>
            <a:srgbClr val="00206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rgbClr val="FFFFFF"/>
                </a:solidFill>
                <a:effectLst>
                  <a:outerShdw blurRad="38100" dist="38100" dir="2700000" algn="tl">
                    <a:srgbClr val="000000">
                      <a:alpha val="43137"/>
                    </a:srgbClr>
                  </a:outerShdw>
                </a:effectLst>
                <a:ea typeface="맑은 고딕" pitchFamily="50" charset="-127"/>
              </a:rPr>
              <a:t>Program</a:t>
            </a:r>
            <a:r>
              <a:rPr lang="ko-KR" altLang="en-US" sz="2300" b="1" dirty="0" smtClean="0">
                <a:solidFill>
                  <a:srgbClr val="FFFFFF"/>
                </a:solidFill>
                <a:effectLst>
                  <a:outerShdw blurRad="38100" dist="38100" dir="2700000" algn="tl">
                    <a:srgbClr val="000000">
                      <a:alpha val="43137"/>
                    </a:srgbClr>
                  </a:outerShdw>
                </a:effectLst>
                <a:ea typeface="맑은 고딕" pitchFamily="50" charset="-127"/>
              </a:rPr>
              <a:t>실행</a:t>
            </a:r>
            <a:endParaRPr lang="en-US" sz="2300" b="1" dirty="0" smtClean="0">
              <a:solidFill>
                <a:srgbClr val="FFFFFF"/>
              </a:solidFill>
              <a:effectLst>
                <a:outerShdw blurRad="38100" dist="38100" dir="2700000" algn="tl">
                  <a:srgbClr val="000000">
                    <a:alpha val="43137"/>
                  </a:srgbClr>
                </a:outerShdw>
              </a:effectLst>
              <a:ea typeface="맑은 고딕" pitchFamily="50" charset="-127"/>
            </a:endParaRPr>
          </a:p>
        </p:txBody>
      </p:sp>
    </p:spTree>
  </p:cSld>
  <p:clrMapOvr>
    <a:masterClrMapping/>
  </p:clrMapOvr>
  <p:transition>
    <p:fade/>
  </p:transition>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682"/>
                                        </p:tgtEl>
                                        <p:attrNameLst>
                                          <p:attrName>style.visibility</p:attrName>
                                        </p:attrNameLst>
                                      </p:cBhvr>
                                      <p:to>
                                        <p:strVal val="visible"/>
                                      </p:to>
                                    </p:set>
                                    <p:animEffect transition="in" filter="fade">
                                      <p:cBhvr>
                                        <p:cTn id="7" dur="2000"/>
                                        <p:tgtEl>
                                          <p:spTgt spid="71682"/>
                                        </p:tgtEl>
                                      </p:cBhvr>
                                    </p:animEffect>
                                  </p:childTnLst>
                                </p:cTn>
                              </p:par>
                            </p:childTnLst>
                          </p:cTn>
                        </p:par>
                      </p:childTnLst>
                    </p:cTn>
                  </p:par>
                </p:childTnLst>
              </p:cTn>
              <p:nextCondLst>
                <p:cond evt="onClick" delay="0">
                  <p:tgtEl>
                    <p:spTgt spid="16"/>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30189"/>
            <a:ext cx="8763000" cy="606524"/>
          </a:xfrm>
        </p:spPr>
        <p:txBody>
          <a:bodyPr>
            <a:normAutofit/>
          </a:bodyPr>
          <a:lstStyle/>
          <a:p>
            <a:r>
              <a:rPr lang="ko-KR" altLang="en-US" dirty="0" smtClean="0"/>
              <a:t>수학 계산 함수 </a:t>
            </a:r>
            <a:r>
              <a:rPr lang="en-US" altLang="ko-KR" dirty="0" smtClean="0"/>
              <a:t>1/2 (</a:t>
            </a:r>
            <a:r>
              <a:rPr lang="en-US" altLang="ko-KR" dirty="0" err="1" smtClean="0"/>
              <a:t>math.h</a:t>
            </a:r>
            <a:r>
              <a:rPr lang="en-US" altLang="ko-KR" dirty="0" smtClean="0"/>
              <a:t>)</a:t>
            </a:r>
            <a:r>
              <a:rPr lang="ko-KR" altLang="en-US" dirty="0" smtClean="0"/>
              <a:t> </a:t>
            </a:r>
            <a:endParaRPr lang="ko-KR" altLang="en-US" dirty="0"/>
          </a:p>
        </p:txBody>
      </p:sp>
      <p:sp>
        <p:nvSpPr>
          <p:cNvPr id="4096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307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3078"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32769" name="Picture 1"/>
          <p:cNvPicPr>
            <a:picLocks noChangeAspect="1" noChangeArrowheads="1"/>
          </p:cNvPicPr>
          <p:nvPr/>
        </p:nvPicPr>
        <p:blipFill>
          <a:blip r:embed="rId3" cstate="print"/>
          <a:srcRect/>
          <a:stretch>
            <a:fillRect/>
          </a:stretch>
        </p:blipFill>
        <p:spPr bwMode="auto">
          <a:xfrm>
            <a:off x="256753" y="1214438"/>
            <a:ext cx="7267575" cy="44291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Grid - PURPLE template Segoe">
  <a:themeElements>
    <a:clrScheme name="Purple Template-Template">
      <a:dk1>
        <a:srgbClr val="000000"/>
      </a:dk1>
      <a:lt1>
        <a:srgbClr val="FFFFFF"/>
      </a:lt1>
      <a:dk2>
        <a:srgbClr val="663474"/>
      </a:dk2>
      <a:lt2>
        <a:srgbClr val="DBB7FF"/>
      </a:lt2>
      <a:accent1>
        <a:srgbClr val="FFC000"/>
      </a:accent1>
      <a:accent2>
        <a:srgbClr val="3497AE"/>
      </a:accent2>
      <a:accent3>
        <a:srgbClr val="DF8045"/>
      </a:accent3>
      <a:accent4>
        <a:srgbClr val="7DCC2E"/>
      </a:accent4>
      <a:accent5>
        <a:srgbClr val="FF9929"/>
      </a:accent5>
      <a:accent6>
        <a:srgbClr val="2681E6"/>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5B28715-887B-4BDE-AC78-1A11DBFF77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2745</TotalTime>
  <Words>4798</Words>
  <Application>Microsoft Office PowerPoint</Application>
  <PresentationFormat>화면 슬라이드 쇼(4:3)</PresentationFormat>
  <Paragraphs>254</Paragraphs>
  <Slides>39</Slides>
  <Notes>39</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39</vt:i4>
      </vt:variant>
    </vt:vector>
  </HeadingPairs>
  <TitlesOfParts>
    <vt:vector size="46" baseType="lpstr">
      <vt:lpstr>한컴돋움</vt:lpstr>
      <vt:lpstr>Calibri</vt:lpstr>
      <vt:lpstr>새굴림</vt:lpstr>
      <vt:lpstr>맑은 고딕</vt:lpstr>
      <vt:lpstr>나눔바른고딕</vt:lpstr>
      <vt:lpstr>Arial</vt:lpstr>
      <vt:lpstr>1_Grid - PURPLE template Segoe</vt:lpstr>
      <vt:lpstr>12.  라이브러리 함수와 응용</vt:lpstr>
      <vt:lpstr>학습할 내용</vt:lpstr>
      <vt:lpstr>라이브러리 함수</vt:lpstr>
      <vt:lpstr>문자와 문자열 관련 함수</vt:lpstr>
      <vt:lpstr>문자 분류 함수</vt:lpstr>
      <vt:lpstr>[실습문제 12.1] (296 page)</vt:lpstr>
      <vt:lpstr>문자열을 숫자로 변환하는 함수</vt:lpstr>
      <vt:lpstr>[실습문제 12.2] (297 page)</vt:lpstr>
      <vt:lpstr>수학 계산 함수 1/2 (math.h) </vt:lpstr>
      <vt:lpstr>수학 계산 함수 2/2  (math.h) </vt:lpstr>
      <vt:lpstr>정수형 변환 함수</vt:lpstr>
      <vt:lpstr>[실습문제 12.3] (299 page)</vt:lpstr>
      <vt:lpstr>지수, 로그 함수</vt:lpstr>
      <vt:lpstr>지수, 로그 함수</vt:lpstr>
      <vt:lpstr>[실습문제 12.4] (300 page)</vt:lpstr>
      <vt:lpstr>[실습문제 12.5] (301 page)</vt:lpstr>
      <vt:lpstr>나눗셈과 나머지 함수</vt:lpstr>
      <vt:lpstr>삼각 함수</vt:lpstr>
      <vt:lpstr>각도(degree)와 라디안(호도, radian)</vt:lpstr>
      <vt:lpstr>각도(degree)와 라디안(호도, radian)</vt:lpstr>
      <vt:lpstr>각도(degree)와 라디안(호도, radian)</vt:lpstr>
      <vt:lpstr>각도(degree)와 라디안(호도, radian)</vt:lpstr>
      <vt:lpstr>[실습문제 12.6] (304 page)</vt:lpstr>
      <vt:lpstr>[실습문제 12.7] (304 page)</vt:lpstr>
      <vt:lpstr>[실습문제 12.8] (304 page)</vt:lpstr>
      <vt:lpstr>화면과 커서의 제어</vt:lpstr>
      <vt:lpstr>화면 지우기</vt:lpstr>
      <vt:lpstr>화면 지우기</vt:lpstr>
      <vt:lpstr>커서의 위치 제어 </vt:lpstr>
      <vt:lpstr>커서의 위치 제어 </vt:lpstr>
      <vt:lpstr>[실습문제 12.9] (309 page) </vt:lpstr>
      <vt:lpstr>[실습문제 12.10] (309 page)</vt:lpstr>
      <vt:lpstr>[단원정리] 1/7 </vt:lpstr>
      <vt:lpstr>[단원정리] 2/7 </vt:lpstr>
      <vt:lpstr>[단원정리] 3/7 </vt:lpstr>
      <vt:lpstr>[단원정리] 4/7 </vt:lpstr>
      <vt:lpstr>[단원정리] 5/7 </vt:lpstr>
      <vt:lpstr>[단원정리] 6/7 </vt:lpstr>
      <vt:lpstr>[단원정리] 7/7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
  <dc:creator>Master</dc:creator>
  <cp:keywords/>
  <dc:description/>
  <cp:lastModifiedBy>안 기수</cp:lastModifiedBy>
  <cp:revision>306</cp:revision>
  <dcterms:created xsi:type="dcterms:W3CDTF">2011-07-09T01:10:17Z</dcterms:created>
  <dcterms:modified xsi:type="dcterms:W3CDTF">2021-10-08T01:27:00Z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TC102867449990</vt:lpwstr>
  </property>
</Properties>
</file>