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4" r:id="rId4"/>
    <p:sldId id="265" r:id="rId5"/>
    <p:sldId id="273" r:id="rId6"/>
    <p:sldId id="274" r:id="rId7"/>
    <p:sldId id="275" r:id="rId8"/>
    <p:sldId id="266" r:id="rId9"/>
    <p:sldId id="263"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84" y="2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S_tradnl"/>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S_tradnl"/>
          </a:p>
        </p:txBody>
      </p:sp>
      <p:sp>
        <p:nvSpPr>
          <p:cNvPr id="4" name="Marcador de fecha 3"/>
          <p:cNvSpPr>
            <a:spLocks noGrp="1"/>
          </p:cNvSpPr>
          <p:nvPr>
            <p:ph type="dt" sz="half" idx="10"/>
          </p:nvPr>
        </p:nvSpPr>
        <p:spPr/>
        <p:txBody>
          <a:bodyPr/>
          <a:lstStyle/>
          <a:p>
            <a:fld id="{A024C5B7-4650-814C-81F1-71091D2CF747}" type="datetimeFigureOut">
              <a:rPr lang="es-ES_tradnl" smtClean="0"/>
              <a:t>14/09/2022</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BCAA3382-BBF1-3E44-A4D6-160E01499E64}" type="slidenum">
              <a:rPr lang="es-ES_tradnl" smtClean="0"/>
              <a:t>‹Nº›</a:t>
            </a:fld>
            <a:endParaRPr lang="es-ES_tradnl"/>
          </a:p>
        </p:txBody>
      </p:sp>
    </p:spTree>
    <p:extLst>
      <p:ext uri="{BB962C8B-B14F-4D97-AF65-F5344CB8AC3E}">
        <p14:creationId xmlns:p14="http://schemas.microsoft.com/office/powerpoint/2010/main" val="338662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p>
            <a:fld id="{A024C5B7-4650-814C-81F1-71091D2CF747}" type="datetimeFigureOut">
              <a:rPr lang="es-ES_tradnl" smtClean="0"/>
              <a:t>14/09/2022</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BCAA3382-BBF1-3E44-A4D6-160E01499E64}" type="slidenum">
              <a:rPr lang="es-ES_tradnl" smtClean="0"/>
              <a:t>‹Nº›</a:t>
            </a:fld>
            <a:endParaRPr lang="es-ES_tradnl"/>
          </a:p>
        </p:txBody>
      </p:sp>
    </p:spTree>
    <p:extLst>
      <p:ext uri="{BB962C8B-B14F-4D97-AF65-F5344CB8AC3E}">
        <p14:creationId xmlns:p14="http://schemas.microsoft.com/office/powerpoint/2010/main" val="4291735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S_tradnl"/>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p>
            <a:fld id="{A024C5B7-4650-814C-81F1-71091D2CF747}" type="datetimeFigureOut">
              <a:rPr lang="es-ES_tradnl" smtClean="0"/>
              <a:t>14/09/2022</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BCAA3382-BBF1-3E44-A4D6-160E01499E64}" type="slidenum">
              <a:rPr lang="es-ES_tradnl" smtClean="0"/>
              <a:t>‹Nº›</a:t>
            </a:fld>
            <a:endParaRPr lang="es-ES_tradnl"/>
          </a:p>
        </p:txBody>
      </p:sp>
    </p:spTree>
    <p:extLst>
      <p:ext uri="{BB962C8B-B14F-4D97-AF65-F5344CB8AC3E}">
        <p14:creationId xmlns:p14="http://schemas.microsoft.com/office/powerpoint/2010/main" val="2362089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p>
            <a:fld id="{A024C5B7-4650-814C-81F1-71091D2CF747}" type="datetimeFigureOut">
              <a:rPr lang="es-ES_tradnl" smtClean="0"/>
              <a:t>14/09/2022</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BCAA3382-BBF1-3E44-A4D6-160E01499E64}" type="slidenum">
              <a:rPr lang="es-ES_tradnl" smtClean="0"/>
              <a:t>‹Nº›</a:t>
            </a:fld>
            <a:endParaRPr lang="es-ES_tradnl"/>
          </a:p>
        </p:txBody>
      </p:sp>
    </p:spTree>
    <p:extLst>
      <p:ext uri="{BB962C8B-B14F-4D97-AF65-F5344CB8AC3E}">
        <p14:creationId xmlns:p14="http://schemas.microsoft.com/office/powerpoint/2010/main" val="2732461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S_tradnl"/>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p:cNvSpPr>
            <a:spLocks noGrp="1"/>
          </p:cNvSpPr>
          <p:nvPr>
            <p:ph type="dt" sz="half" idx="10"/>
          </p:nvPr>
        </p:nvSpPr>
        <p:spPr/>
        <p:txBody>
          <a:bodyPr/>
          <a:lstStyle/>
          <a:p>
            <a:fld id="{A024C5B7-4650-814C-81F1-71091D2CF747}" type="datetimeFigureOut">
              <a:rPr lang="es-ES_tradnl" smtClean="0"/>
              <a:t>14/09/2022</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BCAA3382-BBF1-3E44-A4D6-160E01499E64}" type="slidenum">
              <a:rPr lang="es-ES_tradnl" smtClean="0"/>
              <a:t>‹Nº›</a:t>
            </a:fld>
            <a:endParaRPr lang="es-ES_tradnl"/>
          </a:p>
        </p:txBody>
      </p:sp>
    </p:spTree>
    <p:extLst>
      <p:ext uri="{BB962C8B-B14F-4D97-AF65-F5344CB8AC3E}">
        <p14:creationId xmlns:p14="http://schemas.microsoft.com/office/powerpoint/2010/main" val="2247918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fecha 4"/>
          <p:cNvSpPr>
            <a:spLocks noGrp="1"/>
          </p:cNvSpPr>
          <p:nvPr>
            <p:ph type="dt" sz="half" idx="10"/>
          </p:nvPr>
        </p:nvSpPr>
        <p:spPr/>
        <p:txBody>
          <a:bodyPr/>
          <a:lstStyle/>
          <a:p>
            <a:fld id="{A024C5B7-4650-814C-81F1-71091D2CF747}" type="datetimeFigureOut">
              <a:rPr lang="es-ES_tradnl" smtClean="0"/>
              <a:t>14/09/2022</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BCAA3382-BBF1-3E44-A4D6-160E01499E64}" type="slidenum">
              <a:rPr lang="es-ES_tradnl" smtClean="0"/>
              <a:t>‹Nº›</a:t>
            </a:fld>
            <a:endParaRPr lang="es-ES_tradnl"/>
          </a:p>
        </p:txBody>
      </p:sp>
    </p:spTree>
    <p:extLst>
      <p:ext uri="{BB962C8B-B14F-4D97-AF65-F5344CB8AC3E}">
        <p14:creationId xmlns:p14="http://schemas.microsoft.com/office/powerpoint/2010/main" val="4040181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ES_tradnl"/>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Marcador de fecha 6"/>
          <p:cNvSpPr>
            <a:spLocks noGrp="1"/>
          </p:cNvSpPr>
          <p:nvPr>
            <p:ph type="dt" sz="half" idx="10"/>
          </p:nvPr>
        </p:nvSpPr>
        <p:spPr/>
        <p:txBody>
          <a:bodyPr/>
          <a:lstStyle/>
          <a:p>
            <a:fld id="{A024C5B7-4650-814C-81F1-71091D2CF747}" type="datetimeFigureOut">
              <a:rPr lang="es-ES_tradnl" smtClean="0"/>
              <a:t>14/09/2022</a:t>
            </a:fld>
            <a:endParaRPr lang="es-ES_tradnl"/>
          </a:p>
        </p:txBody>
      </p:sp>
      <p:sp>
        <p:nvSpPr>
          <p:cNvPr id="8" name="Marcador de pie de página 7"/>
          <p:cNvSpPr>
            <a:spLocks noGrp="1"/>
          </p:cNvSpPr>
          <p:nvPr>
            <p:ph type="ftr" sz="quarter" idx="11"/>
          </p:nvPr>
        </p:nvSpPr>
        <p:spPr/>
        <p:txBody>
          <a:bodyPr/>
          <a:lstStyle/>
          <a:p>
            <a:endParaRPr lang="es-ES_tradnl"/>
          </a:p>
        </p:txBody>
      </p:sp>
      <p:sp>
        <p:nvSpPr>
          <p:cNvPr id="9" name="Marcador de número de diapositiva 8"/>
          <p:cNvSpPr>
            <a:spLocks noGrp="1"/>
          </p:cNvSpPr>
          <p:nvPr>
            <p:ph type="sldNum" sz="quarter" idx="12"/>
          </p:nvPr>
        </p:nvSpPr>
        <p:spPr/>
        <p:txBody>
          <a:bodyPr/>
          <a:lstStyle/>
          <a:p>
            <a:fld id="{BCAA3382-BBF1-3E44-A4D6-160E01499E64}" type="slidenum">
              <a:rPr lang="es-ES_tradnl" smtClean="0"/>
              <a:t>‹Nº›</a:t>
            </a:fld>
            <a:endParaRPr lang="es-ES_tradnl"/>
          </a:p>
        </p:txBody>
      </p:sp>
    </p:spTree>
    <p:extLst>
      <p:ext uri="{BB962C8B-B14F-4D97-AF65-F5344CB8AC3E}">
        <p14:creationId xmlns:p14="http://schemas.microsoft.com/office/powerpoint/2010/main" val="983944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fecha 2"/>
          <p:cNvSpPr>
            <a:spLocks noGrp="1"/>
          </p:cNvSpPr>
          <p:nvPr>
            <p:ph type="dt" sz="half" idx="10"/>
          </p:nvPr>
        </p:nvSpPr>
        <p:spPr/>
        <p:txBody>
          <a:bodyPr/>
          <a:lstStyle/>
          <a:p>
            <a:fld id="{A024C5B7-4650-814C-81F1-71091D2CF747}" type="datetimeFigureOut">
              <a:rPr lang="es-ES_tradnl" smtClean="0"/>
              <a:t>14/09/2022</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BCAA3382-BBF1-3E44-A4D6-160E01499E64}" type="slidenum">
              <a:rPr lang="es-ES_tradnl" smtClean="0"/>
              <a:t>‹Nº›</a:t>
            </a:fld>
            <a:endParaRPr lang="es-ES_tradnl"/>
          </a:p>
        </p:txBody>
      </p:sp>
    </p:spTree>
    <p:extLst>
      <p:ext uri="{BB962C8B-B14F-4D97-AF65-F5344CB8AC3E}">
        <p14:creationId xmlns:p14="http://schemas.microsoft.com/office/powerpoint/2010/main" val="3503436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024C5B7-4650-814C-81F1-71091D2CF747}" type="datetimeFigureOut">
              <a:rPr lang="es-ES_tradnl" smtClean="0"/>
              <a:t>14/09/2022</a:t>
            </a:fld>
            <a:endParaRPr lang="es-ES_tradnl"/>
          </a:p>
        </p:txBody>
      </p:sp>
      <p:sp>
        <p:nvSpPr>
          <p:cNvPr id="3" name="Marcador de pie de página 2"/>
          <p:cNvSpPr>
            <a:spLocks noGrp="1"/>
          </p:cNvSpPr>
          <p:nvPr>
            <p:ph type="ftr" sz="quarter" idx="11"/>
          </p:nvPr>
        </p:nvSpPr>
        <p:spPr/>
        <p:txBody>
          <a:bodyPr/>
          <a:lstStyle/>
          <a:p>
            <a:endParaRPr lang="es-ES_tradnl"/>
          </a:p>
        </p:txBody>
      </p:sp>
      <p:sp>
        <p:nvSpPr>
          <p:cNvPr id="4" name="Marcador de número de diapositiva 3"/>
          <p:cNvSpPr>
            <a:spLocks noGrp="1"/>
          </p:cNvSpPr>
          <p:nvPr>
            <p:ph type="sldNum" sz="quarter" idx="12"/>
          </p:nvPr>
        </p:nvSpPr>
        <p:spPr/>
        <p:txBody>
          <a:bodyPr/>
          <a:lstStyle/>
          <a:p>
            <a:fld id="{BCAA3382-BBF1-3E44-A4D6-160E01499E64}" type="slidenum">
              <a:rPr lang="es-ES_tradnl" smtClean="0"/>
              <a:t>‹Nº›</a:t>
            </a:fld>
            <a:endParaRPr lang="es-ES_tradnl"/>
          </a:p>
        </p:txBody>
      </p:sp>
    </p:spTree>
    <p:extLst>
      <p:ext uri="{BB962C8B-B14F-4D97-AF65-F5344CB8AC3E}">
        <p14:creationId xmlns:p14="http://schemas.microsoft.com/office/powerpoint/2010/main" val="410387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_tradnl"/>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A024C5B7-4650-814C-81F1-71091D2CF747}" type="datetimeFigureOut">
              <a:rPr lang="es-ES_tradnl" smtClean="0"/>
              <a:t>14/09/2022</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BCAA3382-BBF1-3E44-A4D6-160E01499E64}" type="slidenum">
              <a:rPr lang="es-ES_tradnl" smtClean="0"/>
              <a:t>‹Nº›</a:t>
            </a:fld>
            <a:endParaRPr lang="es-ES_tradnl"/>
          </a:p>
        </p:txBody>
      </p:sp>
    </p:spTree>
    <p:extLst>
      <p:ext uri="{BB962C8B-B14F-4D97-AF65-F5344CB8AC3E}">
        <p14:creationId xmlns:p14="http://schemas.microsoft.com/office/powerpoint/2010/main" val="14730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_tradnl"/>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A024C5B7-4650-814C-81F1-71091D2CF747}" type="datetimeFigureOut">
              <a:rPr lang="es-ES_tradnl" smtClean="0"/>
              <a:t>14/09/2022</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BCAA3382-BBF1-3E44-A4D6-160E01499E64}" type="slidenum">
              <a:rPr lang="es-ES_tradnl" smtClean="0"/>
              <a:t>‹Nº›</a:t>
            </a:fld>
            <a:endParaRPr lang="es-ES_tradnl"/>
          </a:p>
        </p:txBody>
      </p:sp>
    </p:spTree>
    <p:extLst>
      <p:ext uri="{BB962C8B-B14F-4D97-AF65-F5344CB8AC3E}">
        <p14:creationId xmlns:p14="http://schemas.microsoft.com/office/powerpoint/2010/main" val="211259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_tradnl"/>
              <a:t>Clic para editar título</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4C5B7-4650-814C-81F1-71091D2CF747}" type="datetimeFigureOut">
              <a:rPr lang="es-ES_tradnl" smtClean="0"/>
              <a:t>14/09/2022</a:t>
            </a:fld>
            <a:endParaRPr lang="es-ES_tradn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A3382-BBF1-3E44-A4D6-160E01499E64}" type="slidenum">
              <a:rPr lang="es-ES_tradnl" smtClean="0"/>
              <a:t>‹Nº›</a:t>
            </a:fld>
            <a:endParaRPr lang="es-ES_tradnl"/>
          </a:p>
        </p:txBody>
      </p:sp>
    </p:spTree>
    <p:extLst>
      <p:ext uri="{BB962C8B-B14F-4D97-AF65-F5344CB8AC3E}">
        <p14:creationId xmlns:p14="http://schemas.microsoft.com/office/powerpoint/2010/main" val="33715996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752601" y="4696690"/>
            <a:ext cx="8413666" cy="1212576"/>
          </a:xfrm>
        </p:spPr>
        <p:txBody>
          <a:bodyPr>
            <a:noAutofit/>
          </a:bodyPr>
          <a:lstStyle/>
          <a:p>
            <a:r>
              <a:rPr lang="es-ES_tradnl" sz="2800" b="1" dirty="0">
                <a:solidFill>
                  <a:schemeClr val="bg1"/>
                </a:solidFill>
                <a:latin typeface="Arial" charset="0"/>
                <a:ea typeface="Arial" charset="0"/>
                <a:cs typeface="Arial" charset="0"/>
              </a:rPr>
              <a:t>Python PEP 8</a:t>
            </a:r>
            <a:br>
              <a:rPr lang="es-ES_tradnl" sz="2800" b="1" dirty="0">
                <a:solidFill>
                  <a:schemeClr val="bg1"/>
                </a:solidFill>
                <a:latin typeface="Arial" charset="0"/>
                <a:ea typeface="Arial" charset="0"/>
                <a:cs typeface="Arial" charset="0"/>
              </a:rPr>
            </a:br>
            <a:r>
              <a:rPr lang="es-ES_tradnl" sz="1200" b="1" dirty="0">
                <a:solidFill>
                  <a:schemeClr val="bg1"/>
                </a:solidFill>
                <a:latin typeface="Arial" charset="0"/>
                <a:ea typeface="Arial" charset="0"/>
                <a:cs typeface="Arial" charset="0"/>
              </a:rPr>
              <a:t>Programación Avanzada</a:t>
            </a:r>
            <a:br>
              <a:rPr lang="es-ES_tradnl" sz="1200" b="1" dirty="0">
                <a:solidFill>
                  <a:schemeClr val="bg1"/>
                </a:solidFill>
                <a:latin typeface="Arial" charset="0"/>
                <a:ea typeface="Arial" charset="0"/>
                <a:cs typeface="Arial" charset="0"/>
              </a:rPr>
            </a:br>
            <a:r>
              <a:rPr lang="es-ES_tradnl" sz="1200" b="1" dirty="0">
                <a:solidFill>
                  <a:schemeClr val="bg1"/>
                </a:solidFill>
                <a:latin typeface="Arial" charset="0"/>
                <a:ea typeface="Arial" charset="0"/>
                <a:cs typeface="Arial" charset="0"/>
              </a:rPr>
              <a:t>Danielmer Solis Arrieta</a:t>
            </a:r>
            <a:br>
              <a:rPr lang="es-ES_tradnl" sz="1200" b="1" dirty="0">
                <a:solidFill>
                  <a:schemeClr val="bg1"/>
                </a:solidFill>
                <a:latin typeface="Arial" charset="0"/>
                <a:ea typeface="Arial" charset="0"/>
                <a:cs typeface="Arial" charset="0"/>
              </a:rPr>
            </a:br>
            <a:r>
              <a:rPr lang="es-ES_tradnl" sz="1200" b="1" dirty="0">
                <a:solidFill>
                  <a:schemeClr val="bg1"/>
                </a:solidFill>
                <a:latin typeface="Arial" charset="0"/>
                <a:ea typeface="Arial" charset="0"/>
                <a:cs typeface="Arial" charset="0"/>
              </a:rPr>
              <a:t>Código: 2251635</a:t>
            </a:r>
            <a:br>
              <a:rPr lang="es-ES_tradnl" sz="1200" b="1" dirty="0">
                <a:solidFill>
                  <a:schemeClr val="bg1"/>
                </a:solidFill>
                <a:latin typeface="Arial" charset="0"/>
                <a:ea typeface="Arial" charset="0"/>
                <a:cs typeface="Arial" charset="0"/>
              </a:rPr>
            </a:br>
            <a:r>
              <a:rPr lang="es-ES_tradnl" sz="1200" b="1" dirty="0">
                <a:solidFill>
                  <a:schemeClr val="bg1"/>
                </a:solidFill>
                <a:latin typeface="Arial" charset="0"/>
                <a:ea typeface="Arial" charset="0"/>
                <a:cs typeface="Arial" charset="0"/>
              </a:rPr>
              <a:t>Ingeniería Informática</a:t>
            </a:r>
            <a:endParaRPr lang="es-ES_tradnl" sz="2800" b="1"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2138158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423556" y="704791"/>
            <a:ext cx="7635658" cy="854858"/>
          </a:xfrm>
        </p:spPr>
        <p:txBody>
          <a:bodyPr>
            <a:normAutofit fontScale="90000"/>
          </a:bodyPr>
          <a:lstStyle/>
          <a:p>
            <a:r>
              <a:rPr lang="es-ES_tradnl" b="1" dirty="0">
                <a:solidFill>
                  <a:schemeClr val="bg1"/>
                </a:solidFill>
                <a:latin typeface="Arial" charset="0"/>
                <a:ea typeface="Arial" charset="0"/>
                <a:cs typeface="Arial" charset="0"/>
              </a:rPr>
              <a:t>PEP 8 – La Guía de Estilos para Python 	</a:t>
            </a:r>
          </a:p>
        </p:txBody>
      </p:sp>
      <p:sp>
        <p:nvSpPr>
          <p:cNvPr id="3" name="Marcador de contenido 2"/>
          <p:cNvSpPr>
            <a:spLocks noGrp="1"/>
          </p:cNvSpPr>
          <p:nvPr>
            <p:ph idx="1"/>
          </p:nvPr>
        </p:nvSpPr>
        <p:spPr>
          <a:xfrm>
            <a:off x="838200" y="2091847"/>
            <a:ext cx="10616851" cy="4135220"/>
          </a:xfrm>
        </p:spPr>
        <p:txBody>
          <a:bodyPr>
            <a:normAutofit/>
          </a:bodyPr>
          <a:lstStyle/>
          <a:p>
            <a:pPr marL="0" indent="0">
              <a:buNone/>
            </a:pPr>
            <a:r>
              <a:rPr lang="es-MX" dirty="0">
                <a:solidFill>
                  <a:schemeClr val="bg1"/>
                </a:solidFill>
                <a:latin typeface="Arial" charset="0"/>
                <a:ea typeface="Arial" charset="0"/>
                <a:cs typeface="Arial" charset="0"/>
              </a:rPr>
              <a:t>Gracias a que ha cientos de usuarios usando este lenguaje de programación, se han logrado crear una comunidad del mismo, que han adoptado una guía de estilo que facilita la lectura de script y la constancia entre programas de distintos usuarios. Cabe destacar que al ser una guía de una forma no “oficial” ya que fue creado por usuarios para usuarios, no es obligatoria realizar una revisión del material, pero no obstante es altamente recomendable hacerlo. En esta presentación se intenta resaltar como los mas relevantes recomendaciones que se encuentran en esta guía.</a:t>
            </a:r>
            <a:endParaRPr lang="es-ES_tradnl"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3280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1108553"/>
            <a:ext cx="7635658" cy="854858"/>
          </a:xfrm>
        </p:spPr>
        <p:txBody>
          <a:bodyPr/>
          <a:lstStyle/>
          <a:p>
            <a:r>
              <a:rPr lang="es-ES_tradnl" b="1" dirty="0" err="1">
                <a:solidFill>
                  <a:schemeClr val="bg1"/>
                </a:solidFill>
                <a:latin typeface="Arial" charset="0"/>
                <a:ea typeface="Arial" charset="0"/>
                <a:cs typeface="Arial" charset="0"/>
              </a:rPr>
              <a:t>Identización</a:t>
            </a:r>
            <a:r>
              <a:rPr lang="es-ES_tradnl" b="1" dirty="0">
                <a:solidFill>
                  <a:schemeClr val="bg1"/>
                </a:solidFill>
                <a:latin typeface="Arial" charset="0"/>
                <a:ea typeface="Arial" charset="0"/>
                <a:cs typeface="Arial" charset="0"/>
              </a:rPr>
              <a:t> 	</a:t>
            </a:r>
          </a:p>
        </p:txBody>
      </p:sp>
      <p:sp>
        <p:nvSpPr>
          <p:cNvPr id="3" name="Marcador de contenido 2"/>
          <p:cNvSpPr>
            <a:spLocks noGrp="1"/>
          </p:cNvSpPr>
          <p:nvPr>
            <p:ph idx="1"/>
          </p:nvPr>
        </p:nvSpPr>
        <p:spPr>
          <a:xfrm>
            <a:off x="838200" y="2091847"/>
            <a:ext cx="10616851" cy="4135220"/>
          </a:xfrm>
        </p:spPr>
        <p:txBody>
          <a:bodyPr>
            <a:normAutofit/>
          </a:bodyPr>
          <a:lstStyle/>
          <a:p>
            <a:pPr marL="0" indent="0">
              <a:buNone/>
            </a:pPr>
            <a:r>
              <a:rPr lang="es-MX" dirty="0">
                <a:solidFill>
                  <a:schemeClr val="bg1"/>
                </a:solidFill>
                <a:latin typeface="Arial" charset="0"/>
                <a:ea typeface="Arial" charset="0"/>
                <a:cs typeface="Arial" charset="0"/>
              </a:rPr>
              <a:t>Utilizar siempre 4 espacios y nunca mezclar tabuladores y espacios.</a:t>
            </a:r>
          </a:p>
          <a:p>
            <a:pPr marL="0" indent="0">
              <a:buNone/>
            </a:pPr>
            <a:r>
              <a:rPr lang="es-MX" dirty="0">
                <a:solidFill>
                  <a:schemeClr val="bg1"/>
                </a:solidFill>
                <a:latin typeface="Arial" charset="0"/>
                <a:ea typeface="Arial" charset="0"/>
                <a:cs typeface="Arial" charset="0"/>
              </a:rPr>
              <a:t>Un ejemplo de su aplicación:</a:t>
            </a:r>
          </a:p>
          <a:p>
            <a:pPr marL="0" indent="0">
              <a:buNone/>
            </a:pPr>
            <a:endParaRPr lang="es-ES_tradnl" dirty="0">
              <a:solidFill>
                <a:schemeClr val="bg1"/>
              </a:solidFill>
              <a:latin typeface="Arial" charset="0"/>
              <a:ea typeface="Arial" charset="0"/>
              <a:cs typeface="Arial" charset="0"/>
            </a:endParaRPr>
          </a:p>
        </p:txBody>
      </p:sp>
      <p:pic>
        <p:nvPicPr>
          <p:cNvPr id="5" name="Imagen 4">
            <a:extLst>
              <a:ext uri="{FF2B5EF4-FFF2-40B4-BE49-F238E27FC236}">
                <a16:creationId xmlns:a16="http://schemas.microsoft.com/office/drawing/2014/main" id="{45CA7B2E-41A7-C889-617E-A9DA01956911}"/>
              </a:ext>
            </a:extLst>
          </p:cNvPr>
          <p:cNvPicPr>
            <a:picLocks noChangeAspect="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artisticPhotocopy/>
                    </a14:imgEffect>
                    <a14:imgEffect>
                      <a14:sharpenSoften amount="50000"/>
                    </a14:imgEffect>
                  </a14:imgLayer>
                </a14:imgProps>
              </a:ext>
            </a:extLst>
          </a:blip>
          <a:stretch>
            <a:fillRect/>
          </a:stretch>
        </p:blipFill>
        <p:spPr>
          <a:xfrm>
            <a:off x="1486035" y="3582517"/>
            <a:ext cx="7847969" cy="2458266"/>
          </a:xfrm>
          <a:prstGeom prst="rect">
            <a:avLst/>
          </a:prstGeom>
        </p:spPr>
      </p:pic>
    </p:spTree>
    <p:extLst>
      <p:ext uri="{BB962C8B-B14F-4D97-AF65-F5344CB8AC3E}">
        <p14:creationId xmlns:p14="http://schemas.microsoft.com/office/powerpoint/2010/main" val="3598407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1108553"/>
            <a:ext cx="7635658" cy="854858"/>
          </a:xfrm>
        </p:spPr>
        <p:txBody>
          <a:bodyPr/>
          <a:lstStyle/>
          <a:p>
            <a:r>
              <a:rPr lang="es-ES_tradnl" b="1" dirty="0">
                <a:solidFill>
                  <a:schemeClr val="bg1"/>
                </a:solidFill>
                <a:latin typeface="Arial" charset="0"/>
                <a:ea typeface="Arial" charset="0"/>
                <a:cs typeface="Arial" charset="0"/>
              </a:rPr>
              <a:t>Tamaño </a:t>
            </a:r>
            <a:r>
              <a:rPr lang="es-ES_tradnl" b="1" dirty="0" err="1">
                <a:solidFill>
                  <a:schemeClr val="bg1"/>
                </a:solidFill>
                <a:latin typeface="Arial" charset="0"/>
                <a:ea typeface="Arial" charset="0"/>
                <a:cs typeface="Arial" charset="0"/>
              </a:rPr>
              <a:t>Maximo</a:t>
            </a:r>
            <a:endParaRPr lang="es-ES_tradnl" b="1" dirty="0">
              <a:solidFill>
                <a:schemeClr val="bg1"/>
              </a:solidFill>
              <a:latin typeface="Arial" charset="0"/>
              <a:ea typeface="Arial" charset="0"/>
              <a:cs typeface="Arial" charset="0"/>
            </a:endParaRPr>
          </a:p>
        </p:txBody>
      </p:sp>
      <p:sp>
        <p:nvSpPr>
          <p:cNvPr id="3" name="Marcador de contenido 2"/>
          <p:cNvSpPr>
            <a:spLocks noGrp="1"/>
          </p:cNvSpPr>
          <p:nvPr>
            <p:ph idx="1"/>
          </p:nvPr>
        </p:nvSpPr>
        <p:spPr>
          <a:xfrm>
            <a:off x="838200" y="2091847"/>
            <a:ext cx="10616851" cy="4135220"/>
          </a:xfrm>
        </p:spPr>
        <p:txBody>
          <a:bodyPr>
            <a:normAutofit/>
          </a:bodyPr>
          <a:lstStyle/>
          <a:p>
            <a:pPr marL="0" indent="0">
              <a:buNone/>
            </a:pPr>
            <a:r>
              <a:rPr lang="es-MX" dirty="0">
                <a:solidFill>
                  <a:schemeClr val="bg1"/>
                </a:solidFill>
                <a:latin typeface="Arial" charset="0"/>
                <a:ea typeface="Arial" charset="0"/>
                <a:cs typeface="Arial" charset="0"/>
              </a:rPr>
              <a:t>Se recomienda limitar el tamaño de cada línea a 79 caracteres, para evitar tener que hacer </a:t>
            </a:r>
            <a:r>
              <a:rPr lang="es-MX" dirty="0" err="1">
                <a:solidFill>
                  <a:schemeClr val="bg1"/>
                </a:solidFill>
                <a:latin typeface="Arial" charset="0"/>
                <a:ea typeface="Arial" charset="0"/>
                <a:cs typeface="Arial" charset="0"/>
              </a:rPr>
              <a:t>scroll</a:t>
            </a:r>
            <a:r>
              <a:rPr lang="es-MX" dirty="0">
                <a:solidFill>
                  <a:schemeClr val="bg1"/>
                </a:solidFill>
                <a:latin typeface="Arial" charset="0"/>
                <a:ea typeface="Arial" charset="0"/>
                <a:cs typeface="Arial" charset="0"/>
              </a:rPr>
              <a:t> a la derecha. Este límite también permite tener abiertos múltiples ficheros en la misma pantalla, uno al lado de otro. Por otro lado se limita el uso de </a:t>
            </a:r>
            <a:r>
              <a:rPr lang="es-MX" dirty="0" err="1">
                <a:solidFill>
                  <a:schemeClr val="bg1"/>
                </a:solidFill>
                <a:latin typeface="Arial" charset="0"/>
                <a:ea typeface="Arial" charset="0"/>
                <a:cs typeface="Arial" charset="0"/>
              </a:rPr>
              <a:t>docstrings</a:t>
            </a:r>
            <a:r>
              <a:rPr lang="es-MX" dirty="0">
                <a:solidFill>
                  <a:schemeClr val="bg1"/>
                </a:solidFill>
                <a:latin typeface="Arial" charset="0"/>
                <a:ea typeface="Arial" charset="0"/>
                <a:cs typeface="Arial" charset="0"/>
              </a:rPr>
              <a:t> y comentarios a 72 caracteres.  </a:t>
            </a:r>
            <a:endParaRPr lang="es-ES_tradnl" dirty="0">
              <a:solidFill>
                <a:schemeClr val="bg1"/>
              </a:solidFill>
              <a:latin typeface="Arial" charset="0"/>
              <a:ea typeface="Arial" charset="0"/>
              <a:cs typeface="Arial" charset="0"/>
            </a:endParaRPr>
          </a:p>
        </p:txBody>
      </p:sp>
      <p:pic>
        <p:nvPicPr>
          <p:cNvPr id="5" name="Imagen 4">
            <a:extLst>
              <a:ext uri="{FF2B5EF4-FFF2-40B4-BE49-F238E27FC236}">
                <a16:creationId xmlns:a16="http://schemas.microsoft.com/office/drawing/2014/main" id="{C5A32368-7E92-82EB-49B1-3041F60B929F}"/>
              </a:ext>
            </a:extLst>
          </p:cNvPr>
          <p:cNvPicPr>
            <a:picLocks noChangeAspect="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838201" y="4360463"/>
            <a:ext cx="9891156" cy="1362265"/>
          </a:xfrm>
          <a:prstGeom prst="rect">
            <a:avLst/>
          </a:prstGeom>
        </p:spPr>
      </p:pic>
    </p:spTree>
    <p:extLst>
      <p:ext uri="{BB962C8B-B14F-4D97-AF65-F5344CB8AC3E}">
        <p14:creationId xmlns:p14="http://schemas.microsoft.com/office/powerpoint/2010/main" val="1999561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1108553"/>
            <a:ext cx="7635658" cy="854858"/>
          </a:xfrm>
        </p:spPr>
        <p:txBody>
          <a:bodyPr/>
          <a:lstStyle/>
          <a:p>
            <a:r>
              <a:rPr lang="es-ES_tradnl" b="1" dirty="0" err="1">
                <a:solidFill>
                  <a:schemeClr val="bg1"/>
                </a:solidFill>
                <a:latin typeface="Arial" charset="0"/>
                <a:ea typeface="Arial" charset="0"/>
                <a:cs typeface="Arial" charset="0"/>
              </a:rPr>
              <a:t>Imports</a:t>
            </a:r>
            <a:endParaRPr lang="es-ES_tradnl" b="1" dirty="0">
              <a:solidFill>
                <a:schemeClr val="bg1"/>
              </a:solidFill>
              <a:latin typeface="Arial" charset="0"/>
              <a:ea typeface="Arial" charset="0"/>
              <a:cs typeface="Arial" charset="0"/>
            </a:endParaRPr>
          </a:p>
        </p:txBody>
      </p:sp>
      <p:sp>
        <p:nvSpPr>
          <p:cNvPr id="3" name="Marcador de contenido 2"/>
          <p:cNvSpPr>
            <a:spLocks noGrp="1"/>
          </p:cNvSpPr>
          <p:nvPr>
            <p:ph idx="1"/>
          </p:nvPr>
        </p:nvSpPr>
        <p:spPr>
          <a:xfrm>
            <a:off x="838200" y="2091847"/>
            <a:ext cx="10616851" cy="4135220"/>
          </a:xfrm>
        </p:spPr>
        <p:txBody>
          <a:bodyPr>
            <a:normAutofit lnSpcReduction="10000"/>
          </a:bodyPr>
          <a:lstStyle/>
          <a:p>
            <a:pPr marL="0" indent="0">
              <a:buNone/>
            </a:pPr>
            <a:r>
              <a:rPr lang="es-MX" dirty="0">
                <a:solidFill>
                  <a:schemeClr val="bg1"/>
                </a:solidFill>
                <a:latin typeface="Arial" charset="0"/>
                <a:ea typeface="Arial" charset="0"/>
                <a:cs typeface="Arial" charset="0"/>
              </a:rPr>
              <a:t>Los </a:t>
            </a:r>
            <a:r>
              <a:rPr lang="es-MX" dirty="0" err="1">
                <a:solidFill>
                  <a:schemeClr val="bg1"/>
                </a:solidFill>
                <a:latin typeface="Arial" charset="0"/>
                <a:ea typeface="Arial" charset="0"/>
                <a:cs typeface="Arial" charset="0"/>
              </a:rPr>
              <a:t>imports</a:t>
            </a:r>
            <a:r>
              <a:rPr lang="es-MX" dirty="0">
                <a:solidFill>
                  <a:schemeClr val="bg1"/>
                </a:solidFill>
                <a:latin typeface="Arial" charset="0"/>
                <a:ea typeface="Arial" charset="0"/>
                <a:cs typeface="Arial" charset="0"/>
              </a:rPr>
              <a:t> de distintos módulos deben estar en líneas diferentes, si se pueden colocar en una línea los elementos que se importan de un mismo modulo, los </a:t>
            </a:r>
            <a:r>
              <a:rPr lang="es-MX" dirty="0" err="1">
                <a:solidFill>
                  <a:schemeClr val="bg1"/>
                </a:solidFill>
                <a:latin typeface="Arial" charset="0"/>
                <a:ea typeface="Arial" charset="0"/>
                <a:cs typeface="Arial" charset="0"/>
              </a:rPr>
              <a:t>imports</a:t>
            </a:r>
            <a:r>
              <a:rPr lang="es-MX" dirty="0">
                <a:solidFill>
                  <a:schemeClr val="bg1"/>
                </a:solidFill>
                <a:latin typeface="Arial" charset="0"/>
                <a:ea typeface="Arial" charset="0"/>
                <a:cs typeface="Arial" charset="0"/>
              </a:rPr>
              <a:t> deben ponerse siempre al principio del fichero, justo después de los comentarios y de la documentación y antes de la definición de las variables globales y las constantes, los </a:t>
            </a:r>
            <a:r>
              <a:rPr lang="es-MX" dirty="0" err="1">
                <a:solidFill>
                  <a:schemeClr val="bg1"/>
                </a:solidFill>
                <a:latin typeface="Arial" charset="0"/>
                <a:ea typeface="Arial" charset="0"/>
                <a:cs typeface="Arial" charset="0"/>
              </a:rPr>
              <a:t>imports</a:t>
            </a:r>
            <a:r>
              <a:rPr lang="es-MX" dirty="0">
                <a:solidFill>
                  <a:schemeClr val="bg1"/>
                </a:solidFill>
                <a:latin typeface="Arial" charset="0"/>
                <a:ea typeface="Arial" charset="0"/>
                <a:cs typeface="Arial" charset="0"/>
              </a:rPr>
              <a:t> se recomiendan agruparse tal que:</a:t>
            </a:r>
          </a:p>
          <a:p>
            <a:pPr marL="514350" indent="-514350">
              <a:buAutoNum type="arabicPeriod"/>
            </a:pPr>
            <a:r>
              <a:rPr lang="es-MX" dirty="0">
                <a:solidFill>
                  <a:schemeClr val="bg1"/>
                </a:solidFill>
                <a:latin typeface="Arial" charset="0"/>
                <a:ea typeface="Arial" charset="0"/>
                <a:cs typeface="Arial" charset="0"/>
              </a:rPr>
              <a:t>Standard </a:t>
            </a:r>
            <a:r>
              <a:rPr lang="es-MX" dirty="0" err="1">
                <a:solidFill>
                  <a:schemeClr val="bg1"/>
                </a:solidFill>
                <a:latin typeface="Arial" charset="0"/>
                <a:ea typeface="Arial" charset="0"/>
                <a:cs typeface="Arial" charset="0"/>
              </a:rPr>
              <a:t>library</a:t>
            </a:r>
            <a:r>
              <a:rPr lang="es-MX" dirty="0">
                <a:solidFill>
                  <a:schemeClr val="bg1"/>
                </a:solidFill>
                <a:latin typeface="Arial" charset="0"/>
                <a:ea typeface="Arial" charset="0"/>
                <a:cs typeface="Arial" charset="0"/>
              </a:rPr>
              <a:t> 1. 3rd </a:t>
            </a:r>
            <a:r>
              <a:rPr lang="es-MX" dirty="0" err="1">
                <a:solidFill>
                  <a:schemeClr val="bg1"/>
                </a:solidFill>
                <a:latin typeface="Arial" charset="0"/>
                <a:ea typeface="Arial" charset="0"/>
                <a:cs typeface="Arial" charset="0"/>
              </a:rPr>
              <a:t>party</a:t>
            </a:r>
            <a:r>
              <a:rPr lang="es-MX" dirty="0">
                <a:solidFill>
                  <a:schemeClr val="bg1"/>
                </a:solidFill>
                <a:latin typeface="Arial" charset="0"/>
                <a:ea typeface="Arial" charset="0"/>
                <a:cs typeface="Arial" charset="0"/>
              </a:rPr>
              <a:t> </a:t>
            </a:r>
            <a:r>
              <a:rPr lang="es-MX" dirty="0" err="1">
                <a:solidFill>
                  <a:schemeClr val="bg1"/>
                </a:solidFill>
                <a:latin typeface="Arial" charset="0"/>
                <a:ea typeface="Arial" charset="0"/>
                <a:cs typeface="Arial" charset="0"/>
              </a:rPr>
              <a:t>libraries</a:t>
            </a:r>
            <a:r>
              <a:rPr lang="es-MX" dirty="0">
                <a:solidFill>
                  <a:schemeClr val="bg1"/>
                </a:solidFill>
                <a:latin typeface="Arial" charset="0"/>
                <a:ea typeface="Arial" charset="0"/>
                <a:cs typeface="Arial" charset="0"/>
              </a:rPr>
              <a:t>. 1. local </a:t>
            </a:r>
            <a:r>
              <a:rPr lang="es-MX" dirty="0" err="1">
                <a:solidFill>
                  <a:schemeClr val="bg1"/>
                </a:solidFill>
                <a:latin typeface="Arial" charset="0"/>
                <a:ea typeface="Arial" charset="0"/>
                <a:cs typeface="Arial" charset="0"/>
              </a:rPr>
              <a:t>application</a:t>
            </a:r>
            <a:r>
              <a:rPr lang="es-MX" dirty="0">
                <a:solidFill>
                  <a:schemeClr val="bg1"/>
                </a:solidFill>
                <a:latin typeface="Arial" charset="0"/>
                <a:ea typeface="Arial" charset="0"/>
                <a:cs typeface="Arial" charset="0"/>
              </a:rPr>
              <a:t>. </a:t>
            </a:r>
          </a:p>
          <a:p>
            <a:pPr marL="0" indent="0">
              <a:buNone/>
            </a:pPr>
            <a:r>
              <a:rPr lang="es-MX" dirty="0">
                <a:solidFill>
                  <a:schemeClr val="bg1"/>
                </a:solidFill>
                <a:latin typeface="Arial" charset="0"/>
                <a:ea typeface="Arial" charset="0"/>
                <a:cs typeface="Arial" charset="0"/>
              </a:rPr>
              <a:t>Cada uno de eso </a:t>
            </a:r>
            <a:r>
              <a:rPr lang="es-MX" dirty="0" err="1">
                <a:solidFill>
                  <a:schemeClr val="bg1"/>
                </a:solidFill>
                <a:latin typeface="Arial" charset="0"/>
                <a:ea typeface="Arial" charset="0"/>
                <a:cs typeface="Arial" charset="0"/>
              </a:rPr>
              <a:t>imports</a:t>
            </a:r>
            <a:r>
              <a:rPr lang="es-MX" dirty="0">
                <a:solidFill>
                  <a:schemeClr val="bg1"/>
                </a:solidFill>
                <a:latin typeface="Arial" charset="0"/>
                <a:ea typeface="Arial" charset="0"/>
                <a:cs typeface="Arial" charset="0"/>
              </a:rPr>
              <a:t> debe estar separado por una línea en blanco. </a:t>
            </a:r>
            <a:endParaRPr lang="es-ES_tradnl"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2537171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1108553"/>
            <a:ext cx="7635658" cy="854858"/>
          </a:xfrm>
        </p:spPr>
        <p:txBody>
          <a:bodyPr/>
          <a:lstStyle/>
          <a:p>
            <a:r>
              <a:rPr lang="es-ES_tradnl" b="1" dirty="0">
                <a:solidFill>
                  <a:schemeClr val="bg1"/>
                </a:solidFill>
                <a:latin typeface="Arial" charset="0"/>
                <a:ea typeface="Arial" charset="0"/>
                <a:cs typeface="Arial" charset="0"/>
              </a:rPr>
              <a:t>Espacios en Blanco</a:t>
            </a:r>
          </a:p>
        </p:txBody>
      </p:sp>
      <p:sp>
        <p:nvSpPr>
          <p:cNvPr id="3" name="Marcador de contenido 2"/>
          <p:cNvSpPr>
            <a:spLocks noGrp="1"/>
          </p:cNvSpPr>
          <p:nvPr>
            <p:ph idx="1"/>
          </p:nvPr>
        </p:nvSpPr>
        <p:spPr>
          <a:xfrm>
            <a:off x="838200" y="2091847"/>
            <a:ext cx="10616851" cy="4135220"/>
          </a:xfrm>
        </p:spPr>
        <p:txBody>
          <a:bodyPr>
            <a:normAutofit/>
          </a:bodyPr>
          <a:lstStyle/>
          <a:p>
            <a:pPr marL="0" indent="0">
              <a:buNone/>
            </a:pPr>
            <a:r>
              <a:rPr lang="es-MX" dirty="0">
                <a:solidFill>
                  <a:schemeClr val="bg1"/>
                </a:solidFill>
                <a:latin typeface="Arial" charset="0"/>
                <a:ea typeface="Arial" charset="0"/>
                <a:cs typeface="Arial" charset="0"/>
              </a:rPr>
              <a:t>El uso de espacios en blanco puede resultar clave para mejorar la legibilidad de nuestro código, y es por lo que la PEP8 nos dice dónde debemos usar espacios y dónde no. Se trata de buscar un punto de equilibrio entre un código demasiado disperso y con gran cantidad de espacios, y un código demasiado junto donde no se identifican sus partes.  </a:t>
            </a:r>
            <a:endParaRPr lang="es-ES_tradnl" dirty="0">
              <a:solidFill>
                <a:schemeClr val="bg1"/>
              </a:solidFill>
              <a:latin typeface="Arial" charset="0"/>
              <a:ea typeface="Arial" charset="0"/>
              <a:cs typeface="Arial" charset="0"/>
            </a:endParaRPr>
          </a:p>
        </p:txBody>
      </p:sp>
      <p:pic>
        <p:nvPicPr>
          <p:cNvPr id="5" name="Imagen 4">
            <a:extLst>
              <a:ext uri="{FF2B5EF4-FFF2-40B4-BE49-F238E27FC236}">
                <a16:creationId xmlns:a16="http://schemas.microsoft.com/office/drawing/2014/main" id="{8E6D2841-6079-E2CA-C18C-2D2E9DDC26FE}"/>
              </a:ext>
            </a:extLst>
          </p:cNvPr>
          <p:cNvPicPr>
            <a:picLocks noChangeAspect="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20000" contrast="-20000"/>
                    </a14:imgEffect>
                  </a14:imgLayer>
                </a14:imgProps>
              </a:ext>
            </a:extLst>
          </a:blip>
          <a:stretch>
            <a:fillRect/>
          </a:stretch>
        </p:blipFill>
        <p:spPr>
          <a:xfrm>
            <a:off x="5516070" y="4254460"/>
            <a:ext cx="4720460" cy="1686160"/>
          </a:xfrm>
          <a:prstGeom prst="rect">
            <a:avLst/>
          </a:prstGeom>
        </p:spPr>
      </p:pic>
    </p:spTree>
    <p:extLst>
      <p:ext uri="{BB962C8B-B14F-4D97-AF65-F5344CB8AC3E}">
        <p14:creationId xmlns:p14="http://schemas.microsoft.com/office/powerpoint/2010/main" val="308396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1108553"/>
            <a:ext cx="7635658" cy="854858"/>
          </a:xfrm>
        </p:spPr>
        <p:txBody>
          <a:bodyPr/>
          <a:lstStyle/>
          <a:p>
            <a:r>
              <a:rPr lang="es-ES_tradnl" b="1" dirty="0">
                <a:solidFill>
                  <a:schemeClr val="bg1"/>
                </a:solidFill>
                <a:latin typeface="Arial" charset="0"/>
                <a:ea typeface="Arial" charset="0"/>
                <a:cs typeface="Arial" charset="0"/>
              </a:rPr>
              <a:t>Operaciones Largas</a:t>
            </a:r>
          </a:p>
        </p:txBody>
      </p:sp>
      <p:sp>
        <p:nvSpPr>
          <p:cNvPr id="3" name="Marcador de contenido 2"/>
          <p:cNvSpPr>
            <a:spLocks noGrp="1"/>
          </p:cNvSpPr>
          <p:nvPr>
            <p:ph idx="1"/>
          </p:nvPr>
        </p:nvSpPr>
        <p:spPr>
          <a:xfrm>
            <a:off x="838200" y="2091847"/>
            <a:ext cx="10616851" cy="4135220"/>
          </a:xfrm>
        </p:spPr>
        <p:txBody>
          <a:bodyPr>
            <a:normAutofit/>
          </a:bodyPr>
          <a:lstStyle/>
          <a:p>
            <a:pPr marL="0" indent="0">
              <a:buNone/>
            </a:pPr>
            <a:r>
              <a:rPr lang="es-MX" dirty="0">
                <a:solidFill>
                  <a:schemeClr val="bg1"/>
                </a:solidFill>
                <a:latin typeface="Arial" charset="0"/>
                <a:ea typeface="Arial" charset="0"/>
                <a:cs typeface="Arial" charset="0"/>
              </a:rPr>
              <a:t>Si se quiere realizar una operación muy larga u extensa que no entra en una sola línea del código, la tendríamos que dividirla en </a:t>
            </a:r>
            <a:r>
              <a:rPr lang="es-MX" dirty="0" err="1">
                <a:solidFill>
                  <a:schemeClr val="bg1"/>
                </a:solidFill>
                <a:latin typeface="Arial" charset="0"/>
                <a:ea typeface="Arial" charset="0"/>
                <a:cs typeface="Arial" charset="0"/>
              </a:rPr>
              <a:t>multiples</a:t>
            </a:r>
            <a:r>
              <a:rPr lang="es-MX" dirty="0">
                <a:solidFill>
                  <a:schemeClr val="bg1"/>
                </a:solidFill>
                <a:latin typeface="Arial" charset="0"/>
                <a:ea typeface="Arial" charset="0"/>
                <a:cs typeface="Arial" charset="0"/>
              </a:rPr>
              <a:t>. Lo que se recomienda en la guía es usar el operador al principio de cada línea, ya que de esta forma resultar se mas fácil de hacer una revisión/lectura de esa línea de código. </a:t>
            </a:r>
          </a:p>
        </p:txBody>
      </p:sp>
      <p:pic>
        <p:nvPicPr>
          <p:cNvPr id="5" name="Imagen 4">
            <a:extLst>
              <a:ext uri="{FF2B5EF4-FFF2-40B4-BE49-F238E27FC236}">
                <a16:creationId xmlns:a16="http://schemas.microsoft.com/office/drawing/2014/main" id="{B6DD9DEE-885E-9489-FE7A-4D34BAC54E4C}"/>
              </a:ext>
            </a:extLst>
          </p:cNvPr>
          <p:cNvPicPr>
            <a:picLocks noChangeAspect="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3258914" y="4418048"/>
            <a:ext cx="4391638" cy="1857634"/>
          </a:xfrm>
          <a:prstGeom prst="rect">
            <a:avLst/>
          </a:prstGeom>
        </p:spPr>
      </p:pic>
    </p:spTree>
    <p:extLst>
      <p:ext uri="{BB962C8B-B14F-4D97-AF65-F5344CB8AC3E}">
        <p14:creationId xmlns:p14="http://schemas.microsoft.com/office/powerpoint/2010/main" val="3518488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9839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5378885" y="4759890"/>
            <a:ext cx="1698321" cy="726184"/>
          </a:xfrm>
        </p:spPr>
        <p:txBody>
          <a:bodyPr>
            <a:normAutofit/>
          </a:bodyPr>
          <a:lstStyle/>
          <a:p>
            <a:pPr algn="ctr"/>
            <a:r>
              <a:rPr lang="es-ES_tradnl" sz="2800">
                <a:solidFill>
                  <a:schemeClr val="bg1"/>
                </a:solidFill>
                <a:latin typeface="Arial Hebrew Scholar" charset="-79"/>
                <a:ea typeface="Arial Hebrew Scholar" charset="-79"/>
                <a:cs typeface="Arial Hebrew Scholar" charset="-79"/>
              </a:rPr>
              <a:t>¡Gracias!</a:t>
            </a:r>
            <a:endParaRPr lang="es-ES_tradnl" sz="2800" dirty="0">
              <a:solidFill>
                <a:schemeClr val="bg1"/>
              </a:solidFill>
              <a:latin typeface="Arial Hebrew Scholar" charset="-79"/>
              <a:ea typeface="Arial Hebrew Scholar" charset="-79"/>
              <a:cs typeface="Arial Hebrew Scholar" charset="-79"/>
            </a:endParaRPr>
          </a:p>
        </p:txBody>
      </p:sp>
    </p:spTree>
    <p:extLst>
      <p:ext uri="{BB962C8B-B14F-4D97-AF65-F5344CB8AC3E}">
        <p14:creationId xmlns:p14="http://schemas.microsoft.com/office/powerpoint/2010/main" val="1705581352"/>
      </p:ext>
    </p:extLst>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 id="{F29989E2-90DA-A548-B195-D4EA62B126CE}" vid="{2550D103-2432-D142-BC16-61B37B455FCF}"/>
    </a:ext>
  </a:extLst>
</a:theme>
</file>

<file path=docProps/app.xml><?xml version="1.0" encoding="utf-8"?>
<Properties xmlns="http://schemas.openxmlformats.org/officeDocument/2006/extended-properties" xmlns:vt="http://schemas.openxmlformats.org/officeDocument/2006/docPropsVTypes">
  <TotalTime>137</TotalTime>
  <Words>441</Words>
  <Application>Microsoft Office PowerPoint</Application>
  <PresentationFormat>Panorámica</PresentationFormat>
  <Paragraphs>17</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Arial Hebrew Scholar</vt:lpstr>
      <vt:lpstr>Calibri</vt:lpstr>
      <vt:lpstr>Calibri Light</vt:lpstr>
      <vt:lpstr>1_Tema de Office</vt:lpstr>
      <vt:lpstr>Python PEP 8 Programación Avanzada Danielmer Solis Arrieta Código: 2251635 Ingeniería Informática</vt:lpstr>
      <vt:lpstr>PEP 8 – La Guía de Estilos para Python  </vt:lpstr>
      <vt:lpstr>Identización  </vt:lpstr>
      <vt:lpstr>Tamaño Maximo</vt:lpstr>
      <vt:lpstr>Imports</vt:lpstr>
      <vt:lpstr>Espacios en Blanco</vt:lpstr>
      <vt:lpstr>Operaciones Largas</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Problemática de Vía de Acceso Tacaloa – Magangué Trabajo Comunitario II Danielmer Solis Arrieta Código: 2251635 Ingeniería Informática</dc:title>
  <dc:creator>Danielmer Solis A</dc:creator>
  <cp:lastModifiedBy>Danielmer Solis Arrieta</cp:lastModifiedBy>
  <cp:revision>9</cp:revision>
  <dcterms:created xsi:type="dcterms:W3CDTF">2022-06-02T21:23:25Z</dcterms:created>
  <dcterms:modified xsi:type="dcterms:W3CDTF">2022-09-14T11:52:30Z</dcterms:modified>
</cp:coreProperties>
</file>