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8" r:id="rId11"/>
    <p:sldId id="265" r:id="rId12"/>
    <p:sldId id="266" r:id="rId13"/>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Arial Rounded MT Bold" panose="020F0704030504030204" pitchFamily="34" charset="0"/>
      <p:regular r:id="rId19"/>
    </p:embeddedFont>
    <p:embeddedFont>
      <p:font typeface="Clear Sans Regular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1A2"/>
    <a:srgbClr val="A100FF"/>
    <a:srgbClr val="883C84"/>
    <a:srgbClr val="461B49"/>
    <a:srgbClr val="963488"/>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5274" autoAdjust="0"/>
  </p:normalViewPr>
  <p:slideViewPr>
    <p:cSldViewPr>
      <p:cViewPr varScale="1">
        <p:scale>
          <a:sx n="56" d="100"/>
          <a:sy n="56" d="100"/>
        </p:scale>
        <p:origin x="672" y="-3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F:\Intern\Accenture\Reactions%20(Autosaved)%20(Recover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Intern\Accenture\Reactions%20(Autosaved)%20(Recover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Intern\Accenture\Reactions%20(Autosaved)%20(Recover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Intern\Accenture\Reactions%20(Autosaved)%20(Recover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Intern\Accenture\Reactions%20(Autosaved)%20(Recovered).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[Reactions (Autosaved) (Recovered).xlsx]Reactions!PivotTable1</c:name>
    <c:fmtId val="8"/>
  </c:pivotSource>
  <c:chart>
    <c:autoTitleDeleted val="1"/>
    <c:pivotFmts>
      <c:pivotFmt>
        <c:idx val="0"/>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677160270557407E-2"/>
          <c:y val="0.11283383858063865"/>
          <c:w val="0.88696392415449898"/>
          <c:h val="0.80613973588390175"/>
        </c:manualLayout>
      </c:layout>
      <c:barChart>
        <c:barDir val="col"/>
        <c:grouping val="clustered"/>
        <c:varyColors val="0"/>
        <c:ser>
          <c:idx val="0"/>
          <c:order val="0"/>
          <c:tx>
            <c:strRef>
              <c:f>Reactions!$L$3</c:f>
              <c:strCache>
                <c:ptCount val="1"/>
                <c:pt idx="0">
                  <c:v>Total</c:v>
                </c:pt>
              </c:strCache>
            </c:strRef>
          </c:tx>
          <c:spPr>
            <a:solidFill>
              <a:schemeClr val="tx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Reactions!$K$4:$K$9</c:f>
              <c:strCache>
                <c:ptCount val="5"/>
                <c:pt idx="0">
                  <c:v>Animals</c:v>
                </c:pt>
                <c:pt idx="1">
                  <c:v>food</c:v>
                </c:pt>
                <c:pt idx="2">
                  <c:v>healthy eating</c:v>
                </c:pt>
                <c:pt idx="3">
                  <c:v>science</c:v>
                </c:pt>
                <c:pt idx="4">
                  <c:v>technology</c:v>
                </c:pt>
              </c:strCache>
            </c:strRef>
          </c:cat>
          <c:val>
            <c:numRef>
              <c:f>Reactions!$L$4:$L$9</c:f>
              <c:numCache>
                <c:formatCode>General</c:formatCode>
                <c:ptCount val="5"/>
                <c:pt idx="0">
                  <c:v>74965</c:v>
                </c:pt>
                <c:pt idx="1">
                  <c:v>66676</c:v>
                </c:pt>
                <c:pt idx="2">
                  <c:v>69339</c:v>
                </c:pt>
                <c:pt idx="3">
                  <c:v>71168</c:v>
                </c:pt>
                <c:pt idx="4">
                  <c:v>68738</c:v>
                </c:pt>
              </c:numCache>
            </c:numRef>
          </c:val>
          <c:extLst>
            <c:ext xmlns:c16="http://schemas.microsoft.com/office/drawing/2014/chart" uri="{C3380CC4-5D6E-409C-BE32-E72D297353CC}">
              <c16:uniqueId val="{00000000-DBCE-4CB6-A2D3-51E23E4A93C5}"/>
            </c:ext>
          </c:extLst>
        </c:ser>
        <c:dLbls>
          <c:dLblPos val="outEnd"/>
          <c:showLegendKey val="0"/>
          <c:showVal val="1"/>
          <c:showCatName val="0"/>
          <c:showSerName val="0"/>
          <c:showPercent val="0"/>
          <c:showBubbleSize val="0"/>
        </c:dLbls>
        <c:gapWidth val="219"/>
        <c:overlap val="-27"/>
        <c:axId val="1844540399"/>
        <c:axId val="1844541647"/>
      </c:barChart>
      <c:catAx>
        <c:axId val="1844540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44541647"/>
        <c:crosses val="autoZero"/>
        <c:auto val="1"/>
        <c:lblAlgn val="ctr"/>
        <c:lblOffset val="100"/>
        <c:noMultiLvlLbl val="0"/>
      </c:catAx>
      <c:valAx>
        <c:axId val="1844541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500" b="0" i="0" u="none" strike="noStrike" kern="1200" baseline="0">
                <a:solidFill>
                  <a:schemeClr val="tx1">
                    <a:lumMod val="65000"/>
                    <a:lumOff val="35000"/>
                  </a:schemeClr>
                </a:solidFill>
                <a:latin typeface="+mn-lt"/>
                <a:ea typeface="+mn-ea"/>
                <a:cs typeface="+mn-cs"/>
              </a:defRPr>
            </a:pPr>
            <a:endParaRPr lang="en-US"/>
          </a:p>
        </c:txPr>
        <c:crossAx val="1844540399"/>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[Reactions (Autosaved) (Recovered).xlsx]Reactions!PivotTable5</c:name>
    <c:fmtId val="7"/>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bar"/>
        <c:grouping val="clustered"/>
        <c:varyColors val="0"/>
        <c:ser>
          <c:idx val="0"/>
          <c:order val="0"/>
          <c:tx>
            <c:strRef>
              <c:f>Reactions!$J$89</c:f>
              <c:strCache>
                <c:ptCount val="1"/>
                <c:pt idx="0">
                  <c:v>Total</c:v>
                </c:pt>
              </c:strCache>
            </c:strRef>
          </c:tx>
          <c:spPr>
            <a:solidFill>
              <a:schemeClr val="tx2">
                <a:lumMod val="75000"/>
              </a:schemeClr>
            </a:solidFill>
            <a:ln>
              <a:noFill/>
            </a:ln>
            <a:effectLst/>
          </c:spPr>
          <c:invertIfNegative val="0"/>
          <c:cat>
            <c:strRef>
              <c:f>Reactions!$I$90:$I$106</c:f>
              <c:strCache>
                <c:ptCount val="16"/>
                <c:pt idx="0">
                  <c:v>Animals</c:v>
                </c:pt>
                <c:pt idx="1">
                  <c:v>cooking</c:v>
                </c:pt>
                <c:pt idx="2">
                  <c:v>culture</c:v>
                </c:pt>
                <c:pt idx="3">
                  <c:v>dogs</c:v>
                </c:pt>
                <c:pt idx="4">
                  <c:v>education</c:v>
                </c:pt>
                <c:pt idx="5">
                  <c:v>fitness</c:v>
                </c:pt>
                <c:pt idx="6">
                  <c:v>food</c:v>
                </c:pt>
                <c:pt idx="7">
                  <c:v>healthy eating</c:v>
                </c:pt>
                <c:pt idx="8">
                  <c:v>public speaking</c:v>
                </c:pt>
                <c:pt idx="9">
                  <c:v>science</c:v>
                </c:pt>
                <c:pt idx="10">
                  <c:v>soccer</c:v>
                </c:pt>
                <c:pt idx="11">
                  <c:v>Studying</c:v>
                </c:pt>
                <c:pt idx="12">
                  <c:v>technology</c:v>
                </c:pt>
                <c:pt idx="13">
                  <c:v>tennis</c:v>
                </c:pt>
                <c:pt idx="14">
                  <c:v>travel</c:v>
                </c:pt>
                <c:pt idx="15">
                  <c:v>veganism</c:v>
                </c:pt>
              </c:strCache>
            </c:strRef>
          </c:cat>
          <c:val>
            <c:numRef>
              <c:f>Reactions!$J$90:$J$106</c:f>
              <c:numCache>
                <c:formatCode>General</c:formatCode>
                <c:ptCount val="16"/>
                <c:pt idx="0">
                  <c:v>1897</c:v>
                </c:pt>
                <c:pt idx="1">
                  <c:v>1664</c:v>
                </c:pt>
                <c:pt idx="2">
                  <c:v>1676</c:v>
                </c:pt>
                <c:pt idx="3">
                  <c:v>1338</c:v>
                </c:pt>
                <c:pt idx="4">
                  <c:v>1433</c:v>
                </c:pt>
                <c:pt idx="5">
                  <c:v>1395</c:v>
                </c:pt>
                <c:pt idx="6">
                  <c:v>1699</c:v>
                </c:pt>
                <c:pt idx="7">
                  <c:v>1717</c:v>
                </c:pt>
                <c:pt idx="8">
                  <c:v>1217</c:v>
                </c:pt>
                <c:pt idx="9">
                  <c:v>1796</c:v>
                </c:pt>
                <c:pt idx="10">
                  <c:v>1457</c:v>
                </c:pt>
                <c:pt idx="11">
                  <c:v>1363</c:v>
                </c:pt>
                <c:pt idx="12">
                  <c:v>1698</c:v>
                </c:pt>
                <c:pt idx="13">
                  <c:v>1328</c:v>
                </c:pt>
                <c:pt idx="14">
                  <c:v>1647</c:v>
                </c:pt>
                <c:pt idx="15">
                  <c:v>1248</c:v>
                </c:pt>
              </c:numCache>
            </c:numRef>
          </c:val>
          <c:extLst>
            <c:ext xmlns:c16="http://schemas.microsoft.com/office/drawing/2014/chart" uri="{C3380CC4-5D6E-409C-BE32-E72D297353CC}">
              <c16:uniqueId val="{00000000-EF3C-41DE-9BA1-7F404047FB47}"/>
            </c:ext>
          </c:extLst>
        </c:ser>
        <c:dLbls>
          <c:showLegendKey val="0"/>
          <c:showVal val="0"/>
          <c:showCatName val="0"/>
          <c:showSerName val="0"/>
          <c:showPercent val="0"/>
          <c:showBubbleSize val="0"/>
        </c:dLbls>
        <c:gapWidth val="182"/>
        <c:axId val="2058006543"/>
        <c:axId val="2058001551"/>
      </c:barChart>
      <c:catAx>
        <c:axId val="205800654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Arial Rounded MT Bold" panose="020F0704030504030204" pitchFamily="34" charset="0"/>
                <a:ea typeface="+mn-ea"/>
                <a:cs typeface="+mn-cs"/>
              </a:defRPr>
            </a:pPr>
            <a:endParaRPr lang="en-US"/>
          </a:p>
        </c:txPr>
        <c:crossAx val="2058001551"/>
        <c:crosses val="autoZero"/>
        <c:auto val="1"/>
        <c:lblAlgn val="ctr"/>
        <c:lblOffset val="100"/>
        <c:noMultiLvlLbl val="0"/>
      </c:catAx>
      <c:valAx>
        <c:axId val="20580015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2058006543"/>
        <c:crosses val="autoZero"/>
        <c:crossBetween val="between"/>
      </c:valAx>
      <c:spPr>
        <a:noFill/>
        <a:ln>
          <a:noFill/>
        </a:ln>
        <a:effectLst/>
      </c:spPr>
    </c:plotArea>
    <c:plotVisOnly val="1"/>
    <c:dispBlanksAs val="gap"/>
    <c:showDLblsOverMax val="0"/>
  </c:chart>
  <c:spPr>
    <a:noFill/>
    <a:ln>
      <a:solidFill>
        <a:schemeClr val="tx2"/>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[Reactions (Autosaved) (Recovered).xlsx]Reactions!PivotTable6</c:name>
    <c:fmtId val="3"/>
  </c:pivotSource>
  <c:chart>
    <c:autoTitleDeleted val="1"/>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s>
    <c:plotArea>
      <c:layout>
        <c:manualLayout>
          <c:layoutTarget val="inner"/>
          <c:xMode val="edge"/>
          <c:yMode val="edge"/>
          <c:x val="0.11979947197172137"/>
          <c:y val="3.2512820512820513E-2"/>
          <c:w val="0.86833367412902818"/>
          <c:h val="0.83496547546941247"/>
        </c:manualLayout>
      </c:layout>
      <c:lineChart>
        <c:grouping val="standard"/>
        <c:varyColors val="0"/>
        <c:ser>
          <c:idx val="0"/>
          <c:order val="0"/>
          <c:tx>
            <c:strRef>
              <c:f>Reactions!$M$76</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chemeClr val="tx2">
                  <a:lumMod val="75000"/>
                </a:schemeClr>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Reactions!$L$77:$L$82</c:f>
              <c:strCache>
                <c:ptCount val="5"/>
                <c:pt idx="0">
                  <c:v>Animals</c:v>
                </c:pt>
                <c:pt idx="1">
                  <c:v>food</c:v>
                </c:pt>
                <c:pt idx="2">
                  <c:v>healthy eating</c:v>
                </c:pt>
                <c:pt idx="3">
                  <c:v>science</c:v>
                </c:pt>
                <c:pt idx="4">
                  <c:v>technology</c:v>
                </c:pt>
              </c:strCache>
            </c:strRef>
          </c:cat>
          <c:val>
            <c:numRef>
              <c:f>Reactions!$M$77:$M$82</c:f>
              <c:numCache>
                <c:formatCode>General</c:formatCode>
                <c:ptCount val="5"/>
                <c:pt idx="0">
                  <c:v>1897</c:v>
                </c:pt>
                <c:pt idx="1">
                  <c:v>1699</c:v>
                </c:pt>
                <c:pt idx="2">
                  <c:v>1717</c:v>
                </c:pt>
                <c:pt idx="3">
                  <c:v>1796</c:v>
                </c:pt>
                <c:pt idx="4">
                  <c:v>1698</c:v>
                </c:pt>
              </c:numCache>
            </c:numRef>
          </c:val>
          <c:smooth val="0"/>
          <c:extLst>
            <c:ext xmlns:c16="http://schemas.microsoft.com/office/drawing/2014/chart" uri="{C3380CC4-5D6E-409C-BE32-E72D297353CC}">
              <c16:uniqueId val="{00000000-29EC-4D11-A0C1-669AA421B0BC}"/>
            </c:ext>
          </c:extLst>
        </c:ser>
        <c:dLbls>
          <c:showLegendKey val="0"/>
          <c:showVal val="0"/>
          <c:showCatName val="0"/>
          <c:showSerName val="0"/>
          <c:showPercent val="0"/>
          <c:showBubbleSize val="0"/>
        </c:dLbls>
        <c:marker val="1"/>
        <c:smooth val="0"/>
        <c:axId val="2017084895"/>
        <c:axId val="2017086975"/>
      </c:lineChart>
      <c:catAx>
        <c:axId val="201708489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Arial Rounded MT Bold" panose="020F0704030504030204" pitchFamily="34" charset="0"/>
                <a:ea typeface="+mn-ea"/>
                <a:cs typeface="+mn-cs"/>
              </a:defRPr>
            </a:pPr>
            <a:endParaRPr lang="en-US"/>
          </a:p>
        </c:txPr>
        <c:crossAx val="2017086975"/>
        <c:crosses val="autoZero"/>
        <c:auto val="1"/>
        <c:lblAlgn val="ctr"/>
        <c:lblOffset val="100"/>
        <c:noMultiLvlLbl val="0"/>
      </c:catAx>
      <c:valAx>
        <c:axId val="2017086975"/>
        <c:scaling>
          <c:orientation val="minMax"/>
        </c:scaling>
        <c:delete val="0"/>
        <c:axPos val="l"/>
        <c:majorGridlines>
          <c:spPr>
            <a:ln w="9525" cap="flat" cmpd="sng" algn="ctr">
              <a:solidFill>
                <a:schemeClr val="tx2">
                  <a:lumMod val="7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Arial Rounded MT Bold" panose="020F0704030504030204" pitchFamily="34" charset="0"/>
                <a:ea typeface="+mn-ea"/>
                <a:cs typeface="+mn-cs"/>
              </a:defRPr>
            </a:pPr>
            <a:endParaRPr lang="en-US"/>
          </a:p>
        </c:txPr>
        <c:crossAx val="2017084895"/>
        <c:crosses val="autoZero"/>
        <c:crossBetween val="between"/>
      </c:valAx>
      <c:spPr>
        <a:noFill/>
        <a:ln>
          <a:solidFill>
            <a:schemeClr val="bg1"/>
          </a:solidFill>
        </a:ln>
        <a:effectLst/>
      </c:spPr>
    </c:plotArea>
    <c:plotVisOnly val="1"/>
    <c:dispBlanksAs val="gap"/>
    <c:showDLblsOverMax val="0"/>
  </c:chart>
  <c:spPr>
    <a:noFill/>
    <a:ln>
      <a:solidFill>
        <a:schemeClr val="tx2">
          <a:lumMod val="75000"/>
        </a:schemeClr>
      </a:solidFill>
    </a:ln>
    <a:effectLst/>
  </c:spPr>
  <c:txPr>
    <a:bodyPr/>
    <a:lstStyle/>
    <a:p>
      <a:pPr>
        <a:defRPr sz="1500">
          <a:latin typeface="Arial Rounded MT Bold" panose="020F070403050403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[Reactions (Autosaved) (Recovered).xlsx]Reactions!PivotTable8</c:name>
    <c:fmtId val="3"/>
  </c:pivotSource>
  <c:chart>
    <c:autoTitleDeleted val="1"/>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barChart>
        <c:barDir val="col"/>
        <c:grouping val="clustered"/>
        <c:varyColors val="0"/>
        <c:ser>
          <c:idx val="0"/>
          <c:order val="0"/>
          <c:tx>
            <c:strRef>
              <c:f>Reactions!$J$36</c:f>
              <c:strCache>
                <c:ptCount val="1"/>
                <c:pt idx="0">
                  <c:v>Total</c:v>
                </c:pt>
              </c:strCache>
            </c:strRef>
          </c:tx>
          <c:spPr>
            <a:solidFill>
              <a:schemeClr val="tx2">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Reactions!$I$37:$I$43</c:f>
              <c:multiLvlStrCache>
                <c:ptCount val="3"/>
                <c:lvl>
                  <c:pt idx="0">
                    <c:v>2021</c:v>
                  </c:pt>
                  <c:pt idx="1">
                    <c:v>2021</c:v>
                  </c:pt>
                  <c:pt idx="2">
                    <c:v>2020</c:v>
                  </c:pt>
                </c:lvl>
                <c:lvl>
                  <c:pt idx="0">
                    <c:v>Jan</c:v>
                  </c:pt>
                  <c:pt idx="1">
                    <c:v>May</c:v>
                  </c:pt>
                  <c:pt idx="2">
                    <c:v>Aug</c:v>
                  </c:pt>
                </c:lvl>
              </c:multiLvlStrCache>
            </c:multiLvlStrRef>
          </c:cat>
          <c:val>
            <c:numRef>
              <c:f>Reactions!$J$37:$J$43</c:f>
              <c:numCache>
                <c:formatCode>General</c:formatCode>
                <c:ptCount val="3"/>
                <c:pt idx="0">
                  <c:v>2126</c:v>
                </c:pt>
                <c:pt idx="1">
                  <c:v>2138</c:v>
                </c:pt>
                <c:pt idx="2">
                  <c:v>2114</c:v>
                </c:pt>
              </c:numCache>
            </c:numRef>
          </c:val>
          <c:extLst>
            <c:ext xmlns:c16="http://schemas.microsoft.com/office/drawing/2014/chart" uri="{C3380CC4-5D6E-409C-BE32-E72D297353CC}">
              <c16:uniqueId val="{00000000-766A-4D51-97BF-D23A810E6A8D}"/>
            </c:ext>
          </c:extLst>
        </c:ser>
        <c:dLbls>
          <c:showLegendKey val="0"/>
          <c:showVal val="0"/>
          <c:showCatName val="0"/>
          <c:showSerName val="0"/>
          <c:showPercent val="0"/>
          <c:showBubbleSize val="0"/>
        </c:dLbls>
        <c:gapWidth val="100"/>
        <c:overlap val="-24"/>
        <c:axId val="2058004463"/>
        <c:axId val="2058006959"/>
      </c:barChart>
      <c:catAx>
        <c:axId val="205800446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Arial Rounded MT Bold" panose="020F0704030504030204" pitchFamily="34" charset="0"/>
                <a:ea typeface="+mn-ea"/>
                <a:cs typeface="+mn-cs"/>
              </a:defRPr>
            </a:pPr>
            <a:endParaRPr lang="en-US"/>
          </a:p>
        </c:txPr>
        <c:crossAx val="2058006959"/>
        <c:crosses val="autoZero"/>
        <c:auto val="1"/>
        <c:lblAlgn val="ctr"/>
        <c:lblOffset val="100"/>
        <c:noMultiLvlLbl val="0"/>
      </c:catAx>
      <c:valAx>
        <c:axId val="20580069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Arial Rounded MT Bold" panose="020F0704030504030204" pitchFamily="34" charset="0"/>
                <a:ea typeface="+mn-ea"/>
                <a:cs typeface="+mn-cs"/>
              </a:defRPr>
            </a:pPr>
            <a:endParaRPr lang="en-US"/>
          </a:p>
        </c:txPr>
        <c:crossAx val="2058004463"/>
        <c:crosses val="autoZero"/>
        <c:crossBetween val="between"/>
      </c:valAx>
      <c:spPr>
        <a:noFill/>
        <a:ln>
          <a:noFill/>
        </a:ln>
        <a:effectLst/>
      </c:spPr>
    </c:plotArea>
    <c:plotVisOnly val="1"/>
    <c:dispBlanksAs val="gap"/>
    <c:showDLblsOverMax val="0"/>
  </c:chart>
  <c:spPr>
    <a:noFill/>
    <a:ln>
      <a:solidFill>
        <a:schemeClr val="accent1">
          <a:lumMod val="7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solidFill>
              <a:schemeClr val="tx2">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Lit>
              <c:ptCount val="4"/>
              <c:pt idx="0">
                <c:v>audio</c:v>
              </c:pt>
              <c:pt idx="1">
                <c:v>GIF</c:v>
              </c:pt>
              <c:pt idx="2">
                <c:v>photo</c:v>
              </c:pt>
              <c:pt idx="3">
                <c:v>video</c:v>
              </c:pt>
            </c:strLit>
          </c:cat>
          <c:val>
            <c:numLit>
              <c:formatCode>General</c:formatCode>
              <c:ptCount val="4"/>
              <c:pt idx="0">
                <c:v>5660</c:v>
              </c:pt>
              <c:pt idx="1">
                <c:v>6079</c:v>
              </c:pt>
              <c:pt idx="2">
                <c:v>6589</c:v>
              </c:pt>
              <c:pt idx="3">
                <c:v>6245</c:v>
              </c:pt>
            </c:numLit>
          </c:val>
          <c:extLst>
            <c:ext xmlns:c16="http://schemas.microsoft.com/office/drawing/2014/chart" uri="{C3380CC4-5D6E-409C-BE32-E72D297353CC}">
              <c16:uniqueId val="{00000000-22ED-4154-BC7B-F2E06AC682E7}"/>
            </c:ext>
          </c:extLst>
        </c:ser>
        <c:dLbls>
          <c:showLegendKey val="0"/>
          <c:showVal val="0"/>
          <c:showCatName val="0"/>
          <c:showSerName val="0"/>
          <c:showPercent val="0"/>
          <c:showBubbleSize val="0"/>
        </c:dLbls>
        <c:gapWidth val="115"/>
        <c:overlap val="-20"/>
        <c:axId val="1773717311"/>
        <c:axId val="1773716479"/>
      </c:barChart>
      <c:catAx>
        <c:axId val="1773717311"/>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Arial Rounded MT Bold" panose="020F0704030504030204" pitchFamily="34" charset="0"/>
                <a:ea typeface="+mn-ea"/>
                <a:cs typeface="+mn-cs"/>
              </a:defRPr>
            </a:pPr>
            <a:endParaRPr lang="en-US"/>
          </a:p>
        </c:txPr>
        <c:crossAx val="1773716479"/>
        <c:crosses val="autoZero"/>
        <c:auto val="1"/>
        <c:lblAlgn val="ctr"/>
        <c:lblOffset val="100"/>
        <c:noMultiLvlLbl val="0"/>
      </c:catAx>
      <c:valAx>
        <c:axId val="177371647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Arial Rounded MT Bold" panose="020F0704030504030204" pitchFamily="34" charset="0"/>
                <a:ea typeface="+mn-ea"/>
                <a:cs typeface="+mn-cs"/>
              </a:defRPr>
            </a:pPr>
            <a:endParaRPr lang="en-US"/>
          </a:p>
        </c:txPr>
        <c:crossAx val="1773717311"/>
        <c:crosses val="autoZero"/>
        <c:crossBetween val="between"/>
      </c:valAx>
      <c:spPr>
        <a:noFill/>
        <a:ln>
          <a:noFill/>
        </a:ln>
        <a:effectLst/>
      </c:spPr>
    </c:plotArea>
    <c:plotVisOnly val="1"/>
    <c:dispBlanksAs val="gap"/>
    <c:showDLblsOverMax val="0"/>
  </c:chart>
  <c:spPr>
    <a:noFill/>
    <a:ln>
      <a:solidFill>
        <a:schemeClr val="accent1">
          <a:lumMod val="75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3115310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2.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4.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14.png"/><Relationship Id="rId7"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316374" y="0"/>
            <a:ext cx="11174603" cy="8907815"/>
            <a:chOff x="391814" y="209700"/>
            <a:chExt cx="11275977" cy="10881223"/>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6484543">
              <a:off x="313563" y="287951"/>
              <a:ext cx="9913215" cy="9756713"/>
            </a:xfrm>
            <a:prstGeom prst="rect">
              <a:avLst/>
            </a:prstGeom>
          </p:spPr>
        </p:pic>
      </p:grpSp>
      <p:sp>
        <p:nvSpPr>
          <p:cNvPr id="24" name="TextBox 24"/>
          <p:cNvSpPr txBox="1"/>
          <p:nvPr/>
        </p:nvSpPr>
        <p:spPr>
          <a:xfrm>
            <a:off x="1959251" y="1909188"/>
            <a:ext cx="5482998" cy="4270400"/>
          </a:xfrm>
          <a:prstGeom prst="rect">
            <a:avLst/>
          </a:prstGeom>
        </p:spPr>
        <p:txBody>
          <a:bodyPr lIns="0" tIns="0" rIns="0" bIns="0" rtlCol="0" anchor="t">
            <a:spAutoFit/>
          </a:bodyPr>
          <a:lstStyle/>
          <a:p>
            <a:pPr algn="ctr">
              <a:lnSpc>
                <a:spcPts val="11059"/>
              </a:lnSpc>
            </a:pPr>
            <a:r>
              <a:rPr lang="en-US" sz="10533" spc="-105" dirty="0" smtClean="0">
                <a:solidFill>
                  <a:srgbClr val="FFFFFF"/>
                </a:solidFill>
                <a:latin typeface="Graphik Regular" panose="020B0503030202060203" pitchFamily="34" charset="0"/>
              </a:rPr>
              <a:t>Social Buzz</a:t>
            </a:r>
          </a:p>
          <a:p>
            <a:pPr algn="ctr">
              <a:lnSpc>
                <a:spcPts val="11059"/>
              </a:lnSpc>
            </a:pPr>
            <a:r>
              <a:rPr lang="en-US" sz="5000" spc="-105" dirty="0" smtClean="0">
                <a:solidFill>
                  <a:schemeClr val="accent4">
                    <a:lumMod val="50000"/>
                  </a:schemeClr>
                </a:solidFill>
                <a:latin typeface="Graphik Regular" panose="020B0503030202060203" pitchFamily="34" charset="0"/>
              </a:rPr>
              <a:t>Social Media and Content Creation</a:t>
            </a:r>
            <a:endParaRPr lang="en-US" sz="5000" spc="-105" dirty="0">
              <a:solidFill>
                <a:schemeClr val="accent4">
                  <a:lumMod val="50000"/>
                </a:schemeClr>
              </a:solidFill>
              <a:latin typeface="Graphik Regular" panose="020B0503030202060203"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sp>
        <p:nvSpPr>
          <p:cNvPr id="28" name="TextBox 27"/>
          <p:cNvSpPr txBox="1"/>
          <p:nvPr/>
        </p:nvSpPr>
        <p:spPr>
          <a:xfrm>
            <a:off x="7543800" y="1231180"/>
            <a:ext cx="7377751" cy="630942"/>
          </a:xfrm>
          <a:prstGeom prst="rect">
            <a:avLst/>
          </a:prstGeom>
          <a:noFill/>
        </p:spPr>
        <p:txBody>
          <a:bodyPr wrap="square" rtlCol="0">
            <a:spAutoFit/>
          </a:bodyPr>
          <a:lstStyle/>
          <a:p>
            <a:r>
              <a:rPr lang="en-US" sz="3500" b="1" u="sng" dirty="0">
                <a:solidFill>
                  <a:schemeClr val="tx2">
                    <a:lumMod val="75000"/>
                  </a:schemeClr>
                </a:solidFill>
                <a:latin typeface="Arial Rounded MT Bold" panose="020F0704030504030204" pitchFamily="34" charset="0"/>
              </a:rPr>
              <a:t>Content Count Over </a:t>
            </a:r>
            <a:r>
              <a:rPr lang="en-US" sz="3500" b="1" u="sng" dirty="0" smtClean="0">
                <a:solidFill>
                  <a:schemeClr val="tx2">
                    <a:lumMod val="75000"/>
                  </a:schemeClr>
                </a:solidFill>
                <a:latin typeface="Arial Rounded MT Bold" panose="020F0704030504030204" pitchFamily="34" charset="0"/>
              </a:rPr>
              <a:t>Types</a:t>
            </a:r>
          </a:p>
        </p:txBody>
      </p:sp>
      <p:graphicFrame>
        <p:nvGraphicFramePr>
          <p:cNvPr id="32" name="Chart 31"/>
          <p:cNvGraphicFramePr>
            <a:graphicFrameLocks/>
          </p:cNvGraphicFramePr>
          <p:nvPr>
            <p:extLst>
              <p:ext uri="{D42A27DB-BD31-4B8C-83A1-F6EECF244321}">
                <p14:modId xmlns:p14="http://schemas.microsoft.com/office/powerpoint/2010/main" val="3536382675"/>
              </p:ext>
            </p:extLst>
          </p:nvPr>
        </p:nvGraphicFramePr>
        <p:xfrm>
          <a:off x="2724116" y="2400300"/>
          <a:ext cx="6343684" cy="50152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803020533"/>
              </p:ext>
            </p:extLst>
          </p:nvPr>
        </p:nvGraphicFramePr>
        <p:xfrm>
          <a:off x="10712334" y="2400301"/>
          <a:ext cx="5975466" cy="5029199"/>
        </p:xfrm>
        <a:graphic>
          <a:graphicData uri="http://schemas.openxmlformats.org/drawingml/2006/table">
            <a:tbl>
              <a:tblPr>
                <a:tableStyleId>{5C22544A-7EE6-4342-B048-85BDC9FD1C3A}</a:tableStyleId>
              </a:tblPr>
              <a:tblGrid>
                <a:gridCol w="2698866">
                  <a:extLst>
                    <a:ext uri="{9D8B030D-6E8A-4147-A177-3AD203B41FA5}">
                      <a16:colId xmlns:a16="http://schemas.microsoft.com/office/drawing/2014/main" val="2508856443"/>
                    </a:ext>
                  </a:extLst>
                </a:gridCol>
                <a:gridCol w="3276600">
                  <a:extLst>
                    <a:ext uri="{9D8B030D-6E8A-4147-A177-3AD203B41FA5}">
                      <a16:colId xmlns:a16="http://schemas.microsoft.com/office/drawing/2014/main" val="2118106205"/>
                    </a:ext>
                  </a:extLst>
                </a:gridCol>
              </a:tblGrid>
              <a:tr h="835873">
                <a:tc>
                  <a:txBody>
                    <a:bodyPr/>
                    <a:lstStyle/>
                    <a:p>
                      <a:pPr algn="ctr" fontAlgn="b"/>
                      <a:r>
                        <a:rPr lang="en-US" sz="2500" b="0" i="0" u="none" strike="noStrike" dirty="0" smtClean="0">
                          <a:solidFill>
                            <a:schemeClr val="bg1"/>
                          </a:solidFill>
                          <a:effectLst/>
                          <a:latin typeface="Arial Rounded MT Bold" panose="020F0704030504030204" pitchFamily="34" charset="0"/>
                        </a:rPr>
                        <a:t>Content</a:t>
                      </a:r>
                      <a:r>
                        <a:rPr lang="en-US" sz="2500" b="0" i="0" u="none" strike="noStrike" baseline="0" dirty="0" smtClean="0">
                          <a:solidFill>
                            <a:schemeClr val="bg1"/>
                          </a:solidFill>
                          <a:effectLst/>
                          <a:latin typeface="Arial Rounded MT Bold" panose="020F0704030504030204" pitchFamily="34" charset="0"/>
                        </a:rPr>
                        <a:t> Types  </a:t>
                      </a:r>
                      <a:endParaRPr lang="en-GB" sz="2500" b="1" i="0" u="none" strike="noStrike" dirty="0">
                        <a:solidFill>
                          <a:schemeClr val="bg1"/>
                        </a:solidFill>
                        <a:effectLst/>
                        <a:latin typeface="Arial Rounded MT Bold" panose="020F07040305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2500" b="0" i="0" u="none" strike="noStrike" dirty="0" smtClean="0">
                          <a:solidFill>
                            <a:schemeClr val="bg1"/>
                          </a:solidFill>
                          <a:effectLst/>
                          <a:latin typeface="Arial Rounded MT Bold" panose="020F0704030504030204" pitchFamily="34" charset="0"/>
                        </a:rPr>
                        <a:t>Total</a:t>
                      </a:r>
                      <a:r>
                        <a:rPr lang="en-US" sz="2500" b="0" i="0" u="none" strike="noStrike" baseline="0" dirty="0" smtClean="0">
                          <a:solidFill>
                            <a:schemeClr val="bg1"/>
                          </a:solidFill>
                          <a:effectLst/>
                          <a:latin typeface="Arial Rounded MT Bold" panose="020F0704030504030204" pitchFamily="34" charset="0"/>
                        </a:rPr>
                        <a:t> Count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515972963"/>
                  </a:ext>
                </a:extLst>
              </a:tr>
              <a:tr h="835873">
                <a:tc>
                  <a:txBody>
                    <a:bodyPr/>
                    <a:lstStyle/>
                    <a:p>
                      <a:pPr algn="ctr" fontAlgn="b"/>
                      <a:r>
                        <a:rPr lang="en-GB" sz="2500" u="none" strike="noStrike" dirty="0">
                          <a:solidFill>
                            <a:schemeClr val="tx1"/>
                          </a:solidFill>
                          <a:effectLst/>
                          <a:latin typeface="Arial Rounded MT Bold" panose="020F0704030504030204" pitchFamily="34" charset="0"/>
                        </a:rPr>
                        <a:t>audio</a:t>
                      </a:r>
                      <a:endParaRPr lang="en-GB" sz="2500" b="0" i="0" u="none" strike="noStrike" dirty="0">
                        <a:solidFill>
                          <a:schemeClr val="tx1"/>
                        </a:solidFill>
                        <a:effectLst/>
                        <a:latin typeface="Arial Rounded MT Bold" panose="020F07040305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GB" sz="2500" u="none" strike="noStrike" dirty="0" smtClean="0">
                          <a:solidFill>
                            <a:schemeClr val="tx1"/>
                          </a:solidFill>
                          <a:effectLst/>
                          <a:latin typeface="Arial Rounded MT Bold" panose="020F0704030504030204" pitchFamily="34" charset="0"/>
                        </a:rPr>
                        <a:t>5660</a:t>
                      </a:r>
                      <a:endParaRPr lang="en-GB" sz="2500" b="0" i="0" u="none" strike="noStrike" dirty="0">
                        <a:solidFill>
                          <a:schemeClr val="tx1"/>
                        </a:solidFill>
                        <a:effectLst/>
                        <a:latin typeface="Arial Rounded MT Bold" panose="020F07040305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9107728"/>
                  </a:ext>
                </a:extLst>
              </a:tr>
              <a:tr h="835873">
                <a:tc>
                  <a:txBody>
                    <a:bodyPr/>
                    <a:lstStyle/>
                    <a:p>
                      <a:pPr algn="ctr" fontAlgn="b"/>
                      <a:r>
                        <a:rPr lang="en-GB" sz="2500" u="none" strike="noStrike" dirty="0">
                          <a:solidFill>
                            <a:schemeClr val="tx1"/>
                          </a:solidFill>
                          <a:effectLst/>
                          <a:latin typeface="Arial Rounded MT Bold" panose="020F0704030504030204" pitchFamily="34" charset="0"/>
                        </a:rPr>
                        <a:t>GIF</a:t>
                      </a:r>
                      <a:endParaRPr lang="en-GB" sz="2500" b="0" i="0" u="none" strike="noStrike" dirty="0">
                        <a:solidFill>
                          <a:schemeClr val="tx1"/>
                        </a:solidFill>
                        <a:effectLst/>
                        <a:latin typeface="Arial Rounded MT Bold" panose="020F07040305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GB" sz="2500" u="none" strike="noStrike" dirty="0">
                          <a:solidFill>
                            <a:schemeClr val="tx1"/>
                          </a:solidFill>
                          <a:effectLst/>
                          <a:latin typeface="Arial Rounded MT Bold" panose="020F0704030504030204" pitchFamily="34" charset="0"/>
                        </a:rPr>
                        <a:t>6079</a:t>
                      </a:r>
                      <a:endParaRPr lang="en-GB" sz="2500" b="0" i="0" u="none" strike="noStrike" dirty="0">
                        <a:solidFill>
                          <a:schemeClr val="tx1"/>
                        </a:solidFill>
                        <a:effectLst/>
                        <a:latin typeface="Arial Rounded MT Bold" panose="020F07040305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63034961"/>
                  </a:ext>
                </a:extLst>
              </a:tr>
              <a:tr h="835873">
                <a:tc>
                  <a:txBody>
                    <a:bodyPr/>
                    <a:lstStyle/>
                    <a:p>
                      <a:pPr algn="ctr" fontAlgn="b"/>
                      <a:r>
                        <a:rPr lang="en-GB" sz="2500" u="none" strike="noStrike" dirty="0">
                          <a:solidFill>
                            <a:schemeClr val="tx1"/>
                          </a:solidFill>
                          <a:effectLst/>
                          <a:latin typeface="Arial Rounded MT Bold" panose="020F0704030504030204" pitchFamily="34" charset="0"/>
                        </a:rPr>
                        <a:t>photo</a:t>
                      </a:r>
                      <a:endParaRPr lang="en-GB" sz="2500" b="0" i="0" u="none" strike="noStrike" dirty="0">
                        <a:solidFill>
                          <a:schemeClr val="tx1"/>
                        </a:solidFill>
                        <a:effectLst/>
                        <a:latin typeface="Arial Rounded MT Bold" panose="020F07040305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GB" sz="2500" u="none" strike="noStrike" dirty="0">
                          <a:solidFill>
                            <a:schemeClr val="tx1"/>
                          </a:solidFill>
                          <a:effectLst/>
                          <a:latin typeface="Arial Rounded MT Bold" panose="020F0704030504030204" pitchFamily="34" charset="0"/>
                        </a:rPr>
                        <a:t>6589</a:t>
                      </a:r>
                      <a:endParaRPr lang="en-GB" sz="2500" b="0" i="0" u="none" strike="noStrike" dirty="0">
                        <a:solidFill>
                          <a:schemeClr val="tx1"/>
                        </a:solidFill>
                        <a:effectLst/>
                        <a:latin typeface="Arial Rounded MT Bold" panose="020F07040305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7488835"/>
                  </a:ext>
                </a:extLst>
              </a:tr>
              <a:tr h="847507">
                <a:tc>
                  <a:txBody>
                    <a:bodyPr/>
                    <a:lstStyle/>
                    <a:p>
                      <a:pPr algn="ctr" fontAlgn="b"/>
                      <a:r>
                        <a:rPr lang="en-GB" sz="2500" u="none" strike="noStrike">
                          <a:solidFill>
                            <a:schemeClr val="tx1"/>
                          </a:solidFill>
                          <a:effectLst/>
                          <a:latin typeface="Arial Rounded MT Bold" panose="020F0704030504030204" pitchFamily="34" charset="0"/>
                        </a:rPr>
                        <a:t>video</a:t>
                      </a:r>
                      <a:endParaRPr lang="en-GB" sz="2500" b="0" i="0" u="none" strike="noStrike">
                        <a:solidFill>
                          <a:schemeClr val="tx1"/>
                        </a:solidFill>
                        <a:effectLst/>
                        <a:latin typeface="Arial Rounded MT Bold" panose="020F07040305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GB" sz="2500" u="none" strike="noStrike" dirty="0">
                          <a:solidFill>
                            <a:schemeClr val="tx1"/>
                          </a:solidFill>
                          <a:effectLst/>
                          <a:latin typeface="Arial Rounded MT Bold" panose="020F0704030504030204" pitchFamily="34" charset="0"/>
                        </a:rPr>
                        <a:t>6245</a:t>
                      </a:r>
                      <a:endParaRPr lang="en-GB" sz="2500" b="0" i="0" u="none" strike="noStrike" dirty="0">
                        <a:solidFill>
                          <a:schemeClr val="tx1"/>
                        </a:solidFill>
                        <a:effectLst/>
                        <a:latin typeface="Arial Rounded MT Bold" panose="020F07040305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8396153"/>
                  </a:ext>
                </a:extLst>
              </a:tr>
              <a:tr h="838200">
                <a:tc>
                  <a:txBody>
                    <a:bodyPr/>
                    <a:lstStyle/>
                    <a:p>
                      <a:pPr algn="ctr" fontAlgn="b"/>
                      <a:r>
                        <a:rPr lang="en-GB" sz="2500" u="none" strike="noStrike" dirty="0">
                          <a:solidFill>
                            <a:schemeClr val="bg1"/>
                          </a:solidFill>
                          <a:effectLst/>
                          <a:latin typeface="Arial Rounded MT Bold" panose="020F0704030504030204" pitchFamily="34" charset="0"/>
                        </a:rPr>
                        <a:t>Grand Total</a:t>
                      </a:r>
                      <a:endParaRPr lang="en-GB" sz="2500" b="1" i="0" u="none" strike="noStrike" dirty="0">
                        <a:solidFill>
                          <a:schemeClr val="bg1"/>
                        </a:solidFill>
                        <a:effectLst/>
                        <a:latin typeface="Arial Rounded MT Bold" panose="020F07040305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GB" sz="2500" u="none" strike="noStrike" dirty="0">
                          <a:solidFill>
                            <a:schemeClr val="bg1"/>
                          </a:solidFill>
                          <a:effectLst/>
                          <a:latin typeface="Arial Rounded MT Bold" panose="020F0704030504030204" pitchFamily="34" charset="0"/>
                        </a:rPr>
                        <a:t>24573</a:t>
                      </a:r>
                      <a:endParaRPr lang="en-GB" sz="2500" b="1" i="0" u="none" strike="noStrike" dirty="0">
                        <a:solidFill>
                          <a:schemeClr val="bg1"/>
                        </a:solidFill>
                        <a:effectLst/>
                        <a:latin typeface="Arial Rounded MT Bold" panose="020F07040305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658459544"/>
                  </a:ext>
                </a:extLst>
              </a:tr>
            </a:tbl>
          </a:graphicData>
        </a:graphic>
      </p:graphicFrame>
    </p:spTree>
    <p:extLst>
      <p:ext uri="{BB962C8B-B14F-4D97-AF65-F5344CB8AC3E}">
        <p14:creationId xmlns:p14="http://schemas.microsoft.com/office/powerpoint/2010/main" val="3456817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3630966" y="6056468"/>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3630966" y="2246468"/>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3630966" y="7809068"/>
            <a:ext cx="942466" cy="279598"/>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8" name="TextBox 17"/>
          <p:cNvSpPr txBox="1"/>
          <p:nvPr/>
        </p:nvSpPr>
        <p:spPr>
          <a:xfrm>
            <a:off x="4419600" y="1749819"/>
            <a:ext cx="12314829" cy="7371249"/>
          </a:xfrm>
          <a:prstGeom prst="rect">
            <a:avLst/>
          </a:prstGeom>
          <a:noFill/>
        </p:spPr>
        <p:txBody>
          <a:bodyPr wrap="square" rtlCol="0">
            <a:spAutoFit/>
          </a:bodyPr>
          <a:lstStyle/>
          <a:p>
            <a:r>
              <a:rPr lang="en-US" sz="2300" dirty="0">
                <a:solidFill>
                  <a:schemeClr val="tx2">
                    <a:lumMod val="75000"/>
                  </a:schemeClr>
                </a:solidFill>
                <a:latin typeface="Arial Rounded MT Bold" panose="020F0704030504030204" pitchFamily="34" charset="0"/>
              </a:rPr>
              <a:t>Based on the results, the most popular and often </a:t>
            </a:r>
            <a:r>
              <a:rPr lang="en-US" sz="2300" dirty="0" smtClean="0">
                <a:solidFill>
                  <a:schemeClr val="tx2">
                    <a:lumMod val="75000"/>
                  </a:schemeClr>
                </a:solidFill>
                <a:latin typeface="Arial Rounded MT Bold" panose="020F0704030504030204" pitchFamily="34" charset="0"/>
              </a:rPr>
              <a:t>utilized </a:t>
            </a:r>
            <a:r>
              <a:rPr lang="en-US" sz="2300" dirty="0">
                <a:solidFill>
                  <a:schemeClr val="tx2">
                    <a:lumMod val="75000"/>
                  </a:schemeClr>
                </a:solidFill>
                <a:latin typeface="Arial Rounded MT Bold" panose="020F0704030504030204" pitchFamily="34" charset="0"/>
              </a:rPr>
              <a:t>categories were determined to be Science and Animals. It's evident that content that makes people feel good and informed attracts people. </a:t>
            </a:r>
            <a:endParaRPr lang="en-US" sz="2300" dirty="0" smtClean="0">
              <a:solidFill>
                <a:schemeClr val="tx2">
                  <a:lumMod val="75000"/>
                </a:schemeClr>
              </a:solidFill>
              <a:latin typeface="Arial Rounded MT Bold" panose="020F0704030504030204" pitchFamily="34" charset="0"/>
            </a:endParaRPr>
          </a:p>
          <a:p>
            <a:endParaRPr lang="en-US" sz="2300" dirty="0" smtClean="0">
              <a:solidFill>
                <a:schemeClr val="tx2">
                  <a:lumMod val="75000"/>
                </a:schemeClr>
              </a:solidFill>
              <a:latin typeface="Arial Rounded MT Bold" panose="020F0704030504030204" pitchFamily="34" charset="0"/>
            </a:endParaRPr>
          </a:p>
          <a:p>
            <a:endParaRPr lang="en-US" sz="2300" dirty="0">
              <a:solidFill>
                <a:schemeClr val="tx2">
                  <a:lumMod val="75000"/>
                </a:schemeClr>
              </a:solidFill>
              <a:latin typeface="Arial Rounded MT Bold" panose="020F0704030504030204" pitchFamily="34" charset="0"/>
            </a:endParaRPr>
          </a:p>
          <a:p>
            <a:r>
              <a:rPr lang="en-US" sz="2300" dirty="0">
                <a:solidFill>
                  <a:schemeClr val="tx2">
                    <a:lumMod val="75000"/>
                  </a:schemeClr>
                </a:solidFill>
                <a:latin typeface="Arial Rounded MT Bold" panose="020F0704030504030204" pitchFamily="34" charset="0"/>
              </a:rPr>
              <a:t>Reactions and responses have the potential to positively or negatively assess the essence of the data. </a:t>
            </a:r>
            <a:r>
              <a:rPr lang="en-US" sz="2300" dirty="0" smtClean="0">
                <a:solidFill>
                  <a:schemeClr val="tx2">
                    <a:lumMod val="75000"/>
                  </a:schemeClr>
                </a:solidFill>
                <a:latin typeface="Arial Rounded MT Bold" panose="020F0704030504030204" pitchFamily="34" charset="0"/>
              </a:rPr>
              <a:t>This </a:t>
            </a:r>
            <a:r>
              <a:rPr lang="en-US" sz="2300" dirty="0">
                <a:solidFill>
                  <a:schemeClr val="tx2">
                    <a:lumMod val="75000"/>
                  </a:schemeClr>
                </a:solidFill>
                <a:latin typeface="Arial Rounded MT Bold" panose="020F0704030504030204" pitchFamily="34" charset="0"/>
              </a:rPr>
              <a:t>Science and animals have received a lot of </a:t>
            </a:r>
            <a:r>
              <a:rPr lang="en-US" sz="2300" dirty="0" smtClean="0">
                <a:solidFill>
                  <a:schemeClr val="tx2">
                    <a:lumMod val="75000"/>
                  </a:schemeClr>
                </a:solidFill>
                <a:latin typeface="Arial Rounded MT Bold" panose="020F0704030504030204" pitchFamily="34" charset="0"/>
              </a:rPr>
              <a:t>favorable </a:t>
            </a:r>
            <a:r>
              <a:rPr lang="en-US" sz="2300" dirty="0">
                <a:solidFill>
                  <a:schemeClr val="tx2">
                    <a:lumMod val="75000"/>
                  </a:schemeClr>
                </a:solidFill>
                <a:latin typeface="Arial Rounded MT Bold" panose="020F0704030504030204" pitchFamily="34" charset="0"/>
              </a:rPr>
              <a:t>feedback, therefore it's best to focus on feel-good material and items with a high chance of growing in popularity. </a:t>
            </a:r>
            <a:endParaRPr lang="en-US" sz="2300" dirty="0" smtClean="0">
              <a:solidFill>
                <a:schemeClr val="tx2">
                  <a:lumMod val="75000"/>
                </a:schemeClr>
              </a:solidFill>
              <a:latin typeface="Arial Rounded MT Bold" panose="020F0704030504030204" pitchFamily="34" charset="0"/>
            </a:endParaRPr>
          </a:p>
          <a:p>
            <a:endParaRPr lang="en-US" sz="2300" dirty="0" smtClean="0">
              <a:solidFill>
                <a:schemeClr val="tx2">
                  <a:lumMod val="75000"/>
                </a:schemeClr>
              </a:solidFill>
              <a:latin typeface="Arial Rounded MT Bold" panose="020F0704030504030204" pitchFamily="34" charset="0"/>
            </a:endParaRPr>
          </a:p>
          <a:p>
            <a:endParaRPr lang="en-US" sz="2300" dirty="0">
              <a:solidFill>
                <a:schemeClr val="tx2">
                  <a:lumMod val="75000"/>
                </a:schemeClr>
              </a:solidFill>
              <a:latin typeface="Arial Rounded MT Bold" panose="020F0704030504030204" pitchFamily="34" charset="0"/>
            </a:endParaRPr>
          </a:p>
          <a:p>
            <a:r>
              <a:rPr lang="en-US" sz="2300" dirty="0">
                <a:solidFill>
                  <a:schemeClr val="tx2">
                    <a:lumMod val="75000"/>
                  </a:schemeClr>
                </a:solidFill>
                <a:latin typeface="Arial Rounded MT Bold" panose="020F0704030504030204" pitchFamily="34" charset="0"/>
              </a:rPr>
              <a:t>In order to manage data efficiently, it is crucial to identify its peaks. The team should be ready to manage the data flow after identifying the months with the greatest post counts. </a:t>
            </a:r>
            <a:r>
              <a:rPr lang="en-US" sz="2300" dirty="0" smtClean="0">
                <a:solidFill>
                  <a:schemeClr val="tx2">
                    <a:lumMod val="75000"/>
                  </a:schemeClr>
                </a:solidFill>
                <a:latin typeface="Arial Rounded MT Bold" panose="020F0704030504030204" pitchFamily="34" charset="0"/>
              </a:rPr>
              <a:t>2021 January, May and 2020 August experienced the highest count </a:t>
            </a:r>
            <a:r>
              <a:rPr lang="en-US" sz="2300" smtClean="0">
                <a:solidFill>
                  <a:schemeClr val="tx2">
                    <a:lumMod val="75000"/>
                  </a:schemeClr>
                </a:solidFill>
                <a:latin typeface="Arial Rounded MT Bold" panose="020F0704030504030204" pitchFamily="34" charset="0"/>
              </a:rPr>
              <a:t>in </a:t>
            </a:r>
            <a:r>
              <a:rPr lang="en-US" sz="2300" smtClean="0">
                <a:solidFill>
                  <a:schemeClr val="tx2">
                    <a:lumMod val="75000"/>
                  </a:schemeClr>
                </a:solidFill>
                <a:latin typeface="Arial Rounded MT Bold" panose="020F0704030504030204" pitchFamily="34" charset="0"/>
              </a:rPr>
              <a:t>posts.</a:t>
            </a:r>
            <a:endParaRPr lang="en-US" sz="2300" dirty="0" smtClean="0">
              <a:solidFill>
                <a:schemeClr val="tx2">
                  <a:lumMod val="75000"/>
                </a:schemeClr>
              </a:solidFill>
              <a:latin typeface="Arial Rounded MT Bold" panose="020F0704030504030204" pitchFamily="34" charset="0"/>
            </a:endParaRPr>
          </a:p>
          <a:p>
            <a:endParaRPr lang="en-US" sz="2300" dirty="0" smtClean="0">
              <a:solidFill>
                <a:schemeClr val="tx2">
                  <a:lumMod val="75000"/>
                </a:schemeClr>
              </a:solidFill>
              <a:latin typeface="Arial Rounded MT Bold" panose="020F0704030504030204" pitchFamily="34" charset="0"/>
            </a:endParaRPr>
          </a:p>
          <a:p>
            <a:endParaRPr lang="en-US" sz="2300" dirty="0">
              <a:solidFill>
                <a:schemeClr val="tx2">
                  <a:lumMod val="75000"/>
                </a:schemeClr>
              </a:solidFill>
              <a:latin typeface="Arial Rounded MT Bold" panose="020F0704030504030204" pitchFamily="34" charset="0"/>
            </a:endParaRPr>
          </a:p>
          <a:p>
            <a:r>
              <a:rPr lang="en-US" sz="2300" dirty="0" smtClean="0">
                <a:solidFill>
                  <a:schemeClr val="tx2">
                    <a:lumMod val="75000"/>
                  </a:schemeClr>
                </a:solidFill>
                <a:latin typeface="Arial Rounded MT Bold" panose="020F0704030504030204" pitchFamily="34" charset="0"/>
              </a:rPr>
              <a:t>Videos </a:t>
            </a:r>
            <a:r>
              <a:rPr lang="en-US" sz="2300" dirty="0">
                <a:solidFill>
                  <a:schemeClr val="tx2">
                    <a:lumMod val="75000"/>
                  </a:schemeClr>
                </a:solidFill>
                <a:latin typeface="Arial Rounded MT Bold" panose="020F0704030504030204" pitchFamily="34" charset="0"/>
              </a:rPr>
              <a:t>and photos tend to dominate posts; in the future, the tools for creating  videos and photos should be enhanced. However, in order attract users to use all of the post kinds, the other types should be condensed and made simpler.</a:t>
            </a:r>
            <a:endParaRPr lang="en-US" sz="2300" dirty="0" smtClean="0">
              <a:solidFill>
                <a:schemeClr val="tx2">
                  <a:lumMod val="75000"/>
                </a:schemeClr>
              </a:solidFill>
              <a:latin typeface="Arial Rounded MT Bold" panose="020F0704030504030204" pitchFamily="34" charset="0"/>
            </a:endParaRPr>
          </a:p>
          <a:p>
            <a:endParaRPr lang="en-US" dirty="0"/>
          </a:p>
          <a:p>
            <a:r>
              <a:rPr lang="en-US" dirty="0" smtClean="0"/>
              <a:t> </a:t>
            </a:r>
            <a:endParaRPr lang="en-GB" dirty="0"/>
          </a:p>
        </p:txBody>
      </p:sp>
      <p:pic>
        <p:nvPicPr>
          <p:cNvPr id="26"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3630966" y="3999068"/>
            <a:ext cx="942466" cy="27959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14600" y="2502186"/>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3000" spc="-19" dirty="0">
                  <a:solidFill>
                    <a:srgbClr val="000000"/>
                  </a:solidFill>
                  <a:latin typeface="Graphik Regular" panose="020B0503030202060203" pitchFamily="34" charset="0"/>
                </a:rPr>
                <a:t>Project recap</a:t>
              </a:r>
            </a:p>
            <a:p>
              <a:pPr>
                <a:lnSpc>
                  <a:spcPts val="2660"/>
                </a:lnSpc>
              </a:pPr>
              <a:r>
                <a:rPr lang="en-US" sz="3000" spc="-19" dirty="0">
                  <a:solidFill>
                    <a:srgbClr val="000000"/>
                  </a:solidFill>
                  <a:latin typeface="Graphik Regular" panose="020B0503030202060203" pitchFamily="34" charset="0"/>
                </a:rPr>
                <a:t>Problem</a:t>
              </a:r>
            </a:p>
            <a:p>
              <a:pPr>
                <a:lnSpc>
                  <a:spcPts val="2660"/>
                </a:lnSpc>
              </a:pPr>
              <a:r>
                <a:rPr lang="en-US" sz="3000" spc="-19" dirty="0">
                  <a:solidFill>
                    <a:srgbClr val="000000"/>
                  </a:solidFill>
                  <a:latin typeface="Graphik Regular" panose="020B0503030202060203" pitchFamily="34" charset="0"/>
                </a:rPr>
                <a:t>The Analytics team</a:t>
              </a:r>
            </a:p>
            <a:p>
              <a:pPr>
                <a:lnSpc>
                  <a:spcPts val="2660"/>
                </a:lnSpc>
              </a:pPr>
              <a:r>
                <a:rPr lang="en-US" sz="3000" spc="-19" dirty="0">
                  <a:solidFill>
                    <a:srgbClr val="000000"/>
                  </a:solidFill>
                  <a:latin typeface="Graphik Regular" panose="020B0503030202060203" pitchFamily="34" charset="0"/>
                </a:rPr>
                <a:t>Process</a:t>
              </a:r>
            </a:p>
            <a:p>
              <a:pPr>
                <a:lnSpc>
                  <a:spcPts val="2660"/>
                </a:lnSpc>
              </a:pPr>
              <a:r>
                <a:rPr lang="en-US" sz="3000" spc="-19" dirty="0">
                  <a:solidFill>
                    <a:srgbClr val="000000"/>
                  </a:solidFill>
                  <a:latin typeface="Graphik Regular" panose="020B0503030202060203" pitchFamily="34" charset="0"/>
                </a:rPr>
                <a:t>Insights</a:t>
              </a:r>
            </a:p>
            <a:p>
              <a:pPr>
                <a:lnSpc>
                  <a:spcPts val="2660"/>
                </a:lnSpc>
              </a:pPr>
              <a:r>
                <a:rPr lang="en-US" sz="30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02553" y="1909667"/>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p:cNvSpPr txBox="1"/>
          <p:nvPr/>
        </p:nvSpPr>
        <p:spPr>
          <a:xfrm>
            <a:off x="9220200" y="3390900"/>
            <a:ext cx="184731" cy="369332"/>
          </a:xfrm>
          <a:prstGeom prst="rect">
            <a:avLst/>
          </a:prstGeom>
          <a:noFill/>
        </p:spPr>
        <p:txBody>
          <a:bodyPr wrap="none" rtlCol="0">
            <a:spAutoFit/>
          </a:bodyPr>
          <a:lstStyle/>
          <a:p>
            <a:endParaRPr lang="en-GB" dirty="0"/>
          </a:p>
        </p:txBody>
      </p:sp>
      <p:sp>
        <p:nvSpPr>
          <p:cNvPr id="35" name="TextBox 34"/>
          <p:cNvSpPr txBox="1"/>
          <p:nvPr/>
        </p:nvSpPr>
        <p:spPr>
          <a:xfrm>
            <a:off x="8499198" y="2991118"/>
            <a:ext cx="7350642" cy="3970318"/>
          </a:xfrm>
          <a:prstGeom prst="rect">
            <a:avLst/>
          </a:prstGeom>
          <a:noFill/>
        </p:spPr>
        <p:txBody>
          <a:bodyPr wrap="square" rtlCol="0">
            <a:spAutoFit/>
          </a:bodyPr>
          <a:lstStyle/>
          <a:p>
            <a:r>
              <a:rPr lang="en-US" sz="3600" dirty="0">
                <a:latin typeface="Arial Rounded MT Bold" panose="020F0704030504030204" pitchFamily="34" charset="0"/>
              </a:rPr>
              <a:t>The swift expansion of digital products beyond the scale that Social Buzz had projected, necessitating the assistance of a consulting business to manage their scaling procedure efficiently.</a:t>
            </a:r>
            <a:endParaRPr lang="en-US" sz="3600" dirty="0" smtClean="0">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629740" y="-426631"/>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sp>
        <p:nvSpPr>
          <p:cNvPr id="21" name="TextBox 21"/>
          <p:cNvSpPr txBox="1"/>
          <p:nvPr/>
        </p:nvSpPr>
        <p:spPr>
          <a:xfrm>
            <a:off x="2760678" y="370881"/>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p:cNvSpPr txBox="1"/>
          <p:nvPr/>
        </p:nvSpPr>
        <p:spPr>
          <a:xfrm>
            <a:off x="2142318" y="2934386"/>
            <a:ext cx="7373255" cy="6247864"/>
          </a:xfrm>
          <a:prstGeom prst="rect">
            <a:avLst/>
          </a:prstGeom>
          <a:noFill/>
        </p:spPr>
        <p:txBody>
          <a:bodyPr wrap="square" rtlCol="0">
            <a:spAutoFit/>
          </a:bodyPr>
          <a:lstStyle/>
          <a:p>
            <a:pPr marL="342900" indent="-342900">
              <a:buFont typeface="+mj-lt"/>
              <a:buAutoNum type="arabicPeriod"/>
            </a:pPr>
            <a:r>
              <a:rPr lang="en-US" sz="2500" dirty="0" smtClean="0">
                <a:solidFill>
                  <a:schemeClr val="bg1"/>
                </a:solidFill>
                <a:latin typeface="Arial Rounded MT Bold" panose="020F0704030504030204" pitchFamily="34" charset="0"/>
              </a:rPr>
              <a:t>Intending </a:t>
            </a:r>
            <a:r>
              <a:rPr lang="en-US" sz="2500" dirty="0">
                <a:solidFill>
                  <a:schemeClr val="bg1"/>
                </a:solidFill>
                <a:latin typeface="Arial Rounded MT Bold" panose="020F0704030504030204" pitchFamily="34" charset="0"/>
              </a:rPr>
              <a:t>to finish an IPO by the end of the next year and need advice to make sure everything goes as planned</a:t>
            </a:r>
            <a:r>
              <a:rPr lang="en-US" sz="2500" dirty="0" smtClean="0">
                <a:solidFill>
                  <a:schemeClr val="bg1"/>
                </a:solidFill>
                <a:latin typeface="Arial Rounded MT Bold" panose="020F0704030504030204" pitchFamily="34" charset="0"/>
              </a:rPr>
              <a:t>.</a:t>
            </a:r>
          </a:p>
          <a:p>
            <a:pPr marL="342900" indent="-342900">
              <a:buFont typeface="+mj-lt"/>
              <a:buAutoNum type="arabicPeriod"/>
            </a:pPr>
            <a:endParaRPr lang="en-US" sz="2500" dirty="0">
              <a:solidFill>
                <a:schemeClr val="bg1"/>
              </a:solidFill>
              <a:latin typeface="Arial Rounded MT Bold" panose="020F0704030504030204" pitchFamily="34" charset="0"/>
            </a:endParaRPr>
          </a:p>
          <a:p>
            <a:pPr marL="342900" indent="-342900">
              <a:buFont typeface="+mj-lt"/>
              <a:buAutoNum type="arabicPeriod"/>
            </a:pPr>
            <a:r>
              <a:rPr lang="en-US" sz="2500" dirty="0" smtClean="0">
                <a:solidFill>
                  <a:schemeClr val="bg1"/>
                </a:solidFill>
                <a:latin typeface="Arial Rounded MT Bold" panose="020F0704030504030204" pitchFamily="34" charset="0"/>
              </a:rPr>
              <a:t>Being </a:t>
            </a:r>
            <a:r>
              <a:rPr lang="en-US" sz="2500" dirty="0">
                <a:solidFill>
                  <a:schemeClr val="bg1"/>
                </a:solidFill>
                <a:latin typeface="Arial Rounded MT Bold" panose="020F0704030504030204" pitchFamily="34" charset="0"/>
              </a:rPr>
              <a:t>a small company that lacks the means to operate at their current level of growth. They could expand their workforce, but they would prefer assistance from an established practice</a:t>
            </a:r>
            <a:r>
              <a:rPr lang="en-US" sz="2500" dirty="0" smtClean="0">
                <a:solidFill>
                  <a:schemeClr val="bg1"/>
                </a:solidFill>
                <a:latin typeface="Arial Rounded MT Bold" panose="020F0704030504030204" pitchFamily="34" charset="0"/>
              </a:rPr>
              <a:t>.</a:t>
            </a:r>
          </a:p>
          <a:p>
            <a:pPr marL="342900" indent="-342900">
              <a:buFont typeface="+mj-lt"/>
              <a:buAutoNum type="arabicPeriod"/>
            </a:pPr>
            <a:endParaRPr lang="en-US" sz="2500" dirty="0">
              <a:solidFill>
                <a:schemeClr val="bg1"/>
              </a:solidFill>
              <a:latin typeface="Arial Rounded MT Bold" panose="020F0704030504030204" pitchFamily="34" charset="0"/>
            </a:endParaRPr>
          </a:p>
          <a:p>
            <a:pPr marL="342900" indent="-342900">
              <a:buFont typeface="+mj-lt"/>
              <a:buAutoNum type="arabicPeriod"/>
            </a:pPr>
            <a:r>
              <a:rPr lang="en-US" sz="2500" dirty="0" smtClean="0">
                <a:solidFill>
                  <a:schemeClr val="bg1"/>
                </a:solidFill>
                <a:latin typeface="Arial Rounded MT Bold" panose="020F0704030504030204" pitchFamily="34" charset="0"/>
              </a:rPr>
              <a:t>Must </a:t>
            </a:r>
            <a:r>
              <a:rPr lang="en-US" sz="2500" dirty="0">
                <a:solidFill>
                  <a:schemeClr val="bg1"/>
                </a:solidFill>
                <a:latin typeface="Arial Rounded MT Bold" panose="020F0704030504030204" pitchFamily="34" charset="0"/>
              </a:rPr>
              <a:t>study data best practices from a major company. They are interested in learning how the largest corporations </a:t>
            </a:r>
            <a:r>
              <a:rPr lang="en-US" sz="2500" dirty="0" smtClean="0">
                <a:solidFill>
                  <a:schemeClr val="bg1"/>
                </a:solidFill>
                <a:latin typeface="Arial Rounded MT Bold" panose="020F0704030504030204" pitchFamily="34" charset="0"/>
              </a:rPr>
              <a:t>handle </a:t>
            </a:r>
            <a:r>
              <a:rPr lang="en-US" sz="2500" dirty="0">
                <a:solidFill>
                  <a:schemeClr val="bg1"/>
                </a:solidFill>
                <a:latin typeface="Arial Rounded MT Bold" panose="020F0704030504030204" pitchFamily="34" charset="0"/>
              </a:rPr>
              <a:t>the difficulties posed by big data because of the nature of their business, which generates vast amounts of data</a:t>
            </a:r>
            <a:r>
              <a:rPr lang="en-US" sz="2500" dirty="0" smtClean="0">
                <a:solidFill>
                  <a:schemeClr val="bg1"/>
                </a:solidFill>
                <a:latin typeface="Arial Rounded MT Bold" panose="020F0704030504030204" pitchFamily="34" charset="0"/>
              </a:rPr>
              <a:t>.</a:t>
            </a:r>
            <a:endParaRPr lang="en-GB" sz="2500" dirty="0">
              <a:solidFill>
                <a:schemeClr val="bg1"/>
              </a:solidFill>
              <a:latin typeface="Arial Rounded MT Bold" panose="020F0704030504030204" pitchFamily="34" charset="0"/>
            </a:endParaRPr>
          </a:p>
        </p:txBody>
      </p:sp>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05870" y="1028700"/>
            <a:ext cx="7929730" cy="769619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p:cNvSpPr txBox="1"/>
          <p:nvPr/>
        </p:nvSpPr>
        <p:spPr>
          <a:xfrm>
            <a:off x="13731663" y="1681511"/>
            <a:ext cx="4535594" cy="861774"/>
          </a:xfrm>
          <a:prstGeom prst="rect">
            <a:avLst/>
          </a:prstGeom>
          <a:noFill/>
        </p:spPr>
        <p:txBody>
          <a:bodyPr wrap="square" rtlCol="0">
            <a:spAutoFit/>
          </a:bodyPr>
          <a:lstStyle/>
          <a:p>
            <a:pPr algn="ctr"/>
            <a:r>
              <a:rPr lang="en-US" sz="2500" dirty="0" smtClean="0">
                <a:latin typeface="Arial Rounded MT Bold" panose="020F0704030504030204" pitchFamily="34" charset="0"/>
              </a:rPr>
              <a:t>Andrew </a:t>
            </a:r>
            <a:r>
              <a:rPr lang="en-US" sz="2500" dirty="0">
                <a:latin typeface="Arial Rounded MT Bold" panose="020F0704030504030204" pitchFamily="34" charset="0"/>
              </a:rPr>
              <a:t>Fleming </a:t>
            </a:r>
            <a:endParaRPr lang="en-US" sz="2500" dirty="0" smtClean="0">
              <a:latin typeface="Arial Rounded MT Bold" panose="020F0704030504030204" pitchFamily="34" charset="0"/>
            </a:endParaRPr>
          </a:p>
          <a:p>
            <a:pPr algn="ctr"/>
            <a:r>
              <a:rPr lang="en-US" sz="2500" dirty="0" smtClean="0">
                <a:latin typeface="Arial Rounded MT Bold" panose="020F0704030504030204" pitchFamily="34" charset="0"/>
              </a:rPr>
              <a:t>(</a:t>
            </a:r>
            <a:r>
              <a:rPr lang="en-US" sz="2500" dirty="0">
                <a:latin typeface="Arial Rounded MT Bold" panose="020F0704030504030204" pitchFamily="34" charset="0"/>
              </a:rPr>
              <a:t>Chief Technical Architect)</a:t>
            </a:r>
            <a:endParaRPr lang="en-GB" sz="2500" dirty="0">
              <a:latin typeface="Arial Rounded MT Bold" panose="020F0704030504030204" pitchFamily="34" charset="0"/>
            </a:endParaRPr>
          </a:p>
        </p:txBody>
      </p:sp>
      <p:sp>
        <p:nvSpPr>
          <p:cNvPr id="33" name="TextBox 32"/>
          <p:cNvSpPr txBox="1"/>
          <p:nvPr/>
        </p:nvSpPr>
        <p:spPr>
          <a:xfrm>
            <a:off x="14293092" y="4712612"/>
            <a:ext cx="3429000" cy="861774"/>
          </a:xfrm>
          <a:prstGeom prst="rect">
            <a:avLst/>
          </a:prstGeom>
          <a:noFill/>
        </p:spPr>
        <p:txBody>
          <a:bodyPr wrap="square" rtlCol="0">
            <a:spAutoFit/>
          </a:bodyPr>
          <a:lstStyle/>
          <a:p>
            <a:pPr algn="ctr"/>
            <a:r>
              <a:rPr lang="en-GB" sz="2500" dirty="0">
                <a:latin typeface="Arial Rounded MT Bold" panose="020F0704030504030204" pitchFamily="34" charset="0"/>
              </a:rPr>
              <a:t>Marcus </a:t>
            </a:r>
            <a:r>
              <a:rPr lang="en-GB" sz="2500" dirty="0" err="1" smtClean="0">
                <a:latin typeface="Arial Rounded MT Bold" panose="020F0704030504030204" pitchFamily="34" charset="0"/>
              </a:rPr>
              <a:t>Rompton</a:t>
            </a:r>
            <a:endParaRPr lang="en-GB" sz="2500" dirty="0" smtClean="0">
              <a:latin typeface="Arial Rounded MT Bold" panose="020F0704030504030204" pitchFamily="34" charset="0"/>
            </a:endParaRPr>
          </a:p>
          <a:p>
            <a:pPr algn="ctr"/>
            <a:r>
              <a:rPr lang="en-GB" sz="2500" dirty="0" smtClean="0">
                <a:latin typeface="Arial Rounded MT Bold" panose="020F0704030504030204" pitchFamily="34" charset="0"/>
              </a:rPr>
              <a:t> </a:t>
            </a:r>
            <a:r>
              <a:rPr lang="en-GB" sz="2500" dirty="0">
                <a:latin typeface="Arial Rounded MT Bold" panose="020F0704030504030204" pitchFamily="34" charset="0"/>
              </a:rPr>
              <a:t>(Senior Principle)</a:t>
            </a:r>
          </a:p>
        </p:txBody>
      </p:sp>
      <p:pic>
        <p:nvPicPr>
          <p:cNvPr id="35" name="Picture 34"/>
          <p:cNvPicPr>
            <a:picLocks noChangeAspect="1"/>
          </p:cNvPicPr>
          <p:nvPr/>
        </p:nvPicPr>
        <p:blipFill rotWithShape="1">
          <a:blip r:embed="rId7">
            <a:extLst>
              <a:ext uri="{28A0092B-C50C-407E-A947-70E740481C1C}">
                <a14:useLocalDpi xmlns:a14="http://schemas.microsoft.com/office/drawing/2010/main" val="0"/>
              </a:ext>
            </a:extLst>
          </a:blip>
          <a:srcRect l="20202" t="23490" r="35354" b="29530"/>
          <a:stretch/>
        </p:blipFill>
        <p:spPr>
          <a:xfrm>
            <a:off x="11247018" y="6953289"/>
            <a:ext cx="2459169" cy="20838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TextBox 35"/>
          <p:cNvSpPr txBox="1"/>
          <p:nvPr/>
        </p:nvSpPr>
        <p:spPr>
          <a:xfrm>
            <a:off x="14312142" y="7585410"/>
            <a:ext cx="3033779" cy="861774"/>
          </a:xfrm>
          <a:prstGeom prst="rect">
            <a:avLst/>
          </a:prstGeom>
          <a:noFill/>
        </p:spPr>
        <p:txBody>
          <a:bodyPr wrap="none" rtlCol="0">
            <a:spAutoFit/>
          </a:bodyPr>
          <a:lstStyle/>
          <a:p>
            <a:pPr algn="ctr"/>
            <a:r>
              <a:rPr lang="en-US" sz="2500" dirty="0" smtClean="0">
                <a:latin typeface="Arial Rounded MT Bold" panose="020F0704030504030204" pitchFamily="34" charset="0"/>
              </a:rPr>
              <a:t>Daniel </a:t>
            </a:r>
            <a:r>
              <a:rPr lang="en-US" sz="2500" dirty="0" err="1" smtClean="0">
                <a:latin typeface="Arial Rounded MT Bold" panose="020F0704030504030204" pitchFamily="34" charset="0"/>
              </a:rPr>
              <a:t>Micheal</a:t>
            </a:r>
            <a:r>
              <a:rPr lang="en-US" sz="2500" dirty="0" smtClean="0">
                <a:latin typeface="Arial Rounded MT Bold" panose="020F0704030504030204" pitchFamily="34" charset="0"/>
              </a:rPr>
              <a:t> Raj</a:t>
            </a:r>
          </a:p>
          <a:p>
            <a:pPr algn="ctr"/>
            <a:r>
              <a:rPr lang="en-US" sz="2500" dirty="0" smtClean="0">
                <a:latin typeface="Arial Rounded MT Bold" panose="020F0704030504030204" pitchFamily="34" charset="0"/>
              </a:rPr>
              <a:t>(Data Analyst)</a:t>
            </a:r>
            <a:endParaRPr lang="en-GB" sz="2500" dirty="0">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p:cNvSpPr txBox="1"/>
          <p:nvPr/>
        </p:nvSpPr>
        <p:spPr>
          <a:xfrm>
            <a:off x="4254682" y="1430139"/>
            <a:ext cx="4857548" cy="553998"/>
          </a:xfrm>
          <a:prstGeom prst="rect">
            <a:avLst/>
          </a:prstGeom>
          <a:noFill/>
        </p:spPr>
        <p:txBody>
          <a:bodyPr wrap="none" rtlCol="0">
            <a:spAutoFit/>
          </a:bodyPr>
          <a:lstStyle/>
          <a:p>
            <a:r>
              <a:rPr lang="en-GB" sz="3000" dirty="0">
                <a:solidFill>
                  <a:schemeClr val="bg1"/>
                </a:solidFill>
                <a:latin typeface="Arial Rounded MT Bold" panose="020F0704030504030204" pitchFamily="34" charset="0"/>
              </a:rPr>
              <a:t>I</a:t>
            </a:r>
            <a:r>
              <a:rPr lang="en-GB" sz="3000" dirty="0" smtClean="0">
                <a:solidFill>
                  <a:schemeClr val="bg1"/>
                </a:solidFill>
                <a:latin typeface="Arial Rounded MT Bold" panose="020F0704030504030204" pitchFamily="34" charset="0"/>
              </a:rPr>
              <a:t>dentify </a:t>
            </a:r>
            <a:r>
              <a:rPr lang="en-GB" sz="3000" dirty="0">
                <a:solidFill>
                  <a:schemeClr val="bg1"/>
                </a:solidFill>
                <a:latin typeface="Arial Rounded MT Bold" panose="020F0704030504030204" pitchFamily="34" charset="0"/>
              </a:rPr>
              <a:t>the requirements</a:t>
            </a:r>
          </a:p>
        </p:txBody>
      </p:sp>
      <p:sp>
        <p:nvSpPr>
          <p:cNvPr id="40" name="TextBox 39"/>
          <p:cNvSpPr txBox="1"/>
          <p:nvPr/>
        </p:nvSpPr>
        <p:spPr>
          <a:xfrm>
            <a:off x="5933163" y="3008122"/>
            <a:ext cx="4544449" cy="553998"/>
          </a:xfrm>
          <a:prstGeom prst="rect">
            <a:avLst/>
          </a:prstGeom>
          <a:noFill/>
        </p:spPr>
        <p:txBody>
          <a:bodyPr wrap="none" rtlCol="0">
            <a:spAutoFit/>
          </a:bodyPr>
          <a:lstStyle/>
          <a:p>
            <a:r>
              <a:rPr lang="en-US" sz="3000" dirty="0" smtClean="0">
                <a:solidFill>
                  <a:schemeClr val="bg1"/>
                </a:solidFill>
                <a:latin typeface="Arial Rounded MT Bold" panose="020F0704030504030204" pitchFamily="34" charset="0"/>
              </a:rPr>
              <a:t>Gathering suitable data</a:t>
            </a:r>
            <a:endParaRPr lang="en-GB" sz="3000" dirty="0">
              <a:solidFill>
                <a:schemeClr val="bg1"/>
              </a:solidFill>
              <a:latin typeface="Arial Rounded MT Bold" panose="020F0704030504030204" pitchFamily="34" charset="0"/>
            </a:endParaRPr>
          </a:p>
        </p:txBody>
      </p:sp>
      <p:sp>
        <p:nvSpPr>
          <p:cNvPr id="41" name="TextBox 40"/>
          <p:cNvSpPr txBox="1"/>
          <p:nvPr/>
        </p:nvSpPr>
        <p:spPr>
          <a:xfrm>
            <a:off x="7675673" y="4641778"/>
            <a:ext cx="5496889" cy="553998"/>
          </a:xfrm>
          <a:prstGeom prst="rect">
            <a:avLst/>
          </a:prstGeom>
          <a:noFill/>
        </p:spPr>
        <p:txBody>
          <a:bodyPr wrap="none" rtlCol="0">
            <a:spAutoFit/>
          </a:bodyPr>
          <a:lstStyle/>
          <a:p>
            <a:r>
              <a:rPr lang="en-US" sz="3000" dirty="0" smtClean="0">
                <a:solidFill>
                  <a:schemeClr val="bg1"/>
                </a:solidFill>
                <a:latin typeface="Arial Rounded MT Bold" panose="020F0704030504030204" pitchFamily="34" charset="0"/>
              </a:rPr>
              <a:t>Cleaning and preparing data</a:t>
            </a:r>
            <a:endParaRPr lang="en-GB" sz="3000" dirty="0">
              <a:solidFill>
                <a:schemeClr val="bg1"/>
              </a:solidFill>
              <a:latin typeface="Arial Rounded MT Bold" panose="020F0704030504030204" pitchFamily="34" charset="0"/>
            </a:endParaRPr>
          </a:p>
        </p:txBody>
      </p:sp>
      <p:sp>
        <p:nvSpPr>
          <p:cNvPr id="42" name="TextBox 41"/>
          <p:cNvSpPr txBox="1"/>
          <p:nvPr/>
        </p:nvSpPr>
        <p:spPr>
          <a:xfrm>
            <a:off x="9531037" y="6204766"/>
            <a:ext cx="3720624" cy="553998"/>
          </a:xfrm>
          <a:prstGeom prst="rect">
            <a:avLst/>
          </a:prstGeom>
          <a:noFill/>
        </p:spPr>
        <p:txBody>
          <a:bodyPr wrap="square" rtlCol="0">
            <a:spAutoFit/>
          </a:bodyPr>
          <a:lstStyle/>
          <a:p>
            <a:r>
              <a:rPr lang="en-US" sz="3000" dirty="0" smtClean="0">
                <a:solidFill>
                  <a:schemeClr val="bg1"/>
                </a:solidFill>
                <a:latin typeface="Arial Rounded MT Bold" panose="020F0704030504030204" pitchFamily="34" charset="0"/>
              </a:rPr>
              <a:t>Analyzing the data</a:t>
            </a:r>
            <a:endParaRPr lang="en-GB" sz="3000" dirty="0">
              <a:solidFill>
                <a:schemeClr val="bg1"/>
              </a:solidFill>
              <a:latin typeface="Arial Rounded MT Bold" panose="020F0704030504030204" pitchFamily="34" charset="0"/>
            </a:endParaRPr>
          </a:p>
        </p:txBody>
      </p:sp>
      <p:sp>
        <p:nvSpPr>
          <p:cNvPr id="43" name="TextBox 42"/>
          <p:cNvSpPr txBox="1"/>
          <p:nvPr/>
        </p:nvSpPr>
        <p:spPr>
          <a:xfrm>
            <a:off x="11187528" y="7962900"/>
            <a:ext cx="6849827" cy="553998"/>
          </a:xfrm>
          <a:prstGeom prst="rect">
            <a:avLst/>
          </a:prstGeom>
          <a:noFill/>
        </p:spPr>
        <p:txBody>
          <a:bodyPr wrap="square" rtlCol="0">
            <a:spAutoFit/>
          </a:bodyPr>
          <a:lstStyle/>
          <a:p>
            <a:r>
              <a:rPr lang="en-US" sz="3000" dirty="0" smtClean="0">
                <a:solidFill>
                  <a:schemeClr val="bg1"/>
                </a:solidFill>
                <a:latin typeface="Arial Rounded MT Bold" panose="020F0704030504030204" pitchFamily="34" charset="0"/>
              </a:rPr>
              <a:t>Visualize and communicate findings</a:t>
            </a:r>
            <a:endParaRPr lang="en-GB" sz="3000" dirty="0">
              <a:solidFill>
                <a:schemeClr val="bg1"/>
              </a:solidFill>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6934200" y="190500"/>
            <a:ext cx="4331783" cy="1231106"/>
          </a:xfrm>
          <a:prstGeom prst="rect">
            <a:avLst/>
          </a:prstGeom>
        </p:spPr>
        <p:txBody>
          <a:bodyPr wrap="square" lIns="0" tIns="0" rIns="0" bIns="0" rtlCol="0" anchor="t">
            <a:spAutoFit/>
          </a:bodyPr>
          <a:lstStyle/>
          <a:p>
            <a:pPr>
              <a:lnSpc>
                <a:spcPts val="9600"/>
              </a:lnSpc>
            </a:pPr>
            <a:r>
              <a:rPr lang="en-US" sz="8000" spc="-80" dirty="0">
                <a:solidFill>
                  <a:schemeClr val="tx2">
                    <a:lumMod val="75000"/>
                  </a:schemeClr>
                </a:solidFill>
                <a:latin typeface="Arial Rounded MT Bold" panose="020F070403050403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2670342" y="6480309"/>
            <a:ext cx="2972219" cy="881758"/>
          </a:xfrm>
          <a:prstGeom prst="rect">
            <a:avLst/>
          </a:prstGeom>
        </p:spPr>
      </p:pic>
      <p:graphicFrame>
        <p:nvGraphicFramePr>
          <p:cNvPr id="14" name="Chart 13"/>
          <p:cNvGraphicFramePr>
            <a:graphicFrameLocks/>
          </p:cNvGraphicFramePr>
          <p:nvPr>
            <p:extLst>
              <p:ext uri="{D42A27DB-BD31-4B8C-83A1-F6EECF244321}">
                <p14:modId xmlns:p14="http://schemas.microsoft.com/office/powerpoint/2010/main" val="2780200303"/>
              </p:ext>
            </p:extLst>
          </p:nvPr>
        </p:nvGraphicFramePr>
        <p:xfrm>
          <a:off x="9144000" y="1924402"/>
          <a:ext cx="8243887" cy="398109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619065964"/>
              </p:ext>
            </p:extLst>
          </p:nvPr>
        </p:nvGraphicFramePr>
        <p:xfrm>
          <a:off x="838200" y="1924403"/>
          <a:ext cx="7696200" cy="3981096"/>
        </p:xfrm>
        <a:graphic>
          <a:graphicData uri="http://schemas.openxmlformats.org/drawingml/2006/table">
            <a:tbl>
              <a:tblPr>
                <a:tableStyleId>{5C22544A-7EE6-4342-B048-85BDC9FD1C3A}</a:tableStyleId>
              </a:tblPr>
              <a:tblGrid>
                <a:gridCol w="3595670">
                  <a:extLst>
                    <a:ext uri="{9D8B030D-6E8A-4147-A177-3AD203B41FA5}">
                      <a16:colId xmlns:a16="http://schemas.microsoft.com/office/drawing/2014/main" val="2850989801"/>
                    </a:ext>
                  </a:extLst>
                </a:gridCol>
                <a:gridCol w="4100530">
                  <a:extLst>
                    <a:ext uri="{9D8B030D-6E8A-4147-A177-3AD203B41FA5}">
                      <a16:colId xmlns:a16="http://schemas.microsoft.com/office/drawing/2014/main" val="3507399323"/>
                    </a:ext>
                  </a:extLst>
                </a:gridCol>
              </a:tblGrid>
              <a:tr h="663516">
                <a:tc>
                  <a:txBody>
                    <a:bodyPr/>
                    <a:lstStyle/>
                    <a:p>
                      <a:pPr algn="ctr" fontAlgn="ctr"/>
                      <a:r>
                        <a:rPr lang="en-US" sz="2500" b="1" i="0" u="sng" strike="noStrike" dirty="0" smtClean="0">
                          <a:solidFill>
                            <a:schemeClr val="tx2">
                              <a:lumMod val="75000"/>
                            </a:schemeClr>
                          </a:solidFill>
                          <a:effectLst/>
                          <a:latin typeface="Arial Rounded MT Bold" panose="020F0704030504030204" pitchFamily="34" charset="0"/>
                        </a:rPr>
                        <a:t>Top</a:t>
                      </a:r>
                      <a:r>
                        <a:rPr lang="en-US" sz="2500" b="1" i="0" u="sng" strike="noStrike" baseline="0" dirty="0" smtClean="0">
                          <a:solidFill>
                            <a:schemeClr val="tx2">
                              <a:lumMod val="75000"/>
                            </a:schemeClr>
                          </a:solidFill>
                          <a:effectLst/>
                          <a:latin typeface="Arial Rounded MT Bold" panose="020F0704030504030204" pitchFamily="34" charset="0"/>
                        </a:rPr>
                        <a:t> Category</a:t>
                      </a:r>
                      <a:endParaRPr lang="en-GB" sz="2500" b="1" i="0" u="sng" strike="noStrike" dirty="0">
                        <a:solidFill>
                          <a:schemeClr val="tx2">
                            <a:lumMod val="75000"/>
                          </a:schemeClr>
                        </a:solidFill>
                        <a:effectLst/>
                        <a:latin typeface="Arial Rounded MT Bold" panose="020F07040305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2500" b="1" u="sng" strike="noStrike" dirty="0" smtClean="0">
                          <a:solidFill>
                            <a:schemeClr val="tx2">
                              <a:lumMod val="75000"/>
                            </a:schemeClr>
                          </a:solidFill>
                          <a:effectLst/>
                          <a:latin typeface="Arial Rounded MT Bold" panose="020F0704030504030204" pitchFamily="34" charset="0"/>
                        </a:rPr>
                        <a:t>Category Score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6376006"/>
                  </a:ext>
                </a:extLst>
              </a:tr>
              <a:tr h="663516">
                <a:tc>
                  <a:txBody>
                    <a:bodyPr/>
                    <a:lstStyle/>
                    <a:p>
                      <a:pPr algn="ctr" fontAlgn="ctr"/>
                      <a:r>
                        <a:rPr lang="en-GB" sz="2000" u="none" strike="noStrike" dirty="0">
                          <a:solidFill>
                            <a:schemeClr val="tx2">
                              <a:lumMod val="75000"/>
                            </a:schemeClr>
                          </a:solidFill>
                          <a:effectLst/>
                          <a:latin typeface="Arial Rounded MT Bold" panose="020F0704030504030204" pitchFamily="34" charset="0"/>
                        </a:rPr>
                        <a:t>Animals</a:t>
                      </a:r>
                      <a:endParaRPr lang="en-GB" sz="2000" b="0" i="0" u="none" strike="noStrike" dirty="0">
                        <a:solidFill>
                          <a:schemeClr val="tx2">
                            <a:lumMod val="75000"/>
                          </a:schemeClr>
                        </a:solidFill>
                        <a:effectLst/>
                        <a:latin typeface="Arial Rounded MT Bold" panose="020F07040305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2000" u="none" strike="noStrike">
                          <a:solidFill>
                            <a:schemeClr val="tx2">
                              <a:lumMod val="75000"/>
                            </a:schemeClr>
                          </a:solidFill>
                          <a:effectLst/>
                          <a:latin typeface="Arial Rounded MT Bold" panose="020F0704030504030204" pitchFamily="34" charset="0"/>
                        </a:rPr>
                        <a:t>74965</a:t>
                      </a:r>
                      <a:endParaRPr lang="en-GB" sz="2000" b="0" i="0" u="none" strike="noStrike">
                        <a:solidFill>
                          <a:schemeClr val="tx2">
                            <a:lumMod val="75000"/>
                          </a:schemeClr>
                        </a:solidFill>
                        <a:effectLst/>
                        <a:latin typeface="Arial Rounded MT Bold" panose="020F07040305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2020711"/>
                  </a:ext>
                </a:extLst>
              </a:tr>
              <a:tr h="663516">
                <a:tc>
                  <a:txBody>
                    <a:bodyPr/>
                    <a:lstStyle/>
                    <a:p>
                      <a:pPr algn="ctr" fontAlgn="ctr"/>
                      <a:r>
                        <a:rPr lang="en-GB" sz="2000" u="none" strike="noStrike" dirty="0">
                          <a:solidFill>
                            <a:schemeClr val="tx2">
                              <a:lumMod val="75000"/>
                            </a:schemeClr>
                          </a:solidFill>
                          <a:effectLst/>
                          <a:latin typeface="Arial Rounded MT Bold" panose="020F0704030504030204" pitchFamily="34" charset="0"/>
                        </a:rPr>
                        <a:t>food</a:t>
                      </a:r>
                      <a:endParaRPr lang="en-GB" sz="2000" b="0" i="0" u="none" strike="noStrike" dirty="0">
                        <a:solidFill>
                          <a:schemeClr val="tx2">
                            <a:lumMod val="75000"/>
                          </a:schemeClr>
                        </a:solidFill>
                        <a:effectLst/>
                        <a:latin typeface="Arial Rounded MT Bold" panose="020F07040305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2000" u="none" strike="noStrike">
                          <a:solidFill>
                            <a:schemeClr val="tx2">
                              <a:lumMod val="75000"/>
                            </a:schemeClr>
                          </a:solidFill>
                          <a:effectLst/>
                          <a:latin typeface="Arial Rounded MT Bold" panose="020F0704030504030204" pitchFamily="34" charset="0"/>
                        </a:rPr>
                        <a:t>66676</a:t>
                      </a:r>
                      <a:endParaRPr lang="en-GB" sz="2000" b="0" i="0" u="none" strike="noStrike">
                        <a:solidFill>
                          <a:schemeClr val="tx2">
                            <a:lumMod val="75000"/>
                          </a:schemeClr>
                        </a:solidFill>
                        <a:effectLst/>
                        <a:latin typeface="Arial Rounded MT Bold" panose="020F07040305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67342358"/>
                  </a:ext>
                </a:extLst>
              </a:tr>
              <a:tr h="663516">
                <a:tc>
                  <a:txBody>
                    <a:bodyPr/>
                    <a:lstStyle/>
                    <a:p>
                      <a:pPr algn="ctr" fontAlgn="ctr"/>
                      <a:r>
                        <a:rPr lang="en-GB" sz="2000" u="none" strike="noStrike" dirty="0">
                          <a:solidFill>
                            <a:schemeClr val="tx2">
                              <a:lumMod val="75000"/>
                            </a:schemeClr>
                          </a:solidFill>
                          <a:effectLst/>
                          <a:latin typeface="Arial Rounded MT Bold" panose="020F0704030504030204" pitchFamily="34" charset="0"/>
                        </a:rPr>
                        <a:t>healthy eating</a:t>
                      </a:r>
                      <a:endParaRPr lang="en-GB" sz="2000" b="0" i="0" u="none" strike="noStrike" dirty="0">
                        <a:solidFill>
                          <a:schemeClr val="tx2">
                            <a:lumMod val="75000"/>
                          </a:schemeClr>
                        </a:solidFill>
                        <a:effectLst/>
                        <a:latin typeface="Arial Rounded MT Bold" panose="020F07040305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2000" u="none" strike="noStrike" dirty="0">
                          <a:solidFill>
                            <a:schemeClr val="tx2">
                              <a:lumMod val="75000"/>
                            </a:schemeClr>
                          </a:solidFill>
                          <a:effectLst/>
                          <a:latin typeface="Arial Rounded MT Bold" panose="020F0704030504030204" pitchFamily="34" charset="0"/>
                        </a:rPr>
                        <a:t>69339</a:t>
                      </a:r>
                      <a:endParaRPr lang="en-GB" sz="2000" b="0" i="0" u="none" strike="noStrike" dirty="0">
                        <a:solidFill>
                          <a:schemeClr val="tx2">
                            <a:lumMod val="75000"/>
                          </a:schemeClr>
                        </a:solidFill>
                        <a:effectLst/>
                        <a:latin typeface="Arial Rounded MT Bold" panose="020F07040305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75980873"/>
                  </a:ext>
                </a:extLst>
              </a:tr>
              <a:tr h="663516">
                <a:tc>
                  <a:txBody>
                    <a:bodyPr/>
                    <a:lstStyle/>
                    <a:p>
                      <a:pPr algn="ctr" fontAlgn="ctr"/>
                      <a:r>
                        <a:rPr lang="en-GB" sz="2000" u="none" strike="noStrike">
                          <a:solidFill>
                            <a:schemeClr val="tx2">
                              <a:lumMod val="75000"/>
                            </a:schemeClr>
                          </a:solidFill>
                          <a:effectLst/>
                          <a:latin typeface="Arial Rounded MT Bold" panose="020F0704030504030204" pitchFamily="34" charset="0"/>
                        </a:rPr>
                        <a:t>science</a:t>
                      </a:r>
                      <a:endParaRPr lang="en-GB" sz="2000" b="0" i="0" u="none" strike="noStrike">
                        <a:solidFill>
                          <a:schemeClr val="tx2">
                            <a:lumMod val="75000"/>
                          </a:schemeClr>
                        </a:solidFill>
                        <a:effectLst/>
                        <a:latin typeface="Arial Rounded MT Bold" panose="020F07040305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2000" u="none" strike="noStrike" dirty="0">
                          <a:solidFill>
                            <a:schemeClr val="tx2">
                              <a:lumMod val="75000"/>
                            </a:schemeClr>
                          </a:solidFill>
                          <a:effectLst/>
                          <a:latin typeface="Arial Rounded MT Bold" panose="020F0704030504030204" pitchFamily="34" charset="0"/>
                        </a:rPr>
                        <a:t>71168</a:t>
                      </a:r>
                      <a:endParaRPr lang="en-GB" sz="2000" b="0" i="0" u="none" strike="noStrike" dirty="0">
                        <a:solidFill>
                          <a:schemeClr val="tx2">
                            <a:lumMod val="75000"/>
                          </a:schemeClr>
                        </a:solidFill>
                        <a:effectLst/>
                        <a:latin typeface="Arial Rounded MT Bold" panose="020F07040305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20112041"/>
                  </a:ext>
                </a:extLst>
              </a:tr>
              <a:tr h="663516">
                <a:tc>
                  <a:txBody>
                    <a:bodyPr/>
                    <a:lstStyle/>
                    <a:p>
                      <a:pPr algn="ctr" fontAlgn="ctr"/>
                      <a:r>
                        <a:rPr lang="en-GB" sz="2000" u="none" strike="noStrike" dirty="0">
                          <a:solidFill>
                            <a:schemeClr val="tx2">
                              <a:lumMod val="75000"/>
                            </a:schemeClr>
                          </a:solidFill>
                          <a:effectLst/>
                          <a:latin typeface="Arial Rounded MT Bold" panose="020F0704030504030204" pitchFamily="34" charset="0"/>
                        </a:rPr>
                        <a:t>technology</a:t>
                      </a:r>
                      <a:endParaRPr lang="en-GB" sz="2000" b="0" i="0" u="none" strike="noStrike" dirty="0">
                        <a:solidFill>
                          <a:schemeClr val="tx2">
                            <a:lumMod val="75000"/>
                          </a:schemeClr>
                        </a:solidFill>
                        <a:effectLst/>
                        <a:latin typeface="Arial Rounded MT Bold" panose="020F07040305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2000" u="none" strike="noStrike" dirty="0">
                          <a:solidFill>
                            <a:schemeClr val="tx2">
                              <a:lumMod val="75000"/>
                            </a:schemeClr>
                          </a:solidFill>
                          <a:effectLst/>
                          <a:latin typeface="Arial Rounded MT Bold" panose="020F0704030504030204" pitchFamily="34" charset="0"/>
                        </a:rPr>
                        <a:t>68738</a:t>
                      </a:r>
                      <a:endParaRPr lang="en-GB" sz="2000" b="0" i="0" u="none" strike="noStrike" dirty="0">
                        <a:solidFill>
                          <a:schemeClr val="tx2">
                            <a:lumMod val="75000"/>
                          </a:schemeClr>
                        </a:solidFill>
                        <a:effectLst/>
                        <a:latin typeface="Arial Rounded MT Bold" panose="020F07040305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0663573"/>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p:cNvGraphicFramePr>
            <a:graphicFrameLocks/>
          </p:cNvGraphicFramePr>
          <p:nvPr>
            <p:extLst>
              <p:ext uri="{D42A27DB-BD31-4B8C-83A1-F6EECF244321}">
                <p14:modId xmlns:p14="http://schemas.microsoft.com/office/powerpoint/2010/main" val="615943870"/>
              </p:ext>
            </p:extLst>
          </p:nvPr>
        </p:nvGraphicFramePr>
        <p:xfrm>
          <a:off x="3299568" y="2927983"/>
          <a:ext cx="6151296" cy="539659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9" name="Chart 28"/>
          <p:cNvGraphicFramePr>
            <a:graphicFrameLocks/>
          </p:cNvGraphicFramePr>
          <p:nvPr>
            <p:extLst>
              <p:ext uri="{D42A27DB-BD31-4B8C-83A1-F6EECF244321}">
                <p14:modId xmlns:p14="http://schemas.microsoft.com/office/powerpoint/2010/main" val="2407500191"/>
              </p:ext>
            </p:extLst>
          </p:nvPr>
        </p:nvGraphicFramePr>
        <p:xfrm>
          <a:off x="10577053" y="2927983"/>
          <a:ext cx="6421247" cy="5396590"/>
        </p:xfrm>
        <a:graphic>
          <a:graphicData uri="http://schemas.openxmlformats.org/drawingml/2006/chart">
            <c:chart xmlns:c="http://schemas.openxmlformats.org/drawingml/2006/chart" xmlns:r="http://schemas.openxmlformats.org/officeDocument/2006/relationships" r:id="rId8"/>
          </a:graphicData>
        </a:graphic>
      </p:graphicFrame>
      <p:sp>
        <p:nvSpPr>
          <p:cNvPr id="30" name="TextBox 29"/>
          <p:cNvSpPr txBox="1"/>
          <p:nvPr/>
        </p:nvSpPr>
        <p:spPr>
          <a:xfrm>
            <a:off x="3754197" y="1949053"/>
            <a:ext cx="5938193" cy="754053"/>
          </a:xfrm>
          <a:prstGeom prst="rect">
            <a:avLst/>
          </a:prstGeom>
          <a:noFill/>
        </p:spPr>
        <p:txBody>
          <a:bodyPr wrap="square" rtlCol="0">
            <a:spAutoFit/>
          </a:bodyPr>
          <a:lstStyle/>
          <a:p>
            <a:r>
              <a:rPr lang="en-US" sz="2500" b="1" u="sng" dirty="0" smtClean="0">
                <a:solidFill>
                  <a:schemeClr val="tx2">
                    <a:lumMod val="75000"/>
                  </a:schemeClr>
                </a:solidFill>
                <a:latin typeface="Arial Rounded MT Bold" panose="020F0704030504030204" pitchFamily="34" charset="0"/>
              </a:rPr>
              <a:t>Unique Category </a:t>
            </a:r>
            <a:r>
              <a:rPr lang="en-US" sz="2500" b="1" u="sng" dirty="0">
                <a:solidFill>
                  <a:schemeClr val="tx2">
                    <a:lumMod val="75000"/>
                  </a:schemeClr>
                </a:solidFill>
                <a:latin typeface="Arial Rounded MT Bold" panose="020F0704030504030204" pitchFamily="34" charset="0"/>
              </a:rPr>
              <a:t>and </a:t>
            </a:r>
            <a:r>
              <a:rPr lang="en-US" sz="2500" b="1" u="sng" dirty="0" smtClean="0">
                <a:solidFill>
                  <a:schemeClr val="tx2">
                    <a:lumMod val="75000"/>
                  </a:schemeClr>
                </a:solidFill>
                <a:latin typeface="Arial Rounded MT Bold" panose="020F0704030504030204" pitchFamily="34" charset="0"/>
              </a:rPr>
              <a:t>Their Count</a:t>
            </a:r>
            <a:endParaRPr lang="en-US" sz="2500" b="1" u="sng" dirty="0">
              <a:solidFill>
                <a:schemeClr val="tx2">
                  <a:lumMod val="75000"/>
                </a:schemeClr>
              </a:solidFill>
              <a:latin typeface="Arial Rounded MT Bold" panose="020F0704030504030204" pitchFamily="34" charset="0"/>
            </a:endParaRPr>
          </a:p>
          <a:p>
            <a:endParaRPr lang="en-GB" dirty="0"/>
          </a:p>
        </p:txBody>
      </p:sp>
      <p:sp>
        <p:nvSpPr>
          <p:cNvPr id="31" name="TextBox 30"/>
          <p:cNvSpPr txBox="1"/>
          <p:nvPr/>
        </p:nvSpPr>
        <p:spPr>
          <a:xfrm>
            <a:off x="11444532" y="1904727"/>
            <a:ext cx="5280004" cy="754053"/>
          </a:xfrm>
          <a:prstGeom prst="rect">
            <a:avLst/>
          </a:prstGeom>
          <a:noFill/>
        </p:spPr>
        <p:txBody>
          <a:bodyPr wrap="square" rtlCol="0">
            <a:spAutoFit/>
          </a:bodyPr>
          <a:lstStyle/>
          <a:p>
            <a:r>
              <a:rPr lang="en-US" sz="2500" b="1" u="sng" dirty="0">
                <a:solidFill>
                  <a:schemeClr val="tx2">
                    <a:lumMod val="75000"/>
                  </a:schemeClr>
                </a:solidFill>
                <a:latin typeface="Arial Rounded MT Bold" panose="020F0704030504030204" pitchFamily="34" charset="0"/>
              </a:rPr>
              <a:t>Top Categories and Reactions</a:t>
            </a:r>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p:cNvGraphicFramePr>
            <a:graphicFrameLocks/>
          </p:cNvGraphicFramePr>
          <p:nvPr>
            <p:extLst>
              <p:ext uri="{D42A27DB-BD31-4B8C-83A1-F6EECF244321}">
                <p14:modId xmlns:p14="http://schemas.microsoft.com/office/powerpoint/2010/main" val="569256967"/>
              </p:ext>
            </p:extLst>
          </p:nvPr>
        </p:nvGraphicFramePr>
        <p:xfrm>
          <a:off x="9753600" y="3002087"/>
          <a:ext cx="7397100" cy="4307028"/>
        </p:xfrm>
        <a:graphic>
          <a:graphicData uri="http://schemas.openxmlformats.org/drawingml/2006/chart">
            <c:chart xmlns:c="http://schemas.openxmlformats.org/drawingml/2006/chart" xmlns:r="http://schemas.openxmlformats.org/officeDocument/2006/relationships" r:id="rId7"/>
          </a:graphicData>
        </a:graphic>
      </p:graphicFrame>
      <p:sp>
        <p:nvSpPr>
          <p:cNvPr id="29" name="TextBox 28"/>
          <p:cNvSpPr txBox="1"/>
          <p:nvPr/>
        </p:nvSpPr>
        <p:spPr>
          <a:xfrm>
            <a:off x="7032476" y="1458811"/>
            <a:ext cx="6194003" cy="707886"/>
          </a:xfrm>
          <a:prstGeom prst="rect">
            <a:avLst/>
          </a:prstGeom>
          <a:noFill/>
        </p:spPr>
        <p:txBody>
          <a:bodyPr wrap="none" rtlCol="0">
            <a:spAutoFit/>
          </a:bodyPr>
          <a:lstStyle/>
          <a:p>
            <a:r>
              <a:rPr lang="en-US" sz="4000" b="1" u="sng" dirty="0" smtClean="0">
                <a:solidFill>
                  <a:schemeClr val="tx2">
                    <a:lumMod val="75000"/>
                  </a:schemeClr>
                </a:solidFill>
                <a:latin typeface="Arial Rounded MT Bold" panose="020F0704030504030204" pitchFamily="34" charset="0"/>
              </a:rPr>
              <a:t>Months With Most Posts </a:t>
            </a:r>
            <a:endParaRPr lang="en-GB" sz="4000" b="1" u="sng" dirty="0">
              <a:solidFill>
                <a:schemeClr val="tx2">
                  <a:lumMod val="75000"/>
                </a:schemeClr>
              </a:solidFill>
              <a:latin typeface="Arial Rounded MT Bold" panose="020F0704030504030204" pitchFamily="34" charset="0"/>
            </a:endParaRPr>
          </a:p>
        </p:txBody>
      </p:sp>
      <p:graphicFrame>
        <p:nvGraphicFramePr>
          <p:cNvPr id="33" name="Table 32"/>
          <p:cNvGraphicFramePr>
            <a:graphicFrameLocks noGrp="1"/>
          </p:cNvGraphicFramePr>
          <p:nvPr>
            <p:extLst>
              <p:ext uri="{D42A27DB-BD31-4B8C-83A1-F6EECF244321}">
                <p14:modId xmlns:p14="http://schemas.microsoft.com/office/powerpoint/2010/main" val="173023165"/>
              </p:ext>
            </p:extLst>
          </p:nvPr>
        </p:nvGraphicFramePr>
        <p:xfrm>
          <a:off x="2824655" y="3002087"/>
          <a:ext cx="6624144" cy="4307028"/>
        </p:xfrm>
        <a:graphic>
          <a:graphicData uri="http://schemas.openxmlformats.org/drawingml/2006/table">
            <a:tbl>
              <a:tblPr firstRow="1" bandRow="1">
                <a:tableStyleId>{5C22544A-7EE6-4342-B048-85BDC9FD1C3A}</a:tableStyleId>
              </a:tblPr>
              <a:tblGrid>
                <a:gridCol w="3312072">
                  <a:extLst>
                    <a:ext uri="{9D8B030D-6E8A-4147-A177-3AD203B41FA5}">
                      <a16:colId xmlns:a16="http://schemas.microsoft.com/office/drawing/2014/main" val="2628795758"/>
                    </a:ext>
                  </a:extLst>
                </a:gridCol>
                <a:gridCol w="3312072">
                  <a:extLst>
                    <a:ext uri="{9D8B030D-6E8A-4147-A177-3AD203B41FA5}">
                      <a16:colId xmlns:a16="http://schemas.microsoft.com/office/drawing/2014/main" val="1308745444"/>
                    </a:ext>
                  </a:extLst>
                </a:gridCol>
              </a:tblGrid>
              <a:tr h="1076757">
                <a:tc>
                  <a:txBody>
                    <a:bodyPr/>
                    <a:lstStyle/>
                    <a:p>
                      <a:pPr algn="ctr"/>
                      <a:r>
                        <a:rPr lang="en-US" sz="2500" dirty="0" smtClean="0"/>
                        <a:t>Month and Year</a:t>
                      </a:r>
                      <a:endParaRPr lang="en-GB" sz="2500" dirty="0"/>
                    </a:p>
                  </a:txBody>
                  <a:tcPr>
                    <a:solidFill>
                      <a:schemeClr val="tx2">
                        <a:lumMod val="75000"/>
                      </a:schemeClr>
                    </a:solidFill>
                  </a:tcPr>
                </a:tc>
                <a:tc>
                  <a:txBody>
                    <a:bodyPr/>
                    <a:lstStyle/>
                    <a:p>
                      <a:pPr algn="ctr"/>
                      <a:r>
                        <a:rPr lang="en-US" sz="2500" dirty="0" smtClean="0"/>
                        <a:t>Total</a:t>
                      </a:r>
                      <a:r>
                        <a:rPr lang="en-US" sz="2500" baseline="0" dirty="0" smtClean="0"/>
                        <a:t> Count of Posts </a:t>
                      </a:r>
                      <a:endParaRPr lang="en-GB" sz="2500" dirty="0"/>
                    </a:p>
                  </a:txBody>
                  <a:tcPr>
                    <a:solidFill>
                      <a:schemeClr val="tx2">
                        <a:lumMod val="75000"/>
                      </a:schemeClr>
                    </a:solidFill>
                  </a:tcPr>
                </a:tc>
                <a:extLst>
                  <a:ext uri="{0D108BD9-81ED-4DB2-BD59-A6C34878D82A}">
                    <a16:rowId xmlns:a16="http://schemas.microsoft.com/office/drawing/2014/main" val="156482419"/>
                  </a:ext>
                </a:extLst>
              </a:tr>
              <a:tr h="1076757">
                <a:tc>
                  <a:txBody>
                    <a:bodyPr/>
                    <a:lstStyle/>
                    <a:p>
                      <a:pPr algn="ctr"/>
                      <a:r>
                        <a:rPr lang="en-US" sz="2500" dirty="0" smtClean="0"/>
                        <a:t>2021</a:t>
                      </a:r>
                      <a:r>
                        <a:rPr lang="en-US" sz="2500" baseline="0" dirty="0" smtClean="0"/>
                        <a:t> – May </a:t>
                      </a:r>
                      <a:endParaRPr lang="en-GB" sz="2500" dirty="0"/>
                    </a:p>
                  </a:txBody>
                  <a:tcPr/>
                </a:tc>
                <a:tc>
                  <a:txBody>
                    <a:bodyPr/>
                    <a:lstStyle/>
                    <a:p>
                      <a:pPr algn="ctr"/>
                      <a:r>
                        <a:rPr lang="en-US" sz="2500" dirty="0" smtClean="0"/>
                        <a:t>2138</a:t>
                      </a:r>
                      <a:endParaRPr lang="en-GB" sz="2500" dirty="0"/>
                    </a:p>
                  </a:txBody>
                  <a:tcPr/>
                </a:tc>
                <a:extLst>
                  <a:ext uri="{0D108BD9-81ED-4DB2-BD59-A6C34878D82A}">
                    <a16:rowId xmlns:a16="http://schemas.microsoft.com/office/drawing/2014/main" val="9711390"/>
                  </a:ext>
                </a:extLst>
              </a:tr>
              <a:tr h="1076757">
                <a:tc>
                  <a:txBody>
                    <a:bodyPr/>
                    <a:lstStyle/>
                    <a:p>
                      <a:pPr algn="ctr"/>
                      <a:r>
                        <a:rPr lang="en-US" sz="2500" dirty="0" smtClean="0"/>
                        <a:t>2021 – January</a:t>
                      </a:r>
                      <a:r>
                        <a:rPr lang="en-US" sz="2500" baseline="0" dirty="0" smtClean="0"/>
                        <a:t> </a:t>
                      </a:r>
                      <a:endParaRPr lang="en-GB" sz="2500" dirty="0"/>
                    </a:p>
                  </a:txBody>
                  <a:tcPr/>
                </a:tc>
                <a:tc>
                  <a:txBody>
                    <a:bodyPr/>
                    <a:lstStyle/>
                    <a:p>
                      <a:pPr algn="ctr"/>
                      <a:r>
                        <a:rPr lang="en-US" sz="2500" dirty="0" smtClean="0"/>
                        <a:t>2126</a:t>
                      </a:r>
                      <a:endParaRPr lang="en-GB" sz="2500" dirty="0"/>
                    </a:p>
                  </a:txBody>
                  <a:tcPr/>
                </a:tc>
                <a:extLst>
                  <a:ext uri="{0D108BD9-81ED-4DB2-BD59-A6C34878D82A}">
                    <a16:rowId xmlns:a16="http://schemas.microsoft.com/office/drawing/2014/main" val="2571782046"/>
                  </a:ext>
                </a:extLst>
              </a:tr>
              <a:tr h="1076757">
                <a:tc>
                  <a:txBody>
                    <a:bodyPr/>
                    <a:lstStyle/>
                    <a:p>
                      <a:pPr algn="ctr"/>
                      <a:r>
                        <a:rPr lang="en-US" sz="2500" dirty="0" smtClean="0"/>
                        <a:t>2020 – August</a:t>
                      </a:r>
                      <a:r>
                        <a:rPr lang="en-US" sz="2500" baseline="0" dirty="0" smtClean="0"/>
                        <a:t> </a:t>
                      </a:r>
                      <a:endParaRPr lang="en-GB" sz="2500" dirty="0"/>
                    </a:p>
                  </a:txBody>
                  <a:tcPr/>
                </a:tc>
                <a:tc>
                  <a:txBody>
                    <a:bodyPr/>
                    <a:lstStyle/>
                    <a:p>
                      <a:pPr algn="ctr"/>
                      <a:r>
                        <a:rPr lang="en-US" sz="2500" dirty="0" smtClean="0"/>
                        <a:t>2114</a:t>
                      </a:r>
                    </a:p>
                    <a:p>
                      <a:pPr algn="ctr"/>
                      <a:endParaRPr lang="en-GB" sz="2500" dirty="0"/>
                    </a:p>
                  </a:txBody>
                  <a:tcPr/>
                </a:tc>
                <a:extLst>
                  <a:ext uri="{0D108BD9-81ED-4DB2-BD59-A6C34878D82A}">
                    <a16:rowId xmlns:a16="http://schemas.microsoft.com/office/drawing/2014/main" val="478189699"/>
                  </a:ext>
                </a:extLst>
              </a:tr>
            </a:tbl>
          </a:graphicData>
        </a:graphic>
      </p:graphicFrame>
    </p:spTree>
    <p:extLst>
      <p:ext uri="{BB962C8B-B14F-4D97-AF65-F5344CB8AC3E}">
        <p14:creationId xmlns:p14="http://schemas.microsoft.com/office/powerpoint/2010/main" val="2453851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628</TotalTime>
  <Words>439</Words>
  <Application>Microsoft Office PowerPoint</Application>
  <PresentationFormat>Custom</PresentationFormat>
  <Paragraphs>111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Graphik Regular</vt:lpstr>
      <vt:lpstr>Arial</vt:lpstr>
      <vt:lpstr>Arial Rounded MT Bold</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daniel michaelraj</cp:lastModifiedBy>
  <cp:revision>37</cp:revision>
  <dcterms:created xsi:type="dcterms:W3CDTF">2006-08-16T00:00:00Z</dcterms:created>
  <dcterms:modified xsi:type="dcterms:W3CDTF">2024-01-11T12:56:29Z</dcterms:modified>
  <dc:identifier>DAEhDyfaYKE</dc:identifier>
</cp:coreProperties>
</file>