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 id="272" r:id="rId16"/>
    <p:sldId id="270" r:id="rId17"/>
  </p:sldIdLst>
  <p:sldSz cx="12192000" cy="6858000"/>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FA98100E-4F3F-469B-977C-E5E999472393}">
          <p14:sldIdLst>
            <p14:sldId id="256"/>
            <p14:sldId id="257"/>
            <p14:sldId id="258"/>
            <p14:sldId id="259"/>
            <p14:sldId id="260"/>
            <p14:sldId id="261"/>
            <p14:sldId id="262"/>
            <p14:sldId id="263"/>
            <p14:sldId id="264"/>
            <p14:sldId id="265"/>
            <p14:sldId id="266"/>
            <p14:sldId id="269"/>
            <p14:sldId id="267"/>
            <p14:sldId id="268"/>
            <p14:sldId id="272"/>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72" d="100"/>
          <a:sy n="72" d="100"/>
        </p:scale>
        <p:origin x="67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6/3/2020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‹Nº›</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2648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6/3/2020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908064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6/3/2020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1496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6/3/2020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076031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6/3/2020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770479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6/3/2020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857397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6/3/2020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689964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6/3/2020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4046168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6/3/2020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11686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6/3/2020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026684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6/3/2020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748213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6/3/2020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‹Nº›</a:t>
            </a:fld>
            <a:endParaRPr lang="en-US"/>
          </a:p>
        </p:txBody>
      </p:sp>
    </p:spTree>
    <p:extLst>
      <p:ext uri="{BB962C8B-B14F-4D97-AF65-F5344CB8AC3E}">
        <p14:creationId xmlns:p14="http://schemas.microsoft.com/office/powerpoint/2010/main" val="306636183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25" r:id="rId6"/>
    <p:sldLayoutId id="2147483721" r:id="rId7"/>
    <p:sldLayoutId id="2147483722" r:id="rId8"/>
    <p:sldLayoutId id="2147483723" r:id="rId9"/>
    <p:sldLayoutId id="2147483724" r:id="rId10"/>
    <p:sldLayoutId id="214748372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031EA4A4-5D79-4817-B146-24029A2F3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DA352B6-DEC5-4810-9660-7BAE1A93A967}"/>
              </a:ext>
            </a:extLst>
          </p:cNvPr>
          <p:cNvSpPr>
            <a:spLocks noGrp="1"/>
          </p:cNvSpPr>
          <p:nvPr>
            <p:ph type="ctrTitle"/>
          </p:nvPr>
        </p:nvSpPr>
        <p:spPr>
          <a:xfrm>
            <a:off x="7848600" y="1122363"/>
            <a:ext cx="3977640" cy="3204134"/>
          </a:xfrm>
        </p:spPr>
        <p:txBody>
          <a:bodyPr anchor="b">
            <a:normAutofit fontScale="90000"/>
          </a:bodyPr>
          <a:lstStyle/>
          <a:p>
            <a:r>
              <a:rPr lang="es-CR" sz="3600" b="1" dirty="0"/>
              <a:t>Sistema de Gestión de Consultas Biblioteca Legislativa 2020.</a:t>
            </a:r>
            <a:br>
              <a:rPr lang="es-CR" sz="3600" b="1" dirty="0"/>
            </a:br>
            <a:endParaRPr lang="es-CR" sz="3600" dirty="0"/>
          </a:p>
        </p:txBody>
      </p:sp>
      <p:sp>
        <p:nvSpPr>
          <p:cNvPr id="3" name="Subtítulo 2">
            <a:extLst>
              <a:ext uri="{FF2B5EF4-FFF2-40B4-BE49-F238E27FC236}">
                <a16:creationId xmlns:a16="http://schemas.microsoft.com/office/drawing/2014/main" id="{24681F9B-450F-40DD-B8C4-944DA56884E9}"/>
              </a:ext>
            </a:extLst>
          </p:cNvPr>
          <p:cNvSpPr>
            <a:spLocks noGrp="1"/>
          </p:cNvSpPr>
          <p:nvPr>
            <p:ph type="subTitle" idx="1"/>
          </p:nvPr>
        </p:nvSpPr>
        <p:spPr>
          <a:xfrm>
            <a:off x="7848600" y="4676874"/>
            <a:ext cx="3977640" cy="2089686"/>
          </a:xfrm>
        </p:spPr>
        <p:txBody>
          <a:bodyPr>
            <a:normAutofit fontScale="92500" lnSpcReduction="10000"/>
          </a:bodyPr>
          <a:lstStyle/>
          <a:p>
            <a:r>
              <a:rPr lang="es-CR" sz="2000" dirty="0"/>
              <a:t>Estudiantes: </a:t>
            </a:r>
          </a:p>
          <a:p>
            <a:r>
              <a:rPr lang="es-CR" sz="2000" dirty="0"/>
              <a:t>Daniel Matamoros Quesada.</a:t>
            </a:r>
          </a:p>
          <a:p>
            <a:r>
              <a:rPr lang="es-CR" sz="2000" dirty="0"/>
              <a:t>Natalia Valverde Cascante.</a:t>
            </a:r>
          </a:p>
          <a:p>
            <a:r>
              <a:rPr lang="es-CR" sz="2000" dirty="0"/>
              <a:t>Freddy Arias Loria.</a:t>
            </a:r>
          </a:p>
          <a:p>
            <a:r>
              <a:rPr lang="es-CR" sz="2000" dirty="0"/>
              <a:t>Erick Barboza Diaz.</a:t>
            </a:r>
          </a:p>
          <a:p>
            <a:endParaRPr lang="es-CR" sz="2000" dirty="0"/>
          </a:p>
        </p:txBody>
      </p:sp>
      <p:pic>
        <p:nvPicPr>
          <p:cNvPr id="18" name="Picture 3">
            <a:extLst>
              <a:ext uri="{FF2B5EF4-FFF2-40B4-BE49-F238E27FC236}">
                <a16:creationId xmlns:a16="http://schemas.microsoft.com/office/drawing/2014/main" id="{FAE35E9F-76FE-44AC-BE25-EAFDF8EB953A}"/>
              </a:ext>
            </a:extLst>
          </p:cNvPr>
          <p:cNvPicPr>
            <a:picLocks noChangeAspect="1"/>
          </p:cNvPicPr>
          <p:nvPr/>
        </p:nvPicPr>
        <p:blipFill rotWithShape="1">
          <a:blip r:embed="rId2"/>
          <a:srcRect r="27553" b="-1"/>
          <a:stretch/>
        </p:blipFill>
        <p:spPr>
          <a:xfrm>
            <a:off x="20" y="10"/>
            <a:ext cx="7443196" cy="6857990"/>
          </a:xfrm>
          <a:prstGeom prst="rect">
            <a:avLst/>
          </a:prstGeom>
        </p:spPr>
      </p:pic>
      <p:sp>
        <p:nvSpPr>
          <p:cNvPr id="19"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3977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43504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9CE756-4474-424B-ABD4-A85F9312B042}"/>
              </a:ext>
            </a:extLst>
          </p:cNvPr>
          <p:cNvSpPr>
            <a:spLocks noGrp="1"/>
          </p:cNvSpPr>
          <p:nvPr>
            <p:ph type="title"/>
          </p:nvPr>
        </p:nvSpPr>
        <p:spPr>
          <a:xfrm>
            <a:off x="1115568" y="1463040"/>
            <a:ext cx="10168128" cy="265176"/>
          </a:xfrm>
        </p:spPr>
        <p:txBody>
          <a:bodyPr>
            <a:normAutofit fontScale="90000"/>
          </a:bodyPr>
          <a:lstStyle/>
          <a:p>
            <a:pPr lvl="0"/>
            <a:r>
              <a:rPr lang="es-CR" sz="3100" dirty="0"/>
              <a:t>La base de datos registrara en tablas de control cualquiera de los siguientes eventos:</a:t>
            </a:r>
            <a:br>
              <a:rPr lang="es-CR" dirty="0"/>
            </a:br>
            <a:r>
              <a:rPr lang="es-CR" dirty="0"/>
              <a:t> </a:t>
            </a:r>
            <a:br>
              <a:rPr lang="es-CR" dirty="0"/>
            </a:br>
            <a:endParaRPr lang="es-CR" dirty="0"/>
          </a:p>
        </p:txBody>
      </p:sp>
      <p:sp>
        <p:nvSpPr>
          <p:cNvPr id="3" name="Marcador de contenido 2">
            <a:extLst>
              <a:ext uri="{FF2B5EF4-FFF2-40B4-BE49-F238E27FC236}">
                <a16:creationId xmlns:a16="http://schemas.microsoft.com/office/drawing/2014/main" id="{053F649F-1963-4140-AB26-4E88EDC04000}"/>
              </a:ext>
            </a:extLst>
          </p:cNvPr>
          <p:cNvSpPr>
            <a:spLocks noGrp="1"/>
          </p:cNvSpPr>
          <p:nvPr>
            <p:ph idx="1"/>
          </p:nvPr>
        </p:nvSpPr>
        <p:spPr/>
        <p:txBody>
          <a:bodyPr/>
          <a:lstStyle/>
          <a:p>
            <a:pPr lvl="0"/>
            <a:r>
              <a:rPr lang="es-CR" sz="2000" dirty="0"/>
              <a:t>Creación de un formulario.</a:t>
            </a:r>
          </a:p>
          <a:p>
            <a:pPr lvl="0"/>
            <a:r>
              <a:rPr lang="es-CR" sz="2000" dirty="0"/>
              <a:t>Modificación de un formulario.</a:t>
            </a:r>
          </a:p>
          <a:p>
            <a:pPr lvl="0"/>
            <a:r>
              <a:rPr lang="es-CR" sz="2000" dirty="0"/>
              <a:t>Borrado de algún formulario.</a:t>
            </a:r>
          </a:p>
          <a:p>
            <a:endParaRPr lang="es-CR" dirty="0"/>
          </a:p>
        </p:txBody>
      </p:sp>
      <p:pic>
        <p:nvPicPr>
          <p:cNvPr id="4" name="Imagen 3">
            <a:extLst>
              <a:ext uri="{FF2B5EF4-FFF2-40B4-BE49-F238E27FC236}">
                <a16:creationId xmlns:a16="http://schemas.microsoft.com/office/drawing/2014/main" id="{4711D242-76C3-4AF0-8D96-CCEE4BDC8513}"/>
              </a:ext>
            </a:extLst>
          </p:cNvPr>
          <p:cNvPicPr>
            <a:picLocks noChangeAspect="1"/>
          </p:cNvPicPr>
          <p:nvPr/>
        </p:nvPicPr>
        <p:blipFill>
          <a:blip r:embed="rId2"/>
          <a:stretch>
            <a:fillRect/>
          </a:stretch>
        </p:blipFill>
        <p:spPr>
          <a:xfrm>
            <a:off x="5709237" y="3020947"/>
            <a:ext cx="3501437" cy="3694177"/>
          </a:xfrm>
          <a:prstGeom prst="rect">
            <a:avLst/>
          </a:prstGeom>
        </p:spPr>
      </p:pic>
    </p:spTree>
    <p:extLst>
      <p:ext uri="{BB962C8B-B14F-4D97-AF65-F5344CB8AC3E}">
        <p14:creationId xmlns:p14="http://schemas.microsoft.com/office/powerpoint/2010/main" val="112248504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E19720-71B3-403B-82E8-172851F5AD6F}"/>
              </a:ext>
            </a:extLst>
          </p:cNvPr>
          <p:cNvSpPr>
            <a:spLocks noGrp="1"/>
          </p:cNvSpPr>
          <p:nvPr>
            <p:ph type="title"/>
          </p:nvPr>
        </p:nvSpPr>
        <p:spPr/>
        <p:txBody>
          <a:bodyPr/>
          <a:lstStyle/>
          <a:p>
            <a:r>
              <a:rPr lang="es-CR" dirty="0"/>
              <a:t>El sistema permitirá </a:t>
            </a:r>
          </a:p>
        </p:txBody>
      </p:sp>
      <p:sp>
        <p:nvSpPr>
          <p:cNvPr id="3" name="Marcador de contenido 2">
            <a:extLst>
              <a:ext uri="{FF2B5EF4-FFF2-40B4-BE49-F238E27FC236}">
                <a16:creationId xmlns:a16="http://schemas.microsoft.com/office/drawing/2014/main" id="{E91EAB00-042E-4349-A3F7-83B877A49763}"/>
              </a:ext>
            </a:extLst>
          </p:cNvPr>
          <p:cNvSpPr>
            <a:spLocks noGrp="1"/>
          </p:cNvSpPr>
          <p:nvPr>
            <p:ph idx="1"/>
          </p:nvPr>
        </p:nvSpPr>
        <p:spPr>
          <a:xfrm>
            <a:off x="1115568" y="2110154"/>
            <a:ext cx="10168128" cy="4586068"/>
          </a:xfrm>
        </p:spPr>
        <p:txBody>
          <a:bodyPr>
            <a:normAutofit lnSpcReduction="10000"/>
          </a:bodyPr>
          <a:lstStyle/>
          <a:p>
            <a:pPr lvl="0" algn="just"/>
            <a:r>
              <a:rPr lang="es-CR" sz="2200" dirty="0"/>
              <a:t>El ingreso o creación de formularios con campos nulos, esto por motivos de que hay opciones de registro variables a cada situación. </a:t>
            </a:r>
          </a:p>
          <a:p>
            <a:pPr lvl="0" algn="just"/>
            <a:r>
              <a:rPr lang="es-CR" sz="2200" dirty="0"/>
              <a:t>El ingreso de nuevos formularios a los usuarios autorizados.</a:t>
            </a:r>
          </a:p>
          <a:p>
            <a:pPr lvl="0" algn="just"/>
            <a:r>
              <a:rPr lang="es-CR" sz="2200" dirty="0"/>
              <a:t>La modificación de los formularios a los usuarios autorizados.</a:t>
            </a:r>
          </a:p>
          <a:p>
            <a:pPr algn="just"/>
            <a:r>
              <a:rPr lang="es-CR" sz="2200" dirty="0"/>
              <a:t>La visualización de los formularios a los usuarios autorizados.</a:t>
            </a:r>
          </a:p>
          <a:p>
            <a:pPr algn="just"/>
            <a:r>
              <a:rPr lang="es-CR" sz="2200" dirty="0"/>
              <a:t>El borrado de los formularios a los usuarios autorizados.</a:t>
            </a:r>
          </a:p>
          <a:p>
            <a:pPr lvl="0" algn="just"/>
            <a:r>
              <a:rPr lang="es-CR" sz="2200" dirty="0"/>
              <a:t>Será de acceso controlado, permitiendo solo ingreso con un usuario y contraseña válidas. Esta información de acceso estará almacenada en la base de datos.</a:t>
            </a:r>
          </a:p>
          <a:p>
            <a:pPr lvl="0" algn="just"/>
            <a:r>
              <a:rPr lang="es-CR" sz="2200" dirty="0"/>
              <a:t>Cambiara las credenciales de acceso(contraseña), a solicitud del usuario, en el tanto se valide la credencial actual en la base de datos.</a:t>
            </a:r>
          </a:p>
          <a:p>
            <a:endParaRPr lang="es-CR" sz="2200" dirty="0"/>
          </a:p>
          <a:p>
            <a:pPr marL="0" indent="0">
              <a:buNone/>
            </a:pPr>
            <a:endParaRPr lang="es-CR" dirty="0"/>
          </a:p>
          <a:p>
            <a:endParaRPr lang="es-CR" dirty="0"/>
          </a:p>
        </p:txBody>
      </p:sp>
    </p:spTree>
    <p:extLst>
      <p:ext uri="{BB962C8B-B14F-4D97-AF65-F5344CB8AC3E}">
        <p14:creationId xmlns:p14="http://schemas.microsoft.com/office/powerpoint/2010/main" val="68568159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EAA847-169E-43C9-84C7-8E2FE3D74E77}"/>
              </a:ext>
            </a:extLst>
          </p:cNvPr>
          <p:cNvSpPr>
            <a:spLocks noGrp="1"/>
          </p:cNvSpPr>
          <p:nvPr>
            <p:ph type="title"/>
          </p:nvPr>
        </p:nvSpPr>
        <p:spPr/>
        <p:txBody>
          <a:bodyPr/>
          <a:lstStyle/>
          <a:p>
            <a:r>
              <a:rPr lang="es-CR" dirty="0"/>
              <a:t>El sistema permitirá </a:t>
            </a:r>
          </a:p>
        </p:txBody>
      </p:sp>
      <p:sp>
        <p:nvSpPr>
          <p:cNvPr id="3" name="Marcador de contenido 2">
            <a:extLst>
              <a:ext uri="{FF2B5EF4-FFF2-40B4-BE49-F238E27FC236}">
                <a16:creationId xmlns:a16="http://schemas.microsoft.com/office/drawing/2014/main" id="{4386024A-15F6-4959-8744-3AE5480403EF}"/>
              </a:ext>
            </a:extLst>
          </p:cNvPr>
          <p:cNvSpPr>
            <a:spLocks noGrp="1"/>
          </p:cNvSpPr>
          <p:nvPr>
            <p:ph idx="1"/>
          </p:nvPr>
        </p:nvSpPr>
        <p:spPr/>
        <p:txBody>
          <a:bodyPr>
            <a:normAutofit/>
          </a:bodyPr>
          <a:lstStyle/>
          <a:p>
            <a:pPr lvl="0" algn="just"/>
            <a:r>
              <a:rPr lang="es-CR" sz="2000" dirty="0"/>
              <a:t>Enviara un correo al usuario responsable a la hora de la creación de algún formulario.</a:t>
            </a:r>
          </a:p>
          <a:p>
            <a:pPr lvl="0" algn="just"/>
            <a:r>
              <a:rPr lang="es-CR" sz="2000" dirty="0"/>
              <a:t>Deberá establecer una conexión con la herramienta “</a:t>
            </a:r>
            <a:r>
              <a:rPr lang="es-CR" sz="2000" dirty="0" err="1"/>
              <a:t>Power</a:t>
            </a:r>
            <a:r>
              <a:rPr lang="es-CR" sz="2000" dirty="0"/>
              <a:t> Bi” la cual se utilizará para el despliegue de datos a tiempo real dentro del sistema.</a:t>
            </a:r>
          </a:p>
          <a:p>
            <a:pPr lvl="0" algn="just"/>
            <a:r>
              <a:rPr lang="es-CR" sz="2000" dirty="0"/>
              <a:t>Deberá usar el sistema https como protocolo de encriptado.</a:t>
            </a:r>
          </a:p>
          <a:p>
            <a:pPr lvl="0" algn="just"/>
            <a:r>
              <a:rPr lang="es-CR" sz="2000" dirty="0"/>
              <a:t>La aplicación debe acceder desde cualquier dispositivo con un navegador Web y acceso a la red de la biblioteca Legislativa.</a:t>
            </a:r>
          </a:p>
          <a:p>
            <a:endParaRPr lang="es-CR" dirty="0"/>
          </a:p>
        </p:txBody>
      </p:sp>
    </p:spTree>
    <p:extLst>
      <p:ext uri="{BB962C8B-B14F-4D97-AF65-F5344CB8AC3E}">
        <p14:creationId xmlns:p14="http://schemas.microsoft.com/office/powerpoint/2010/main" val="369628173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E88E28-65B5-4FE2-9FDD-4906CA6E762D}"/>
              </a:ext>
            </a:extLst>
          </p:cNvPr>
          <p:cNvSpPr>
            <a:spLocks noGrp="1"/>
          </p:cNvSpPr>
          <p:nvPr>
            <p:ph type="title"/>
          </p:nvPr>
        </p:nvSpPr>
        <p:spPr/>
        <p:txBody>
          <a:bodyPr/>
          <a:lstStyle/>
          <a:p>
            <a:r>
              <a:rPr lang="es-CR" dirty="0"/>
              <a:t>Para campos </a:t>
            </a:r>
          </a:p>
        </p:txBody>
      </p:sp>
      <p:sp>
        <p:nvSpPr>
          <p:cNvPr id="3" name="Marcador de contenido 2">
            <a:extLst>
              <a:ext uri="{FF2B5EF4-FFF2-40B4-BE49-F238E27FC236}">
                <a16:creationId xmlns:a16="http://schemas.microsoft.com/office/drawing/2014/main" id="{B6F82CCB-E4EC-41A9-9BF8-04A07BB4C990}"/>
              </a:ext>
            </a:extLst>
          </p:cNvPr>
          <p:cNvSpPr>
            <a:spLocks noGrp="1"/>
          </p:cNvSpPr>
          <p:nvPr>
            <p:ph idx="1"/>
          </p:nvPr>
        </p:nvSpPr>
        <p:spPr/>
        <p:txBody>
          <a:bodyPr>
            <a:normAutofit fontScale="92500"/>
          </a:bodyPr>
          <a:lstStyle/>
          <a:p>
            <a:pPr lvl="0" algn="just"/>
            <a:r>
              <a:rPr lang="es-CR" sz="2200" dirty="0"/>
              <a:t>Identificadores de los formularios serán creados e ingresado de manera automática por el sistema.</a:t>
            </a:r>
          </a:p>
          <a:p>
            <a:pPr lvl="0" algn="just"/>
            <a:r>
              <a:rPr lang="es-CR" sz="2200" dirty="0"/>
              <a:t>Los campos de fechas en los formularios aceptaran valores de tipo “Date” únicamente. Esta se seleccionará de una lista desplegable con forma de calendario.</a:t>
            </a:r>
          </a:p>
          <a:p>
            <a:pPr lvl="0" algn="just"/>
            <a:r>
              <a:rPr lang="es-CR" sz="2200" dirty="0"/>
              <a:t>Tipo de equipo, implementos requeridos, categoría, tipo de consulta, despacho y procedencia se seleccionarán mediante un “combo box”, y serán enviados a la base de datos en formato alfabético.</a:t>
            </a:r>
          </a:p>
          <a:p>
            <a:pPr lvl="0" algn="just"/>
            <a:r>
              <a:rPr lang="es-CR" sz="2200" dirty="0"/>
              <a:t>Los demás campos de los formularios aceptaran valores de tipo alfanuméricos y especiales. </a:t>
            </a:r>
          </a:p>
          <a:p>
            <a:endParaRPr lang="es-CR" dirty="0"/>
          </a:p>
        </p:txBody>
      </p:sp>
    </p:spTree>
    <p:extLst>
      <p:ext uri="{BB962C8B-B14F-4D97-AF65-F5344CB8AC3E}">
        <p14:creationId xmlns:p14="http://schemas.microsoft.com/office/powerpoint/2010/main" val="235150544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40AE58-0415-44F6-A0B1-DE94A44F9224}"/>
              </a:ext>
            </a:extLst>
          </p:cNvPr>
          <p:cNvSpPr>
            <a:spLocks noGrp="1"/>
          </p:cNvSpPr>
          <p:nvPr>
            <p:ph type="title"/>
          </p:nvPr>
        </p:nvSpPr>
        <p:spPr/>
        <p:txBody>
          <a:bodyPr/>
          <a:lstStyle/>
          <a:p>
            <a:r>
              <a:rPr lang="es-CR" b="1" dirty="0"/>
              <a:t>Limitaciones</a:t>
            </a:r>
          </a:p>
        </p:txBody>
      </p:sp>
      <p:sp>
        <p:nvSpPr>
          <p:cNvPr id="3" name="Marcador de contenido 2">
            <a:extLst>
              <a:ext uri="{FF2B5EF4-FFF2-40B4-BE49-F238E27FC236}">
                <a16:creationId xmlns:a16="http://schemas.microsoft.com/office/drawing/2014/main" id="{5CB5FF05-603A-4569-A070-C18F2FBDB410}"/>
              </a:ext>
            </a:extLst>
          </p:cNvPr>
          <p:cNvSpPr>
            <a:spLocks noGrp="1"/>
          </p:cNvSpPr>
          <p:nvPr>
            <p:ph idx="1"/>
          </p:nvPr>
        </p:nvSpPr>
        <p:spPr>
          <a:xfrm>
            <a:off x="1115568" y="2478023"/>
            <a:ext cx="10168128" cy="4132501"/>
          </a:xfrm>
        </p:spPr>
        <p:txBody>
          <a:bodyPr>
            <a:normAutofit/>
          </a:bodyPr>
          <a:lstStyle/>
          <a:p>
            <a:pPr lvl="0" algn="just"/>
            <a:r>
              <a:rPr lang="es-CR" sz="2000" dirty="0"/>
              <a:t>No tener acceso a todas las herramientas que se utilizan en la asamblea como el SharePoint, con el cual se podría reducir el tiempo en la creación de los formularios de control pasando a parámetros  o datos de SharePoint a nuestra aplicación </a:t>
            </a:r>
          </a:p>
          <a:p>
            <a:pPr lvl="0" algn="just"/>
            <a:r>
              <a:rPr lang="es-CR" sz="2000" dirty="0"/>
              <a:t>Todo software que se utiliza debe ser gratuito </a:t>
            </a:r>
          </a:p>
          <a:p>
            <a:pPr lvl="0" algn="just"/>
            <a:r>
              <a:rPr lang="es-CR" sz="2000" dirty="0"/>
              <a:t>La pandemia hace mas complicado el proceso de testeo por parte del cliente.</a:t>
            </a:r>
          </a:p>
          <a:p>
            <a:pPr marL="0" indent="0">
              <a:buNone/>
            </a:pPr>
            <a:endParaRPr lang="es-CR" dirty="0"/>
          </a:p>
          <a:p>
            <a:endParaRPr lang="es-CR" dirty="0"/>
          </a:p>
        </p:txBody>
      </p:sp>
      <p:pic>
        <p:nvPicPr>
          <p:cNvPr id="4" name="Imagen 3">
            <a:extLst>
              <a:ext uri="{FF2B5EF4-FFF2-40B4-BE49-F238E27FC236}">
                <a16:creationId xmlns:a16="http://schemas.microsoft.com/office/drawing/2014/main" id="{0DD8C117-AEE8-4E8C-9E05-96AA4AC40B47}"/>
              </a:ext>
            </a:extLst>
          </p:cNvPr>
          <p:cNvPicPr>
            <a:picLocks noChangeAspect="1"/>
          </p:cNvPicPr>
          <p:nvPr/>
        </p:nvPicPr>
        <p:blipFill>
          <a:blip r:embed="rId2"/>
          <a:stretch>
            <a:fillRect/>
          </a:stretch>
        </p:blipFill>
        <p:spPr>
          <a:xfrm>
            <a:off x="4673143" y="4656405"/>
            <a:ext cx="2845713" cy="1867955"/>
          </a:xfrm>
          <a:prstGeom prst="rect">
            <a:avLst/>
          </a:prstGeom>
        </p:spPr>
      </p:pic>
    </p:spTree>
    <p:extLst>
      <p:ext uri="{BB962C8B-B14F-4D97-AF65-F5344CB8AC3E}">
        <p14:creationId xmlns:p14="http://schemas.microsoft.com/office/powerpoint/2010/main" val="410701111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40AE58-0415-44F6-A0B1-DE94A44F9224}"/>
              </a:ext>
            </a:extLst>
          </p:cNvPr>
          <p:cNvSpPr>
            <a:spLocks noGrp="1"/>
          </p:cNvSpPr>
          <p:nvPr>
            <p:ph type="title"/>
          </p:nvPr>
        </p:nvSpPr>
        <p:spPr/>
        <p:txBody>
          <a:bodyPr/>
          <a:lstStyle/>
          <a:p>
            <a:r>
              <a:rPr lang="es-CR" b="1" dirty="0"/>
              <a:t>Tecnologías a utilizar</a:t>
            </a:r>
          </a:p>
        </p:txBody>
      </p:sp>
      <p:sp>
        <p:nvSpPr>
          <p:cNvPr id="3" name="Marcador de contenido 2">
            <a:extLst>
              <a:ext uri="{FF2B5EF4-FFF2-40B4-BE49-F238E27FC236}">
                <a16:creationId xmlns:a16="http://schemas.microsoft.com/office/drawing/2014/main" id="{5CB5FF05-603A-4569-A070-C18F2FBDB410}"/>
              </a:ext>
            </a:extLst>
          </p:cNvPr>
          <p:cNvSpPr>
            <a:spLocks noGrp="1"/>
          </p:cNvSpPr>
          <p:nvPr>
            <p:ph idx="1"/>
          </p:nvPr>
        </p:nvSpPr>
        <p:spPr>
          <a:xfrm>
            <a:off x="1115568" y="2478023"/>
            <a:ext cx="10168128" cy="4132501"/>
          </a:xfrm>
        </p:spPr>
        <p:txBody>
          <a:bodyPr>
            <a:normAutofit/>
          </a:bodyPr>
          <a:lstStyle/>
          <a:p>
            <a:r>
              <a:rPr lang="es-CR" dirty="0"/>
              <a:t>SQL Server</a:t>
            </a:r>
          </a:p>
          <a:p>
            <a:r>
              <a:rPr lang="es-CR" dirty="0"/>
              <a:t>Visual Studio 2019</a:t>
            </a:r>
          </a:p>
          <a:p>
            <a:r>
              <a:rPr lang="es-CR" dirty="0"/>
              <a:t>C# Asp.net</a:t>
            </a:r>
          </a:p>
          <a:p>
            <a:r>
              <a:rPr lang="es-CR" dirty="0"/>
              <a:t>Exchange 2013</a:t>
            </a:r>
          </a:p>
          <a:p>
            <a:r>
              <a:rPr lang="es-CR" dirty="0" err="1"/>
              <a:t>Power</a:t>
            </a:r>
            <a:r>
              <a:rPr lang="es-CR" dirty="0"/>
              <a:t> BI</a:t>
            </a:r>
          </a:p>
        </p:txBody>
      </p:sp>
    </p:spTree>
    <p:extLst>
      <p:ext uri="{BB962C8B-B14F-4D97-AF65-F5344CB8AC3E}">
        <p14:creationId xmlns:p14="http://schemas.microsoft.com/office/powerpoint/2010/main" val="238907724"/>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2B09353-E02D-4F89-9B58-C8B8B00DE22A}"/>
              </a:ext>
            </a:extLst>
          </p:cNvPr>
          <p:cNvPicPr>
            <a:picLocks noChangeAspect="1"/>
          </p:cNvPicPr>
          <p:nvPr/>
        </p:nvPicPr>
        <p:blipFill>
          <a:blip r:embed="rId2"/>
          <a:stretch>
            <a:fillRect/>
          </a:stretch>
        </p:blipFill>
        <p:spPr>
          <a:xfrm>
            <a:off x="240323" y="0"/>
            <a:ext cx="11787554" cy="6858000"/>
          </a:xfrm>
          <a:prstGeom prst="rect">
            <a:avLst/>
          </a:prstGeom>
        </p:spPr>
      </p:pic>
    </p:spTree>
    <p:extLst>
      <p:ext uri="{BB962C8B-B14F-4D97-AF65-F5344CB8AC3E}">
        <p14:creationId xmlns:p14="http://schemas.microsoft.com/office/powerpoint/2010/main" val="209220896"/>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341E296-E67E-4C44-9D57-967A426848BF}"/>
              </a:ext>
            </a:extLst>
          </p:cNvPr>
          <p:cNvSpPr>
            <a:spLocks noGrp="1"/>
          </p:cNvSpPr>
          <p:nvPr>
            <p:ph type="title"/>
          </p:nvPr>
        </p:nvSpPr>
        <p:spPr/>
        <p:txBody>
          <a:bodyPr/>
          <a:lstStyle/>
          <a:p>
            <a:r>
              <a:rPr lang="es-CR" b="1" dirty="0"/>
              <a:t>Agenda</a:t>
            </a:r>
            <a:r>
              <a:rPr lang="es-CR" dirty="0"/>
              <a:t> </a:t>
            </a:r>
          </a:p>
        </p:txBody>
      </p:sp>
      <p:sp>
        <p:nvSpPr>
          <p:cNvPr id="5" name="Marcador de contenido 4">
            <a:extLst>
              <a:ext uri="{FF2B5EF4-FFF2-40B4-BE49-F238E27FC236}">
                <a16:creationId xmlns:a16="http://schemas.microsoft.com/office/drawing/2014/main" id="{ED05A2E8-7D41-4947-BDA9-AEC88933F161}"/>
              </a:ext>
            </a:extLst>
          </p:cNvPr>
          <p:cNvSpPr>
            <a:spLocks noGrp="1"/>
          </p:cNvSpPr>
          <p:nvPr>
            <p:ph idx="1"/>
          </p:nvPr>
        </p:nvSpPr>
        <p:spPr>
          <a:xfrm>
            <a:off x="1115568" y="2478023"/>
            <a:ext cx="10168128" cy="3571085"/>
          </a:xfrm>
        </p:spPr>
        <p:txBody>
          <a:bodyPr>
            <a:normAutofit fontScale="92500" lnSpcReduction="20000"/>
          </a:bodyPr>
          <a:lstStyle/>
          <a:p>
            <a:r>
              <a:rPr lang="es-CR" dirty="0"/>
              <a:t>Introducción.</a:t>
            </a:r>
          </a:p>
          <a:p>
            <a:r>
              <a:rPr lang="es-CR" dirty="0"/>
              <a:t>Necesidades del Cliente.</a:t>
            </a:r>
          </a:p>
          <a:p>
            <a:r>
              <a:rPr lang="es-CR" dirty="0"/>
              <a:t>Objetivo del Proyecto. </a:t>
            </a:r>
          </a:p>
          <a:p>
            <a:r>
              <a:rPr lang="es-CR" dirty="0"/>
              <a:t>Descripción General. </a:t>
            </a:r>
          </a:p>
          <a:p>
            <a:r>
              <a:rPr lang="es-CR" dirty="0"/>
              <a:t>Requerimientos. </a:t>
            </a:r>
          </a:p>
          <a:p>
            <a:r>
              <a:rPr lang="es-CR" dirty="0"/>
              <a:t>Alcance. </a:t>
            </a:r>
          </a:p>
          <a:p>
            <a:r>
              <a:rPr lang="es-CR" dirty="0"/>
              <a:t>Limitaciones. </a:t>
            </a:r>
          </a:p>
          <a:p>
            <a:pPr marL="0" indent="0">
              <a:buNone/>
            </a:pPr>
            <a:endParaRPr lang="es-CR" dirty="0"/>
          </a:p>
          <a:p>
            <a:endParaRPr lang="es-CR" dirty="0"/>
          </a:p>
          <a:p>
            <a:endParaRPr lang="es-CR" dirty="0"/>
          </a:p>
        </p:txBody>
      </p:sp>
      <p:pic>
        <p:nvPicPr>
          <p:cNvPr id="1026" name="Picture 2" descr="agenda iconos vectoriales gratuitos diseñados por Freepik (con ...">
            <a:extLst>
              <a:ext uri="{FF2B5EF4-FFF2-40B4-BE49-F238E27FC236}">
                <a16:creationId xmlns:a16="http://schemas.microsoft.com/office/drawing/2014/main" id="{D8595BAF-0266-4DA9-8D8C-9AE18C0FAA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811854">
            <a:off x="6002323" y="3057388"/>
            <a:ext cx="4594958" cy="2412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1357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D86FF5-1AAD-4B40-B623-56A3EB770678}"/>
              </a:ext>
            </a:extLst>
          </p:cNvPr>
          <p:cNvSpPr>
            <a:spLocks noGrp="1"/>
          </p:cNvSpPr>
          <p:nvPr>
            <p:ph type="title"/>
          </p:nvPr>
        </p:nvSpPr>
        <p:spPr/>
        <p:txBody>
          <a:bodyPr>
            <a:normAutofit fontScale="90000"/>
          </a:bodyPr>
          <a:lstStyle/>
          <a:p>
            <a:r>
              <a:rPr lang="es-CR" b="1" dirty="0"/>
              <a:t>Introducción</a:t>
            </a:r>
            <a:br>
              <a:rPr lang="es-CR" dirty="0"/>
            </a:br>
            <a:endParaRPr lang="es-CR" dirty="0"/>
          </a:p>
        </p:txBody>
      </p:sp>
      <p:sp>
        <p:nvSpPr>
          <p:cNvPr id="3" name="Marcador de contenido 2">
            <a:extLst>
              <a:ext uri="{FF2B5EF4-FFF2-40B4-BE49-F238E27FC236}">
                <a16:creationId xmlns:a16="http://schemas.microsoft.com/office/drawing/2014/main" id="{03C36F20-DC47-4882-9D1F-3AE4E7A7EFFA}"/>
              </a:ext>
            </a:extLst>
          </p:cNvPr>
          <p:cNvSpPr>
            <a:spLocks noGrp="1"/>
          </p:cNvSpPr>
          <p:nvPr>
            <p:ph idx="1"/>
          </p:nvPr>
        </p:nvSpPr>
        <p:spPr/>
        <p:txBody>
          <a:bodyPr/>
          <a:lstStyle/>
          <a:p>
            <a:pPr algn="just"/>
            <a:r>
              <a:rPr lang="es-CR" sz="2000" dirty="0"/>
              <a:t>El siguiente trabajo trata del desarrollo de un proyecto programable, el cual tiene como propósito apoyar el sistema de consultas en la Biblioteca de la Asamblea Legislativa ya que actualmente mantienen un manejo de la información y cargas de trabajo mediante Excel.</a:t>
            </a:r>
          </a:p>
          <a:p>
            <a:pPr algn="just"/>
            <a:r>
              <a:rPr lang="es-CR" sz="2000" dirty="0"/>
              <a:t>Actualmente se atienden consultas y gestiona prestamos mediante su portal web.</a:t>
            </a:r>
          </a:p>
          <a:p>
            <a:pPr marL="0" indent="0">
              <a:buNone/>
            </a:pPr>
            <a:endParaRPr lang="es-CR" sz="2000" dirty="0"/>
          </a:p>
        </p:txBody>
      </p:sp>
    </p:spTree>
    <p:extLst>
      <p:ext uri="{BB962C8B-B14F-4D97-AF65-F5344CB8AC3E}">
        <p14:creationId xmlns:p14="http://schemas.microsoft.com/office/powerpoint/2010/main" val="222786694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A8ED60-7A73-4737-8BBA-36F302658022}"/>
              </a:ext>
            </a:extLst>
          </p:cNvPr>
          <p:cNvSpPr>
            <a:spLocks noGrp="1"/>
          </p:cNvSpPr>
          <p:nvPr>
            <p:ph type="title"/>
          </p:nvPr>
        </p:nvSpPr>
        <p:spPr/>
        <p:txBody>
          <a:bodyPr/>
          <a:lstStyle/>
          <a:p>
            <a:r>
              <a:rPr lang="es-CR" b="1" dirty="0"/>
              <a:t>Necesidades del cliente  </a:t>
            </a:r>
          </a:p>
        </p:txBody>
      </p:sp>
      <p:sp>
        <p:nvSpPr>
          <p:cNvPr id="3" name="Marcador de contenido 2">
            <a:extLst>
              <a:ext uri="{FF2B5EF4-FFF2-40B4-BE49-F238E27FC236}">
                <a16:creationId xmlns:a16="http://schemas.microsoft.com/office/drawing/2014/main" id="{3ED1B240-3BC2-4D1C-828A-7A09F04F5A23}"/>
              </a:ext>
            </a:extLst>
          </p:cNvPr>
          <p:cNvSpPr>
            <a:spLocks noGrp="1"/>
          </p:cNvSpPr>
          <p:nvPr>
            <p:ph idx="1"/>
          </p:nvPr>
        </p:nvSpPr>
        <p:spPr/>
        <p:txBody>
          <a:bodyPr/>
          <a:lstStyle/>
          <a:p>
            <a:pPr algn="just"/>
            <a:r>
              <a:rPr lang="es-CR" sz="2000" dirty="0"/>
              <a:t>La necesidad principal del cliente es una herramienta de control, dejando así de lado el uso de EXCEL como la herramienta para este fin.</a:t>
            </a:r>
          </a:p>
          <a:p>
            <a:pPr algn="just"/>
            <a:r>
              <a:rPr lang="es-CR" sz="2000" dirty="0"/>
              <a:t>Otra necesidad del cliente es la creación de los reportes de manera automática, que permita llevar un control y refleje los datos de este a necesidad del usuario.</a:t>
            </a:r>
          </a:p>
          <a:p>
            <a:pPr algn="just"/>
            <a:r>
              <a:rPr lang="es-CR" sz="2000" dirty="0"/>
              <a:t>Incitar al usuario final al uso de una herramienta unificada para la gestión de las consultas.</a:t>
            </a:r>
          </a:p>
        </p:txBody>
      </p:sp>
    </p:spTree>
    <p:extLst>
      <p:ext uri="{BB962C8B-B14F-4D97-AF65-F5344CB8AC3E}">
        <p14:creationId xmlns:p14="http://schemas.microsoft.com/office/powerpoint/2010/main" val="304157613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4F9116-A25C-46A6-B079-6CEA8E14E35B}"/>
              </a:ext>
            </a:extLst>
          </p:cNvPr>
          <p:cNvSpPr>
            <a:spLocks noGrp="1"/>
          </p:cNvSpPr>
          <p:nvPr>
            <p:ph type="title"/>
          </p:nvPr>
        </p:nvSpPr>
        <p:spPr/>
        <p:txBody>
          <a:bodyPr/>
          <a:lstStyle/>
          <a:p>
            <a:r>
              <a:rPr lang="es-CR" b="1" dirty="0"/>
              <a:t>Objetivo del Proyecto</a:t>
            </a:r>
          </a:p>
        </p:txBody>
      </p:sp>
      <p:sp>
        <p:nvSpPr>
          <p:cNvPr id="3" name="Marcador de contenido 2">
            <a:extLst>
              <a:ext uri="{FF2B5EF4-FFF2-40B4-BE49-F238E27FC236}">
                <a16:creationId xmlns:a16="http://schemas.microsoft.com/office/drawing/2014/main" id="{91636EA6-3582-46AE-A9E7-1956451EE883}"/>
              </a:ext>
            </a:extLst>
          </p:cNvPr>
          <p:cNvSpPr>
            <a:spLocks noGrp="1"/>
          </p:cNvSpPr>
          <p:nvPr>
            <p:ph idx="1"/>
          </p:nvPr>
        </p:nvSpPr>
        <p:spPr/>
        <p:txBody>
          <a:bodyPr/>
          <a:lstStyle/>
          <a:p>
            <a:pPr algn="just"/>
            <a:r>
              <a:rPr lang="es-CR" sz="2000" dirty="0"/>
              <a:t>Crear una herramienta que llegue a reforzar aspectos como, la medición de cargas de trabajo, determinación de responsabilidades en cada proceso, control del plazo de tiempo en las resoluciones a las consultas y creación de reportes en base a los datos almacenados en el marco del uso general de la herramienta.</a:t>
            </a:r>
          </a:p>
        </p:txBody>
      </p:sp>
      <p:pic>
        <p:nvPicPr>
          <p:cNvPr id="6" name="Imagen 5">
            <a:extLst>
              <a:ext uri="{FF2B5EF4-FFF2-40B4-BE49-F238E27FC236}">
                <a16:creationId xmlns:a16="http://schemas.microsoft.com/office/drawing/2014/main" id="{8D9CD9AA-F049-46DA-A2E3-A824BC8FB689}"/>
              </a:ext>
            </a:extLst>
          </p:cNvPr>
          <p:cNvPicPr>
            <a:picLocks noChangeAspect="1"/>
          </p:cNvPicPr>
          <p:nvPr/>
        </p:nvPicPr>
        <p:blipFill>
          <a:blip r:embed="rId2"/>
          <a:stretch>
            <a:fillRect/>
          </a:stretch>
        </p:blipFill>
        <p:spPr>
          <a:xfrm>
            <a:off x="5203331" y="4325112"/>
            <a:ext cx="1785337" cy="1785337"/>
          </a:xfrm>
          <a:prstGeom prst="rect">
            <a:avLst/>
          </a:prstGeom>
        </p:spPr>
      </p:pic>
    </p:spTree>
    <p:extLst>
      <p:ext uri="{BB962C8B-B14F-4D97-AF65-F5344CB8AC3E}">
        <p14:creationId xmlns:p14="http://schemas.microsoft.com/office/powerpoint/2010/main" val="299341541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94C78C-C506-47C3-BABC-1C41BF734449}"/>
              </a:ext>
            </a:extLst>
          </p:cNvPr>
          <p:cNvSpPr>
            <a:spLocks noGrp="1"/>
          </p:cNvSpPr>
          <p:nvPr>
            <p:ph type="title"/>
          </p:nvPr>
        </p:nvSpPr>
        <p:spPr/>
        <p:txBody>
          <a:bodyPr>
            <a:normAutofit fontScale="90000"/>
          </a:bodyPr>
          <a:lstStyle/>
          <a:p>
            <a:r>
              <a:rPr lang="es-CR" b="1" dirty="0"/>
              <a:t>Descripción General </a:t>
            </a:r>
            <a:br>
              <a:rPr lang="es-CR" b="1" dirty="0"/>
            </a:br>
            <a:endParaRPr lang="es-CR" b="1" dirty="0"/>
          </a:p>
        </p:txBody>
      </p:sp>
      <p:sp>
        <p:nvSpPr>
          <p:cNvPr id="3" name="Marcador de contenido 2">
            <a:extLst>
              <a:ext uri="{FF2B5EF4-FFF2-40B4-BE49-F238E27FC236}">
                <a16:creationId xmlns:a16="http://schemas.microsoft.com/office/drawing/2014/main" id="{C7AC7625-F001-4E38-85B4-A803BCC1C228}"/>
              </a:ext>
            </a:extLst>
          </p:cNvPr>
          <p:cNvSpPr>
            <a:spLocks noGrp="1"/>
          </p:cNvSpPr>
          <p:nvPr>
            <p:ph idx="1"/>
          </p:nvPr>
        </p:nvSpPr>
        <p:spPr/>
        <p:txBody>
          <a:bodyPr/>
          <a:lstStyle/>
          <a:p>
            <a:pPr marL="0" indent="0" algn="just">
              <a:buNone/>
            </a:pPr>
            <a:r>
              <a:rPr lang="es-CR" sz="2000" dirty="0"/>
              <a:t>Actualmente la Biblioteca Legislativa atiende consultas y gestiona prestamos mediante su portal web, el sistema planteado permitiría a la dirección de la Biblioteca llevar un control más orientado sobre el manejo que se le dan a las consultas, gestionando cada consulta o solicitud de préstamo mediante formularios que identifiquen un responsable y una duración determinada para cada caso.</a:t>
            </a:r>
          </a:p>
          <a:p>
            <a:pPr marL="0" indent="0">
              <a:buNone/>
            </a:pPr>
            <a:endParaRPr lang="es-CR" dirty="0"/>
          </a:p>
        </p:txBody>
      </p:sp>
    </p:spTree>
    <p:extLst>
      <p:ext uri="{BB962C8B-B14F-4D97-AF65-F5344CB8AC3E}">
        <p14:creationId xmlns:p14="http://schemas.microsoft.com/office/powerpoint/2010/main" val="18349720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E4BE7D-25B7-4C00-9416-67C5D9F012DA}"/>
              </a:ext>
            </a:extLst>
          </p:cNvPr>
          <p:cNvSpPr>
            <a:spLocks noGrp="1"/>
          </p:cNvSpPr>
          <p:nvPr>
            <p:ph type="title"/>
          </p:nvPr>
        </p:nvSpPr>
        <p:spPr/>
        <p:txBody>
          <a:bodyPr/>
          <a:lstStyle/>
          <a:p>
            <a:r>
              <a:rPr lang="es-CR" b="1" dirty="0"/>
              <a:t>Requerimientos Funcionales </a:t>
            </a:r>
          </a:p>
        </p:txBody>
      </p:sp>
      <p:sp>
        <p:nvSpPr>
          <p:cNvPr id="3" name="Marcador de contenido 2">
            <a:extLst>
              <a:ext uri="{FF2B5EF4-FFF2-40B4-BE49-F238E27FC236}">
                <a16:creationId xmlns:a16="http://schemas.microsoft.com/office/drawing/2014/main" id="{B78BC816-C378-48F0-B1A7-18BCFE0F5EDD}"/>
              </a:ext>
            </a:extLst>
          </p:cNvPr>
          <p:cNvSpPr>
            <a:spLocks noGrp="1"/>
          </p:cNvSpPr>
          <p:nvPr>
            <p:ph idx="1"/>
          </p:nvPr>
        </p:nvSpPr>
        <p:spPr>
          <a:xfrm>
            <a:off x="1115568" y="2478024"/>
            <a:ext cx="10168128" cy="2459736"/>
          </a:xfrm>
        </p:spPr>
        <p:txBody>
          <a:bodyPr>
            <a:normAutofit/>
          </a:bodyPr>
          <a:lstStyle/>
          <a:p>
            <a:pPr lvl="0"/>
            <a:r>
              <a:rPr lang="es-CR" sz="2000" dirty="0"/>
              <a:t>Cada formulario debe llevar una llave primaria única, esta servirá para el manejo y tareas posteriores que se deban realizar sobre dicho formulario.</a:t>
            </a:r>
          </a:p>
          <a:p>
            <a:pPr marL="0" indent="0">
              <a:buNone/>
            </a:pPr>
            <a:endParaRPr lang="es-CR" sz="2000" dirty="0"/>
          </a:p>
          <a:p>
            <a:pPr lvl="0"/>
            <a:r>
              <a:rPr lang="es-CR" sz="2000" dirty="0"/>
              <a:t>Cualquier formulario debe ser ligado o asociado a un usuario para su creación.</a:t>
            </a:r>
          </a:p>
          <a:p>
            <a:pPr marL="0" indent="0">
              <a:buNone/>
            </a:pPr>
            <a:endParaRPr lang="es-CR" dirty="0"/>
          </a:p>
          <a:p>
            <a:pPr lvl="0"/>
            <a:endParaRPr lang="es-CR" dirty="0"/>
          </a:p>
          <a:p>
            <a:pPr marL="0" indent="0">
              <a:buNone/>
            </a:pPr>
            <a:endParaRPr lang="es-CR" dirty="0"/>
          </a:p>
          <a:p>
            <a:endParaRPr lang="es-CR" dirty="0"/>
          </a:p>
        </p:txBody>
      </p:sp>
    </p:spTree>
    <p:extLst>
      <p:ext uri="{BB962C8B-B14F-4D97-AF65-F5344CB8AC3E}">
        <p14:creationId xmlns:p14="http://schemas.microsoft.com/office/powerpoint/2010/main" val="379514951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A12EDD-F879-4755-B573-1A77789BC978}"/>
              </a:ext>
            </a:extLst>
          </p:cNvPr>
          <p:cNvSpPr>
            <a:spLocks noGrp="1"/>
          </p:cNvSpPr>
          <p:nvPr>
            <p:ph type="title"/>
          </p:nvPr>
        </p:nvSpPr>
        <p:spPr>
          <a:xfrm>
            <a:off x="1115568" y="923162"/>
            <a:ext cx="10168128" cy="805053"/>
          </a:xfrm>
        </p:spPr>
        <p:txBody>
          <a:bodyPr>
            <a:normAutofit fontScale="90000"/>
          </a:bodyPr>
          <a:lstStyle/>
          <a:p>
            <a:r>
              <a:rPr lang="es-CR" sz="3100" dirty="0"/>
              <a:t>El sistema permitirá la creación, modificación, visualización y el borrado de distintos formularios:</a:t>
            </a:r>
            <a:br>
              <a:rPr lang="es-CR" dirty="0"/>
            </a:br>
            <a:endParaRPr lang="es-CR" dirty="0"/>
          </a:p>
        </p:txBody>
      </p:sp>
      <p:sp>
        <p:nvSpPr>
          <p:cNvPr id="3" name="Marcador de contenido 2">
            <a:extLst>
              <a:ext uri="{FF2B5EF4-FFF2-40B4-BE49-F238E27FC236}">
                <a16:creationId xmlns:a16="http://schemas.microsoft.com/office/drawing/2014/main" id="{1F869044-0C22-45A4-B45C-477B2E54A7DA}"/>
              </a:ext>
            </a:extLst>
          </p:cNvPr>
          <p:cNvSpPr>
            <a:spLocks noGrp="1"/>
          </p:cNvSpPr>
          <p:nvPr>
            <p:ph idx="1"/>
          </p:nvPr>
        </p:nvSpPr>
        <p:spPr/>
        <p:txBody>
          <a:bodyPr/>
          <a:lstStyle/>
          <a:p>
            <a:pPr lvl="0"/>
            <a:r>
              <a:rPr lang="es-CR" sz="2000" dirty="0"/>
              <a:t>Consultas.</a:t>
            </a:r>
          </a:p>
          <a:p>
            <a:pPr lvl="0"/>
            <a:r>
              <a:rPr lang="es-CR" sz="2000" dirty="0"/>
              <a:t>CIIE.</a:t>
            </a:r>
          </a:p>
          <a:p>
            <a:pPr lvl="0"/>
            <a:r>
              <a:rPr lang="es-CR" sz="2000" dirty="0"/>
              <a:t>Prestamos equipos.</a:t>
            </a:r>
          </a:p>
          <a:p>
            <a:pPr lvl="0"/>
            <a:r>
              <a:rPr lang="es-CR" sz="2000" dirty="0"/>
              <a:t>Prestamos permanentes.</a:t>
            </a:r>
          </a:p>
          <a:p>
            <a:pPr lvl="0"/>
            <a:r>
              <a:rPr lang="es-CR" sz="2000" dirty="0"/>
              <a:t>Prestamos Salas Audiovisuales.</a:t>
            </a:r>
          </a:p>
          <a:p>
            <a:pPr lvl="0"/>
            <a:r>
              <a:rPr lang="es-CR" sz="2000" dirty="0"/>
              <a:t>Formulario de usuarios (Acceso Administrativo).</a:t>
            </a:r>
          </a:p>
          <a:p>
            <a:endParaRPr lang="es-CR" dirty="0"/>
          </a:p>
        </p:txBody>
      </p:sp>
      <p:pic>
        <p:nvPicPr>
          <p:cNvPr id="6" name="Imagen 5">
            <a:extLst>
              <a:ext uri="{FF2B5EF4-FFF2-40B4-BE49-F238E27FC236}">
                <a16:creationId xmlns:a16="http://schemas.microsoft.com/office/drawing/2014/main" id="{3E21CD1A-15C7-4C1A-8B18-3C5C44DE1C88}"/>
              </a:ext>
            </a:extLst>
          </p:cNvPr>
          <p:cNvPicPr>
            <a:picLocks noChangeAspect="1"/>
          </p:cNvPicPr>
          <p:nvPr/>
        </p:nvPicPr>
        <p:blipFill>
          <a:blip r:embed="rId2"/>
          <a:stretch>
            <a:fillRect/>
          </a:stretch>
        </p:blipFill>
        <p:spPr>
          <a:xfrm>
            <a:off x="7762875" y="2715387"/>
            <a:ext cx="4429125" cy="3219450"/>
          </a:xfrm>
          <a:prstGeom prst="rect">
            <a:avLst/>
          </a:prstGeom>
        </p:spPr>
      </p:pic>
    </p:spTree>
    <p:extLst>
      <p:ext uri="{BB962C8B-B14F-4D97-AF65-F5344CB8AC3E}">
        <p14:creationId xmlns:p14="http://schemas.microsoft.com/office/powerpoint/2010/main" val="312102599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397113-05D5-4701-872C-2291B2023A2F}"/>
              </a:ext>
            </a:extLst>
          </p:cNvPr>
          <p:cNvSpPr>
            <a:spLocks noGrp="1"/>
          </p:cNvSpPr>
          <p:nvPr>
            <p:ph type="title"/>
          </p:nvPr>
        </p:nvSpPr>
        <p:spPr/>
        <p:txBody>
          <a:bodyPr>
            <a:noAutofit/>
          </a:bodyPr>
          <a:lstStyle/>
          <a:p>
            <a:r>
              <a:rPr lang="es-CR" sz="2800" dirty="0"/>
              <a:t>El software debe poder generar reportes por cada grupo de formularios, en forma de tablas e imprimiendo los siguientes datos:</a:t>
            </a:r>
            <a:br>
              <a:rPr lang="es-CR" sz="2800" dirty="0"/>
            </a:br>
            <a:endParaRPr lang="es-CR" sz="2800" dirty="0"/>
          </a:p>
        </p:txBody>
      </p:sp>
      <p:sp>
        <p:nvSpPr>
          <p:cNvPr id="3" name="Marcador de contenido 2">
            <a:extLst>
              <a:ext uri="{FF2B5EF4-FFF2-40B4-BE49-F238E27FC236}">
                <a16:creationId xmlns:a16="http://schemas.microsoft.com/office/drawing/2014/main" id="{A578C0BD-A6BB-435B-B75A-D8BF72EB564D}"/>
              </a:ext>
            </a:extLst>
          </p:cNvPr>
          <p:cNvSpPr>
            <a:spLocks noGrp="1"/>
          </p:cNvSpPr>
          <p:nvPr>
            <p:ph idx="1"/>
          </p:nvPr>
        </p:nvSpPr>
        <p:spPr/>
        <p:txBody>
          <a:bodyPr>
            <a:normAutofit/>
          </a:bodyPr>
          <a:lstStyle/>
          <a:p>
            <a:pPr lvl="0"/>
            <a:r>
              <a:rPr lang="es-CR" sz="2200" dirty="0"/>
              <a:t>Cantidad.</a:t>
            </a:r>
          </a:p>
          <a:p>
            <a:pPr lvl="0"/>
            <a:r>
              <a:rPr lang="es-CR" sz="2200" dirty="0"/>
              <a:t>Rango de fechas.</a:t>
            </a:r>
          </a:p>
          <a:p>
            <a:pPr lvl="0"/>
            <a:r>
              <a:rPr lang="es-CR" sz="2200" dirty="0"/>
              <a:t>Tipo de usuario: Usuario Externo, Área Técnico Administrativo y Fracciones Políticas.</a:t>
            </a:r>
          </a:p>
          <a:p>
            <a:pPr lvl="0"/>
            <a:r>
              <a:rPr lang="es-CR" sz="2200" dirty="0"/>
              <a:t>Tipo de Consulta.</a:t>
            </a:r>
          </a:p>
          <a:p>
            <a:pPr lvl="0"/>
            <a:r>
              <a:rPr lang="es-CR" sz="2200" dirty="0"/>
              <a:t>Por género.</a:t>
            </a:r>
          </a:p>
          <a:p>
            <a:pPr lvl="0"/>
            <a:r>
              <a:rPr lang="es-CR" sz="2200" dirty="0"/>
              <a:t>Totales y relativos.</a:t>
            </a:r>
          </a:p>
          <a:p>
            <a:endParaRPr lang="es-CR" dirty="0"/>
          </a:p>
          <a:p>
            <a:pPr marL="0" indent="0">
              <a:buNone/>
            </a:pPr>
            <a:endParaRPr lang="es-CR" dirty="0"/>
          </a:p>
        </p:txBody>
      </p:sp>
    </p:spTree>
    <p:extLst>
      <p:ext uri="{BB962C8B-B14F-4D97-AF65-F5344CB8AC3E}">
        <p14:creationId xmlns:p14="http://schemas.microsoft.com/office/powerpoint/2010/main" val="90434906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theme/theme1.xml><?xml version="1.0" encoding="utf-8"?>
<a:theme xmlns:a="http://schemas.openxmlformats.org/drawingml/2006/main" name="AccentBoxVTI">
  <a:themeElements>
    <a:clrScheme name="AnalogousFromRegularSeed_2SEEDS">
      <a:dk1>
        <a:srgbClr val="000000"/>
      </a:dk1>
      <a:lt1>
        <a:srgbClr val="FFFFFF"/>
      </a:lt1>
      <a:dk2>
        <a:srgbClr val="242C41"/>
      </a:dk2>
      <a:lt2>
        <a:srgbClr val="E2E6E8"/>
      </a:lt2>
      <a:accent1>
        <a:srgbClr val="B1653B"/>
      </a:accent1>
      <a:accent2>
        <a:srgbClr val="C34D54"/>
      </a:accent2>
      <a:accent3>
        <a:srgbClr val="BBA149"/>
      </a:accent3>
      <a:accent4>
        <a:srgbClr val="3BB1A3"/>
      </a:accent4>
      <a:accent5>
        <a:srgbClr val="4DA1C3"/>
      </a:accent5>
      <a:accent6>
        <a:srgbClr val="3B5DB1"/>
      </a:accent6>
      <a:hlink>
        <a:srgbClr val="3C8AB5"/>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861</TotalTime>
  <Words>846</Words>
  <Application>Microsoft Office PowerPoint</Application>
  <PresentationFormat>Panorámica</PresentationFormat>
  <Paragraphs>79</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Avenir Next LT Pro</vt:lpstr>
      <vt:lpstr>Calibri</vt:lpstr>
      <vt:lpstr>AccentBoxVTI</vt:lpstr>
      <vt:lpstr>Sistema de Gestión de Consultas Biblioteca Legislativa 2020. </vt:lpstr>
      <vt:lpstr>Agenda </vt:lpstr>
      <vt:lpstr>Introducción </vt:lpstr>
      <vt:lpstr>Necesidades del cliente  </vt:lpstr>
      <vt:lpstr>Objetivo del Proyecto</vt:lpstr>
      <vt:lpstr>Descripción General  </vt:lpstr>
      <vt:lpstr>Requerimientos Funcionales </vt:lpstr>
      <vt:lpstr>El sistema permitirá la creación, modificación, visualización y el borrado de distintos formularios: </vt:lpstr>
      <vt:lpstr>El software debe poder generar reportes por cada grupo de formularios, en forma de tablas e imprimiendo los siguientes datos: </vt:lpstr>
      <vt:lpstr>La base de datos registrara en tablas de control cualquiera de los siguientes eventos:   </vt:lpstr>
      <vt:lpstr>El sistema permitirá </vt:lpstr>
      <vt:lpstr>El sistema permitirá </vt:lpstr>
      <vt:lpstr>Para campos </vt:lpstr>
      <vt:lpstr>Limitaciones</vt:lpstr>
      <vt:lpstr>Tecnologías a utilizar</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Gestión de Consultas Biblioteca Legislativa 2020.</dc:title>
  <dc:creator>Nna</dc:creator>
  <cp:lastModifiedBy>FREDY ARIAS</cp:lastModifiedBy>
  <cp:revision>11</cp:revision>
  <dcterms:created xsi:type="dcterms:W3CDTF">2020-06-02T22:08:45Z</dcterms:created>
  <dcterms:modified xsi:type="dcterms:W3CDTF">2020-06-04T02:40:11Z</dcterms:modified>
</cp:coreProperties>
</file>