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5" r:id="rId2"/>
    <p:sldId id="256" r:id="rId3"/>
    <p:sldId id="257" r:id="rId4"/>
    <p:sldId id="258" r:id="rId5"/>
    <p:sldId id="269" r:id="rId6"/>
    <p:sldId id="259" r:id="rId7"/>
    <p:sldId id="260" r:id="rId8"/>
    <p:sldId id="266" r:id="rId9"/>
    <p:sldId id="262" r:id="rId10"/>
    <p:sldId id="267" r:id="rId11"/>
    <p:sldId id="263" r:id="rId12"/>
    <p:sldId id="268" r:id="rId13"/>
  </p:sldIdLst>
  <p:sldSz cx="19010313" cy="10693400"/>
  <p:notesSz cx="7556500" cy="10693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050C6-AB48-9477-EBC3-82463744938B}" v="708" dt="2024-07-13T23:32:12.7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96" y="139"/>
      </p:cViewPr>
      <p:guideLst>
        <p:guide orient="horz" pos="2880"/>
        <p:guide pos="54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75474-23FB-4A0A-A275-0898283ABC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A51165-662D-4C58-82AF-5797DF21C8A1}">
      <dgm:prSet/>
      <dgm:spPr/>
      <dgm:t>
        <a:bodyPr/>
        <a:lstStyle/>
        <a:p>
          <a:pPr rtl="0"/>
          <a:r>
            <a:rPr lang="en-US" b="1" dirty="0">
              <a:latin typeface="Aptos Display" panose="02110004020202020204"/>
            </a:rPr>
            <a:t>3. Identificação</a:t>
          </a:r>
          <a:r>
            <a:rPr lang="en-US" b="1" dirty="0"/>
            <a:t> do Sistema e </a:t>
          </a:r>
          <a:r>
            <a:rPr lang="pt-BR" b="1" dirty="0"/>
            <a:t>Componentes</a:t>
          </a:r>
          <a:r>
            <a:rPr lang="en-US" b="1" dirty="0"/>
            <a:t> </a:t>
          </a:r>
          <a:r>
            <a:rPr lang="en-US" b="1" dirty="0" err="1"/>
            <a:t>em</a:t>
          </a:r>
          <a:r>
            <a:rPr lang="en-US" b="1" dirty="0"/>
            <a:t> Teste</a:t>
          </a:r>
          <a:endParaRPr lang="en-US" dirty="0"/>
        </a:p>
      </dgm:t>
    </dgm:pt>
    <dgm:pt modelId="{28C110CD-07DA-49A6-9637-B2060DD389FB}" type="parTrans" cxnId="{11A59C56-10CB-4E60-A96C-44C002D7431F}">
      <dgm:prSet/>
      <dgm:spPr/>
      <dgm:t>
        <a:bodyPr/>
        <a:lstStyle/>
        <a:p>
          <a:endParaRPr lang="en-US"/>
        </a:p>
      </dgm:t>
    </dgm:pt>
    <dgm:pt modelId="{D2803457-FF75-46FC-9203-1762080DA5CE}" type="sibTrans" cxnId="{11A59C56-10CB-4E60-A96C-44C002D7431F}">
      <dgm:prSet/>
      <dgm:spPr/>
      <dgm:t>
        <a:bodyPr/>
        <a:lstStyle/>
        <a:p>
          <a:endParaRPr lang="en-US"/>
        </a:p>
      </dgm:t>
    </dgm:pt>
    <dgm:pt modelId="{EB56A5DE-1563-4C85-8EE6-9F37BBE48E8A}">
      <dgm:prSet/>
      <dgm:spPr/>
      <dgm:t>
        <a:bodyPr/>
        <a:lstStyle/>
        <a:p>
          <a:r>
            <a:rPr lang="pt-BR"/>
            <a:t>Descreveremos</a:t>
          </a:r>
          <a:r>
            <a:rPr lang="en-US"/>
            <a:t> os algoritmos, </a:t>
          </a:r>
          <a:r>
            <a:rPr lang="pt-BR"/>
            <a:t>técnicas</a:t>
          </a:r>
          <a:r>
            <a:rPr lang="en-US"/>
            <a:t> e ferramentas que serão utilizados no projeto:</a:t>
          </a:r>
        </a:p>
      </dgm:t>
    </dgm:pt>
    <dgm:pt modelId="{34D7436A-DC98-4382-A548-833F254DD341}" type="parTrans" cxnId="{C446C404-4606-4A82-9A55-A62644F8F32F}">
      <dgm:prSet/>
      <dgm:spPr/>
      <dgm:t>
        <a:bodyPr/>
        <a:lstStyle/>
        <a:p>
          <a:endParaRPr lang="en-US"/>
        </a:p>
      </dgm:t>
    </dgm:pt>
    <dgm:pt modelId="{72E2F4C4-22A5-4BA3-921D-89853071F10E}" type="sibTrans" cxnId="{C446C404-4606-4A82-9A55-A62644F8F32F}">
      <dgm:prSet/>
      <dgm:spPr/>
      <dgm:t>
        <a:bodyPr/>
        <a:lstStyle/>
        <a:p>
          <a:endParaRPr lang="en-US"/>
        </a:p>
      </dgm:t>
    </dgm:pt>
    <dgm:pt modelId="{B93A10B7-5D70-4825-B213-94F3B72F6EAC}">
      <dgm:prSet/>
      <dgm:spPr/>
      <dgm:t>
        <a:bodyPr/>
        <a:lstStyle/>
        <a:p>
          <a:r>
            <a:rPr lang="en-US" b="1"/>
            <a:t>Algoritmos: </a:t>
          </a:r>
          <a:r>
            <a:rPr lang="en-US"/>
            <a:t>Regressão Logística, Árvore de Decisão.</a:t>
          </a:r>
        </a:p>
      </dgm:t>
    </dgm:pt>
    <dgm:pt modelId="{EA725B02-29A7-4729-97BB-E4E3CA70AFE2}" type="parTrans" cxnId="{8C19EA40-4E83-4EFB-993F-2D70CBF58851}">
      <dgm:prSet/>
      <dgm:spPr/>
      <dgm:t>
        <a:bodyPr/>
        <a:lstStyle/>
        <a:p>
          <a:endParaRPr lang="en-US"/>
        </a:p>
      </dgm:t>
    </dgm:pt>
    <dgm:pt modelId="{822BAE8E-BC09-48D1-A321-9BC8F0BA2DE8}" type="sibTrans" cxnId="{8C19EA40-4E83-4EFB-993F-2D70CBF58851}">
      <dgm:prSet/>
      <dgm:spPr/>
      <dgm:t>
        <a:bodyPr/>
        <a:lstStyle/>
        <a:p>
          <a:endParaRPr lang="en-US"/>
        </a:p>
      </dgm:t>
    </dgm:pt>
    <dgm:pt modelId="{FA2BF966-3B8C-438D-B692-7C7643717D53}">
      <dgm:prSet/>
      <dgm:spPr/>
      <dgm:t>
        <a:bodyPr/>
        <a:lstStyle/>
        <a:p>
          <a:r>
            <a:rPr lang="en-US" b="1"/>
            <a:t>Ferramentas: </a:t>
          </a:r>
          <a:r>
            <a:rPr lang="en-US"/>
            <a:t>Python, Jupyter Notebooks, scikit-learn, Numpy, Pandas.</a:t>
          </a:r>
        </a:p>
      </dgm:t>
    </dgm:pt>
    <dgm:pt modelId="{085D3281-49E2-4E80-B28C-25768E42DE75}" type="parTrans" cxnId="{89258941-CE31-44E9-85CF-AD2CB30BFE3E}">
      <dgm:prSet/>
      <dgm:spPr/>
      <dgm:t>
        <a:bodyPr/>
        <a:lstStyle/>
        <a:p>
          <a:endParaRPr lang="en-US"/>
        </a:p>
      </dgm:t>
    </dgm:pt>
    <dgm:pt modelId="{8B6758BA-5403-4AA7-BA6F-58EC6F761873}" type="sibTrans" cxnId="{89258941-CE31-44E9-85CF-AD2CB30BFE3E}">
      <dgm:prSet/>
      <dgm:spPr/>
      <dgm:t>
        <a:bodyPr/>
        <a:lstStyle/>
        <a:p>
          <a:endParaRPr lang="en-US"/>
        </a:p>
      </dgm:t>
    </dgm:pt>
    <dgm:pt modelId="{C830DD15-21A5-44A2-8792-00D3D08DE553}">
      <dgm:prSet/>
      <dgm:spPr/>
      <dgm:t>
        <a:bodyPr/>
        <a:lstStyle/>
        <a:p>
          <a:r>
            <a:rPr lang="en-US" b="1"/>
            <a:t>Ferramentas de Visualização: </a:t>
          </a:r>
          <a:r>
            <a:rPr lang="en-US"/>
            <a:t>plotly express, plotly graph-objects.</a:t>
          </a:r>
        </a:p>
      </dgm:t>
    </dgm:pt>
    <dgm:pt modelId="{34DA779D-5148-4360-9E94-2D258741B485}" type="parTrans" cxnId="{2833227C-E03A-4AE3-A08E-6208FB2AF726}">
      <dgm:prSet/>
      <dgm:spPr/>
      <dgm:t>
        <a:bodyPr/>
        <a:lstStyle/>
        <a:p>
          <a:endParaRPr lang="en-US"/>
        </a:p>
      </dgm:t>
    </dgm:pt>
    <dgm:pt modelId="{009BAF25-79EA-4AF8-B884-0A18359E3440}" type="sibTrans" cxnId="{2833227C-E03A-4AE3-A08E-6208FB2AF726}">
      <dgm:prSet/>
      <dgm:spPr/>
      <dgm:t>
        <a:bodyPr/>
        <a:lstStyle/>
        <a:p>
          <a:endParaRPr lang="en-US"/>
        </a:p>
      </dgm:t>
    </dgm:pt>
    <dgm:pt modelId="{8F68BEA8-C51B-4AC4-A5EF-3E3EA120AE5E}">
      <dgm:prSet/>
      <dgm:spPr/>
      <dgm:t>
        <a:bodyPr/>
        <a:lstStyle/>
        <a:p>
          <a:r>
            <a:rPr lang="en-US" b="1"/>
            <a:t>Análise Estatística: </a:t>
          </a:r>
          <a:r>
            <a:rPr lang="en-US"/>
            <a:t>Scipy.</a:t>
          </a:r>
        </a:p>
      </dgm:t>
    </dgm:pt>
    <dgm:pt modelId="{AEB80C11-6F54-410E-A50B-AC50FABBDE59}" type="parTrans" cxnId="{E40A2ED7-A202-45D5-BFDC-835968576945}">
      <dgm:prSet/>
      <dgm:spPr/>
      <dgm:t>
        <a:bodyPr/>
        <a:lstStyle/>
        <a:p>
          <a:endParaRPr lang="en-US"/>
        </a:p>
      </dgm:t>
    </dgm:pt>
    <dgm:pt modelId="{4352E74A-8AC7-4184-843A-6C26B0983F5E}" type="sibTrans" cxnId="{E40A2ED7-A202-45D5-BFDC-835968576945}">
      <dgm:prSet/>
      <dgm:spPr/>
      <dgm:t>
        <a:bodyPr/>
        <a:lstStyle/>
        <a:p>
          <a:endParaRPr lang="en-US"/>
        </a:p>
      </dgm:t>
    </dgm:pt>
    <dgm:pt modelId="{F3DB962F-B807-42A0-A42D-D61B8A707FEC}">
      <dgm:prSet/>
      <dgm:spPr/>
      <dgm:t>
        <a:bodyPr/>
        <a:lstStyle/>
        <a:p>
          <a:pPr rtl="0"/>
          <a:r>
            <a:rPr lang="en-US" b="1" dirty="0">
              <a:latin typeface="Aptos Display" panose="02110004020202020204"/>
            </a:rPr>
            <a:t>4. Objetivo</a:t>
          </a:r>
          <a:r>
            <a:rPr lang="en-US" b="1" dirty="0"/>
            <a:t> da </a:t>
          </a:r>
          <a:r>
            <a:rPr lang="en-US" b="1" dirty="0" err="1"/>
            <a:t>Avaliação</a:t>
          </a:r>
          <a:r>
            <a:rPr lang="en-US" b="1" dirty="0"/>
            <a:t> de </a:t>
          </a:r>
          <a:r>
            <a:rPr lang="en-US" b="1" dirty="0" err="1"/>
            <a:t>Desempenho</a:t>
          </a:r>
          <a:endParaRPr lang="en-US" dirty="0"/>
        </a:p>
      </dgm:t>
    </dgm:pt>
    <dgm:pt modelId="{D3936C1A-6BA3-4FF2-AAF9-2520B48538B1}" type="parTrans" cxnId="{10DBC733-6858-4CDF-95E2-BC495743DE5B}">
      <dgm:prSet/>
      <dgm:spPr/>
      <dgm:t>
        <a:bodyPr/>
        <a:lstStyle/>
        <a:p>
          <a:endParaRPr lang="en-US"/>
        </a:p>
      </dgm:t>
    </dgm:pt>
    <dgm:pt modelId="{CE780B75-722B-4E53-85C9-779A7B6DDBC8}" type="sibTrans" cxnId="{10DBC733-6858-4CDF-95E2-BC495743DE5B}">
      <dgm:prSet/>
      <dgm:spPr/>
      <dgm:t>
        <a:bodyPr/>
        <a:lstStyle/>
        <a:p>
          <a:endParaRPr lang="en-US"/>
        </a:p>
      </dgm:t>
    </dgm:pt>
    <dgm:pt modelId="{B99CEAE7-DE45-4FF3-B980-17E2ADDC0675}">
      <dgm:prSet/>
      <dgm:spPr/>
      <dgm:t>
        <a:bodyPr/>
        <a:lstStyle/>
        <a:p>
          <a:r>
            <a:rPr lang="en-US"/>
            <a:t>As etapas serão:</a:t>
          </a:r>
        </a:p>
      </dgm:t>
    </dgm:pt>
    <dgm:pt modelId="{034792E2-4072-40A9-B48E-EC7B0FC952B3}" type="parTrans" cxnId="{E047DA21-4E3E-44FA-BB47-9E8997C73E96}">
      <dgm:prSet/>
      <dgm:spPr/>
      <dgm:t>
        <a:bodyPr/>
        <a:lstStyle/>
        <a:p>
          <a:endParaRPr lang="en-US"/>
        </a:p>
      </dgm:t>
    </dgm:pt>
    <dgm:pt modelId="{03FCF520-2563-4CB1-BC64-A60C4C819029}" type="sibTrans" cxnId="{E047DA21-4E3E-44FA-BB47-9E8997C73E96}">
      <dgm:prSet/>
      <dgm:spPr/>
      <dgm:t>
        <a:bodyPr/>
        <a:lstStyle/>
        <a:p>
          <a:endParaRPr lang="en-US"/>
        </a:p>
      </dgm:t>
    </dgm:pt>
    <dgm:pt modelId="{99A5FE83-AF86-4D30-9449-59503736D0C9}">
      <dgm:prSet/>
      <dgm:spPr/>
      <dgm:t>
        <a:bodyPr/>
        <a:lstStyle/>
        <a:p>
          <a:r>
            <a:rPr lang="en-US"/>
            <a:t>Identificar como funciona o preço da gasolina e a variação do preço dos combus-  tíveis em cada município. Os resultados foram obtidos em gráficos primeiro foi  agrupados os dados por municípios e calculados como soma, média e mediana dos  combustível como mostra a (Figure 1).</a:t>
          </a:r>
        </a:p>
      </dgm:t>
    </dgm:pt>
    <dgm:pt modelId="{4E71A257-6256-4CAF-AD51-DF0C77648FFE}" type="parTrans" cxnId="{DB9CC731-713C-4B41-BDB7-1A8979758AE5}">
      <dgm:prSet/>
      <dgm:spPr/>
      <dgm:t>
        <a:bodyPr/>
        <a:lstStyle/>
        <a:p>
          <a:endParaRPr lang="en-US"/>
        </a:p>
      </dgm:t>
    </dgm:pt>
    <dgm:pt modelId="{73CF2393-8883-4BCA-A6AF-9E949ACEA383}" type="sibTrans" cxnId="{DB9CC731-713C-4B41-BDB7-1A8979758AE5}">
      <dgm:prSet/>
      <dgm:spPr/>
      <dgm:t>
        <a:bodyPr/>
        <a:lstStyle/>
        <a:p>
          <a:endParaRPr lang="en-US"/>
        </a:p>
      </dgm:t>
    </dgm:pt>
    <dgm:pt modelId="{B10E7D8D-6F2F-499F-BABB-F73EA35729BD}" type="pres">
      <dgm:prSet presAssocID="{90F75474-23FB-4A0A-A275-0898283ABC41}" presName="linear" presStyleCnt="0">
        <dgm:presLayoutVars>
          <dgm:animLvl val="lvl"/>
          <dgm:resizeHandles val="exact"/>
        </dgm:presLayoutVars>
      </dgm:prSet>
      <dgm:spPr/>
    </dgm:pt>
    <dgm:pt modelId="{5A0AF583-3D15-4054-AEFA-F7312460FF40}" type="pres">
      <dgm:prSet presAssocID="{76A51165-662D-4C58-82AF-5797DF21C8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960CBF-9FA7-427B-BBF4-482858B13620}" type="pres">
      <dgm:prSet presAssocID="{D2803457-FF75-46FC-9203-1762080DA5CE}" presName="spacer" presStyleCnt="0"/>
      <dgm:spPr/>
    </dgm:pt>
    <dgm:pt modelId="{F46296BA-25C6-4330-A23B-BD5861907E15}" type="pres">
      <dgm:prSet presAssocID="{EB56A5DE-1563-4C85-8EE6-9F37BBE48E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44FAD3-0099-4862-BE55-FA8C353F3B2C}" type="pres">
      <dgm:prSet presAssocID="{EB56A5DE-1563-4C85-8EE6-9F37BBE48E8A}" presName="childText" presStyleLbl="revTx" presStyleIdx="0" presStyleCnt="2">
        <dgm:presLayoutVars>
          <dgm:bulletEnabled val="1"/>
        </dgm:presLayoutVars>
      </dgm:prSet>
      <dgm:spPr/>
    </dgm:pt>
    <dgm:pt modelId="{D2B35963-3C7B-433D-9C99-6004718F53E8}" type="pres">
      <dgm:prSet presAssocID="{F3DB962F-B807-42A0-A42D-D61B8A707FE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EBC32E-37B5-4AFA-8E88-9C58188AAABB}" type="pres">
      <dgm:prSet presAssocID="{F3DB962F-B807-42A0-A42D-D61B8A707FE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46C404-4606-4A82-9A55-A62644F8F32F}" srcId="{90F75474-23FB-4A0A-A275-0898283ABC41}" destId="{EB56A5DE-1563-4C85-8EE6-9F37BBE48E8A}" srcOrd="1" destOrd="0" parTransId="{34D7436A-DC98-4382-A548-833F254DD341}" sibTransId="{72E2F4C4-22A5-4BA3-921D-89853071F10E}"/>
    <dgm:cxn modelId="{E047DA21-4E3E-44FA-BB47-9E8997C73E96}" srcId="{F3DB962F-B807-42A0-A42D-D61B8A707FEC}" destId="{B99CEAE7-DE45-4FF3-B980-17E2ADDC0675}" srcOrd="0" destOrd="0" parTransId="{034792E2-4072-40A9-B48E-EC7B0FC952B3}" sibTransId="{03FCF520-2563-4CB1-BC64-A60C4C819029}"/>
    <dgm:cxn modelId="{FF4BD62A-AB22-4122-A262-B98393FB7E07}" type="presOf" srcId="{EB56A5DE-1563-4C85-8EE6-9F37BBE48E8A}" destId="{F46296BA-25C6-4330-A23B-BD5861907E15}" srcOrd="0" destOrd="0" presId="urn:microsoft.com/office/officeart/2005/8/layout/vList2"/>
    <dgm:cxn modelId="{DB9CC731-713C-4B41-BDB7-1A8979758AE5}" srcId="{F3DB962F-B807-42A0-A42D-D61B8A707FEC}" destId="{99A5FE83-AF86-4D30-9449-59503736D0C9}" srcOrd="1" destOrd="0" parTransId="{4E71A257-6256-4CAF-AD51-DF0C77648FFE}" sibTransId="{73CF2393-8883-4BCA-A6AF-9E949ACEA383}"/>
    <dgm:cxn modelId="{10DBC733-6858-4CDF-95E2-BC495743DE5B}" srcId="{90F75474-23FB-4A0A-A275-0898283ABC41}" destId="{F3DB962F-B807-42A0-A42D-D61B8A707FEC}" srcOrd="2" destOrd="0" parTransId="{D3936C1A-6BA3-4FF2-AAF9-2520B48538B1}" sibTransId="{CE780B75-722B-4E53-85C9-779A7B6DDBC8}"/>
    <dgm:cxn modelId="{8C19EA40-4E83-4EFB-993F-2D70CBF58851}" srcId="{EB56A5DE-1563-4C85-8EE6-9F37BBE48E8A}" destId="{B93A10B7-5D70-4825-B213-94F3B72F6EAC}" srcOrd="0" destOrd="0" parTransId="{EA725B02-29A7-4729-97BB-E4E3CA70AFE2}" sibTransId="{822BAE8E-BC09-48D1-A321-9BC8F0BA2DE8}"/>
    <dgm:cxn modelId="{89258941-CE31-44E9-85CF-AD2CB30BFE3E}" srcId="{EB56A5DE-1563-4C85-8EE6-9F37BBE48E8A}" destId="{FA2BF966-3B8C-438D-B692-7C7643717D53}" srcOrd="1" destOrd="0" parTransId="{085D3281-49E2-4E80-B28C-25768E42DE75}" sibTransId="{8B6758BA-5403-4AA7-BA6F-58EC6F761873}"/>
    <dgm:cxn modelId="{11A59C56-10CB-4E60-A96C-44C002D7431F}" srcId="{90F75474-23FB-4A0A-A275-0898283ABC41}" destId="{76A51165-662D-4C58-82AF-5797DF21C8A1}" srcOrd="0" destOrd="0" parTransId="{28C110CD-07DA-49A6-9637-B2060DD389FB}" sibTransId="{D2803457-FF75-46FC-9203-1762080DA5CE}"/>
    <dgm:cxn modelId="{2833227C-E03A-4AE3-A08E-6208FB2AF726}" srcId="{EB56A5DE-1563-4C85-8EE6-9F37BBE48E8A}" destId="{C830DD15-21A5-44A2-8792-00D3D08DE553}" srcOrd="2" destOrd="0" parTransId="{34DA779D-5148-4360-9E94-2D258741B485}" sibTransId="{009BAF25-79EA-4AF8-B884-0A18359E3440}"/>
    <dgm:cxn modelId="{CBE0E686-EB43-432A-A2AA-474F851BCDB1}" type="presOf" srcId="{FA2BF966-3B8C-438D-B692-7C7643717D53}" destId="{F044FAD3-0099-4862-BE55-FA8C353F3B2C}" srcOrd="0" destOrd="1" presId="urn:microsoft.com/office/officeart/2005/8/layout/vList2"/>
    <dgm:cxn modelId="{5ACE0894-7C2A-4E8B-B078-432D7BC35FDB}" type="presOf" srcId="{C830DD15-21A5-44A2-8792-00D3D08DE553}" destId="{F044FAD3-0099-4862-BE55-FA8C353F3B2C}" srcOrd="0" destOrd="2" presId="urn:microsoft.com/office/officeart/2005/8/layout/vList2"/>
    <dgm:cxn modelId="{71F4E998-04E5-4E15-BC78-E9C829F1E623}" type="presOf" srcId="{F3DB962F-B807-42A0-A42D-D61B8A707FEC}" destId="{D2B35963-3C7B-433D-9C99-6004718F53E8}" srcOrd="0" destOrd="0" presId="urn:microsoft.com/office/officeart/2005/8/layout/vList2"/>
    <dgm:cxn modelId="{241EBCA0-EEAE-47E1-BF3C-738F02147D2E}" type="presOf" srcId="{B99CEAE7-DE45-4FF3-B980-17E2ADDC0675}" destId="{BDEBC32E-37B5-4AFA-8E88-9C58188AAABB}" srcOrd="0" destOrd="0" presId="urn:microsoft.com/office/officeart/2005/8/layout/vList2"/>
    <dgm:cxn modelId="{F95C4AA1-FD0C-4670-817C-269E2F031416}" type="presOf" srcId="{B93A10B7-5D70-4825-B213-94F3B72F6EAC}" destId="{F044FAD3-0099-4862-BE55-FA8C353F3B2C}" srcOrd="0" destOrd="0" presId="urn:microsoft.com/office/officeart/2005/8/layout/vList2"/>
    <dgm:cxn modelId="{932B0CC9-9AD7-4952-999F-59EAF18DF2CF}" type="presOf" srcId="{99A5FE83-AF86-4D30-9449-59503736D0C9}" destId="{BDEBC32E-37B5-4AFA-8E88-9C58188AAABB}" srcOrd="0" destOrd="1" presId="urn:microsoft.com/office/officeart/2005/8/layout/vList2"/>
    <dgm:cxn modelId="{9C2851CC-0FF2-429F-8844-B401F8599603}" type="presOf" srcId="{90F75474-23FB-4A0A-A275-0898283ABC41}" destId="{B10E7D8D-6F2F-499F-BABB-F73EA35729BD}" srcOrd="0" destOrd="0" presId="urn:microsoft.com/office/officeart/2005/8/layout/vList2"/>
    <dgm:cxn modelId="{A74167D5-5F8B-4409-831F-A2410D47D9D0}" type="presOf" srcId="{8F68BEA8-C51B-4AC4-A5EF-3E3EA120AE5E}" destId="{F044FAD3-0099-4862-BE55-FA8C353F3B2C}" srcOrd="0" destOrd="3" presId="urn:microsoft.com/office/officeart/2005/8/layout/vList2"/>
    <dgm:cxn modelId="{E40A2ED7-A202-45D5-BFDC-835968576945}" srcId="{EB56A5DE-1563-4C85-8EE6-9F37BBE48E8A}" destId="{8F68BEA8-C51B-4AC4-A5EF-3E3EA120AE5E}" srcOrd="3" destOrd="0" parTransId="{AEB80C11-6F54-410E-A50B-AC50FABBDE59}" sibTransId="{4352E74A-8AC7-4184-843A-6C26B0983F5E}"/>
    <dgm:cxn modelId="{925A0FEF-3805-4F72-AC93-6DD74DDDCB84}" type="presOf" srcId="{76A51165-662D-4C58-82AF-5797DF21C8A1}" destId="{5A0AF583-3D15-4054-AEFA-F7312460FF40}" srcOrd="0" destOrd="0" presId="urn:microsoft.com/office/officeart/2005/8/layout/vList2"/>
    <dgm:cxn modelId="{E2D1F6CC-7CE3-434E-A36E-54A399F51EEC}" type="presParOf" srcId="{B10E7D8D-6F2F-499F-BABB-F73EA35729BD}" destId="{5A0AF583-3D15-4054-AEFA-F7312460FF40}" srcOrd="0" destOrd="0" presId="urn:microsoft.com/office/officeart/2005/8/layout/vList2"/>
    <dgm:cxn modelId="{81C3D45D-DC59-4F90-90CF-83A7A7A774E8}" type="presParOf" srcId="{B10E7D8D-6F2F-499F-BABB-F73EA35729BD}" destId="{A1960CBF-9FA7-427B-BBF4-482858B13620}" srcOrd="1" destOrd="0" presId="urn:microsoft.com/office/officeart/2005/8/layout/vList2"/>
    <dgm:cxn modelId="{DDCA6450-EFDD-47FA-B79F-4DF550EBE45F}" type="presParOf" srcId="{B10E7D8D-6F2F-499F-BABB-F73EA35729BD}" destId="{F46296BA-25C6-4330-A23B-BD5861907E15}" srcOrd="2" destOrd="0" presId="urn:microsoft.com/office/officeart/2005/8/layout/vList2"/>
    <dgm:cxn modelId="{E768EDFF-7D7F-4B2C-9F05-62ECF575F670}" type="presParOf" srcId="{B10E7D8D-6F2F-499F-BABB-F73EA35729BD}" destId="{F044FAD3-0099-4862-BE55-FA8C353F3B2C}" srcOrd="3" destOrd="0" presId="urn:microsoft.com/office/officeart/2005/8/layout/vList2"/>
    <dgm:cxn modelId="{E930FD23-46A2-4509-9111-FCCD173F3E64}" type="presParOf" srcId="{B10E7D8D-6F2F-499F-BABB-F73EA35729BD}" destId="{D2B35963-3C7B-433D-9C99-6004718F53E8}" srcOrd="4" destOrd="0" presId="urn:microsoft.com/office/officeart/2005/8/layout/vList2"/>
    <dgm:cxn modelId="{E1FE1B77-4C05-4EE3-8092-AB504D961640}" type="presParOf" srcId="{B10E7D8D-6F2F-499F-BABB-F73EA35729BD}" destId="{BDEBC32E-37B5-4AFA-8E88-9C58188AAA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F583-3D15-4054-AEFA-F7312460FF40}">
      <dsp:nvSpPr>
        <dsp:cNvPr id="0" name=""/>
        <dsp:cNvSpPr/>
      </dsp:nvSpPr>
      <dsp:spPr>
        <a:xfrm>
          <a:off x="0" y="180417"/>
          <a:ext cx="6423368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ptos Display" panose="02110004020202020204"/>
            </a:rPr>
            <a:t>3. Identificação</a:t>
          </a:r>
          <a:r>
            <a:rPr lang="en-US" sz="2600" b="1" kern="1200" dirty="0"/>
            <a:t> do Sistema e </a:t>
          </a:r>
          <a:r>
            <a:rPr lang="pt-BR" sz="2600" b="1" kern="1200" dirty="0"/>
            <a:t>Componentes</a:t>
          </a:r>
          <a:r>
            <a:rPr lang="en-US" sz="2600" b="1" kern="1200" dirty="0"/>
            <a:t> </a:t>
          </a:r>
          <a:r>
            <a:rPr lang="en-US" sz="2600" b="1" kern="1200" dirty="0" err="1"/>
            <a:t>em</a:t>
          </a:r>
          <a:r>
            <a:rPr lang="en-US" sz="2600" b="1" kern="1200" dirty="0"/>
            <a:t> Teste</a:t>
          </a:r>
          <a:endParaRPr lang="en-US" sz="2600" kern="1200" dirty="0"/>
        </a:p>
      </dsp:txBody>
      <dsp:txXfrm>
        <a:off x="71001" y="251418"/>
        <a:ext cx="6281366" cy="1312454"/>
      </dsp:txXfrm>
    </dsp:sp>
    <dsp:sp modelId="{F46296BA-25C6-4330-A23B-BD5861907E15}">
      <dsp:nvSpPr>
        <dsp:cNvPr id="0" name=""/>
        <dsp:cNvSpPr/>
      </dsp:nvSpPr>
      <dsp:spPr>
        <a:xfrm>
          <a:off x="0" y="1709753"/>
          <a:ext cx="6423368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Descreveremos</a:t>
          </a:r>
          <a:r>
            <a:rPr lang="en-US" sz="2600" kern="1200"/>
            <a:t> os algoritmos, </a:t>
          </a:r>
          <a:r>
            <a:rPr lang="pt-BR" sz="2600" kern="1200"/>
            <a:t>técnicas</a:t>
          </a:r>
          <a:r>
            <a:rPr lang="en-US" sz="2600" kern="1200"/>
            <a:t> e ferramentas que serão utilizados no projeto:</a:t>
          </a:r>
        </a:p>
      </dsp:txBody>
      <dsp:txXfrm>
        <a:off x="71001" y="1780754"/>
        <a:ext cx="6281366" cy="1312454"/>
      </dsp:txXfrm>
    </dsp:sp>
    <dsp:sp modelId="{F044FAD3-0099-4862-BE55-FA8C353F3B2C}">
      <dsp:nvSpPr>
        <dsp:cNvPr id="0" name=""/>
        <dsp:cNvSpPr/>
      </dsp:nvSpPr>
      <dsp:spPr>
        <a:xfrm>
          <a:off x="0" y="3164209"/>
          <a:ext cx="6423368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94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Algoritmos: </a:t>
          </a:r>
          <a:r>
            <a:rPr lang="en-US" sz="2000" kern="1200"/>
            <a:t>Regressão Logística, Árvore de Decisão.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Ferramentas: </a:t>
          </a:r>
          <a:r>
            <a:rPr lang="en-US" sz="2000" kern="1200"/>
            <a:t>Python, Jupyter Notebooks, scikit-learn, Numpy, Pandas.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Ferramentas de Visualização: </a:t>
          </a:r>
          <a:r>
            <a:rPr lang="en-US" sz="2000" kern="1200"/>
            <a:t>plotly express, plotly graph-objects.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Análise Estatística: </a:t>
          </a:r>
          <a:r>
            <a:rPr lang="en-US" sz="2000" kern="1200"/>
            <a:t>Scipy.</a:t>
          </a:r>
        </a:p>
      </dsp:txBody>
      <dsp:txXfrm>
        <a:off x="0" y="3164209"/>
        <a:ext cx="6423368" cy="1937520"/>
      </dsp:txXfrm>
    </dsp:sp>
    <dsp:sp modelId="{D2B35963-3C7B-433D-9C99-6004718F53E8}">
      <dsp:nvSpPr>
        <dsp:cNvPr id="0" name=""/>
        <dsp:cNvSpPr/>
      </dsp:nvSpPr>
      <dsp:spPr>
        <a:xfrm>
          <a:off x="0" y="5101729"/>
          <a:ext cx="6423368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ptos Display" panose="02110004020202020204"/>
            </a:rPr>
            <a:t>4. Objetivo</a:t>
          </a:r>
          <a:r>
            <a:rPr lang="en-US" sz="2600" b="1" kern="1200" dirty="0"/>
            <a:t> da </a:t>
          </a:r>
          <a:r>
            <a:rPr lang="en-US" sz="2600" b="1" kern="1200" dirty="0" err="1"/>
            <a:t>Avaliação</a:t>
          </a:r>
          <a:r>
            <a:rPr lang="en-US" sz="2600" b="1" kern="1200" dirty="0"/>
            <a:t> de </a:t>
          </a:r>
          <a:r>
            <a:rPr lang="en-US" sz="2600" b="1" kern="1200" dirty="0" err="1"/>
            <a:t>Desempenho</a:t>
          </a:r>
          <a:endParaRPr lang="en-US" sz="2600" kern="1200" dirty="0"/>
        </a:p>
      </dsp:txBody>
      <dsp:txXfrm>
        <a:off x="71001" y="5172730"/>
        <a:ext cx="6281366" cy="1312454"/>
      </dsp:txXfrm>
    </dsp:sp>
    <dsp:sp modelId="{BDEBC32E-37B5-4AFA-8E88-9C58188AAABB}">
      <dsp:nvSpPr>
        <dsp:cNvPr id="0" name=""/>
        <dsp:cNvSpPr/>
      </dsp:nvSpPr>
      <dsp:spPr>
        <a:xfrm>
          <a:off x="0" y="6556185"/>
          <a:ext cx="6423368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94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As etapas serão: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Identificar como funciona o preço da gasolina e a variação do preço dos combus-  tíveis em cada município. Os resultados foram obtidos em gráficos primeiro foi  agrupados os dados por municípios e calculados como soma, média e mediana dos  combustível como mostra a (Figure 1).</a:t>
          </a:r>
        </a:p>
      </dsp:txBody>
      <dsp:txXfrm>
        <a:off x="0" y="6556185"/>
        <a:ext cx="6423368" cy="2098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1F321-93CA-9C1D-3003-202E5E587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3F91D7-3688-B541-9CE9-F7DBB0FBD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C6E26-7449-AB0D-4C2F-949197BD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C68FC-D1D2-A60B-348D-FF500D87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4A8D8-3541-6257-20B6-D6E26D3C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01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4B0E0-9F2F-B17B-0AF9-38FC0254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9B48FB-C438-FEC3-61CD-3F01B86D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1CF99-45A2-0514-7375-55150E7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F5A8A-87FA-2039-BE72-AFD8D32B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C3BCDB-DAC6-9BAE-4C87-F04CE119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70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0820D2-D09C-6A5B-0B74-B0F0B81F0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3CB55B-8232-ED83-BA2C-AAB2A9542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514BBD-E89E-8B87-FE84-E3D24B06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33838-6917-3FCD-1234-6534F6A6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EE24F-0BCE-E4EF-886D-ECAB8469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87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6972" y="3314955"/>
            <a:ext cx="161723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53942" y="5988310"/>
            <a:ext cx="13318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462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3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DF077-9979-77F3-00D7-CE26D10C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A89DE-2775-6EA5-9B04-FFCF1681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72A3C8-BACA-A9DD-9640-2D56F953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5EC3D-90C3-3176-025C-4E46AE89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C217F2-C460-C2D7-73ED-F6512798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8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BD404-BBEA-A4C3-6043-0E880F46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14443-7A5D-D2BC-E4CE-8B33AB44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82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82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82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82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82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82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82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2EAFB-8078-CCA9-391A-D1D35FA4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F85442-C599-6613-B7FB-0E0AA227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B7ADE2-5C4D-17BA-86EC-AD0078D1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4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8923E-E27E-178A-46CD-82DB3D86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F1C0FD-55C6-D71D-51EF-FAB159A9F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26DD8-687A-D710-BD96-50FF6BC2B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6FC56C-16AD-A985-3F74-3CD3E05D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6B3249-6ADB-D6F7-F717-68C03224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785F5-D942-5380-EC53-19475621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90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95365-E588-2CAE-F262-DC653CBC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D89873-412F-3969-BB11-190AC04D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789C4F-4B74-9C3E-96A4-77E3D7056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27321F-9593-0A85-5AB4-396D10D0B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EBBE3F-780C-49EC-3963-398BC925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8A9816-8C74-D6A3-4A72-C49DD60A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081A23-A840-34CF-C8F0-74C5E7A4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494B85-D366-B664-BEDB-3327B968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48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D378E-1715-64D9-F47A-357802CD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4F06F1-DC86-ED67-79BD-8A3B5903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951DB0-9004-156A-4F67-406D3CB7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E50961-49B8-5DDD-CE54-02A0A8A8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25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962BD9-D4D5-F693-4555-7C45340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975457-2B76-7B46-97EE-8EC59ADD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EFA7A-E030-FB58-A27A-0BCCCC99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9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2F15-DBF8-D3C5-F48C-324E425F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F10197-FFE9-7BF0-C1DC-E199EF18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6B2479-11DD-E7F3-BFD9-459C55599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59163E-FC35-0885-6755-1DAEC137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5BB0A6-E17B-402F-501C-CFEC8454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465DA-F3C4-1520-27E6-8CDF3272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834B4-4769-79E8-98BC-AE4F802F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C93191-82E5-7093-09AB-FCBB34B5F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DD540-50BB-26AF-0CC0-21257AC6C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E4B05-ADB2-DAC2-A828-E6B1036E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2B0B2-A147-D76C-9056-891BAFB6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231EDF-76A9-4673-39B7-1999ED51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412300-AE69-9AD0-683E-B07D71CA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4EECD1-4720-0785-6A5B-CE33BCC2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0A525-B3B9-C4EF-E89D-99695001C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04D41-752C-B5BE-7769-B1BA47588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C9F73-45D2-AB26-CA0C-3D386CD0F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oliveira@ufc.b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9005559" cy="1069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finaria de petróleo contra o céu azul">
            <a:extLst>
              <a:ext uri="{FF2B5EF4-FFF2-40B4-BE49-F238E27FC236}">
                <a16:creationId xmlns:a16="http://schemas.microsoft.com/office/drawing/2014/main" id="{3457952C-DB09-487E-B2E5-824C59018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4" r="6205"/>
          <a:stretch/>
        </p:blipFill>
        <p:spPr>
          <a:xfrm>
            <a:off x="3932973" y="10"/>
            <a:ext cx="15077339" cy="106933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019148" cy="106934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B35D9-E693-14B5-2733-193EF6B4C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88" y="3572857"/>
            <a:ext cx="7311936" cy="2082934"/>
          </a:xfrm>
          <a:noFill/>
        </p:spPr>
        <p:txBody>
          <a:bodyPr vert="horz" lIns="91440" tIns="45720" rIns="91440" bIns="45720" rtlCol="0">
            <a:normAutofit fontScale="90000"/>
          </a:bodyPr>
          <a:lstStyle/>
          <a:p>
            <a:pPr marL="411480" marR="403860" algn="l" defTabSz="914400"/>
            <a:r>
              <a:rPr lang="en-US" sz="3200" b="1" spc="-5"/>
              <a:t>O</a:t>
            </a:r>
            <a:r>
              <a:rPr lang="en-US" sz="3200" b="1" spc="-11" dirty="0"/>
              <a:t> </a:t>
            </a:r>
            <a:r>
              <a:rPr lang="en-US" sz="3200" b="1" spc="-5" err="1"/>
              <a:t>Impacto</a:t>
            </a:r>
            <a:r>
              <a:rPr lang="en-US" sz="3200" b="1" spc="-5" dirty="0"/>
              <a:t> da </a:t>
            </a:r>
            <a:r>
              <a:rPr lang="en-US" sz="3200" b="1" spc="-25" dirty="0"/>
              <a:t>Variação</a:t>
            </a:r>
            <a:r>
              <a:rPr lang="en-US" sz="3200" b="1" spc="-5" dirty="0"/>
              <a:t> de </a:t>
            </a:r>
            <a:r>
              <a:rPr lang="en-US" sz="3200" b="1" spc="-11" dirty="0"/>
              <a:t>preço</a:t>
            </a:r>
            <a:r>
              <a:rPr lang="en-US" sz="3200" b="1" spc="-5" dirty="0"/>
              <a:t> dos </a:t>
            </a:r>
            <a:r>
              <a:rPr lang="en-US" sz="3200" b="1" spc="-11" dirty="0"/>
              <a:t>Combustíveis </a:t>
            </a:r>
            <a:r>
              <a:rPr lang="en-US" sz="3200" b="1" spc="-5" dirty="0"/>
              <a:t>na </a:t>
            </a:r>
            <a:r>
              <a:rPr lang="en-US" sz="3200" b="1" spc="-385" dirty="0"/>
              <a:t> </a:t>
            </a:r>
            <a:r>
              <a:rPr lang="en-US" sz="3200" b="1" spc="-5"/>
              <a:t>Sociedade</a:t>
            </a:r>
            <a:br>
              <a:rPr lang="en-US" sz="3200" b="1" spc="-5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464409-BA86-EDD3-4308-CF89B7C62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761" y="5520742"/>
            <a:ext cx="6195481" cy="231599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baseline="0">
                <a:latin typeface="Aptos Display"/>
              </a:rPr>
              <a:t>Daniel Oliveira dos Santos</a:t>
            </a:r>
            <a:r>
              <a:rPr lang="en-US" sz="2100" baseline="30000">
                <a:latin typeface="Aptos Display"/>
              </a:rPr>
              <a:t>1  1</a:t>
            </a:r>
            <a:r>
              <a:rPr lang="en-US" sz="3200" baseline="0">
                <a:latin typeface="Aptos Display"/>
              </a:rPr>
              <a:t>Universidade Federal do Ceará (UFC) – Ceará, Brazil</a:t>
            </a:r>
            <a:r>
              <a:rPr lang="en-US" sz="3200">
                <a:latin typeface="Aptos Display"/>
                <a:ea typeface="Aptos Display"/>
                <a:cs typeface="Aptos Display"/>
              </a:rPr>
              <a:t>​</a:t>
            </a:r>
            <a:br>
              <a:rPr lang="en-US" sz="3200" dirty="0">
                <a:latin typeface="Aptos Display"/>
                <a:ea typeface="Aptos Display"/>
                <a:cs typeface="Aptos Display"/>
              </a:rPr>
            </a:br>
            <a:r>
              <a:rPr lang="en-US" sz="3200" u="sng" strike="noStrike" baseline="0" dirty="0">
                <a:solidFill>
                  <a:srgbClr val="467886"/>
                </a:solidFill>
                <a:latin typeface="Aptos Display"/>
                <a:ea typeface="Segoe UI"/>
                <a:cs typeface="Segoe UI"/>
                <a:hlinkClick r:id="rId3"/>
              </a:rPr>
              <a:t>daniel.oliveirafff@gmail.co</a:t>
            </a:r>
            <a:r>
              <a:rPr lang="en-US" sz="3200" u="sng">
                <a:solidFill>
                  <a:srgbClr val="467886"/>
                </a:solidFill>
                <a:latin typeface="Aptos Display"/>
                <a:cs typeface="Segoe UI"/>
              </a:rPr>
              <a:t>m</a:t>
            </a:r>
            <a:endParaRPr lang="pt-BR" sz="3200" u="sng">
              <a:solidFill>
                <a:srgbClr val="467886"/>
              </a:solidFill>
              <a:latin typeface="Aptos Display"/>
              <a:cs typeface="Segoe UI"/>
            </a:endParaRP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F49E7152-56CF-BACE-CE7F-7661FFBC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44" y="257226"/>
            <a:ext cx="2466952" cy="24193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12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7">
            <a:extLst>
              <a:ext uri="{FF2B5EF4-FFF2-40B4-BE49-F238E27FC236}">
                <a16:creationId xmlns:a16="http://schemas.microsoft.com/office/drawing/2014/main" id="{BA04B1FD-3D3C-EC50-3D57-94441F4456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6890" y="580312"/>
            <a:ext cx="3376046" cy="2089490"/>
          </a:xfrm>
          <a:prstGeom prst="rect">
            <a:avLst/>
          </a:prstGeom>
          <a:ln>
            <a:noFill/>
          </a:ln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13DE1D51-F9A7-E217-D043-09832BCE7B05}"/>
              </a:ext>
            </a:extLst>
          </p:cNvPr>
          <p:cNvSpPr txBox="1"/>
          <p:nvPr/>
        </p:nvSpPr>
        <p:spPr>
          <a:xfrm>
            <a:off x="13271412" y="2848430"/>
            <a:ext cx="5358127" cy="258403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pt-BR" sz="1600" b="1" spc="-5">
                <a:latin typeface="Arial"/>
                <a:cs typeface="Arial"/>
              </a:rPr>
              <a:t>Figura</a:t>
            </a:r>
            <a:r>
              <a:rPr lang="pt-BR" sz="1600" b="1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8.</a:t>
            </a:r>
            <a:r>
              <a:rPr lang="pt-BR" sz="1600" b="1" spc="65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média</a:t>
            </a:r>
            <a:r>
              <a:rPr lang="pt-BR" sz="1600" b="1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acurácia</a:t>
            </a:r>
            <a:r>
              <a:rPr lang="pt-BR" sz="1600" b="1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do</a:t>
            </a:r>
            <a:r>
              <a:rPr lang="pt-BR" sz="1600" b="1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modelo</a:t>
            </a:r>
            <a:r>
              <a:rPr lang="pt-BR" sz="1600" b="1">
                <a:latin typeface="Arial"/>
                <a:cs typeface="Arial"/>
              </a:rPr>
              <a:t> </a:t>
            </a:r>
            <a:r>
              <a:rPr lang="pt-BR" sz="1600" b="1" spc="-11">
                <a:latin typeface="Arial"/>
                <a:cs typeface="Arial"/>
              </a:rPr>
              <a:t>árvore</a:t>
            </a:r>
            <a:r>
              <a:rPr lang="pt-BR" sz="1600" b="1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de</a:t>
            </a:r>
            <a:r>
              <a:rPr lang="pt-BR" sz="1600" b="1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decisão</a:t>
            </a:r>
            <a:endParaRPr lang="pt-BR" sz="1600">
              <a:latin typeface="Arial"/>
              <a:cs typeface="Arial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0C6E5550-839F-E789-6FE5-639E71F320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87" y="3317047"/>
            <a:ext cx="17322617" cy="4955869"/>
          </a:xfrm>
          <a:prstGeom prst="rect">
            <a:avLst/>
          </a:prstGeom>
          <a:ln>
            <a:noFill/>
          </a:ln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420E6CA-98C9-770C-4A3B-5267B160ADD4}"/>
              </a:ext>
            </a:extLst>
          </p:cNvPr>
          <p:cNvSpPr txBox="1"/>
          <p:nvPr/>
        </p:nvSpPr>
        <p:spPr>
          <a:xfrm>
            <a:off x="7013593" y="8703778"/>
            <a:ext cx="5014428" cy="25840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err="1">
                <a:latin typeface="Arial"/>
                <a:cs typeface="Arial"/>
              </a:rPr>
              <a:t>Figura</a:t>
            </a:r>
            <a:r>
              <a:rPr sz="1600" b="1" spc="-5">
                <a:latin typeface="Arial"/>
                <a:cs typeface="Arial"/>
              </a:rPr>
              <a:t> 9.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err="1">
                <a:latin typeface="Arial"/>
                <a:cs typeface="Arial"/>
              </a:rPr>
              <a:t>acurácia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do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modelo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1" err="1">
                <a:latin typeface="Arial"/>
                <a:cs typeface="Arial"/>
              </a:rPr>
              <a:t>árvore</a:t>
            </a:r>
            <a:r>
              <a:rPr sz="1600" b="1" spc="-5">
                <a:latin typeface="Arial"/>
                <a:cs typeface="Arial"/>
              </a:rPr>
              <a:t> 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err="1">
                <a:latin typeface="Arial"/>
                <a:cs typeface="Arial"/>
              </a:rPr>
              <a:t>decisão</a:t>
            </a:r>
            <a:endParaRPr lang="pt-BR" sz="1600">
              <a:latin typeface="Arial"/>
              <a:cs typeface="Arial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D34D3C52-032C-4A29-8D44-6FAD6E45E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2" y="580488"/>
            <a:ext cx="10072380" cy="16597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2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73531" y="6436237"/>
            <a:ext cx="5350595" cy="25840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>
                <a:latin typeface="Arial"/>
                <a:cs typeface="Arial"/>
              </a:rPr>
              <a:t>Figura 10.</a:t>
            </a:r>
            <a:r>
              <a:rPr sz="1600" b="1" spc="71" dirty="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Matriz 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confusão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da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1">
                <a:latin typeface="Arial"/>
                <a:cs typeface="Arial"/>
              </a:rPr>
              <a:t>arvore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decisão</a:t>
            </a:r>
            <a:endParaRPr lang="pt-BR" sz="1600" b="1">
              <a:latin typeface="Arial"/>
              <a:cs typeface="Arial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3F06EAFF-5841-DC63-CF96-E1FAB669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9" y="380211"/>
            <a:ext cx="10727635" cy="925597"/>
          </a:xfrm>
          <a:prstGeom prst="rect">
            <a:avLst/>
          </a:prstGeom>
          <a:ln>
            <a:noFill/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A08D3F-0F53-6209-77E6-160FBB726180}"/>
              </a:ext>
            </a:extLst>
          </p:cNvPr>
          <p:cNvSpPr txBox="1"/>
          <p:nvPr/>
        </p:nvSpPr>
        <p:spPr>
          <a:xfrm>
            <a:off x="10574632" y="6564483"/>
            <a:ext cx="7698532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95"/>
              </a:spcBef>
            </a:pPr>
            <a:r>
              <a:rPr lang="pt-BR" sz="1600" b="1" spc="-5">
                <a:latin typeface="Arial"/>
                <a:cs typeface="Arial"/>
              </a:rPr>
              <a:t>Figura</a:t>
            </a:r>
            <a:r>
              <a:rPr lang="pt-BR" sz="1600" b="1" dirty="0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11.</a:t>
            </a:r>
            <a:r>
              <a:rPr lang="pt-BR" sz="1600" b="1" spc="65" dirty="0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Matriz</a:t>
            </a:r>
            <a:r>
              <a:rPr lang="pt-BR" sz="1600" b="1" dirty="0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de</a:t>
            </a:r>
            <a:r>
              <a:rPr lang="pt-BR" sz="1600" b="1" dirty="0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confusão</a:t>
            </a:r>
            <a:r>
              <a:rPr lang="pt-BR" sz="1600" b="1" dirty="0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da</a:t>
            </a:r>
            <a:r>
              <a:rPr lang="pt-BR" sz="1600" b="1" dirty="0">
                <a:latin typeface="Arial"/>
                <a:cs typeface="Arial"/>
              </a:rPr>
              <a:t> </a:t>
            </a:r>
            <a:r>
              <a:rPr lang="pt-BR" sz="1600" b="1" spc="-5">
                <a:latin typeface="Arial"/>
                <a:cs typeface="Arial"/>
              </a:rPr>
              <a:t>regressão</a:t>
            </a:r>
            <a:r>
              <a:rPr lang="pt-BR" sz="1600" b="1" spc="5" dirty="0">
                <a:latin typeface="Arial"/>
                <a:cs typeface="Arial"/>
              </a:rPr>
              <a:t> </a:t>
            </a:r>
            <a:r>
              <a:rPr lang="pt-BR" sz="1600" b="1" spc="-5" err="1">
                <a:latin typeface="Arial"/>
                <a:cs typeface="Arial"/>
              </a:rPr>
              <a:t>logistica</a:t>
            </a:r>
            <a:endParaRPr lang="pt-BR" sz="1600" b="1">
              <a:latin typeface="Arial"/>
              <a:cs typeface="Arial"/>
            </a:endParaRPr>
          </a:p>
        </p:txBody>
      </p:sp>
      <p:pic>
        <p:nvPicPr>
          <p:cNvPr id="14" name="Imagem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35CAC5CC-FB4A-0FCE-3820-BAAA4E4B3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83" y="2056002"/>
            <a:ext cx="9502794" cy="4318722"/>
          </a:xfrm>
          <a:prstGeom prst="rect">
            <a:avLst/>
          </a:prstGeom>
        </p:spPr>
      </p:pic>
      <p:pic>
        <p:nvPicPr>
          <p:cNvPr id="15" name="Imagem 1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7A460A00-BAE0-7A6A-83F9-457D6AD23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529" y="2116984"/>
            <a:ext cx="9502794" cy="43187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010312" cy="10693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005559" cy="10693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98716" y="2198713"/>
            <a:ext cx="10693400" cy="62959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98717" y="2214519"/>
            <a:ext cx="10693398" cy="62959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97362" y="5594784"/>
            <a:ext cx="3901234" cy="6295983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82330" y="1512041"/>
            <a:ext cx="6081610" cy="65160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98730" y="2182903"/>
            <a:ext cx="10693405" cy="629597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E2033F7-9223-00E7-9989-F3F18FA15FE9}"/>
              </a:ext>
            </a:extLst>
          </p:cNvPr>
          <p:cNvSpPr txBox="1"/>
          <p:nvPr/>
        </p:nvSpPr>
        <p:spPr>
          <a:xfrm>
            <a:off x="7500371" y="1012707"/>
            <a:ext cx="10221390" cy="86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100"/>
          </a:p>
          <a:p>
            <a:pPr indent="-228600">
              <a:lnSpc>
                <a:spcPct val="9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3100"/>
          </a:p>
          <a:p>
            <a:pPr marL="29400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4664" algn="l"/>
              </a:tabLst>
            </a:pPr>
            <a:r>
              <a:rPr lang="en-US" sz="3100" b="1" spc="-25"/>
              <a:t>Testes</a:t>
            </a:r>
            <a:r>
              <a:rPr lang="en-US" sz="3100" b="1" spc="-11"/>
              <a:t> </a:t>
            </a:r>
            <a:r>
              <a:rPr lang="en-US" sz="3100" b="1" spc="-5"/>
              <a:t>estatísticos e discussão dos</a:t>
            </a:r>
            <a:r>
              <a:rPr lang="en-US" sz="3100" b="1" spc="-11"/>
              <a:t> </a:t>
            </a:r>
            <a:r>
              <a:rPr lang="en-US" sz="3100" b="1" spc="-5"/>
              <a:t>resultados</a:t>
            </a:r>
            <a:endParaRPr lang="en-US" sz="3100"/>
          </a:p>
          <a:p>
            <a:pPr marL="12700" marR="5080" indent="-228600">
              <a:lnSpc>
                <a:spcPct val="90000"/>
              </a:lnSpc>
              <a:spcBef>
                <a:spcPts val="571"/>
              </a:spcBef>
              <a:buFont typeface="Arial" panose="020B0604020202020204" pitchFamily="34" charset="0"/>
              <a:buChar char="•"/>
            </a:pPr>
            <a:r>
              <a:rPr lang="en-US" sz="3100" spc="-5"/>
              <a:t>Dos dois modelos apresentado </a:t>
            </a:r>
            <a:r>
              <a:rPr lang="en-US" sz="3100" spc="-11"/>
              <a:t>tiveram </a:t>
            </a:r>
            <a:r>
              <a:rPr lang="en-US" sz="3100" spc="-5"/>
              <a:t>o bom desempenho com resultados </a:t>
            </a:r>
            <a:r>
              <a:rPr lang="en-US" sz="3100" spc="-11"/>
              <a:t>aprovado </a:t>
            </a:r>
            <a:r>
              <a:rPr lang="en-US" sz="3100" spc="-5"/>
              <a:t>para </a:t>
            </a:r>
            <a:r>
              <a:rPr lang="en-US" sz="3100" spc="-285"/>
              <a:t> </a:t>
            </a:r>
            <a:r>
              <a:rPr lang="en-US" sz="3100" spc="-5"/>
              <a:t>o</a:t>
            </a:r>
            <a:r>
              <a:rPr lang="en-US" sz="3100" spc="-20"/>
              <a:t> </a:t>
            </a:r>
            <a:r>
              <a:rPr lang="en-US" sz="3100" spc="-5"/>
              <a:t>uso</a:t>
            </a:r>
            <a:r>
              <a:rPr lang="en-US" sz="3100" spc="-20"/>
              <a:t> </a:t>
            </a:r>
            <a:r>
              <a:rPr lang="en-US" sz="3100" spc="-5"/>
              <a:t>mais</a:t>
            </a:r>
            <a:r>
              <a:rPr lang="en-US" sz="3100" spc="-20"/>
              <a:t> </a:t>
            </a:r>
            <a:r>
              <a:rPr lang="en-US" sz="3100" spc="-5"/>
              <a:t>o</a:t>
            </a:r>
            <a:r>
              <a:rPr lang="en-US" sz="3100" spc="-20"/>
              <a:t> </a:t>
            </a:r>
            <a:r>
              <a:rPr lang="en-US" sz="3100" spc="-5"/>
              <a:t>que</a:t>
            </a:r>
            <a:r>
              <a:rPr lang="en-US" sz="3100" spc="-15"/>
              <a:t> </a:t>
            </a:r>
            <a:r>
              <a:rPr lang="en-US" sz="3100" spc="-5"/>
              <a:t>se</a:t>
            </a:r>
            <a:r>
              <a:rPr lang="en-US" sz="3100" spc="-20"/>
              <a:t> </a:t>
            </a:r>
            <a:r>
              <a:rPr lang="en-US" sz="3100" spc="-5"/>
              <a:t>destacou</a:t>
            </a:r>
            <a:r>
              <a:rPr lang="en-US" sz="3100" spc="-20"/>
              <a:t> </a:t>
            </a:r>
            <a:r>
              <a:rPr lang="en-US" sz="3100" spc="-5"/>
              <a:t>mais</a:t>
            </a:r>
            <a:r>
              <a:rPr lang="en-US" sz="3100" spc="-20"/>
              <a:t> </a:t>
            </a:r>
            <a:r>
              <a:rPr lang="en-US" sz="3100" spc="-5"/>
              <a:t>foi</a:t>
            </a:r>
            <a:r>
              <a:rPr lang="en-US" sz="3100" spc="-20"/>
              <a:t> </a:t>
            </a:r>
            <a:r>
              <a:rPr lang="en-US" sz="3100" spc="-5"/>
              <a:t>a</a:t>
            </a:r>
            <a:r>
              <a:rPr lang="en-US" sz="3100" spc="-15"/>
              <a:t> </a:t>
            </a:r>
            <a:r>
              <a:rPr lang="en-US" sz="3100" spc="-5"/>
              <a:t>regressão</a:t>
            </a:r>
            <a:r>
              <a:rPr lang="en-US" sz="3100" spc="-20"/>
              <a:t> </a:t>
            </a:r>
            <a:r>
              <a:rPr lang="en-US" sz="3100" spc="-5"/>
              <a:t>logística</a:t>
            </a:r>
            <a:r>
              <a:rPr lang="en-US" sz="3100" spc="-20"/>
              <a:t> </a:t>
            </a:r>
            <a:r>
              <a:rPr lang="en-US" sz="3100" spc="-5"/>
              <a:t>além</a:t>
            </a:r>
            <a:r>
              <a:rPr lang="en-US" sz="3100" spc="-20"/>
              <a:t> </a:t>
            </a:r>
            <a:r>
              <a:rPr lang="en-US" sz="3100" spc="-5"/>
              <a:t>da</a:t>
            </a:r>
            <a:r>
              <a:rPr lang="en-US" sz="3100" spc="-20"/>
              <a:t> </a:t>
            </a:r>
            <a:r>
              <a:rPr lang="en-US" sz="3100" spc="-5"/>
              <a:t>média</a:t>
            </a:r>
            <a:r>
              <a:rPr lang="en-US" sz="3100" spc="-15"/>
              <a:t> </a:t>
            </a:r>
            <a:r>
              <a:rPr lang="en-US" sz="3100" spc="-5"/>
              <a:t>da</a:t>
            </a:r>
            <a:r>
              <a:rPr lang="en-US" sz="3100" spc="-20"/>
              <a:t> </a:t>
            </a:r>
            <a:r>
              <a:rPr lang="en-US" sz="3100" spc="-5"/>
              <a:t>acurácia</a:t>
            </a:r>
            <a:r>
              <a:rPr lang="en-US" sz="3100" spc="-20"/>
              <a:t> </a:t>
            </a:r>
            <a:r>
              <a:rPr lang="en-US" sz="3100" spc="-5"/>
              <a:t>por </a:t>
            </a:r>
            <a:r>
              <a:rPr lang="en-US" sz="3100" spc="-289"/>
              <a:t> </a:t>
            </a:r>
            <a:r>
              <a:rPr lang="en-US" sz="3100" spc="-5"/>
              <a:t>classe ser quatro porcento a mais que da </a:t>
            </a:r>
            <a:r>
              <a:rPr lang="en-US" sz="3100" spc="-11"/>
              <a:t>árvore </a:t>
            </a:r>
            <a:r>
              <a:rPr lang="en-US" sz="3100" spc="-5"/>
              <a:t>de decisão sua </a:t>
            </a:r>
            <a:r>
              <a:rPr lang="en-US" sz="3100" spc="-11"/>
              <a:t>margem </a:t>
            </a:r>
            <a:r>
              <a:rPr lang="en-US" sz="3100" spc="-5"/>
              <a:t>de erro foi me- </a:t>
            </a:r>
            <a:r>
              <a:rPr lang="en-US" sz="3100"/>
              <a:t> </a:t>
            </a:r>
            <a:r>
              <a:rPr lang="en-US" sz="3100" spc="-5"/>
              <a:t>lhor e a diferença entre as acurácias foi </a:t>
            </a:r>
            <a:r>
              <a:rPr lang="en-US" sz="3100" spc="-15"/>
              <a:t>menor, </a:t>
            </a:r>
            <a:r>
              <a:rPr lang="en-US" sz="3100" spc="-5"/>
              <a:t>as colunas são nominais e foram tratados </a:t>
            </a:r>
            <a:r>
              <a:rPr lang="en-US" sz="3100"/>
              <a:t> </a:t>
            </a:r>
            <a:r>
              <a:rPr lang="en-US" sz="3100" spc="-5"/>
              <a:t>uma</a:t>
            </a:r>
            <a:r>
              <a:rPr lang="en-US" sz="3100" spc="-25"/>
              <a:t> </a:t>
            </a:r>
            <a:r>
              <a:rPr lang="en-US" sz="3100" spc="-5"/>
              <a:t>transformação</a:t>
            </a:r>
            <a:r>
              <a:rPr lang="en-US" sz="3100" spc="-20"/>
              <a:t> </a:t>
            </a:r>
            <a:r>
              <a:rPr lang="en-US" sz="3100" spc="-5"/>
              <a:t>de</a:t>
            </a:r>
            <a:r>
              <a:rPr lang="en-US" sz="3100" spc="-20"/>
              <a:t> </a:t>
            </a:r>
            <a:r>
              <a:rPr lang="en-US" sz="3100" spc="-5"/>
              <a:t>números</a:t>
            </a:r>
            <a:r>
              <a:rPr lang="en-US" sz="3100" spc="-20"/>
              <a:t> </a:t>
            </a:r>
            <a:r>
              <a:rPr lang="en-US" sz="3100" spc="-5"/>
              <a:t>para</a:t>
            </a:r>
            <a:r>
              <a:rPr lang="en-US" sz="3100" spc="-20"/>
              <a:t> </a:t>
            </a:r>
            <a:r>
              <a:rPr lang="en-US" sz="3100" spc="-11"/>
              <a:t>representar,</a:t>
            </a:r>
            <a:r>
              <a:rPr lang="en-US" sz="3100" spc="-20"/>
              <a:t> </a:t>
            </a:r>
            <a:r>
              <a:rPr lang="en-US" sz="3100" spc="-5"/>
              <a:t>a</a:t>
            </a:r>
            <a:r>
              <a:rPr lang="en-US" sz="3100" spc="-20"/>
              <a:t> </a:t>
            </a:r>
            <a:r>
              <a:rPr lang="en-US" sz="3100" spc="-5"/>
              <a:t>coluna</a:t>
            </a:r>
            <a:r>
              <a:rPr lang="en-US" sz="3100" spc="-20"/>
              <a:t> </a:t>
            </a:r>
            <a:r>
              <a:rPr lang="en-US" sz="3100" spc="-5"/>
              <a:t>de</a:t>
            </a:r>
            <a:r>
              <a:rPr lang="en-US" sz="3100" spc="-20"/>
              <a:t> </a:t>
            </a:r>
            <a:r>
              <a:rPr lang="en-US" sz="3100" spc="-11"/>
              <a:t>classificação</a:t>
            </a:r>
            <a:r>
              <a:rPr lang="en-US" sz="3100" spc="-20"/>
              <a:t> </a:t>
            </a:r>
            <a:r>
              <a:rPr lang="en-US" sz="3100" spc="-5"/>
              <a:t>de</a:t>
            </a:r>
            <a:r>
              <a:rPr lang="en-US" sz="3100" spc="-25"/>
              <a:t> </a:t>
            </a:r>
            <a:r>
              <a:rPr lang="en-US" sz="3100" spc="-11"/>
              <a:t>combustível </a:t>
            </a:r>
            <a:r>
              <a:rPr lang="en-US" sz="3100" spc="-285"/>
              <a:t> </a:t>
            </a:r>
            <a:r>
              <a:rPr lang="en-US" sz="3100" spc="-5"/>
              <a:t>foi passado por uma classe manual chamada ’Metricas’ que tem como </a:t>
            </a:r>
            <a:r>
              <a:rPr lang="en-US" sz="3100" spc="-11"/>
              <a:t>objetivo </a:t>
            </a:r>
            <a:r>
              <a:rPr lang="en-US" sz="3100" spc="-5"/>
              <a:t>de trans- </a:t>
            </a:r>
            <a:r>
              <a:rPr lang="en-US" sz="3100"/>
              <a:t> </a:t>
            </a:r>
            <a:r>
              <a:rPr lang="en-US" sz="3100" spc="-5"/>
              <a:t>formar em binários cada </a:t>
            </a:r>
            <a:r>
              <a:rPr lang="en-US" sz="3100" spc="-11"/>
              <a:t>classificação </a:t>
            </a:r>
            <a:r>
              <a:rPr lang="en-US" sz="3100" spc="-5"/>
              <a:t>da coluna e passar pelas métricas esta classe feito </a:t>
            </a:r>
            <a:r>
              <a:rPr lang="en-US" sz="3100"/>
              <a:t> </a:t>
            </a:r>
            <a:r>
              <a:rPr lang="en-US" sz="3100" spc="-5"/>
              <a:t>em python foi testada com as métricas da bibliotecas sklearn do python e os resultados </a:t>
            </a:r>
            <a:r>
              <a:rPr lang="en-US" sz="3100"/>
              <a:t> </a:t>
            </a:r>
            <a:r>
              <a:rPr lang="en-US" sz="3100" spc="-5"/>
              <a:t>foram iguais o diferencial do algoritmo está nesta classe pois ela apresenta uma estrutura </a:t>
            </a:r>
            <a:r>
              <a:rPr lang="en-US" sz="3100" spc="-285"/>
              <a:t> </a:t>
            </a:r>
            <a:r>
              <a:rPr lang="en-US" sz="3100" spc="-11"/>
              <a:t>eficiente devido</a:t>
            </a:r>
            <a:r>
              <a:rPr lang="en-US" sz="3100" spc="-5"/>
              <a:t> métodos composto por ela.</a:t>
            </a:r>
            <a:endParaRPr lang="en-US" sz="310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100756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005559" cy="1069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041" y="4033794"/>
            <a:ext cx="5417939" cy="28516"/>
          </a:xfrm>
          <a:custGeom>
            <a:avLst/>
            <a:gdLst>
              <a:gd name="connsiteX0" fmla="*/ 0 w 5417939"/>
              <a:gd name="connsiteY0" fmla="*/ 0 h 28516"/>
              <a:gd name="connsiteX1" fmla="*/ 623063 w 5417939"/>
              <a:gd name="connsiteY1" fmla="*/ 0 h 28516"/>
              <a:gd name="connsiteX2" fmla="*/ 1246126 w 5417939"/>
              <a:gd name="connsiteY2" fmla="*/ 0 h 28516"/>
              <a:gd name="connsiteX3" fmla="*/ 2031727 w 5417939"/>
              <a:gd name="connsiteY3" fmla="*/ 0 h 28516"/>
              <a:gd name="connsiteX4" fmla="*/ 2600611 w 5417939"/>
              <a:gd name="connsiteY4" fmla="*/ 0 h 28516"/>
              <a:gd name="connsiteX5" fmla="*/ 3169494 w 5417939"/>
              <a:gd name="connsiteY5" fmla="*/ 0 h 28516"/>
              <a:gd name="connsiteX6" fmla="*/ 3846737 w 5417939"/>
              <a:gd name="connsiteY6" fmla="*/ 0 h 28516"/>
              <a:gd name="connsiteX7" fmla="*/ 4415620 w 5417939"/>
              <a:gd name="connsiteY7" fmla="*/ 0 h 28516"/>
              <a:gd name="connsiteX8" fmla="*/ 5417939 w 5417939"/>
              <a:gd name="connsiteY8" fmla="*/ 0 h 28516"/>
              <a:gd name="connsiteX9" fmla="*/ 5417939 w 5417939"/>
              <a:gd name="connsiteY9" fmla="*/ 28516 h 28516"/>
              <a:gd name="connsiteX10" fmla="*/ 4849055 w 5417939"/>
              <a:gd name="connsiteY10" fmla="*/ 28516 h 28516"/>
              <a:gd name="connsiteX11" fmla="*/ 4280172 w 5417939"/>
              <a:gd name="connsiteY11" fmla="*/ 28516 h 28516"/>
              <a:gd name="connsiteX12" fmla="*/ 3602929 w 5417939"/>
              <a:gd name="connsiteY12" fmla="*/ 28516 h 28516"/>
              <a:gd name="connsiteX13" fmla="*/ 3034046 w 5417939"/>
              <a:gd name="connsiteY13" fmla="*/ 28516 h 28516"/>
              <a:gd name="connsiteX14" fmla="*/ 2519342 w 5417939"/>
              <a:gd name="connsiteY14" fmla="*/ 28516 h 28516"/>
              <a:gd name="connsiteX15" fmla="*/ 1842099 w 5417939"/>
              <a:gd name="connsiteY15" fmla="*/ 28516 h 28516"/>
              <a:gd name="connsiteX16" fmla="*/ 1164857 w 5417939"/>
              <a:gd name="connsiteY16" fmla="*/ 28516 h 28516"/>
              <a:gd name="connsiteX17" fmla="*/ 0 w 5417939"/>
              <a:gd name="connsiteY17" fmla="*/ 28516 h 28516"/>
              <a:gd name="connsiteX18" fmla="*/ 0 w 5417939"/>
              <a:gd name="connsiteY18" fmla="*/ 0 h 2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7939" h="28516" fill="none" extrusionOk="0">
                <a:moveTo>
                  <a:pt x="0" y="0"/>
                </a:moveTo>
                <a:cubicBezTo>
                  <a:pt x="132154" y="-7349"/>
                  <a:pt x="316086" y="-19197"/>
                  <a:pt x="623063" y="0"/>
                </a:cubicBezTo>
                <a:cubicBezTo>
                  <a:pt x="930040" y="19197"/>
                  <a:pt x="1089996" y="14678"/>
                  <a:pt x="1246126" y="0"/>
                </a:cubicBezTo>
                <a:cubicBezTo>
                  <a:pt x="1402256" y="-14678"/>
                  <a:pt x="1687213" y="-28728"/>
                  <a:pt x="2031727" y="0"/>
                </a:cubicBezTo>
                <a:cubicBezTo>
                  <a:pt x="2376241" y="28728"/>
                  <a:pt x="2372640" y="-5991"/>
                  <a:pt x="2600611" y="0"/>
                </a:cubicBezTo>
                <a:cubicBezTo>
                  <a:pt x="2828582" y="5991"/>
                  <a:pt x="2978646" y="-1511"/>
                  <a:pt x="3169494" y="0"/>
                </a:cubicBezTo>
                <a:cubicBezTo>
                  <a:pt x="3360342" y="1511"/>
                  <a:pt x="3534221" y="-14698"/>
                  <a:pt x="3846737" y="0"/>
                </a:cubicBezTo>
                <a:cubicBezTo>
                  <a:pt x="4159253" y="14698"/>
                  <a:pt x="4220233" y="15133"/>
                  <a:pt x="4415620" y="0"/>
                </a:cubicBezTo>
                <a:cubicBezTo>
                  <a:pt x="4611007" y="-15133"/>
                  <a:pt x="4941737" y="23696"/>
                  <a:pt x="5417939" y="0"/>
                </a:cubicBezTo>
                <a:cubicBezTo>
                  <a:pt x="5416644" y="8145"/>
                  <a:pt x="5416674" y="19189"/>
                  <a:pt x="5417939" y="28516"/>
                </a:cubicBezTo>
                <a:cubicBezTo>
                  <a:pt x="5294821" y="54507"/>
                  <a:pt x="5027723" y="44144"/>
                  <a:pt x="4849055" y="28516"/>
                </a:cubicBezTo>
                <a:cubicBezTo>
                  <a:pt x="4670387" y="12888"/>
                  <a:pt x="4505274" y="38446"/>
                  <a:pt x="4280172" y="28516"/>
                </a:cubicBezTo>
                <a:cubicBezTo>
                  <a:pt x="4055070" y="18586"/>
                  <a:pt x="3921292" y="17567"/>
                  <a:pt x="3602929" y="28516"/>
                </a:cubicBezTo>
                <a:cubicBezTo>
                  <a:pt x="3284566" y="39465"/>
                  <a:pt x="3278863" y="43925"/>
                  <a:pt x="3034046" y="28516"/>
                </a:cubicBezTo>
                <a:cubicBezTo>
                  <a:pt x="2789229" y="13107"/>
                  <a:pt x="2719101" y="25000"/>
                  <a:pt x="2519342" y="28516"/>
                </a:cubicBezTo>
                <a:cubicBezTo>
                  <a:pt x="2319583" y="32032"/>
                  <a:pt x="2153194" y="9790"/>
                  <a:pt x="1842099" y="28516"/>
                </a:cubicBezTo>
                <a:cubicBezTo>
                  <a:pt x="1531004" y="47242"/>
                  <a:pt x="1471485" y="9123"/>
                  <a:pt x="1164857" y="28516"/>
                </a:cubicBezTo>
                <a:cubicBezTo>
                  <a:pt x="858229" y="47909"/>
                  <a:pt x="468937" y="-20440"/>
                  <a:pt x="0" y="28516"/>
                </a:cubicBezTo>
                <a:cubicBezTo>
                  <a:pt x="-459" y="21186"/>
                  <a:pt x="232" y="11172"/>
                  <a:pt x="0" y="0"/>
                </a:cubicBezTo>
                <a:close/>
              </a:path>
              <a:path w="5417939" h="28516" stroke="0" extrusionOk="0">
                <a:moveTo>
                  <a:pt x="0" y="0"/>
                </a:moveTo>
                <a:cubicBezTo>
                  <a:pt x="247381" y="4811"/>
                  <a:pt x="349187" y="12926"/>
                  <a:pt x="568884" y="0"/>
                </a:cubicBezTo>
                <a:cubicBezTo>
                  <a:pt x="788581" y="-12926"/>
                  <a:pt x="1140003" y="31333"/>
                  <a:pt x="1354485" y="0"/>
                </a:cubicBezTo>
                <a:cubicBezTo>
                  <a:pt x="1568967" y="-31333"/>
                  <a:pt x="1651454" y="-9007"/>
                  <a:pt x="1869189" y="0"/>
                </a:cubicBezTo>
                <a:cubicBezTo>
                  <a:pt x="2086924" y="9007"/>
                  <a:pt x="2140115" y="4110"/>
                  <a:pt x="2383893" y="0"/>
                </a:cubicBezTo>
                <a:cubicBezTo>
                  <a:pt x="2627671" y="-4110"/>
                  <a:pt x="2916207" y="22995"/>
                  <a:pt x="3061136" y="0"/>
                </a:cubicBezTo>
                <a:cubicBezTo>
                  <a:pt x="3206065" y="-22995"/>
                  <a:pt x="3420887" y="8295"/>
                  <a:pt x="3684199" y="0"/>
                </a:cubicBezTo>
                <a:cubicBezTo>
                  <a:pt x="3947511" y="-8295"/>
                  <a:pt x="4191879" y="11372"/>
                  <a:pt x="4415620" y="0"/>
                </a:cubicBezTo>
                <a:cubicBezTo>
                  <a:pt x="4639361" y="-11372"/>
                  <a:pt x="5199337" y="-33702"/>
                  <a:pt x="5417939" y="0"/>
                </a:cubicBezTo>
                <a:cubicBezTo>
                  <a:pt x="5419031" y="10323"/>
                  <a:pt x="5418041" y="21765"/>
                  <a:pt x="5417939" y="28516"/>
                </a:cubicBezTo>
                <a:cubicBezTo>
                  <a:pt x="5191233" y="44865"/>
                  <a:pt x="4891190" y="13161"/>
                  <a:pt x="4632338" y="28516"/>
                </a:cubicBezTo>
                <a:cubicBezTo>
                  <a:pt x="4373486" y="43871"/>
                  <a:pt x="4291516" y="3517"/>
                  <a:pt x="4009275" y="28516"/>
                </a:cubicBezTo>
                <a:cubicBezTo>
                  <a:pt x="3727034" y="53515"/>
                  <a:pt x="3663003" y="5399"/>
                  <a:pt x="3386212" y="28516"/>
                </a:cubicBezTo>
                <a:cubicBezTo>
                  <a:pt x="3109421" y="51633"/>
                  <a:pt x="2990661" y="6884"/>
                  <a:pt x="2817328" y="28516"/>
                </a:cubicBezTo>
                <a:cubicBezTo>
                  <a:pt x="2643995" y="50148"/>
                  <a:pt x="2502378" y="11576"/>
                  <a:pt x="2194265" y="28516"/>
                </a:cubicBezTo>
                <a:cubicBezTo>
                  <a:pt x="1886152" y="45456"/>
                  <a:pt x="1868671" y="28511"/>
                  <a:pt x="1679561" y="28516"/>
                </a:cubicBezTo>
                <a:cubicBezTo>
                  <a:pt x="1490451" y="28521"/>
                  <a:pt x="1289864" y="24905"/>
                  <a:pt x="1056498" y="28516"/>
                </a:cubicBezTo>
                <a:cubicBezTo>
                  <a:pt x="823132" y="32127"/>
                  <a:pt x="252791" y="70142"/>
                  <a:pt x="0" y="28516"/>
                </a:cubicBezTo>
                <a:cubicBezTo>
                  <a:pt x="371" y="19665"/>
                  <a:pt x="722" y="103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bject 2"/>
          <p:cNvSpPr txBox="1"/>
          <p:nvPr/>
        </p:nvSpPr>
        <p:spPr>
          <a:xfrm>
            <a:off x="998041" y="4479594"/>
            <a:ext cx="6616794" cy="5177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pt-BR" sz="2100" dirty="0"/>
          </a:p>
          <a:p>
            <a:pPr indent="-228600">
              <a:lnSpc>
                <a:spcPct val="9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pt-BR" sz="2100" dirty="0"/>
          </a:p>
          <a:p>
            <a:pPr>
              <a:lnSpc>
                <a:spcPct val="90000"/>
              </a:lnSpc>
              <a:spcBef>
                <a:spcPts val="1060"/>
              </a:spcBef>
              <a:tabLst>
                <a:tab pos="224809" algn="l"/>
              </a:tabLst>
            </a:pPr>
            <a:r>
              <a:rPr lang="pt-BR" sz="2100" b="1" spc="-5"/>
              <a:t>2. Escolha e Relevância</a:t>
            </a:r>
            <a:r>
              <a:rPr lang="pt-BR" sz="2100" b="1" dirty="0"/>
              <a:t> </a:t>
            </a:r>
            <a:r>
              <a:rPr lang="pt-BR" sz="2100" b="1" spc="-5"/>
              <a:t>no Campo da</a:t>
            </a:r>
            <a:r>
              <a:rPr lang="pt-BR" sz="2100" b="1" dirty="0"/>
              <a:t> </a:t>
            </a:r>
            <a:r>
              <a:rPr lang="pt-BR" sz="2100" b="1" spc="-5"/>
              <a:t>Inteligência </a:t>
            </a:r>
            <a:r>
              <a:rPr lang="pt-BR" sz="2100" b="1" spc="-11"/>
              <a:t>Artificial</a:t>
            </a:r>
            <a:r>
              <a:rPr lang="pt-BR" sz="2100" b="1" spc="-5"/>
              <a:t> e</a:t>
            </a:r>
            <a:r>
              <a:rPr lang="pt-BR" sz="2100" b="1" dirty="0"/>
              <a:t> </a:t>
            </a:r>
            <a:r>
              <a:rPr lang="pt-BR" sz="2100" b="1" spc="-5"/>
              <a:t>Lógica</a:t>
            </a:r>
            <a:endParaRPr lang="pt-BR" sz="2100" dirty="0"/>
          </a:p>
          <a:p>
            <a:pPr marL="25400" marR="17780" indent="-228600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pt-BR" sz="2100" spc="-5"/>
              <a:t>Com uso dos dados coletados poderemos demonstrar e mensurar as </a:t>
            </a:r>
            <a:r>
              <a:rPr lang="pt-BR" sz="2100" spc="-11"/>
              <a:t>variações </a:t>
            </a:r>
            <a:r>
              <a:rPr lang="pt-BR" sz="2100" spc="-5"/>
              <a:t>de preços </a:t>
            </a:r>
            <a:r>
              <a:rPr lang="pt-BR" sz="2100" dirty="0"/>
              <a:t> </a:t>
            </a:r>
            <a:r>
              <a:rPr lang="pt-BR" sz="2100" spc="-5"/>
              <a:t>sobre os custos dos </a:t>
            </a:r>
            <a:r>
              <a:rPr lang="pt-BR" sz="2100" spc="-11"/>
              <a:t>combustíveis </a:t>
            </a:r>
            <a:r>
              <a:rPr lang="pt-BR" sz="2100" spc="-5"/>
              <a:t>para os consumidores.</a:t>
            </a:r>
            <a:r>
              <a:rPr lang="pt-BR" sz="2100" dirty="0"/>
              <a:t> </a:t>
            </a:r>
            <a:r>
              <a:rPr lang="pt-BR" sz="2100" spc="-5"/>
              <a:t>Com isso conseguiremos res- </a:t>
            </a:r>
            <a:r>
              <a:rPr lang="pt-BR" sz="2100" dirty="0"/>
              <a:t> </a:t>
            </a:r>
            <a:r>
              <a:rPr lang="pt-BR" sz="2100" spc="-5"/>
              <a:t>ponder alguns questionamentos: Quanto a </a:t>
            </a:r>
            <a:r>
              <a:rPr lang="pt-BR" sz="2100" spc="-11"/>
              <a:t>variação </a:t>
            </a:r>
            <a:r>
              <a:rPr lang="pt-BR" sz="2100" spc="-5"/>
              <a:t>diária, semanal e mensal da gasolina, </a:t>
            </a:r>
            <a:r>
              <a:rPr lang="pt-BR" sz="2100" spc="-285" dirty="0"/>
              <a:t> </a:t>
            </a:r>
            <a:r>
              <a:rPr lang="pt-BR" sz="2100" spc="-5"/>
              <a:t>gasolina </a:t>
            </a:r>
            <a:r>
              <a:rPr lang="pt-BR" sz="2100" spc="-11"/>
              <a:t>aditivada </a:t>
            </a:r>
            <a:r>
              <a:rPr lang="pt-BR" sz="2100" spc="-5"/>
              <a:t>e etanol.</a:t>
            </a:r>
            <a:r>
              <a:rPr lang="pt-BR" sz="2100" dirty="0"/>
              <a:t> </a:t>
            </a:r>
            <a:r>
              <a:rPr lang="pt-BR" sz="2100" spc="-5"/>
              <a:t>Com isso poderemos construir painéis, </a:t>
            </a:r>
            <a:r>
              <a:rPr lang="pt-BR" sz="2100" spc="-11"/>
              <a:t>gráficos </a:t>
            </a:r>
            <a:r>
              <a:rPr lang="pt-BR" sz="2100" spc="-5"/>
              <a:t>e relatórios </a:t>
            </a:r>
            <a:r>
              <a:rPr lang="pt-BR" sz="2100" dirty="0"/>
              <a:t> </a:t>
            </a:r>
            <a:r>
              <a:rPr lang="pt-BR" sz="2100" spc="-5"/>
              <a:t>usando aprendizado de máquina demonstrando os dados e apontando qual as melhores </a:t>
            </a:r>
            <a:r>
              <a:rPr lang="pt-BR" sz="2100" dirty="0"/>
              <a:t> </a:t>
            </a:r>
            <a:r>
              <a:rPr lang="pt-BR" sz="2100" spc="-5"/>
              <a:t>escolhas</a:t>
            </a:r>
            <a:r>
              <a:rPr lang="pt-BR" sz="2100" spc="-11" dirty="0"/>
              <a:t> </a:t>
            </a:r>
            <a:r>
              <a:rPr lang="pt-BR" sz="2100" spc="-5"/>
              <a:t>adotadas pelo </a:t>
            </a:r>
            <a:r>
              <a:rPr lang="pt-BR" sz="2100" spc="-11"/>
              <a:t>consumidor.</a:t>
            </a:r>
            <a:endParaRPr lang="pt-BR" sz="2100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130865B-F5A0-DDD8-0EE0-6A168C4AB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" r="32023"/>
          <a:stretch/>
        </p:blipFill>
        <p:spPr>
          <a:xfrm>
            <a:off x="8282243" y="10"/>
            <a:ext cx="10725694" cy="106933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 descr="Gráfico, Gráfico de barras&#10;&#10;Descrição gerada automaticamente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2132" y="1868905"/>
            <a:ext cx="10532676" cy="5174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73445" y="7325956"/>
            <a:ext cx="10056426" cy="49954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0" tIns="12064" rIns="0" bIns="0" rtlCol="0">
            <a:noAutofit/>
          </a:bodyPr>
          <a:lstStyle/>
          <a:p>
            <a:pPr marL="12701" algn="ctr">
              <a:spcBef>
                <a:spcPts val="95"/>
              </a:spcBef>
            </a:pPr>
            <a:r>
              <a:rPr lang="pt-BR" sz="1300" b="1" spc="-5">
                <a:solidFill>
                  <a:srgbClr val="FFFFFF"/>
                </a:solidFill>
              </a:rPr>
              <a:t>Figura 1.</a:t>
            </a:r>
            <a:r>
              <a:rPr lang="pt-BR" sz="1300" b="1" spc="60">
                <a:solidFill>
                  <a:srgbClr val="FFFFFF"/>
                </a:solidFill>
              </a:rPr>
              <a:t> </a:t>
            </a:r>
            <a:r>
              <a:rPr lang="pt-BR" sz="1300" b="1" spc="-5">
                <a:solidFill>
                  <a:srgbClr val="FFFFFF"/>
                </a:solidFill>
              </a:rPr>
              <a:t>soma total de gasolina por municípios</a:t>
            </a:r>
            <a:endParaRPr lang="pt-BR" sz="1300">
              <a:solidFill>
                <a:srgbClr val="FFFFFF"/>
              </a:solidFill>
            </a:endParaRPr>
          </a:p>
        </p:txBody>
      </p: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D9D6A9C6-9BF1-865D-BADA-81036929A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414150"/>
              </p:ext>
            </p:extLst>
          </p:nvPr>
        </p:nvGraphicFramePr>
        <p:xfrm>
          <a:off x="646089" y="341537"/>
          <a:ext cx="6423368" cy="883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F0C3963-C310-222D-BF58-C89043167A25}"/>
              </a:ext>
            </a:extLst>
          </p:cNvPr>
          <p:cNvGrpSpPr/>
          <p:nvPr/>
        </p:nvGrpSpPr>
        <p:grpSpPr>
          <a:xfrm>
            <a:off x="147189" y="434000"/>
            <a:ext cx="6978995" cy="878377"/>
            <a:chOff x="0" y="3501036"/>
            <a:chExt cx="6978995" cy="878377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4F0C1B56-B94B-A743-6B38-28AA9AF525C6}"/>
                </a:ext>
              </a:extLst>
            </p:cNvPr>
            <p:cNvSpPr/>
            <p:nvPr/>
          </p:nvSpPr>
          <p:spPr>
            <a:xfrm>
              <a:off x="0" y="3501036"/>
              <a:ext cx="6978995" cy="8783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Retângulo: Cantos Arredondados 4">
              <a:extLst>
                <a:ext uri="{FF2B5EF4-FFF2-40B4-BE49-F238E27FC236}">
                  <a16:creationId xmlns:a16="http://schemas.microsoft.com/office/drawing/2014/main" id="{9275CB1A-1CFA-D2B4-E4E3-60C15C2F3020}"/>
                </a:ext>
              </a:extLst>
            </p:cNvPr>
            <p:cNvSpPr txBox="1"/>
            <p:nvPr/>
          </p:nvSpPr>
          <p:spPr>
            <a:xfrm>
              <a:off x="42879" y="3543915"/>
              <a:ext cx="6893237" cy="7926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200" b="1"/>
                <a:t>4. Objetivo</a:t>
              </a:r>
              <a:r>
                <a:rPr lang="pt-BR" sz="2200" b="1" kern="1200"/>
                <a:t> da Avaliação de Desempenho</a:t>
              </a:r>
              <a:endParaRPr lang="pt-BR" sz="2200" kern="1200"/>
            </a:p>
          </p:txBody>
        </p:sp>
      </p:grpSp>
      <p:pic>
        <p:nvPicPr>
          <p:cNvPr id="12" name="object 3">
            <a:extLst>
              <a:ext uri="{FF2B5EF4-FFF2-40B4-BE49-F238E27FC236}">
                <a16:creationId xmlns:a16="http://schemas.microsoft.com/office/drawing/2014/main" id="{DF90B392-1CAC-BF10-FC05-8C3A40D148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31" y="3665819"/>
            <a:ext cx="18595890" cy="6012480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0EEDD9E-1462-728E-2322-816B0FF7807F}"/>
              </a:ext>
            </a:extLst>
          </p:cNvPr>
          <p:cNvSpPr txBox="1"/>
          <p:nvPr/>
        </p:nvSpPr>
        <p:spPr>
          <a:xfrm>
            <a:off x="142117" y="1728305"/>
            <a:ext cx="8012906" cy="1489509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/>
          <a:p>
            <a:pPr marL="139700" marR="5080" indent="-127635" algn="just">
              <a:spcBef>
                <a:spcPts val="95"/>
              </a:spcBef>
              <a:buChar char="•"/>
              <a:tabLst>
                <a:tab pos="140346" algn="l"/>
              </a:tabLst>
            </a:pPr>
            <a:r>
              <a:rPr lang="pt-BR" sz="2400" spc="-5">
                <a:latin typeface="Times New Roman"/>
                <a:cs typeface="Times New Roman"/>
              </a:rPr>
              <a:t>Mensurar os municípios para abastecer no melhor posto, com isso foi feito uma </a:t>
            </a: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spc="-5">
                <a:latin typeface="Times New Roman"/>
                <a:cs typeface="Times New Roman"/>
              </a:rPr>
              <a:t>analise estatística primeiro foi </a:t>
            </a:r>
            <a:r>
              <a:rPr lang="pt-BR" sz="2400" spc="-5">
                <a:latin typeface="Arial"/>
                <a:cs typeface="Times New Roman"/>
              </a:rPr>
              <a:t>calculado</a:t>
            </a:r>
            <a:r>
              <a:rPr lang="pt-BR" sz="2400" spc="-5">
                <a:latin typeface="Times New Roman"/>
                <a:cs typeface="Times New Roman"/>
              </a:rPr>
              <a:t> a media dos postos por municípios em </a:t>
            </a: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spc="-5">
                <a:latin typeface="Times New Roman"/>
                <a:cs typeface="Times New Roman"/>
              </a:rPr>
              <a:t>seguindo </a:t>
            </a:r>
            <a:r>
              <a:rPr lang="pt-BR" sz="2400" spc="-11">
                <a:latin typeface="Times New Roman"/>
                <a:cs typeface="Times New Roman"/>
              </a:rPr>
              <a:t>investigado</a:t>
            </a:r>
            <a:r>
              <a:rPr lang="pt-BR" sz="2400" spc="-5">
                <a:latin typeface="Times New Roman"/>
                <a:cs typeface="Times New Roman"/>
              </a:rPr>
              <a:t> a</a:t>
            </a: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spc="-11">
                <a:latin typeface="Times New Roman"/>
                <a:cs typeface="Times New Roman"/>
              </a:rPr>
              <a:t>variação</a:t>
            </a:r>
            <a:r>
              <a:rPr lang="pt-BR" sz="2400" spc="-5">
                <a:latin typeface="Times New Roman"/>
                <a:cs typeface="Times New Roman"/>
              </a:rPr>
              <a:t> dessas</a:t>
            </a: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spc="-5">
                <a:latin typeface="Times New Roman"/>
                <a:cs typeface="Times New Roman"/>
              </a:rPr>
              <a:t>média como mostra</a:t>
            </a: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spc="-5">
                <a:latin typeface="Times New Roman"/>
                <a:cs typeface="Times New Roman"/>
              </a:rPr>
              <a:t>a (Figure </a:t>
            </a:r>
            <a:r>
              <a:rPr lang="pt-BR" sz="2400" spc="-5">
                <a:latin typeface="Times New Roman"/>
                <a:cs typeface="Times New Roman"/>
                <a:hlinkClick r:id="rId3" action="ppaction://hlinksldjump"/>
              </a:rPr>
              <a:t>2).</a:t>
            </a:r>
            <a:endParaRPr lang="pt-BR" sz="2400">
              <a:latin typeface="Times New Roman"/>
              <a:cs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C9CEDC-4FAC-F2BE-AE01-B52BC9D20FDB}"/>
              </a:ext>
            </a:extLst>
          </p:cNvPr>
          <p:cNvSpPr txBox="1"/>
          <p:nvPr/>
        </p:nvSpPr>
        <p:spPr>
          <a:xfrm>
            <a:off x="5357092" y="9975850"/>
            <a:ext cx="95099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Arial"/>
              </a:rPr>
              <a:t>Figura 2. media total de gasolina por municípios</a:t>
            </a:r>
            <a:r>
              <a:rPr lang="pt-BR" sz="2400">
                <a:latin typeface="Arial"/>
                <a:cs typeface="Arial"/>
              </a:rPr>
              <a:t>​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3BC1C5C-B131-93F4-5CA1-1419EC99680E}"/>
              </a:ext>
            </a:extLst>
          </p:cNvPr>
          <p:cNvSpPr txBox="1"/>
          <p:nvPr/>
        </p:nvSpPr>
        <p:spPr>
          <a:xfrm>
            <a:off x="630892" y="1191909"/>
            <a:ext cx="8866188" cy="1489509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"/>
              </a:spcBef>
            </a:pPr>
            <a:endParaRPr lang="pt-BR" sz="2400" dirty="0">
              <a:latin typeface="Arial"/>
              <a:cs typeface="Arial"/>
            </a:endParaRPr>
          </a:p>
          <a:p>
            <a:pPr marL="139700" marR="5080" indent="-127635">
              <a:buChar char="•"/>
              <a:tabLst>
                <a:tab pos="140346" algn="l"/>
              </a:tabLst>
            </a:pPr>
            <a:r>
              <a:rPr lang="pt-BR" sz="2400" spc="-11">
                <a:latin typeface="Arial"/>
                <a:cs typeface="Arial"/>
              </a:rPr>
              <a:t>Identificar</a:t>
            </a:r>
            <a:r>
              <a:rPr lang="pt-BR" sz="2400" spc="6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se</a:t>
            </a:r>
            <a:r>
              <a:rPr lang="pt-BR" sz="2400" spc="6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a</a:t>
            </a:r>
            <a:r>
              <a:rPr lang="pt-BR" sz="2400" spc="60" dirty="0">
                <a:latin typeface="Arial"/>
                <a:cs typeface="Arial"/>
              </a:rPr>
              <a:t> </a:t>
            </a:r>
            <a:r>
              <a:rPr lang="pt-BR" sz="2400" spc="-11">
                <a:latin typeface="Arial"/>
                <a:cs typeface="Arial"/>
              </a:rPr>
              <a:t>variação</a:t>
            </a:r>
            <a:r>
              <a:rPr lang="pt-BR" sz="2400" spc="65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de</a:t>
            </a:r>
            <a:r>
              <a:rPr lang="pt-BR" sz="2400" spc="6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preço</a:t>
            </a:r>
            <a:r>
              <a:rPr lang="pt-BR" sz="2400" spc="6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ocorre</a:t>
            </a:r>
            <a:r>
              <a:rPr lang="pt-BR" sz="2400" spc="65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também</a:t>
            </a:r>
            <a:r>
              <a:rPr lang="pt-BR" sz="2400" spc="6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em</a:t>
            </a:r>
            <a:r>
              <a:rPr lang="pt-BR" sz="2400" spc="6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postos</a:t>
            </a:r>
            <a:r>
              <a:rPr lang="pt-BR" sz="2400" spc="65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da</a:t>
            </a:r>
            <a:r>
              <a:rPr lang="pt-BR" sz="2400" spc="6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mesma</a:t>
            </a:r>
            <a:r>
              <a:rPr lang="pt-BR" sz="2400" spc="6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marca</a:t>
            </a:r>
            <a:r>
              <a:rPr lang="pt-BR" sz="2400" spc="65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ou </a:t>
            </a:r>
            <a:r>
              <a:rPr lang="pt-BR" sz="2400" spc="-285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bandeira, foi realizado a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mediana como mostra o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spc="-5">
                <a:latin typeface="Arial"/>
                <a:cs typeface="Arial"/>
              </a:rPr>
              <a:t>(Figure </a:t>
            </a:r>
            <a:r>
              <a:rPr lang="pt-BR" sz="2400" spc="-5">
                <a:latin typeface="Arial"/>
                <a:cs typeface="Arial"/>
                <a:hlinkClick r:id="rId2" action="ppaction://hlinksldjump"/>
              </a:rPr>
              <a:t>3).</a:t>
            </a:r>
            <a:endParaRPr lang="pt-BR" sz="2400">
              <a:latin typeface="Arial"/>
              <a:cs typeface="Arial"/>
            </a:endParaRP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6B4165BB-A635-F5C3-A52B-D45BB9F0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5" y="2847367"/>
            <a:ext cx="18512361" cy="6873402"/>
          </a:xfrm>
          <a:prstGeom prst="rect">
            <a:avLst/>
          </a:prstGeom>
          <a:ln>
            <a:noFill/>
          </a:ln>
        </p:spPr>
      </p:pic>
      <p:sp>
        <p:nvSpPr>
          <p:cNvPr id="7" name="CaixaDeTexto 10">
            <a:extLst>
              <a:ext uri="{FF2B5EF4-FFF2-40B4-BE49-F238E27FC236}">
                <a16:creationId xmlns:a16="http://schemas.microsoft.com/office/drawing/2014/main" id="{2EF34CE7-17C7-0A7B-3D1E-7F5421651CCF}"/>
              </a:ext>
            </a:extLst>
          </p:cNvPr>
          <p:cNvSpPr txBox="1"/>
          <p:nvPr/>
        </p:nvSpPr>
        <p:spPr>
          <a:xfrm>
            <a:off x="5678452" y="10107798"/>
            <a:ext cx="950214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3640">
              <a:spcBef>
                <a:spcPts val="95"/>
              </a:spcBef>
            </a:pPr>
            <a:r>
              <a:rPr lang="pt-BR" sz="1800" b="1" spc="-5" dirty="0">
                <a:latin typeface="Arial"/>
                <a:cs typeface="Arial"/>
              </a:rPr>
              <a:t>Figura 3.</a:t>
            </a:r>
            <a:r>
              <a:rPr lang="pt-BR" sz="1800" b="1" spc="60" dirty="0">
                <a:latin typeface="Arial"/>
                <a:cs typeface="Arial"/>
              </a:rPr>
              <a:t> </a:t>
            </a:r>
            <a:r>
              <a:rPr lang="pt-BR" sz="1800" b="1" spc="-5" dirty="0">
                <a:latin typeface="Arial"/>
                <a:cs typeface="Arial"/>
              </a:rPr>
              <a:t>mediana</a:t>
            </a:r>
            <a:r>
              <a:rPr lang="pt-BR" sz="1800" b="1" dirty="0">
                <a:latin typeface="Arial"/>
                <a:cs typeface="Arial"/>
              </a:rPr>
              <a:t> </a:t>
            </a:r>
            <a:r>
              <a:rPr lang="pt-BR" sz="1800" b="1" spc="-5" dirty="0">
                <a:latin typeface="Arial"/>
                <a:cs typeface="Arial"/>
              </a:rPr>
              <a:t>total </a:t>
            </a:r>
            <a:r>
              <a:rPr lang="pt-BR" b="1" spc="-5" dirty="0">
                <a:latin typeface="Arial"/>
                <a:cs typeface="Arial"/>
              </a:rPr>
              <a:t>de</a:t>
            </a:r>
            <a:r>
              <a:rPr lang="pt-BR" b="1" dirty="0">
                <a:latin typeface="Arial"/>
                <a:cs typeface="Arial"/>
              </a:rPr>
              <a:t> </a:t>
            </a:r>
            <a:r>
              <a:rPr lang="pt-BR" b="1" spc="-5" dirty="0">
                <a:latin typeface="Arial"/>
                <a:cs typeface="Arial"/>
              </a:rPr>
              <a:t>gasolina</a:t>
            </a:r>
            <a:r>
              <a:rPr lang="pt-BR" sz="1800" b="1" spc="-5" dirty="0">
                <a:latin typeface="Arial"/>
                <a:cs typeface="Arial"/>
              </a:rPr>
              <a:t> por municípios</a:t>
            </a:r>
            <a:endParaRPr lang="pt-BR" sz="1800" dirty="0">
              <a:latin typeface="Arial"/>
              <a:cs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1FDE581-0152-D362-A1C4-0EC0CC70FB11}"/>
              </a:ext>
            </a:extLst>
          </p:cNvPr>
          <p:cNvGrpSpPr/>
          <p:nvPr/>
        </p:nvGrpSpPr>
        <p:grpSpPr>
          <a:xfrm>
            <a:off x="147189" y="434000"/>
            <a:ext cx="6978995" cy="878377"/>
            <a:chOff x="0" y="3501036"/>
            <a:chExt cx="6978995" cy="878377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FC3CB80-8726-F340-6B7B-4576D2F79FC8}"/>
                </a:ext>
              </a:extLst>
            </p:cNvPr>
            <p:cNvSpPr/>
            <p:nvPr/>
          </p:nvSpPr>
          <p:spPr>
            <a:xfrm>
              <a:off x="0" y="3501036"/>
              <a:ext cx="6978995" cy="8783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Retângulo: Cantos Arredondados 4">
              <a:extLst>
                <a:ext uri="{FF2B5EF4-FFF2-40B4-BE49-F238E27FC236}">
                  <a16:creationId xmlns:a16="http://schemas.microsoft.com/office/drawing/2014/main" id="{BE1A15DB-46B7-BEF1-9C95-19B33B0AC304}"/>
                </a:ext>
              </a:extLst>
            </p:cNvPr>
            <p:cNvSpPr txBox="1"/>
            <p:nvPr/>
          </p:nvSpPr>
          <p:spPr>
            <a:xfrm>
              <a:off x="42879" y="3543915"/>
              <a:ext cx="6893237" cy="7926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200" b="1"/>
                <a:t>4. Objetivo</a:t>
              </a:r>
              <a:r>
                <a:rPr lang="pt-BR" sz="2200" b="1" kern="1200"/>
                <a:t> da Avaliação de Desempenho</a:t>
              </a:r>
              <a:endParaRPr lang="pt-BR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7724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 descr="Texto&#10;&#10;Descrição gerada automaticamente">
            <a:extLst>
              <a:ext uri="{FF2B5EF4-FFF2-40B4-BE49-F238E27FC236}">
                <a16:creationId xmlns:a16="http://schemas.microsoft.com/office/drawing/2014/main" id="{1C71085B-956B-AE96-2FFA-AC464069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7" y="3865076"/>
            <a:ext cx="8830771" cy="4030515"/>
          </a:xfrm>
          <a:prstGeom prst="rect">
            <a:avLst/>
          </a:prstGeom>
          <a:ln>
            <a:noFill/>
          </a:ln>
        </p:spPr>
      </p:pic>
      <p:pic>
        <p:nvPicPr>
          <p:cNvPr id="35" name="Imagem 3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E120648-E27A-A941-8B77-A439E5AD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44" y="309332"/>
            <a:ext cx="8830772" cy="3458503"/>
          </a:xfrm>
          <a:prstGeom prst="rect">
            <a:avLst/>
          </a:prstGeom>
          <a:ln>
            <a:noFill/>
          </a:ln>
        </p:spPr>
      </p:pic>
      <p:pic>
        <p:nvPicPr>
          <p:cNvPr id="36" name="Imagem 35" descr="Tabela&#10;&#10;Descrição gerada automaticamente">
            <a:extLst>
              <a:ext uri="{FF2B5EF4-FFF2-40B4-BE49-F238E27FC236}">
                <a16:creationId xmlns:a16="http://schemas.microsoft.com/office/drawing/2014/main" id="{75220100-AA61-7C4A-65FD-37357A56B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627" y="1278517"/>
            <a:ext cx="8088454" cy="4471237"/>
          </a:xfrm>
          <a:prstGeom prst="rect">
            <a:avLst/>
          </a:prstGeom>
          <a:ln>
            <a:noFill/>
          </a:ln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15359210-58F1-B6C3-14B8-1E3F93C75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349" y="6841654"/>
            <a:ext cx="7932232" cy="186726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2B8EA67-459C-1145-F67E-98D46302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6" y="709515"/>
            <a:ext cx="9167824" cy="2209692"/>
          </a:xfrm>
          <a:prstGeom prst="rect">
            <a:avLst/>
          </a:prstGeom>
          <a:ln>
            <a:noFill/>
          </a:ln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D940D8F7-6485-8162-EBFD-653F5924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3" y="3119275"/>
            <a:ext cx="9157030" cy="4647353"/>
          </a:xfrm>
          <a:prstGeom prst="rect">
            <a:avLst/>
          </a:prstGeom>
          <a:ln>
            <a:noFill/>
          </a:ln>
        </p:spPr>
      </p:pic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A3DACD79-C8F0-C63A-0825-79C85413A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422" y="713478"/>
            <a:ext cx="8504263" cy="4671479"/>
          </a:xfrm>
          <a:prstGeom prst="rect">
            <a:avLst/>
          </a:prstGeom>
          <a:ln>
            <a:noFill/>
          </a:ln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E13F93AB-25B0-F16D-BF78-49448D0A9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397" y="4960538"/>
            <a:ext cx="7917626" cy="43335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D2903A81-3CD8-E4B9-AEA9-EBE558CD721E}"/>
              </a:ext>
            </a:extLst>
          </p:cNvPr>
          <p:cNvSpPr txBox="1"/>
          <p:nvPr/>
        </p:nvSpPr>
        <p:spPr>
          <a:xfrm>
            <a:off x="354532" y="1226068"/>
            <a:ext cx="7267492" cy="6879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11472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12108" algn="l"/>
              </a:tabLst>
            </a:pPr>
            <a:r>
              <a:rPr lang="pt-BR" sz="2800" b="1" spc="-15">
                <a:solidFill>
                  <a:srgbClr val="000000"/>
                </a:solidFill>
              </a:rPr>
              <a:t>Justificativa</a:t>
            </a:r>
            <a:r>
              <a:rPr lang="en-US" sz="2800" b="1" spc="-20">
                <a:solidFill>
                  <a:srgbClr val="000000"/>
                </a:solidFill>
              </a:rPr>
              <a:t> </a:t>
            </a:r>
            <a:r>
              <a:rPr lang="en-US" sz="2800" b="1" spc="-5">
                <a:solidFill>
                  <a:srgbClr val="000000"/>
                </a:solidFill>
              </a:rPr>
              <a:t>das</a:t>
            </a:r>
            <a:r>
              <a:rPr lang="en-US" sz="2800" b="1" spc="-15">
                <a:solidFill>
                  <a:srgbClr val="000000"/>
                </a:solidFill>
              </a:rPr>
              <a:t> </a:t>
            </a:r>
            <a:r>
              <a:rPr lang="pt-BR" sz="2800" b="1" spc="-5">
                <a:solidFill>
                  <a:srgbClr val="000000"/>
                </a:solidFill>
              </a:rPr>
              <a:t>Escolhas</a:t>
            </a:r>
            <a:endParaRPr lang="pt-BR" sz="28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</a:endParaRPr>
          </a:p>
          <a:p>
            <a:pPr marL="30990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10539" algn="l"/>
              </a:tabLst>
            </a:pPr>
            <a:r>
              <a:rPr lang="en-US" sz="2800" b="1" spc="-5">
                <a:solidFill>
                  <a:srgbClr val="000000"/>
                </a:solidFill>
              </a:rPr>
              <a:t>Ferramentas</a:t>
            </a:r>
            <a:endParaRPr lang="en-US" sz="2800">
              <a:solidFill>
                <a:srgbClr val="000000"/>
              </a:solidFill>
            </a:endParaRPr>
          </a:p>
          <a:p>
            <a:pPr lvl="1"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</a:endParaRPr>
          </a:p>
          <a:p>
            <a:pPr marL="12701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spc="-5">
                <a:solidFill>
                  <a:srgbClr val="000000"/>
                </a:solidFill>
              </a:rPr>
              <a:t>Os</a:t>
            </a:r>
            <a:r>
              <a:rPr lang="en-US" sz="2800" spc="-5">
                <a:solidFill>
                  <a:srgbClr val="000000"/>
                </a:solidFill>
              </a:rPr>
              <a:t> dois </a:t>
            </a:r>
            <a:r>
              <a:rPr lang="pt-BR" sz="2800" spc="-5">
                <a:solidFill>
                  <a:srgbClr val="000000"/>
                </a:solidFill>
              </a:rPr>
              <a:t>modelos</a:t>
            </a:r>
            <a:r>
              <a:rPr lang="en-US" sz="2800" spc="-5">
                <a:solidFill>
                  <a:srgbClr val="000000"/>
                </a:solidFill>
              </a:rPr>
              <a:t> foram escolhidos pela sua popularidade e </a:t>
            </a:r>
            <a:r>
              <a:rPr lang="en-US" sz="2800" spc="-11">
                <a:solidFill>
                  <a:srgbClr val="000000"/>
                </a:solidFill>
              </a:rPr>
              <a:t>eficácia </a:t>
            </a:r>
            <a:r>
              <a:rPr lang="pt-BR" sz="2800" spc="-5">
                <a:solidFill>
                  <a:srgbClr val="000000"/>
                </a:solidFill>
              </a:rPr>
              <a:t>em</a:t>
            </a:r>
            <a:r>
              <a:rPr lang="en-US" sz="2800" spc="-5">
                <a:solidFill>
                  <a:srgbClr val="000000"/>
                </a:solidFill>
              </a:rPr>
              <a:t> problemas de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11">
                <a:solidFill>
                  <a:srgbClr val="000000"/>
                </a:solidFill>
              </a:rPr>
              <a:t>classificação.</a:t>
            </a:r>
            <a:endParaRPr lang="en-US" sz="28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</a:endParaRPr>
          </a:p>
          <a:p>
            <a:pPr marL="309905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10539" algn="l"/>
              </a:tabLst>
            </a:pPr>
            <a:r>
              <a:rPr lang="en-US" sz="2800" b="1" spc="-5">
                <a:solidFill>
                  <a:srgbClr val="000000"/>
                </a:solidFill>
              </a:rPr>
              <a:t>Métricas</a:t>
            </a:r>
            <a:endParaRPr lang="en-US" sz="2800">
              <a:solidFill>
                <a:srgbClr val="000000"/>
              </a:solidFill>
            </a:endParaRPr>
          </a:p>
          <a:p>
            <a:pPr lvl="1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</a:endParaRPr>
          </a:p>
          <a:p>
            <a:pPr marL="12701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>
                <a:solidFill>
                  <a:srgbClr val="000000"/>
                </a:solidFill>
              </a:rPr>
              <a:t>As métricas selecionadas fornecem uma visão completa do desempenho do modelo, con- </a:t>
            </a:r>
            <a:r>
              <a:rPr lang="en-US" sz="2800" spc="-285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siderando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tanto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precisão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quanto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a</a:t>
            </a:r>
            <a:r>
              <a:rPr lang="en-US" sz="2800" spc="5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capacidade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de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capturar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todos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os</a:t>
            </a:r>
            <a:r>
              <a:rPr lang="en-US" sz="2800" spc="5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casos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11">
                <a:solidFill>
                  <a:srgbClr val="000000"/>
                </a:solidFill>
              </a:rPr>
              <a:t>positivos.</a:t>
            </a:r>
            <a:endParaRPr lang="en-US" sz="28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</a:endParaRPr>
          </a:p>
          <a:p>
            <a:pPr marL="309905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10539" algn="l"/>
              </a:tabLst>
            </a:pPr>
            <a:r>
              <a:rPr lang="en-US" sz="2800" b="1" spc="-11">
                <a:solidFill>
                  <a:srgbClr val="000000"/>
                </a:solidFill>
              </a:rPr>
              <a:t>Fatores/Níveis</a:t>
            </a:r>
            <a:endParaRPr lang="en-US" sz="2800">
              <a:solidFill>
                <a:srgbClr val="000000"/>
              </a:solidFill>
            </a:endParaRPr>
          </a:p>
          <a:p>
            <a:pPr lvl="1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</a:endParaRPr>
          </a:p>
          <a:p>
            <a:pPr marL="12701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>
                <a:solidFill>
                  <a:srgbClr val="000000"/>
                </a:solidFill>
              </a:rPr>
              <a:t>Diferentes </a:t>
            </a:r>
            <a:r>
              <a:rPr lang="en-US" sz="2800" spc="-11">
                <a:solidFill>
                  <a:srgbClr val="000000"/>
                </a:solidFill>
              </a:rPr>
              <a:t>configurações </a:t>
            </a:r>
            <a:r>
              <a:rPr lang="en-US" sz="2800" spc="-5">
                <a:solidFill>
                  <a:srgbClr val="000000"/>
                </a:solidFill>
              </a:rPr>
              <a:t>dos modelos ajudam a </a:t>
            </a:r>
            <a:r>
              <a:rPr lang="en-US" sz="2800" spc="-11">
                <a:solidFill>
                  <a:srgbClr val="000000"/>
                </a:solidFill>
              </a:rPr>
              <a:t>identificar </a:t>
            </a:r>
            <a:r>
              <a:rPr lang="en-US" sz="2800" spc="-5">
                <a:solidFill>
                  <a:srgbClr val="000000"/>
                </a:solidFill>
              </a:rPr>
              <a:t>a combinação ideal para me-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lhor</a:t>
            </a:r>
            <a:r>
              <a:rPr lang="en-US" sz="2800" spc="-11">
                <a:solidFill>
                  <a:srgbClr val="000000"/>
                </a:solidFill>
              </a:rPr>
              <a:t> </a:t>
            </a:r>
            <a:r>
              <a:rPr lang="en-US" sz="2800" spc="-5">
                <a:solidFill>
                  <a:srgbClr val="000000"/>
                </a:solidFill>
              </a:rPr>
              <a:t>desempenho.</a:t>
            </a: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3" name="Picture 5" descr="Mesa com itens de produtividade">
            <a:extLst>
              <a:ext uri="{FF2B5EF4-FFF2-40B4-BE49-F238E27FC236}">
                <a16:creationId xmlns:a16="http://schemas.microsoft.com/office/drawing/2014/main" id="{A2A4DFE1-A714-7AD6-7194-5ECB5ED9E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8" r="12709"/>
          <a:stretch/>
        </p:blipFill>
        <p:spPr>
          <a:xfrm>
            <a:off x="9917502" y="1227314"/>
            <a:ext cx="7323311" cy="82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6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8819" y="275585"/>
            <a:ext cx="4356758" cy="2089859"/>
          </a:xfrm>
          <a:prstGeom prst="rect">
            <a:avLst/>
          </a:prstGeom>
          <a:ln>
            <a:noFill/>
          </a:ln>
        </p:spPr>
      </p:pic>
      <p:sp>
        <p:nvSpPr>
          <p:cNvPr id="3" name="object 3"/>
          <p:cNvSpPr txBox="1"/>
          <p:nvPr/>
        </p:nvSpPr>
        <p:spPr>
          <a:xfrm>
            <a:off x="12087896" y="2664975"/>
            <a:ext cx="5338283" cy="258403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pt-BR" sz="1600" b="1" spc="-5">
                <a:latin typeface="Arial"/>
                <a:cs typeface="Arial"/>
              </a:rPr>
              <a:t>Figura</a:t>
            </a:r>
            <a:r>
              <a:rPr sz="1600" b="1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6.</a:t>
            </a:r>
            <a:r>
              <a:rPr sz="1600" b="1" spc="65">
                <a:latin typeface="Arial"/>
                <a:cs typeface="Arial"/>
              </a:rPr>
              <a:t> </a:t>
            </a:r>
            <a:r>
              <a:rPr sz="1600" b="1" spc="-5" err="1">
                <a:latin typeface="Arial"/>
                <a:cs typeface="Arial"/>
              </a:rPr>
              <a:t>média</a:t>
            </a:r>
            <a:r>
              <a:rPr sz="1600" b="1">
                <a:latin typeface="Arial"/>
                <a:cs typeface="Arial"/>
              </a:rPr>
              <a:t> </a:t>
            </a:r>
            <a:r>
              <a:rPr sz="1600" b="1" spc="-5" err="1">
                <a:latin typeface="Arial"/>
                <a:cs typeface="Arial"/>
              </a:rPr>
              <a:t>acurácia</a:t>
            </a:r>
            <a:r>
              <a:rPr sz="1600" b="1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do</a:t>
            </a:r>
            <a:r>
              <a:rPr sz="1600" b="1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modelo</a:t>
            </a:r>
            <a:r>
              <a:rPr sz="1600" b="1">
                <a:latin typeface="Arial"/>
                <a:cs typeface="Arial"/>
              </a:rPr>
              <a:t> </a:t>
            </a:r>
            <a:r>
              <a:rPr sz="1600" b="1" spc="-11" err="1">
                <a:latin typeface="Arial"/>
                <a:cs typeface="Arial"/>
              </a:rPr>
              <a:t>árvore</a:t>
            </a:r>
            <a:r>
              <a:rPr sz="1600" b="1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de</a:t>
            </a:r>
            <a:r>
              <a:rPr sz="1600" b="1">
                <a:latin typeface="Arial"/>
                <a:cs typeface="Arial"/>
              </a:rPr>
              <a:t> </a:t>
            </a:r>
            <a:r>
              <a:rPr sz="1600" b="1" spc="-5" err="1">
                <a:latin typeface="Arial"/>
                <a:cs typeface="Arial"/>
              </a:rPr>
              <a:t>decisão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591" y="3265481"/>
            <a:ext cx="16482553" cy="4970898"/>
          </a:xfrm>
          <a:prstGeom prst="rect">
            <a:avLst/>
          </a:prstGeom>
          <a:ln>
            <a:noFill/>
          </a:ln>
        </p:spPr>
      </p:pic>
      <p:sp>
        <p:nvSpPr>
          <p:cNvPr id="5" name="object 5"/>
          <p:cNvSpPr txBox="1"/>
          <p:nvPr/>
        </p:nvSpPr>
        <p:spPr>
          <a:xfrm>
            <a:off x="8060319" y="8470903"/>
            <a:ext cx="4897913" cy="2276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sz="1400" b="1" spc="-5" err="1">
                <a:latin typeface="Arial"/>
                <a:cs typeface="Arial"/>
              </a:rPr>
              <a:t>Figura</a:t>
            </a:r>
            <a:r>
              <a:rPr sz="1400" b="1" spc="-5">
                <a:latin typeface="Arial"/>
                <a:cs typeface="Arial"/>
              </a:rPr>
              <a:t> 7.</a:t>
            </a:r>
            <a:r>
              <a:rPr sz="1400" b="1" spc="65">
                <a:latin typeface="Arial"/>
                <a:cs typeface="Arial"/>
              </a:rPr>
              <a:t> </a:t>
            </a:r>
            <a:r>
              <a:rPr sz="1400" b="1" spc="-5" err="1">
                <a:latin typeface="Arial"/>
                <a:cs typeface="Arial"/>
              </a:rPr>
              <a:t>acurácia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 b="1" spc="-5">
                <a:latin typeface="Arial"/>
                <a:cs typeface="Arial"/>
              </a:rPr>
              <a:t>do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 b="1" spc="-5">
                <a:latin typeface="Arial"/>
                <a:cs typeface="Arial"/>
              </a:rPr>
              <a:t>modelo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 b="1" spc="-11" err="1">
                <a:latin typeface="Arial"/>
                <a:cs typeface="Arial"/>
              </a:rPr>
              <a:t>árvore</a:t>
            </a:r>
            <a:r>
              <a:rPr sz="1400" b="1" spc="-5">
                <a:latin typeface="Arial"/>
                <a:cs typeface="Arial"/>
              </a:rPr>
              <a:t> de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 b="1" spc="-5" err="1">
                <a:latin typeface="Arial"/>
                <a:cs typeface="Arial"/>
              </a:rPr>
              <a:t>decisão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6515AB6-5CFD-86DB-168C-E7D735F0E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45" y="269325"/>
            <a:ext cx="9084448" cy="239619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1275</Words>
  <Application>Microsoft Office PowerPoint</Application>
  <PresentationFormat>Personalizar</PresentationFormat>
  <Paragraphs>126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O Impacto da Variação de preço dos Combustíveis na  Sociedade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Impacto da Variação de preço dos Combustíveis na  Sociedade Daniel Oliveira dos Santos1  1Universidade Federal do Ceará (UFC) – Ceará, Brazil daniel.oliveira@ufc.br  </dc:title>
  <cp:lastModifiedBy>DANIEL OLIVEIRA DOS SANTOS</cp:lastModifiedBy>
  <cp:revision>274</cp:revision>
  <dcterms:created xsi:type="dcterms:W3CDTF">2024-07-13T18:39:34Z</dcterms:created>
  <dcterms:modified xsi:type="dcterms:W3CDTF">2024-07-14T00:51:11Z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2024-07-05T00:00:00Z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2024-07-13T00:00:00Z</vt:filetime>
  </property>
</Properties>
</file>