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59" r:id="rId5"/>
    <p:sldId id="269" r:id="rId6"/>
    <p:sldId id="270"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B883E-5611-41AA-85B9-B8BF47889CBE}" type="datetimeFigureOut">
              <a:rPr lang="pt-BR" smtClean="0"/>
              <a:t>11/04/2024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5682D-64A7-4C5D-888A-46109CEAB297}" type="slidenum">
              <a:rPr lang="pt-BR" smtClean="0"/>
              <a:t>‹nº›</a:t>
            </a:fld>
            <a:endParaRPr lang="pt-BR"/>
          </a:p>
        </p:txBody>
      </p:sp>
    </p:spTree>
    <p:extLst>
      <p:ext uri="{BB962C8B-B14F-4D97-AF65-F5344CB8AC3E}">
        <p14:creationId xmlns:p14="http://schemas.microsoft.com/office/powerpoint/2010/main" val="249522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C5682D-64A7-4C5D-888A-46109CEAB297}" type="slidenum">
              <a:rPr lang="pt-BR" smtClean="0"/>
              <a:t>1</a:t>
            </a:fld>
            <a:endParaRPr lang="pt-BR"/>
          </a:p>
        </p:txBody>
      </p:sp>
    </p:spTree>
    <p:extLst>
      <p:ext uri="{BB962C8B-B14F-4D97-AF65-F5344CB8AC3E}">
        <p14:creationId xmlns:p14="http://schemas.microsoft.com/office/powerpoint/2010/main" val="1910863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465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425654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53294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316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97101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221177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79060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752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27040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77594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42644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229409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96279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15563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333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33464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898F52-2787-4BA2-BBBC-9395E9F86D50}" type="datetimeFigureOut">
              <a:rPr lang="en-US" smtClean="0"/>
              <a:pPr/>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‹nº›</a:t>
            </a:fld>
            <a:endParaRPr lang="en-US"/>
          </a:p>
        </p:txBody>
      </p:sp>
    </p:spTree>
    <p:extLst>
      <p:ext uri="{BB962C8B-B14F-4D97-AF65-F5344CB8AC3E}">
        <p14:creationId xmlns:p14="http://schemas.microsoft.com/office/powerpoint/2010/main" val="189648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898F52-2787-4BA2-BBBC-9395E9F86D50}" type="datetimeFigureOut">
              <a:rPr lang="en-US" smtClean="0"/>
              <a:pPr/>
              <a:t>4/11/2024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647562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6110D-441F-F3E8-956E-53B12F2D20ED}"/>
              </a:ext>
            </a:extLst>
          </p:cNvPr>
          <p:cNvSpPr>
            <a:spLocks noGrp="1"/>
          </p:cNvSpPr>
          <p:nvPr>
            <p:ph type="ctrTitle"/>
          </p:nvPr>
        </p:nvSpPr>
        <p:spPr>
          <a:xfrm>
            <a:off x="2379154" y="987136"/>
            <a:ext cx="8572865" cy="2954482"/>
          </a:xfrm>
        </p:spPr>
        <p:txBody>
          <a:bodyPr>
            <a:normAutofit/>
          </a:bodyPr>
          <a:lstStyle/>
          <a:p>
            <a:r>
              <a:rPr lang="pt-BR" sz="4400" b="1" dirty="0"/>
              <a:t>Trabalho 02</a:t>
            </a:r>
            <a:br>
              <a:rPr lang="pt-BR" sz="3200" dirty="0"/>
            </a:br>
            <a:r>
              <a:rPr lang="pt-BR" sz="2800" b="0" i="0" u="none" strike="noStrike" cap="none" dirty="0">
                <a:solidFill>
                  <a:schemeClr val="lt1"/>
                </a:solidFill>
                <a:latin typeface="Arial"/>
                <a:ea typeface="Arial"/>
                <a:cs typeface="Arial"/>
                <a:sym typeface="Arial"/>
              </a:rPr>
              <a:t>AVALIAÇÃO DE DESEMPENHO DE SISTEMAS COMPUTACIONAIS</a:t>
            </a:r>
            <a:br>
              <a:rPr lang="pt-BR" sz="1800" b="0" i="0" u="none" strike="noStrike" cap="none" dirty="0">
                <a:solidFill>
                  <a:schemeClr val="dk2"/>
                </a:solidFill>
                <a:latin typeface="Nunito"/>
                <a:ea typeface="Nunito"/>
                <a:cs typeface="Nunito"/>
                <a:sym typeface="Nunito"/>
              </a:rPr>
            </a:br>
            <a:endParaRPr lang="pt-BR" sz="4400" dirty="0"/>
          </a:p>
        </p:txBody>
      </p:sp>
      <p:sp>
        <p:nvSpPr>
          <p:cNvPr id="3" name="Subtítulo 2">
            <a:extLst>
              <a:ext uri="{FF2B5EF4-FFF2-40B4-BE49-F238E27FC236}">
                <a16:creationId xmlns:a16="http://schemas.microsoft.com/office/drawing/2014/main" id="{F9430143-CCB7-A2F9-F510-FCCF2A129F09}"/>
              </a:ext>
            </a:extLst>
          </p:cNvPr>
          <p:cNvSpPr>
            <a:spLocks noGrp="1"/>
          </p:cNvSpPr>
          <p:nvPr>
            <p:ph type="subTitle" idx="1"/>
          </p:nvPr>
        </p:nvSpPr>
        <p:spPr>
          <a:xfrm>
            <a:off x="6815667" y="5202238"/>
            <a:ext cx="5376333" cy="1655762"/>
          </a:xfrm>
        </p:spPr>
        <p:txBody>
          <a:bodyPr>
            <a:normAutofit/>
          </a:bodyPr>
          <a:lstStyle/>
          <a:p>
            <a:pPr marL="0" lvl="0" indent="0" algn="l" rtl="0">
              <a:lnSpc>
                <a:spcPct val="100000"/>
              </a:lnSpc>
              <a:spcBef>
                <a:spcPts val="0"/>
              </a:spcBef>
              <a:spcAft>
                <a:spcPts val="0"/>
              </a:spcAft>
              <a:buSzPct val="74205"/>
              <a:buNone/>
            </a:pPr>
            <a:r>
              <a:rPr lang="pt-BR" sz="2000" dirty="0"/>
              <a:t>Nome: Daniel Oliveira dos Santos</a:t>
            </a:r>
          </a:p>
          <a:p>
            <a:pPr marL="0" lvl="0" indent="0" algn="l" rtl="0">
              <a:lnSpc>
                <a:spcPct val="100000"/>
              </a:lnSpc>
              <a:spcBef>
                <a:spcPts val="0"/>
              </a:spcBef>
              <a:spcAft>
                <a:spcPts val="0"/>
              </a:spcAft>
              <a:buSzPct val="74205"/>
              <a:buNone/>
            </a:pPr>
            <a:r>
              <a:rPr lang="pt-BR" sz="2000" dirty="0"/>
              <a:t>Matrícula: 564307</a:t>
            </a:r>
            <a:endParaRPr lang="pt-BR" sz="1800" dirty="0">
              <a:latin typeface="Arial"/>
              <a:ea typeface="Arial"/>
              <a:cs typeface="Arial"/>
              <a:sym typeface="Arial"/>
            </a:endParaRPr>
          </a:p>
          <a:p>
            <a:pPr marL="0" lvl="0" indent="0" algn="l" rtl="0">
              <a:lnSpc>
                <a:spcPct val="100000"/>
              </a:lnSpc>
              <a:spcBef>
                <a:spcPts val="0"/>
              </a:spcBef>
              <a:spcAft>
                <a:spcPts val="0"/>
              </a:spcAft>
              <a:buSzPct val="80979"/>
              <a:buNone/>
            </a:pPr>
            <a:r>
              <a:rPr lang="pt-BR" sz="2000" dirty="0">
                <a:latin typeface="Arial"/>
                <a:ea typeface="Arial"/>
                <a:cs typeface="Arial"/>
                <a:sym typeface="Arial"/>
              </a:rPr>
              <a:t>Nível: </a:t>
            </a:r>
            <a:r>
              <a:rPr lang="pt-BR" sz="1800" dirty="0">
                <a:latin typeface="Arial"/>
                <a:ea typeface="Arial"/>
                <a:cs typeface="Arial"/>
                <a:sym typeface="Arial"/>
              </a:rPr>
              <a:t>Mestrado</a:t>
            </a:r>
          </a:p>
          <a:p>
            <a:pPr marL="0" lvl="0" indent="0" algn="l" rtl="0">
              <a:lnSpc>
                <a:spcPct val="100000"/>
              </a:lnSpc>
              <a:spcBef>
                <a:spcPts val="0"/>
              </a:spcBef>
              <a:spcAft>
                <a:spcPts val="0"/>
              </a:spcAft>
              <a:buSzPct val="80979"/>
              <a:buNone/>
            </a:pPr>
            <a:r>
              <a:rPr lang="pt-BR" sz="2000" dirty="0">
                <a:latin typeface="Arial"/>
                <a:ea typeface="Arial"/>
                <a:cs typeface="Arial"/>
                <a:sym typeface="Arial"/>
              </a:rPr>
              <a:t>Área: </a:t>
            </a:r>
            <a:r>
              <a:rPr lang="pt-BR" sz="1800" dirty="0">
                <a:latin typeface="Arial"/>
                <a:ea typeface="Arial"/>
                <a:cs typeface="Arial"/>
                <a:sym typeface="Arial"/>
              </a:rPr>
              <a:t>Ciência da Computação</a:t>
            </a:r>
          </a:p>
          <a:p>
            <a:endParaRPr lang="pt-BR" sz="1800" dirty="0"/>
          </a:p>
        </p:txBody>
      </p:sp>
    </p:spTree>
    <p:extLst>
      <p:ext uri="{BB962C8B-B14F-4D97-AF65-F5344CB8AC3E}">
        <p14:creationId xmlns:p14="http://schemas.microsoft.com/office/powerpoint/2010/main" val="117553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3DE34-7A4A-9654-42F7-6760A3F0E34A}"/>
              </a:ext>
            </a:extLst>
          </p:cNvPr>
          <p:cNvSpPr>
            <a:spLocks noGrp="1"/>
          </p:cNvSpPr>
          <p:nvPr>
            <p:ph type="ctrTitle"/>
          </p:nvPr>
        </p:nvSpPr>
        <p:spPr/>
        <p:txBody>
          <a:bodyPr/>
          <a:lstStyle/>
          <a:p>
            <a:r>
              <a:rPr lang="pt-BR" dirty="0"/>
              <a:t>Carga de trabalho</a:t>
            </a:r>
          </a:p>
        </p:txBody>
      </p:sp>
      <p:sp>
        <p:nvSpPr>
          <p:cNvPr id="3" name="Subtítulo 2">
            <a:extLst>
              <a:ext uri="{FF2B5EF4-FFF2-40B4-BE49-F238E27FC236}">
                <a16:creationId xmlns:a16="http://schemas.microsoft.com/office/drawing/2014/main" id="{1038CE02-49B5-98FF-0577-301A70AC8323}"/>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415755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4B63C-6F7A-78A2-CA36-BB9D0D5E0A8D}"/>
              </a:ext>
            </a:extLst>
          </p:cNvPr>
          <p:cNvSpPr>
            <a:spLocks noGrp="1"/>
          </p:cNvSpPr>
          <p:nvPr>
            <p:ph type="ctrTitle"/>
          </p:nvPr>
        </p:nvSpPr>
        <p:spPr/>
        <p:txBody>
          <a:bodyPr/>
          <a:lstStyle/>
          <a:p>
            <a:r>
              <a:rPr lang="pt-BR" dirty="0"/>
              <a:t>Parâmetros,</a:t>
            </a:r>
          </a:p>
        </p:txBody>
      </p:sp>
      <p:sp>
        <p:nvSpPr>
          <p:cNvPr id="3" name="Subtítulo 2">
            <a:extLst>
              <a:ext uri="{FF2B5EF4-FFF2-40B4-BE49-F238E27FC236}">
                <a16:creationId xmlns:a16="http://schemas.microsoft.com/office/drawing/2014/main" id="{2DC24C23-F339-4676-BEC3-17863E08AFD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7250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DF754-2DA7-413C-F20B-7E53800FE748}"/>
              </a:ext>
            </a:extLst>
          </p:cNvPr>
          <p:cNvSpPr>
            <a:spLocks noGrp="1"/>
          </p:cNvSpPr>
          <p:nvPr>
            <p:ph type="ctrTitle"/>
          </p:nvPr>
        </p:nvSpPr>
        <p:spPr/>
        <p:txBody>
          <a:bodyPr/>
          <a:lstStyle/>
          <a:p>
            <a:r>
              <a:rPr lang="pt-BR" dirty="0"/>
              <a:t>fatores</a:t>
            </a:r>
          </a:p>
        </p:txBody>
      </p:sp>
      <p:sp>
        <p:nvSpPr>
          <p:cNvPr id="3" name="Subtítulo 2">
            <a:extLst>
              <a:ext uri="{FF2B5EF4-FFF2-40B4-BE49-F238E27FC236}">
                <a16:creationId xmlns:a16="http://schemas.microsoft.com/office/drawing/2014/main" id="{2A6B1D36-C962-E56A-78C9-B7C306EC6DA1}"/>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78882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D3D6E-1568-6601-13EC-1C299482F58E}"/>
              </a:ext>
            </a:extLst>
          </p:cNvPr>
          <p:cNvSpPr>
            <a:spLocks noGrp="1"/>
          </p:cNvSpPr>
          <p:nvPr>
            <p:ph type="ctrTitle"/>
          </p:nvPr>
        </p:nvSpPr>
        <p:spPr/>
        <p:txBody>
          <a:bodyPr/>
          <a:lstStyle/>
          <a:p>
            <a:r>
              <a:rPr lang="pt-BR" dirty="0"/>
              <a:t>e níveis do sistema e da carga de trabalho</a:t>
            </a:r>
          </a:p>
        </p:txBody>
      </p:sp>
      <p:sp>
        <p:nvSpPr>
          <p:cNvPr id="3" name="Subtítulo 2">
            <a:extLst>
              <a:ext uri="{FF2B5EF4-FFF2-40B4-BE49-F238E27FC236}">
                <a16:creationId xmlns:a16="http://schemas.microsoft.com/office/drawing/2014/main" id="{67875000-3C2B-6B40-156B-ECE576E02F13}"/>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02548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97FDB-F7B5-EF0E-6A5C-4818576B4205}"/>
              </a:ext>
            </a:extLst>
          </p:cNvPr>
          <p:cNvSpPr>
            <a:spLocks noGrp="1"/>
          </p:cNvSpPr>
          <p:nvPr>
            <p:ph type="ctrTitle"/>
          </p:nvPr>
        </p:nvSpPr>
        <p:spPr/>
        <p:txBody>
          <a:bodyPr/>
          <a:lstStyle/>
          <a:p>
            <a:r>
              <a:rPr lang="pt-BR" dirty="0"/>
              <a:t>detalhes sobre a avaliação</a:t>
            </a:r>
          </a:p>
        </p:txBody>
      </p:sp>
      <p:sp>
        <p:nvSpPr>
          <p:cNvPr id="3" name="Subtítulo 2">
            <a:extLst>
              <a:ext uri="{FF2B5EF4-FFF2-40B4-BE49-F238E27FC236}">
                <a16:creationId xmlns:a16="http://schemas.microsoft.com/office/drawing/2014/main" id="{94F98DDD-00A6-F7CE-579F-B775CCE2C6B2}"/>
              </a:ext>
            </a:extLst>
          </p:cNvPr>
          <p:cNvSpPr>
            <a:spLocks noGrp="1"/>
          </p:cNvSpPr>
          <p:nvPr>
            <p:ph type="subTitle" idx="1"/>
          </p:nvPr>
        </p:nvSpPr>
        <p:spPr>
          <a:xfrm>
            <a:off x="1876425" y="3602038"/>
            <a:ext cx="7745558" cy="1842798"/>
          </a:xfrm>
        </p:spPr>
        <p:txBody>
          <a:bodyPr>
            <a:normAutofit fontScale="92500" lnSpcReduction="20000"/>
          </a:bodyPr>
          <a:lstStyle/>
          <a:p>
            <a:pPr algn="just"/>
            <a:r>
              <a:rPr lang="pt-BR" dirty="0">
                <a:solidFill>
                  <a:schemeClr val="tx1"/>
                </a:solidFill>
              </a:rPr>
              <a:t>O aprendizado profundo nos dá a exploração de uma nova era nos últimos anos em aprendizado de máquina e reconhecimento de padrões. E revisamos como o aprendizado profundo pode ser implementado para diferentes tipos de dados clínicos e informática em saúde. Apesar das vantagens notáveis, existem alguns desafios. </a:t>
            </a:r>
          </a:p>
        </p:txBody>
      </p:sp>
    </p:spTree>
    <p:extLst>
      <p:ext uri="{BB962C8B-B14F-4D97-AF65-F5344CB8AC3E}">
        <p14:creationId xmlns:p14="http://schemas.microsoft.com/office/powerpoint/2010/main" val="378002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49DC9-9FAA-C9A8-54CC-2C1D1C28277C}"/>
              </a:ext>
            </a:extLst>
          </p:cNvPr>
          <p:cNvSpPr>
            <a:spLocks noGrp="1"/>
          </p:cNvSpPr>
          <p:nvPr>
            <p:ph type="ctrTitle"/>
          </p:nvPr>
        </p:nvSpPr>
        <p:spPr/>
        <p:txBody>
          <a:bodyPr/>
          <a:lstStyle/>
          <a:p>
            <a:r>
              <a:rPr lang="pt-BR" dirty="0"/>
              <a:t>Como os resultados foram apresentados</a:t>
            </a:r>
          </a:p>
        </p:txBody>
      </p:sp>
      <p:sp>
        <p:nvSpPr>
          <p:cNvPr id="3" name="Subtítulo 2">
            <a:extLst>
              <a:ext uri="{FF2B5EF4-FFF2-40B4-BE49-F238E27FC236}">
                <a16:creationId xmlns:a16="http://schemas.microsoft.com/office/drawing/2014/main" id="{487AC6EF-C207-A36A-4F3D-B427E27FF98B}"/>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2581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EFDB6-2FD4-C4A0-453D-15658EC8F73B}"/>
              </a:ext>
            </a:extLst>
          </p:cNvPr>
          <p:cNvSpPr>
            <a:spLocks noGrp="1"/>
          </p:cNvSpPr>
          <p:nvPr>
            <p:ph type="ctrTitle"/>
          </p:nvPr>
        </p:nvSpPr>
        <p:spPr>
          <a:xfrm>
            <a:off x="1876424" y="0"/>
            <a:ext cx="8791575" cy="2387600"/>
          </a:xfrm>
        </p:spPr>
        <p:txBody>
          <a:bodyPr>
            <a:normAutofit fontScale="90000"/>
          </a:bodyPr>
          <a:lstStyle/>
          <a:p>
            <a:r>
              <a:rPr lang="pt-BR" dirty="0"/>
              <a:t>Título o Nome dos autores o Evento/periódico em que foi publicado o Ano de publicação</a:t>
            </a:r>
          </a:p>
        </p:txBody>
      </p:sp>
      <p:pic>
        <p:nvPicPr>
          <p:cNvPr id="5" name="Imagem 4">
            <a:extLst>
              <a:ext uri="{FF2B5EF4-FFF2-40B4-BE49-F238E27FC236}">
                <a16:creationId xmlns:a16="http://schemas.microsoft.com/office/drawing/2014/main" id="{6D0F0E3D-E7DE-5015-AF5F-E764981BED26}"/>
              </a:ext>
            </a:extLst>
          </p:cNvPr>
          <p:cNvPicPr>
            <a:picLocks noChangeAspect="1"/>
          </p:cNvPicPr>
          <p:nvPr/>
        </p:nvPicPr>
        <p:blipFill>
          <a:blip r:embed="rId2"/>
          <a:stretch>
            <a:fillRect/>
          </a:stretch>
        </p:blipFill>
        <p:spPr>
          <a:xfrm>
            <a:off x="8570887" y="5346747"/>
            <a:ext cx="3621113" cy="1416292"/>
          </a:xfrm>
          <a:prstGeom prst="rect">
            <a:avLst/>
          </a:prstGeom>
        </p:spPr>
      </p:pic>
      <p:sp>
        <p:nvSpPr>
          <p:cNvPr id="7" name="CaixaDeTexto 6">
            <a:extLst>
              <a:ext uri="{FF2B5EF4-FFF2-40B4-BE49-F238E27FC236}">
                <a16:creationId xmlns:a16="http://schemas.microsoft.com/office/drawing/2014/main" id="{BD727FF2-0A2E-6775-D497-48A62409A4A4}"/>
              </a:ext>
            </a:extLst>
          </p:cNvPr>
          <p:cNvSpPr txBox="1"/>
          <p:nvPr/>
        </p:nvSpPr>
        <p:spPr>
          <a:xfrm>
            <a:off x="1876423" y="2995228"/>
            <a:ext cx="9657485" cy="2585323"/>
          </a:xfrm>
          <a:prstGeom prst="rect">
            <a:avLst/>
          </a:prstGeom>
          <a:noFill/>
        </p:spPr>
        <p:txBody>
          <a:bodyPr wrap="square">
            <a:spAutoFit/>
          </a:bodyPr>
          <a:lstStyle/>
          <a:p>
            <a:r>
              <a:rPr lang="pt-BR" dirty="0"/>
              <a:t>GLORIA HYUN-JUNG KWAK, </a:t>
            </a:r>
            <a:r>
              <a:rPr lang="pt-BR" dirty="0" err="1"/>
              <a:t>Department</a:t>
            </a:r>
            <a:r>
              <a:rPr lang="pt-BR" dirty="0"/>
              <a:t> </a:t>
            </a:r>
            <a:r>
              <a:rPr lang="pt-BR" dirty="0" err="1"/>
              <a:t>of</a:t>
            </a:r>
            <a:r>
              <a:rPr lang="pt-BR" dirty="0"/>
              <a:t> Computer Science </a:t>
            </a:r>
            <a:r>
              <a:rPr lang="pt-BR" dirty="0" err="1"/>
              <a:t>and</a:t>
            </a:r>
            <a:r>
              <a:rPr lang="pt-BR" dirty="0"/>
              <a:t> </a:t>
            </a:r>
            <a:r>
              <a:rPr lang="pt-BR" dirty="0" err="1"/>
              <a:t>Engineering</a:t>
            </a:r>
            <a:r>
              <a:rPr lang="pt-BR" dirty="0"/>
              <a:t>, e Hong Kong</a:t>
            </a:r>
          </a:p>
          <a:p>
            <a:r>
              <a:rPr lang="pt-BR" dirty="0" err="1"/>
              <a:t>University</a:t>
            </a:r>
            <a:r>
              <a:rPr lang="pt-BR" dirty="0"/>
              <a:t> </a:t>
            </a:r>
            <a:r>
              <a:rPr lang="pt-BR" dirty="0" err="1"/>
              <a:t>of</a:t>
            </a:r>
            <a:r>
              <a:rPr lang="pt-BR" dirty="0"/>
              <a:t> Science </a:t>
            </a:r>
            <a:r>
              <a:rPr lang="pt-BR" dirty="0" err="1"/>
              <a:t>and</a:t>
            </a:r>
            <a:r>
              <a:rPr lang="pt-BR" dirty="0"/>
              <a:t> Technology</a:t>
            </a:r>
          </a:p>
          <a:p>
            <a:endParaRPr lang="pt-BR" dirty="0"/>
          </a:p>
          <a:p>
            <a:r>
              <a:rPr lang="pt-BR" dirty="0"/>
              <a:t>PAN HUI, </a:t>
            </a:r>
            <a:r>
              <a:rPr lang="pt-BR" dirty="0" err="1"/>
              <a:t>Department</a:t>
            </a:r>
            <a:r>
              <a:rPr lang="pt-BR" dirty="0"/>
              <a:t> </a:t>
            </a:r>
            <a:r>
              <a:rPr lang="pt-BR" dirty="0" err="1"/>
              <a:t>of</a:t>
            </a:r>
            <a:r>
              <a:rPr lang="pt-BR" dirty="0"/>
              <a:t> Computer Science </a:t>
            </a:r>
            <a:r>
              <a:rPr lang="pt-BR" dirty="0" err="1"/>
              <a:t>and</a:t>
            </a:r>
            <a:r>
              <a:rPr lang="pt-BR" dirty="0"/>
              <a:t> </a:t>
            </a:r>
            <a:r>
              <a:rPr lang="pt-BR" dirty="0" err="1"/>
              <a:t>Engineering</a:t>
            </a:r>
            <a:r>
              <a:rPr lang="pt-BR" dirty="0"/>
              <a:t>, e Hong Kong </a:t>
            </a:r>
            <a:r>
              <a:rPr lang="pt-BR" dirty="0" err="1"/>
              <a:t>University</a:t>
            </a:r>
            <a:r>
              <a:rPr lang="pt-BR" dirty="0"/>
              <a:t> </a:t>
            </a:r>
            <a:r>
              <a:rPr lang="pt-BR" dirty="0" err="1"/>
              <a:t>of</a:t>
            </a:r>
            <a:r>
              <a:rPr lang="pt-BR" dirty="0"/>
              <a:t> Science </a:t>
            </a:r>
            <a:r>
              <a:rPr lang="pt-BR" dirty="0" err="1"/>
              <a:t>and</a:t>
            </a:r>
            <a:endParaRPr lang="pt-BR" dirty="0"/>
          </a:p>
          <a:p>
            <a:r>
              <a:rPr lang="pt-BR" dirty="0"/>
              <a:t>Technology </a:t>
            </a:r>
            <a:r>
              <a:rPr lang="pt-BR" dirty="0" err="1"/>
              <a:t>and</a:t>
            </a:r>
            <a:r>
              <a:rPr lang="pt-BR" dirty="0"/>
              <a:t> </a:t>
            </a:r>
            <a:r>
              <a:rPr lang="pt-BR" dirty="0" err="1"/>
              <a:t>Department</a:t>
            </a:r>
            <a:r>
              <a:rPr lang="pt-BR" dirty="0"/>
              <a:t> </a:t>
            </a:r>
            <a:r>
              <a:rPr lang="pt-BR" dirty="0" err="1"/>
              <a:t>of</a:t>
            </a:r>
            <a:r>
              <a:rPr lang="pt-BR" dirty="0"/>
              <a:t> Computer Science, </a:t>
            </a:r>
            <a:r>
              <a:rPr lang="pt-BR" dirty="0" err="1"/>
              <a:t>University</a:t>
            </a:r>
            <a:r>
              <a:rPr lang="pt-BR" dirty="0"/>
              <a:t> </a:t>
            </a:r>
            <a:r>
              <a:rPr lang="pt-BR" dirty="0" err="1"/>
              <a:t>of</a:t>
            </a:r>
            <a:r>
              <a:rPr lang="pt-BR" dirty="0"/>
              <a:t> Helsinki</a:t>
            </a:r>
          </a:p>
          <a:p>
            <a:endParaRPr lang="pt-BR" dirty="0"/>
          </a:p>
          <a:p>
            <a:endParaRPr lang="pt-BR" dirty="0"/>
          </a:p>
          <a:p>
            <a:endParaRPr lang="pt-BR" dirty="0"/>
          </a:p>
          <a:p>
            <a:r>
              <a:rPr lang="pt-BR" dirty="0"/>
              <a:t>Artigo publicado Setembro de 2019</a:t>
            </a:r>
          </a:p>
        </p:txBody>
      </p:sp>
    </p:spTree>
    <p:extLst>
      <p:ext uri="{BB962C8B-B14F-4D97-AF65-F5344CB8AC3E}">
        <p14:creationId xmlns:p14="http://schemas.microsoft.com/office/powerpoint/2010/main" val="429365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B5690-831E-7C9D-92C0-C2D879522DBE}"/>
              </a:ext>
            </a:extLst>
          </p:cNvPr>
          <p:cNvSpPr>
            <a:spLocks noGrp="1"/>
          </p:cNvSpPr>
          <p:nvPr>
            <p:ph type="ctrTitle"/>
          </p:nvPr>
        </p:nvSpPr>
        <p:spPr>
          <a:xfrm>
            <a:off x="1876424" y="389083"/>
            <a:ext cx="8791575" cy="1655762"/>
          </a:xfrm>
        </p:spPr>
        <p:txBody>
          <a:bodyPr/>
          <a:lstStyle/>
          <a:p>
            <a:r>
              <a:rPr lang="pt-BR" dirty="0"/>
              <a:t>Problema tratado no artigo e objetivo do artigo </a:t>
            </a:r>
          </a:p>
        </p:txBody>
      </p:sp>
      <p:sp>
        <p:nvSpPr>
          <p:cNvPr id="3" name="Subtítulo 2">
            <a:extLst>
              <a:ext uri="{FF2B5EF4-FFF2-40B4-BE49-F238E27FC236}">
                <a16:creationId xmlns:a16="http://schemas.microsoft.com/office/drawing/2014/main" id="{B1AE7626-F756-88EA-DC0A-B3B7143367E0}"/>
              </a:ext>
            </a:extLst>
          </p:cNvPr>
          <p:cNvSpPr>
            <a:spLocks noGrp="1"/>
          </p:cNvSpPr>
          <p:nvPr>
            <p:ph type="subTitle" idx="1"/>
          </p:nvPr>
        </p:nvSpPr>
        <p:spPr>
          <a:xfrm>
            <a:off x="1039092" y="2748973"/>
            <a:ext cx="9743208" cy="3719944"/>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is article presents a comprehensive review of research applying deep learning in health informatics with a focus on the last </a:t>
            </a:r>
            <a:r>
              <a:rPr lang="en-US" sz="1600" dirty="0" err="1">
                <a:solidFill>
                  <a:schemeClr val="tx1"/>
                </a:solidFill>
                <a:latin typeface="Arial" panose="020B0604020202020204" pitchFamily="34" charset="0"/>
                <a:cs typeface="Arial" panose="020B0604020202020204" pitchFamily="34" charset="0"/>
              </a:rPr>
              <a:t>ve</a:t>
            </a:r>
            <a:r>
              <a:rPr lang="en-US" sz="1600" dirty="0">
                <a:solidFill>
                  <a:schemeClr val="tx1"/>
                </a:solidFill>
                <a:latin typeface="Arial" panose="020B0604020202020204" pitchFamily="34" charset="0"/>
                <a:cs typeface="Arial" panose="020B0604020202020204" pitchFamily="34" charset="0"/>
              </a:rPr>
              <a:t> years in the elds of medical imaging, electronic health records, genomics, sensing, and online communication health, as well as challenges and promising directions for future research. We highlight ongoing popular approaches’ research and identify several challenges in building deep learning models.</a:t>
            </a:r>
          </a:p>
          <a:p>
            <a:pPr algn="just"/>
            <a:r>
              <a:rPr lang="en-US" sz="1600" dirty="0">
                <a:solidFill>
                  <a:schemeClr val="tx1"/>
                </a:solidFill>
                <a:latin typeface="Arial" panose="020B0604020202020204" pitchFamily="34" charset="0"/>
                <a:cs typeface="Arial" panose="020B0604020202020204" pitchFamily="34" charset="0"/>
              </a:rPr>
              <a:t>is article presents a comprehensive review of research applying deep learning in health informatics with a focus on the last </a:t>
            </a:r>
            <a:r>
              <a:rPr lang="en-US" sz="1600" dirty="0" err="1">
                <a:solidFill>
                  <a:schemeClr val="tx1"/>
                </a:solidFill>
                <a:latin typeface="Arial" panose="020B0604020202020204" pitchFamily="34" charset="0"/>
                <a:cs typeface="Arial" panose="020B0604020202020204" pitchFamily="34" charset="0"/>
              </a:rPr>
              <a:t>ve</a:t>
            </a:r>
            <a:r>
              <a:rPr lang="en-US" sz="1600" dirty="0">
                <a:solidFill>
                  <a:schemeClr val="tx1"/>
                </a:solidFill>
                <a:latin typeface="Arial" panose="020B0604020202020204" pitchFamily="34" charset="0"/>
                <a:cs typeface="Arial" panose="020B0604020202020204" pitchFamily="34" charset="0"/>
              </a:rPr>
              <a:t> years in the elds of medical imaging, electronic health records, genomics, sensing, and online communication health, as well as challenges and promising directions for future research. We highlight ongoing popular approaches’ research and identify several challenges in building deep learning models.</a:t>
            </a:r>
          </a:p>
        </p:txBody>
      </p:sp>
    </p:spTree>
    <p:extLst>
      <p:ext uri="{BB962C8B-B14F-4D97-AF65-F5344CB8AC3E}">
        <p14:creationId xmlns:p14="http://schemas.microsoft.com/office/powerpoint/2010/main" val="369671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5FDC2-5CF1-26C0-CCC0-70614BF0F4C2}"/>
              </a:ext>
            </a:extLst>
          </p:cNvPr>
          <p:cNvSpPr>
            <a:spLocks noGrp="1"/>
          </p:cNvSpPr>
          <p:nvPr>
            <p:ph type="ctrTitle"/>
          </p:nvPr>
        </p:nvSpPr>
        <p:spPr>
          <a:xfrm>
            <a:off x="5291668" y="1215496"/>
            <a:ext cx="5367866" cy="2387600"/>
          </a:xfrm>
        </p:spPr>
        <p:txBody>
          <a:bodyPr>
            <a:normAutofit/>
          </a:bodyPr>
          <a:lstStyle/>
          <a:p>
            <a:r>
              <a:rPr lang="pt-BR" sz="4400" dirty="0"/>
              <a:t>Objetivo da avaliação de desempenho</a:t>
            </a:r>
          </a:p>
        </p:txBody>
      </p:sp>
      <p:sp>
        <p:nvSpPr>
          <p:cNvPr id="3" name="Subtítulo 2">
            <a:extLst>
              <a:ext uri="{FF2B5EF4-FFF2-40B4-BE49-F238E27FC236}">
                <a16:creationId xmlns:a16="http://schemas.microsoft.com/office/drawing/2014/main" id="{40B542F6-5B55-0B74-0C13-27BBC0F8807E}"/>
              </a:ext>
            </a:extLst>
          </p:cNvPr>
          <p:cNvSpPr>
            <a:spLocks noGrp="1"/>
          </p:cNvSpPr>
          <p:nvPr>
            <p:ph type="subTitle" idx="1"/>
          </p:nvPr>
        </p:nvSpPr>
        <p:spPr>
          <a:xfrm>
            <a:off x="5291667" y="3602038"/>
            <a:ext cx="6325369" cy="2570162"/>
          </a:xfrm>
        </p:spPr>
        <p:txBody>
          <a:bodyPr>
            <a:normAutofit fontScale="92500" lnSpcReduction="20000"/>
          </a:bodyPr>
          <a:lstStyle/>
          <a:p>
            <a:r>
              <a:rPr lang="pt-BR" dirty="0">
                <a:solidFill>
                  <a:schemeClr val="tx1"/>
                </a:solidFill>
              </a:rPr>
              <a:t>primeiras aplicações de aprendizagem profunda em conjuntos de dados médicos foram imagens médicas, incluindo ressonância magnética (MRI), tomografia computadorizada (TC), tomografia por emissão de pósitrons (PET), raios X, microscopia, ultrassom (EUA), mamografia (MG). ), Imagens Histológicas de Hematoxilina e Eosina (H&amp;E), Imagens Ópticas e etc.</a:t>
            </a:r>
            <a:endParaRPr lang="pt-BR" sz="2400" dirty="0">
              <a:solidFill>
                <a:schemeClr val="tx1"/>
              </a:solidFill>
            </a:endParaRPr>
          </a:p>
        </p:txBody>
      </p:sp>
      <p:pic>
        <p:nvPicPr>
          <p:cNvPr id="5" name="Imagem 4">
            <a:extLst>
              <a:ext uri="{FF2B5EF4-FFF2-40B4-BE49-F238E27FC236}">
                <a16:creationId xmlns:a16="http://schemas.microsoft.com/office/drawing/2014/main" id="{B2F02529-E276-4260-8911-22C349853C53}"/>
              </a:ext>
            </a:extLst>
          </p:cNvPr>
          <p:cNvPicPr>
            <a:picLocks noChangeAspect="1"/>
          </p:cNvPicPr>
          <p:nvPr/>
        </p:nvPicPr>
        <p:blipFill>
          <a:blip r:embed="rId3"/>
          <a:stretch>
            <a:fillRect/>
          </a:stretch>
        </p:blipFill>
        <p:spPr>
          <a:xfrm>
            <a:off x="1319503" y="1927005"/>
            <a:ext cx="3525628" cy="274998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20615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BCB7248-C9EE-492F-12C6-37630A5F382D}"/>
              </a:ext>
            </a:extLst>
          </p:cNvPr>
          <p:cNvSpPr>
            <a:spLocks noGrp="1"/>
          </p:cNvSpPr>
          <p:nvPr>
            <p:ph type="ctrTitle"/>
          </p:nvPr>
        </p:nvSpPr>
        <p:spPr>
          <a:xfrm>
            <a:off x="1141413" y="618517"/>
            <a:ext cx="2877336" cy="5507328"/>
          </a:xfrm>
        </p:spPr>
        <p:txBody>
          <a:bodyPr vert="horz" lIns="91440" tIns="45720" rIns="91440" bIns="45720" rtlCol="0" anchor="ctr">
            <a:normAutofit/>
          </a:bodyPr>
          <a:lstStyle/>
          <a:p>
            <a:r>
              <a:rPr lang="en-US" sz="3600" dirty="0" err="1"/>
              <a:t>Objetivo</a:t>
            </a:r>
            <a:r>
              <a:rPr lang="en-US" sz="3600" dirty="0"/>
              <a:t> da </a:t>
            </a:r>
            <a:r>
              <a:rPr lang="en-US" sz="3600" dirty="0" err="1"/>
              <a:t>avaliação</a:t>
            </a:r>
            <a:r>
              <a:rPr lang="en-US" sz="3600" dirty="0"/>
              <a:t> de </a:t>
            </a:r>
            <a:r>
              <a:rPr lang="en-US" sz="3600" dirty="0" err="1"/>
              <a:t>desempenho</a:t>
            </a:r>
            <a:endParaRPr lang="en-US" sz="3600" dirty="0"/>
          </a:p>
        </p:txBody>
      </p:sp>
      <p:sp>
        <p:nvSpPr>
          <p:cNvPr id="3" name="Subtítulo 2">
            <a:extLst>
              <a:ext uri="{FF2B5EF4-FFF2-40B4-BE49-F238E27FC236}">
                <a16:creationId xmlns:a16="http://schemas.microsoft.com/office/drawing/2014/main" id="{828E7766-B62F-BB72-9944-0DD5F851FB77}"/>
              </a:ext>
            </a:extLst>
          </p:cNvPr>
          <p:cNvSpPr>
            <a:spLocks noGrp="1"/>
          </p:cNvSpPr>
          <p:nvPr>
            <p:ph type="subTitle" idx="1"/>
          </p:nvPr>
        </p:nvSpPr>
        <p:spPr>
          <a:xfrm>
            <a:off x="4540743" y="638650"/>
            <a:ext cx="7034485" cy="3782778"/>
          </a:xfrm>
        </p:spPr>
        <p:txBody>
          <a:bodyPr vert="horz" lIns="91440" tIns="45720" rIns="91440" bIns="45720" rtlCol="0">
            <a:normAutofit/>
          </a:bodyPr>
          <a:lstStyle/>
          <a:p>
            <a:pPr>
              <a:lnSpc>
                <a:spcPct val="110000"/>
              </a:lnSpc>
            </a:pPr>
            <a:r>
              <a:rPr lang="en-US" sz="1400" dirty="0">
                <a:solidFill>
                  <a:schemeClr val="tx1"/>
                </a:solidFill>
              </a:rPr>
              <a:t>e. </a:t>
            </a:r>
            <a:r>
              <a:rPr lang="en-US" sz="1400" dirty="0" err="1">
                <a:solidFill>
                  <a:schemeClr val="tx1"/>
                </a:solidFill>
              </a:rPr>
              <a:t>Começamos</a:t>
            </a:r>
            <a:r>
              <a:rPr lang="en-US" sz="1400" dirty="0">
                <a:solidFill>
                  <a:schemeClr val="tx1"/>
                </a:solidFill>
              </a:rPr>
              <a:t> </a:t>
            </a:r>
            <a:r>
              <a:rPr lang="en-US" sz="1400" dirty="0" err="1">
                <a:solidFill>
                  <a:schemeClr val="tx1"/>
                </a:solidFill>
              </a:rPr>
              <a:t>apresentando</a:t>
            </a:r>
            <a:r>
              <a:rPr lang="en-US" sz="1400" dirty="0">
                <a:solidFill>
                  <a:schemeClr val="tx1"/>
                </a:solidFill>
              </a:rPr>
              <a:t> </a:t>
            </a:r>
            <a:r>
              <a:rPr lang="en-US" sz="1400" dirty="0" err="1">
                <a:solidFill>
                  <a:schemeClr val="tx1"/>
                </a:solidFill>
              </a:rPr>
              <a:t>alguns</a:t>
            </a:r>
            <a:r>
              <a:rPr lang="en-US" sz="1400" dirty="0">
                <a:solidFill>
                  <a:schemeClr val="tx1"/>
                </a:solidFill>
              </a:rPr>
              <a:t> </a:t>
            </a:r>
            <a:r>
              <a:rPr lang="en-US" sz="1400" dirty="0" err="1">
                <a:solidFill>
                  <a:schemeClr val="tx1"/>
                </a:solidFill>
              </a:rPr>
              <a:t>modelos</a:t>
            </a:r>
            <a:r>
              <a:rPr lang="en-US" sz="1400" dirty="0">
                <a:solidFill>
                  <a:schemeClr val="tx1"/>
                </a:solidFill>
              </a:rPr>
              <a:t> </a:t>
            </a:r>
            <a:r>
              <a:rPr lang="en-US" sz="1400" dirty="0" err="1">
                <a:solidFill>
                  <a:schemeClr val="tx1"/>
                </a:solidFill>
              </a:rPr>
              <a:t>comuns</a:t>
            </a:r>
            <a:r>
              <a:rPr lang="en-US" sz="1400" dirty="0">
                <a:solidFill>
                  <a:schemeClr val="tx1"/>
                </a:solidFill>
              </a:rPr>
              <a:t> de </a:t>
            </a:r>
            <a:r>
              <a:rPr lang="en-US" sz="1400" dirty="0" err="1">
                <a:solidFill>
                  <a:schemeClr val="tx1"/>
                </a:solidFill>
              </a:rPr>
              <a:t>aprendizagem</a:t>
            </a:r>
            <a:r>
              <a:rPr lang="en-US" sz="1400" dirty="0">
                <a:solidFill>
                  <a:schemeClr val="tx1"/>
                </a:solidFill>
              </a:rPr>
              <a:t> </a:t>
            </a:r>
            <a:r>
              <a:rPr lang="en-US" sz="1400" dirty="0" err="1">
                <a:solidFill>
                  <a:schemeClr val="tx1"/>
                </a:solidFill>
              </a:rPr>
              <a:t>não</a:t>
            </a:r>
            <a:r>
              <a:rPr lang="en-US" sz="1400" dirty="0">
                <a:solidFill>
                  <a:schemeClr val="tx1"/>
                </a:solidFill>
              </a:rPr>
              <a:t> profunda </a:t>
            </a:r>
            <a:r>
              <a:rPr lang="en-US" sz="1400" dirty="0" err="1">
                <a:solidFill>
                  <a:schemeClr val="tx1"/>
                </a:solidFill>
              </a:rPr>
              <a:t>usados</a:t>
            </a:r>
            <a:r>
              <a:rPr lang="en-US" sz="1400" dirty="0">
                <a:solidFill>
                  <a:schemeClr val="tx1"/>
                </a:solidFill>
              </a:rPr>
              <a:t> </a:t>
            </a:r>
            <a:r>
              <a:rPr lang="en-US" sz="1400" dirty="0" err="1">
                <a:solidFill>
                  <a:schemeClr val="tx1"/>
                </a:solidFill>
              </a:rPr>
              <a:t>em</a:t>
            </a:r>
            <a:r>
              <a:rPr lang="en-US" sz="1400" dirty="0">
                <a:solidFill>
                  <a:schemeClr val="tx1"/>
                </a:solidFill>
              </a:rPr>
              <a:t> </a:t>
            </a:r>
            <a:r>
              <a:rPr lang="en-US" sz="1400" dirty="0" err="1">
                <a:solidFill>
                  <a:schemeClr val="tx1"/>
                </a:solidFill>
              </a:rPr>
              <a:t>muitos</a:t>
            </a:r>
            <a:r>
              <a:rPr lang="en-US" sz="1400" dirty="0">
                <a:solidFill>
                  <a:schemeClr val="tx1"/>
                </a:solidFill>
              </a:rPr>
              <a:t> </a:t>
            </a:r>
            <a:r>
              <a:rPr lang="en-US" sz="1400" dirty="0" err="1">
                <a:solidFill>
                  <a:schemeClr val="tx1"/>
                </a:solidFill>
              </a:rPr>
              <a:t>estudos</a:t>
            </a:r>
            <a:r>
              <a:rPr lang="en-US" sz="1400" dirty="0">
                <a:solidFill>
                  <a:schemeClr val="tx1"/>
                </a:solidFill>
              </a:rPr>
              <a:t> para </a:t>
            </a:r>
            <a:r>
              <a:rPr lang="en-US" sz="1400" dirty="0" err="1">
                <a:solidFill>
                  <a:schemeClr val="tx1"/>
                </a:solidFill>
              </a:rPr>
              <a:t>comparar</a:t>
            </a:r>
            <a:r>
              <a:rPr lang="en-US" sz="1400" dirty="0">
                <a:solidFill>
                  <a:schemeClr val="tx1"/>
                </a:solidFill>
              </a:rPr>
              <a:t> </a:t>
            </a:r>
            <a:r>
              <a:rPr lang="en-US" sz="1400" dirty="0" err="1">
                <a:solidFill>
                  <a:schemeClr val="tx1"/>
                </a:solidFill>
              </a:rPr>
              <a:t>ou</a:t>
            </a:r>
            <a:r>
              <a:rPr lang="en-US" sz="1400" dirty="0">
                <a:solidFill>
                  <a:schemeClr val="tx1"/>
                </a:solidFill>
              </a:rPr>
              <a:t> </a:t>
            </a:r>
            <a:r>
              <a:rPr lang="en-US" sz="1400" dirty="0" err="1">
                <a:solidFill>
                  <a:schemeClr val="tx1"/>
                </a:solidFill>
              </a:rPr>
              <a:t>combinar</a:t>
            </a:r>
            <a:r>
              <a:rPr lang="en-US" sz="1400" dirty="0">
                <a:solidFill>
                  <a:schemeClr val="tx1"/>
                </a:solidFill>
              </a:rPr>
              <a:t> com a </a:t>
            </a:r>
            <a:r>
              <a:rPr lang="en-US" sz="1400" dirty="0" err="1">
                <a:solidFill>
                  <a:schemeClr val="tx1"/>
                </a:solidFill>
              </a:rPr>
              <a:t>aprendizagem</a:t>
            </a:r>
            <a:r>
              <a:rPr lang="en-US" sz="1400" dirty="0">
                <a:solidFill>
                  <a:schemeClr val="tx1"/>
                </a:solidFill>
              </a:rPr>
              <a:t> profunda. </a:t>
            </a:r>
          </a:p>
          <a:p>
            <a:pPr indent="-228600">
              <a:lnSpc>
                <a:spcPct val="110000"/>
              </a:lnSpc>
              <a:buFont typeface="Arial" panose="020B0604020202020204" pitchFamily="34" charset="0"/>
              <a:buChar char="•"/>
            </a:pPr>
            <a:r>
              <a:rPr lang="en-US" sz="1400" dirty="0">
                <a:solidFill>
                  <a:schemeClr val="tx1"/>
                </a:solidFill>
              </a:rPr>
              <a:t>1 </a:t>
            </a:r>
            <a:r>
              <a:rPr lang="en-US" sz="1400" dirty="0" err="1">
                <a:solidFill>
                  <a:schemeClr val="tx1"/>
                </a:solidFill>
              </a:rPr>
              <a:t>Máquina</a:t>
            </a:r>
            <a:r>
              <a:rPr lang="en-US" sz="1400" dirty="0">
                <a:solidFill>
                  <a:schemeClr val="tx1"/>
                </a:solidFill>
              </a:rPr>
              <a:t> de </a:t>
            </a:r>
            <a:r>
              <a:rPr lang="en-US" sz="1400" dirty="0" err="1">
                <a:solidFill>
                  <a:schemeClr val="tx1"/>
                </a:solidFill>
              </a:rPr>
              <a:t>Vetores</a:t>
            </a:r>
            <a:r>
              <a:rPr lang="en-US" sz="1400" dirty="0">
                <a:solidFill>
                  <a:schemeClr val="tx1"/>
                </a:solidFill>
              </a:rPr>
              <a:t> de </a:t>
            </a:r>
            <a:r>
              <a:rPr lang="en-US" sz="1400" dirty="0" err="1">
                <a:solidFill>
                  <a:schemeClr val="tx1"/>
                </a:solidFill>
              </a:rPr>
              <a:t>Suporte</a:t>
            </a:r>
            <a:endParaRPr lang="en-US" sz="1400" dirty="0">
              <a:solidFill>
                <a:schemeClr val="tx1"/>
              </a:solidFill>
            </a:endParaRPr>
          </a:p>
          <a:p>
            <a:pPr>
              <a:lnSpc>
                <a:spcPct val="110000"/>
              </a:lnSpc>
            </a:pPr>
            <a:r>
              <a:rPr lang="en-US" sz="1400" dirty="0">
                <a:solidFill>
                  <a:schemeClr val="tx1"/>
                </a:solidFill>
              </a:rPr>
              <a:t>O SVM visa </a:t>
            </a:r>
            <a:r>
              <a:rPr lang="en-US" sz="1400" dirty="0" err="1">
                <a:solidFill>
                  <a:schemeClr val="tx1"/>
                </a:solidFill>
              </a:rPr>
              <a:t>definir</a:t>
            </a:r>
            <a:r>
              <a:rPr lang="en-US" sz="1400" dirty="0">
                <a:solidFill>
                  <a:schemeClr val="tx1"/>
                </a:solidFill>
              </a:rPr>
              <a:t> um </a:t>
            </a:r>
            <a:r>
              <a:rPr lang="en-US" sz="1400" dirty="0" err="1">
                <a:solidFill>
                  <a:schemeClr val="tx1"/>
                </a:solidFill>
              </a:rPr>
              <a:t>hiperplano</a:t>
            </a:r>
            <a:r>
              <a:rPr lang="en-US" sz="1400" dirty="0">
                <a:solidFill>
                  <a:schemeClr val="tx1"/>
                </a:solidFill>
              </a:rPr>
              <a:t> ideal que </a:t>
            </a:r>
            <a:r>
              <a:rPr lang="en-US" sz="1400" dirty="0" err="1">
                <a:solidFill>
                  <a:schemeClr val="tx1"/>
                </a:solidFill>
              </a:rPr>
              <a:t>possa</a:t>
            </a:r>
            <a:r>
              <a:rPr lang="en-US" sz="1400" dirty="0">
                <a:solidFill>
                  <a:schemeClr val="tx1"/>
                </a:solidFill>
              </a:rPr>
              <a:t> </a:t>
            </a:r>
            <a:r>
              <a:rPr lang="en-US" sz="1400" dirty="0" err="1">
                <a:solidFill>
                  <a:schemeClr val="tx1"/>
                </a:solidFill>
              </a:rPr>
              <a:t>distinguir</a:t>
            </a:r>
            <a:r>
              <a:rPr lang="en-US" sz="1400" dirty="0">
                <a:solidFill>
                  <a:schemeClr val="tx1"/>
                </a:solidFill>
              </a:rPr>
              <a:t> </a:t>
            </a:r>
            <a:r>
              <a:rPr lang="en-US" sz="1400" dirty="0" err="1">
                <a:solidFill>
                  <a:schemeClr val="tx1"/>
                </a:solidFill>
              </a:rPr>
              <a:t>grupos</a:t>
            </a:r>
            <a:r>
              <a:rPr lang="en-US" sz="1400" dirty="0">
                <a:solidFill>
                  <a:schemeClr val="tx1"/>
                </a:solidFill>
              </a:rPr>
              <a:t> </a:t>
            </a:r>
            <a:r>
              <a:rPr lang="en-US" sz="1400" dirty="0" err="1">
                <a:solidFill>
                  <a:schemeClr val="tx1"/>
                </a:solidFill>
              </a:rPr>
              <a:t>uns</a:t>
            </a:r>
            <a:r>
              <a:rPr lang="en-US" sz="1400" dirty="0">
                <a:solidFill>
                  <a:schemeClr val="tx1"/>
                </a:solidFill>
              </a:rPr>
              <a:t> dos outros. Numa </a:t>
            </a:r>
            <a:r>
              <a:rPr lang="en-US" sz="1400" dirty="0" err="1">
                <a:solidFill>
                  <a:schemeClr val="tx1"/>
                </a:solidFill>
              </a:rPr>
              <a:t>fase</a:t>
            </a:r>
            <a:r>
              <a:rPr lang="en-US" sz="1400" dirty="0">
                <a:solidFill>
                  <a:schemeClr val="tx1"/>
                </a:solidFill>
              </a:rPr>
              <a:t> de </a:t>
            </a:r>
            <a:r>
              <a:rPr lang="en-US" sz="1400" dirty="0" err="1">
                <a:solidFill>
                  <a:schemeClr val="tx1"/>
                </a:solidFill>
              </a:rPr>
              <a:t>treinamento</a:t>
            </a:r>
            <a:r>
              <a:rPr lang="en-US" sz="1400" dirty="0">
                <a:solidFill>
                  <a:schemeClr val="tx1"/>
                </a:solidFill>
              </a:rPr>
              <a:t>, </a:t>
            </a:r>
            <a:r>
              <a:rPr lang="en-US" sz="1400" dirty="0" err="1">
                <a:solidFill>
                  <a:schemeClr val="tx1"/>
                </a:solidFill>
              </a:rPr>
              <a:t>quando</a:t>
            </a:r>
            <a:r>
              <a:rPr lang="en-US" sz="1400" dirty="0">
                <a:solidFill>
                  <a:schemeClr val="tx1"/>
                </a:solidFill>
              </a:rPr>
              <a:t> </a:t>
            </a:r>
            <a:r>
              <a:rPr lang="en-US" sz="1400" dirty="0" err="1">
                <a:solidFill>
                  <a:schemeClr val="tx1"/>
                </a:solidFill>
              </a:rPr>
              <a:t>os</a:t>
            </a:r>
            <a:r>
              <a:rPr lang="en-US" sz="1400" dirty="0">
                <a:solidFill>
                  <a:schemeClr val="tx1"/>
                </a:solidFill>
              </a:rPr>
              <a:t> </a:t>
            </a:r>
            <a:r>
              <a:rPr lang="en-US" sz="1400" dirty="0" err="1">
                <a:solidFill>
                  <a:schemeClr val="tx1"/>
                </a:solidFill>
              </a:rPr>
              <a:t>próprios</a:t>
            </a:r>
            <a:r>
              <a:rPr lang="en-US" sz="1400" dirty="0">
                <a:solidFill>
                  <a:schemeClr val="tx1"/>
                </a:solidFill>
              </a:rPr>
              <a:t> dados </a:t>
            </a:r>
            <a:r>
              <a:rPr lang="en-US" sz="1400" dirty="0" err="1">
                <a:solidFill>
                  <a:schemeClr val="tx1"/>
                </a:solidFill>
              </a:rPr>
              <a:t>são</a:t>
            </a:r>
            <a:r>
              <a:rPr lang="en-US" sz="1400" dirty="0">
                <a:solidFill>
                  <a:schemeClr val="tx1"/>
                </a:solidFill>
              </a:rPr>
              <a:t> </a:t>
            </a:r>
            <a:r>
              <a:rPr lang="en-US" sz="1400" dirty="0" err="1">
                <a:solidFill>
                  <a:schemeClr val="tx1"/>
                </a:solidFill>
              </a:rPr>
              <a:t>linearmente</a:t>
            </a:r>
            <a:r>
              <a:rPr lang="en-US" sz="1400" dirty="0">
                <a:solidFill>
                  <a:schemeClr val="tx1"/>
                </a:solidFill>
              </a:rPr>
              <a:t> </a:t>
            </a:r>
            <a:r>
              <a:rPr lang="en-US" sz="1400" dirty="0" err="1">
                <a:solidFill>
                  <a:schemeClr val="tx1"/>
                </a:solidFill>
              </a:rPr>
              <a:t>separáveis</a:t>
            </a:r>
            <a:r>
              <a:rPr lang="en-US" sz="1400" dirty="0">
                <a:solidFill>
                  <a:schemeClr val="tx1"/>
                </a:solidFill>
              </a:rPr>
              <a:t>.</a:t>
            </a:r>
          </a:p>
          <a:p>
            <a:pPr indent="-228600">
              <a:lnSpc>
                <a:spcPct val="110000"/>
              </a:lnSpc>
              <a:buFont typeface="Arial" panose="020B0604020202020204" pitchFamily="34" charset="0"/>
              <a:buChar char="•"/>
            </a:pPr>
            <a:r>
              <a:rPr lang="en-US" sz="1400" dirty="0">
                <a:solidFill>
                  <a:schemeClr val="tx1"/>
                </a:solidFill>
              </a:rPr>
              <a:t>2 </a:t>
            </a:r>
            <a:r>
              <a:rPr lang="en-US" sz="1400" dirty="0" err="1">
                <a:solidFill>
                  <a:schemeClr val="tx1"/>
                </a:solidFill>
              </a:rPr>
              <a:t>Decomposição</a:t>
            </a:r>
            <a:r>
              <a:rPr lang="en-US" sz="1400" dirty="0">
                <a:solidFill>
                  <a:schemeClr val="tx1"/>
                </a:solidFill>
              </a:rPr>
              <a:t> </a:t>
            </a:r>
            <a:r>
              <a:rPr lang="en-US" sz="1400" dirty="0" err="1">
                <a:solidFill>
                  <a:schemeClr val="tx1"/>
                </a:solidFill>
              </a:rPr>
              <a:t>Matriz</a:t>
            </a:r>
            <a:r>
              <a:rPr lang="en-US" sz="1400" dirty="0">
                <a:solidFill>
                  <a:schemeClr val="tx1"/>
                </a:solidFill>
              </a:rPr>
              <a:t>/Tensor</a:t>
            </a:r>
          </a:p>
          <a:p>
            <a:pPr>
              <a:lnSpc>
                <a:spcPct val="110000"/>
              </a:lnSpc>
            </a:pPr>
            <a:r>
              <a:rPr lang="en-US" sz="1400" dirty="0">
                <a:solidFill>
                  <a:schemeClr val="tx1"/>
                </a:solidFill>
              </a:rPr>
              <a:t>Um tensor é um array multidimensional. Mais </a:t>
            </a:r>
            <a:r>
              <a:rPr lang="en-US" sz="1400" dirty="0" err="1">
                <a:solidFill>
                  <a:schemeClr val="tx1"/>
                </a:solidFill>
              </a:rPr>
              <a:t>formalmente</a:t>
            </a:r>
            <a:r>
              <a:rPr lang="en-US" sz="1400" dirty="0">
                <a:solidFill>
                  <a:schemeClr val="tx1"/>
                </a:solidFill>
              </a:rPr>
              <a:t>, um tensor de n-vias </a:t>
            </a:r>
            <a:r>
              <a:rPr lang="en-US" sz="1400" dirty="0" err="1">
                <a:solidFill>
                  <a:schemeClr val="tx1"/>
                </a:solidFill>
              </a:rPr>
              <a:t>ou</a:t>
            </a:r>
            <a:r>
              <a:rPr lang="en-US" sz="1400" dirty="0">
                <a:solidFill>
                  <a:schemeClr val="tx1"/>
                </a:solidFill>
              </a:rPr>
              <a:t> de </a:t>
            </a:r>
            <a:r>
              <a:rPr lang="en-US" sz="1400" dirty="0" err="1">
                <a:solidFill>
                  <a:schemeClr val="tx1"/>
                </a:solidFill>
              </a:rPr>
              <a:t>ordem</a:t>
            </a:r>
            <a:r>
              <a:rPr lang="en-US" sz="1400" dirty="0">
                <a:solidFill>
                  <a:schemeClr val="tx1"/>
                </a:solidFill>
              </a:rPr>
              <a:t> n é um </a:t>
            </a:r>
            <a:r>
              <a:rPr lang="en-US" sz="1400" dirty="0" err="1">
                <a:solidFill>
                  <a:schemeClr val="tx1"/>
                </a:solidFill>
              </a:rPr>
              <a:t>elemento</a:t>
            </a:r>
            <a:r>
              <a:rPr lang="en-US" sz="1400" dirty="0">
                <a:solidFill>
                  <a:schemeClr val="tx1"/>
                </a:solidFill>
              </a:rPr>
              <a:t> do </a:t>
            </a:r>
            <a:r>
              <a:rPr lang="en-US" sz="1400" dirty="0" err="1">
                <a:solidFill>
                  <a:schemeClr val="tx1"/>
                </a:solidFill>
              </a:rPr>
              <a:t>produto</a:t>
            </a:r>
            <a:r>
              <a:rPr lang="en-US" sz="1400" dirty="0">
                <a:solidFill>
                  <a:schemeClr val="tx1"/>
                </a:solidFill>
              </a:rPr>
              <a:t> tensorial de n </a:t>
            </a:r>
            <a:r>
              <a:rPr lang="en-US" sz="1400" dirty="0" err="1">
                <a:solidFill>
                  <a:schemeClr val="tx1"/>
                </a:solidFill>
              </a:rPr>
              <a:t>espaços</a:t>
            </a:r>
            <a:r>
              <a:rPr lang="en-US" sz="1400" dirty="0">
                <a:solidFill>
                  <a:schemeClr val="tx1"/>
                </a:solidFill>
              </a:rPr>
              <a:t> </a:t>
            </a:r>
            <a:r>
              <a:rPr lang="en-US" sz="1400" dirty="0" err="1">
                <a:solidFill>
                  <a:schemeClr val="tx1"/>
                </a:solidFill>
              </a:rPr>
              <a:t>vetoriais</a:t>
            </a:r>
            <a:r>
              <a:rPr lang="en-US" sz="1400" dirty="0">
                <a:solidFill>
                  <a:schemeClr val="tx1"/>
                </a:solidFill>
              </a:rPr>
              <a:t>, </a:t>
            </a:r>
            <a:r>
              <a:rPr lang="en-US" sz="1400" dirty="0" err="1">
                <a:solidFill>
                  <a:schemeClr val="tx1"/>
                </a:solidFill>
              </a:rPr>
              <a:t>cada</a:t>
            </a:r>
            <a:r>
              <a:rPr lang="en-US" sz="1400" dirty="0">
                <a:solidFill>
                  <a:schemeClr val="tx1"/>
                </a:solidFill>
              </a:rPr>
              <a:t> um dos </a:t>
            </a:r>
            <a:r>
              <a:rPr lang="en-US" sz="1400" dirty="0" err="1">
                <a:solidFill>
                  <a:schemeClr val="tx1"/>
                </a:solidFill>
              </a:rPr>
              <a:t>quais</a:t>
            </a:r>
            <a:r>
              <a:rPr lang="en-US" sz="1400" dirty="0">
                <a:solidFill>
                  <a:schemeClr val="tx1"/>
                </a:solidFill>
              </a:rPr>
              <a:t> </a:t>
            </a:r>
            <a:r>
              <a:rPr lang="en-US" sz="1400" dirty="0" err="1">
                <a:solidFill>
                  <a:schemeClr val="tx1"/>
                </a:solidFill>
              </a:rPr>
              <a:t>tem</a:t>
            </a:r>
            <a:r>
              <a:rPr lang="en-US" sz="1400" dirty="0">
                <a:solidFill>
                  <a:schemeClr val="tx1"/>
                </a:solidFill>
              </a:rPr>
              <a:t> </a:t>
            </a:r>
            <a:r>
              <a:rPr lang="en-US" sz="1400" dirty="0" err="1">
                <a:solidFill>
                  <a:schemeClr val="tx1"/>
                </a:solidFill>
              </a:rPr>
              <a:t>seu</a:t>
            </a:r>
            <a:r>
              <a:rPr lang="en-US" sz="1400" dirty="0">
                <a:solidFill>
                  <a:schemeClr val="tx1"/>
                </a:solidFill>
              </a:rPr>
              <a:t> </a:t>
            </a:r>
            <a:r>
              <a:rPr lang="en-US" sz="1400" dirty="0" err="1">
                <a:solidFill>
                  <a:schemeClr val="tx1"/>
                </a:solidFill>
              </a:rPr>
              <a:t>próprio</a:t>
            </a:r>
            <a:r>
              <a:rPr lang="en-US" sz="1400" dirty="0">
                <a:solidFill>
                  <a:schemeClr val="tx1"/>
                </a:solidFill>
              </a:rPr>
              <a:t> </a:t>
            </a:r>
            <a:r>
              <a:rPr lang="en-US" sz="1400" dirty="0" err="1">
                <a:solidFill>
                  <a:schemeClr val="tx1"/>
                </a:solidFill>
              </a:rPr>
              <a:t>sistema</a:t>
            </a:r>
            <a:r>
              <a:rPr lang="en-US" sz="1400" dirty="0">
                <a:solidFill>
                  <a:schemeClr val="tx1"/>
                </a:solidFill>
              </a:rPr>
              <a:t> de </a:t>
            </a:r>
            <a:r>
              <a:rPr lang="en-US" sz="1400" dirty="0" err="1">
                <a:solidFill>
                  <a:schemeClr val="tx1"/>
                </a:solidFill>
              </a:rPr>
              <a:t>coordenadas</a:t>
            </a:r>
            <a:r>
              <a:rPr lang="en-US" sz="1400" dirty="0">
                <a:solidFill>
                  <a:schemeClr val="tx1"/>
                </a:solidFill>
              </a:rPr>
              <a:t>.</a:t>
            </a: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a:p>
            <a:pPr indent="-228600">
              <a:lnSpc>
                <a:spcPct val="110000"/>
              </a:lnSpc>
              <a:buFont typeface="Arial" panose="020B0604020202020204" pitchFamily="34" charset="0"/>
              <a:buChar char="•"/>
            </a:pPr>
            <a:endParaRPr lang="en-US" sz="1400" dirty="0">
              <a:solidFill>
                <a:schemeClr val="tx1"/>
              </a:solidFill>
            </a:endParaRPr>
          </a:p>
        </p:txBody>
      </p:sp>
      <p:pic>
        <p:nvPicPr>
          <p:cNvPr id="6" name="Imagem 5">
            <a:extLst>
              <a:ext uri="{FF2B5EF4-FFF2-40B4-BE49-F238E27FC236}">
                <a16:creationId xmlns:a16="http://schemas.microsoft.com/office/drawing/2014/main" id="{3CF9315E-A2D2-B0FF-A644-B83EB2757AF5}"/>
              </a:ext>
            </a:extLst>
          </p:cNvPr>
          <p:cNvPicPr>
            <a:picLocks noChangeAspect="1"/>
          </p:cNvPicPr>
          <p:nvPr/>
        </p:nvPicPr>
        <p:blipFill>
          <a:blip r:embed="rId3"/>
          <a:stretch>
            <a:fillRect/>
          </a:stretch>
        </p:blipFill>
        <p:spPr>
          <a:xfrm>
            <a:off x="4788252" y="4712148"/>
            <a:ext cx="6786975" cy="13064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885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EEF27-F3A0-618C-D228-2FB8939F9BAB}"/>
              </a:ext>
            </a:extLst>
          </p:cNvPr>
          <p:cNvSpPr>
            <a:spLocks noGrp="1"/>
          </p:cNvSpPr>
          <p:nvPr>
            <p:ph type="title"/>
          </p:nvPr>
        </p:nvSpPr>
        <p:spPr>
          <a:xfrm>
            <a:off x="7962519" y="618518"/>
            <a:ext cx="3084891" cy="1478570"/>
          </a:xfrm>
        </p:spPr>
        <p:txBody>
          <a:bodyPr>
            <a:normAutofit/>
          </a:bodyPr>
          <a:lstStyle/>
          <a:p>
            <a:r>
              <a:rPr lang="en-US" sz="3200"/>
              <a:t>Objetivo da avaliação de desempenho</a:t>
            </a:r>
            <a:endParaRPr lang="pt-BR" sz="3200"/>
          </a:p>
        </p:txBody>
      </p:sp>
      <p:sp>
        <p:nvSpPr>
          <p:cNvPr id="3" name="Espaço Reservado para Conteúdo 2">
            <a:extLst>
              <a:ext uri="{FF2B5EF4-FFF2-40B4-BE49-F238E27FC236}">
                <a16:creationId xmlns:a16="http://schemas.microsoft.com/office/drawing/2014/main" id="{3FA80A4A-B867-EFF0-D253-7C6EC14014DA}"/>
              </a:ext>
            </a:extLst>
          </p:cNvPr>
          <p:cNvSpPr>
            <a:spLocks noGrp="1"/>
          </p:cNvSpPr>
          <p:nvPr>
            <p:ph idx="1"/>
          </p:nvPr>
        </p:nvSpPr>
        <p:spPr>
          <a:xfrm>
            <a:off x="7962519" y="2097088"/>
            <a:ext cx="3991356" cy="4522788"/>
          </a:xfrm>
        </p:spPr>
        <p:txBody>
          <a:bodyPr>
            <a:normAutofit fontScale="92500"/>
          </a:bodyPr>
          <a:lstStyle/>
          <a:p>
            <a:pPr>
              <a:lnSpc>
                <a:spcPct val="110000"/>
              </a:lnSpc>
            </a:pPr>
            <a:r>
              <a:rPr lang="pt-BR" sz="1600" dirty="0"/>
              <a:t>Redes Neurais </a:t>
            </a:r>
            <a:r>
              <a:rPr lang="pt-BR" sz="1600" dirty="0" err="1"/>
              <a:t>Convolucionais</a:t>
            </a:r>
            <a:endParaRPr lang="pt-BR" sz="1600" dirty="0"/>
          </a:p>
          <a:p>
            <a:pPr marL="0" indent="0">
              <a:lnSpc>
                <a:spcPct val="110000"/>
              </a:lnSpc>
              <a:buNone/>
            </a:pPr>
            <a:r>
              <a:rPr lang="pt-BR" sz="1600" dirty="0"/>
              <a:t>A rede neural </a:t>
            </a:r>
            <a:r>
              <a:rPr lang="pt-BR" sz="1600" dirty="0" err="1"/>
              <a:t>convolucional</a:t>
            </a:r>
            <a:r>
              <a:rPr lang="pt-BR" sz="1600" dirty="0"/>
              <a:t> (CNN) é um algoritmo inspirado no processamento biológico do córtex visual animal Ao contrário da rede neural totalmente conectada original, o algoritmo eventualmente implementa como o córtex visual animal funciona, com camadas </a:t>
            </a:r>
            <a:r>
              <a:rPr lang="pt-BR" sz="1600" dirty="0" err="1"/>
              <a:t>convolucionais</a:t>
            </a:r>
            <a:r>
              <a:rPr lang="pt-BR" sz="1600" dirty="0"/>
              <a:t> que compartilharam conjuntos de pesos bidimensionais para o caso CNN 2D que reconhecem a informação espacial e agrupam camadas para filtrar conhecimentos comparativamente mais importante.</a:t>
            </a:r>
          </a:p>
          <a:p>
            <a:pPr marL="0" indent="0">
              <a:lnSpc>
                <a:spcPct val="110000"/>
              </a:lnSpc>
              <a:buNone/>
            </a:pPr>
            <a:r>
              <a:rPr lang="pt-BR" sz="1600" dirty="0"/>
              <a:t>Redes Neurais Recorrentes</a:t>
            </a:r>
          </a:p>
          <a:p>
            <a:pPr marL="0" indent="0">
              <a:lnSpc>
                <a:spcPct val="110000"/>
              </a:lnSpc>
              <a:buNone/>
            </a:pPr>
            <a:r>
              <a:rPr lang="pt-BR" sz="1600" dirty="0"/>
              <a:t>A rede neural recorrente (RNN) é uma classe de RNA especializada para fluxos de dados, como dados de séries temporais e linguagem natural.</a:t>
            </a:r>
          </a:p>
        </p:txBody>
      </p:sp>
      <p:pic>
        <p:nvPicPr>
          <p:cNvPr id="5" name="Imagem 4">
            <a:extLst>
              <a:ext uri="{FF2B5EF4-FFF2-40B4-BE49-F238E27FC236}">
                <a16:creationId xmlns:a16="http://schemas.microsoft.com/office/drawing/2014/main" id="{2C876051-3292-9640-3882-17C7464CDE99}"/>
              </a:ext>
            </a:extLst>
          </p:cNvPr>
          <p:cNvPicPr>
            <a:picLocks noChangeAspect="1"/>
          </p:cNvPicPr>
          <p:nvPr/>
        </p:nvPicPr>
        <p:blipFill rotWithShape="1">
          <a:blip r:embed="rId3"/>
          <a:srcRect l="24503" r="-1" b="-1"/>
          <a:stretch/>
        </p:blipFill>
        <p:spPr>
          <a:xfrm>
            <a:off x="-5597" y="10"/>
            <a:ext cx="7558541" cy="6857990"/>
          </a:xfrm>
          <a:prstGeom prst="rect">
            <a:avLst/>
          </a:prstGeom>
        </p:spPr>
      </p:pic>
    </p:spTree>
    <p:extLst>
      <p:ext uri="{BB962C8B-B14F-4D97-AF65-F5344CB8AC3E}">
        <p14:creationId xmlns:p14="http://schemas.microsoft.com/office/powerpoint/2010/main" val="270110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09BBFF-4E75-0D98-70BB-D8CFFCA8B0A6}"/>
              </a:ext>
            </a:extLst>
          </p:cNvPr>
          <p:cNvSpPr>
            <a:spLocks noGrp="1"/>
          </p:cNvSpPr>
          <p:nvPr>
            <p:ph type="ctrTitle"/>
          </p:nvPr>
        </p:nvSpPr>
        <p:spPr>
          <a:xfrm>
            <a:off x="8057397" y="1113282"/>
            <a:ext cx="3489569" cy="2396681"/>
          </a:xfrm>
        </p:spPr>
        <p:txBody>
          <a:bodyPr>
            <a:normAutofit/>
          </a:bodyPr>
          <a:lstStyle/>
          <a:p>
            <a:r>
              <a:rPr lang="pt-BR" sz="4100">
                <a:solidFill>
                  <a:srgbClr val="FFFFFF"/>
                </a:solidFill>
              </a:rPr>
              <a:t>Sistema em teste e componente em estudo</a:t>
            </a:r>
          </a:p>
        </p:txBody>
      </p:sp>
      <p:sp>
        <p:nvSpPr>
          <p:cNvPr id="3" name="Subtítulo 2">
            <a:extLst>
              <a:ext uri="{FF2B5EF4-FFF2-40B4-BE49-F238E27FC236}">
                <a16:creationId xmlns:a16="http://schemas.microsoft.com/office/drawing/2014/main" id="{3C4691D0-2CCF-E337-3428-C644578ABDD8}"/>
              </a:ext>
            </a:extLst>
          </p:cNvPr>
          <p:cNvSpPr>
            <a:spLocks noGrp="1"/>
          </p:cNvSpPr>
          <p:nvPr>
            <p:ph type="subTitle" idx="1"/>
          </p:nvPr>
        </p:nvSpPr>
        <p:spPr>
          <a:xfrm>
            <a:off x="8046666" y="3602038"/>
            <a:ext cx="3640509" cy="3017838"/>
          </a:xfrm>
        </p:spPr>
        <p:txBody>
          <a:bodyPr>
            <a:normAutofit fontScale="85000" lnSpcReduction="20000"/>
          </a:bodyPr>
          <a:lstStyle/>
          <a:p>
            <a:pPr algn="just">
              <a:lnSpc>
                <a:spcPct val="110000"/>
              </a:lnSpc>
            </a:pPr>
            <a:r>
              <a:rPr lang="pt-BR" sz="1500" dirty="0">
                <a:solidFill>
                  <a:schemeClr val="bg1"/>
                </a:solidFill>
              </a:rPr>
              <a:t>Foram utilizados aprendizagem profunda para prever doenças, mortalidade e internações a partir de prontuários de pacientes , vários estudos mostraram que uma das principais contribuições foi a caracterização de características.</a:t>
            </a:r>
          </a:p>
          <a:p>
            <a:pPr algn="just">
              <a:lnSpc>
                <a:spcPct val="110000"/>
              </a:lnSpc>
            </a:pPr>
            <a:r>
              <a:rPr lang="pt-BR" sz="1500" dirty="0">
                <a:solidFill>
                  <a:schemeClr val="bg1"/>
                </a:solidFill>
              </a:rPr>
              <a:t>Para resolver o problema dos valores faltantes, foram realizados três tipos de estudos: (i) imputação de</a:t>
            </a:r>
          </a:p>
          <a:p>
            <a:pPr algn="just">
              <a:lnSpc>
                <a:spcPct val="110000"/>
              </a:lnSpc>
            </a:pPr>
            <a:r>
              <a:rPr lang="pt-BR" sz="1500" dirty="0">
                <a:solidFill>
                  <a:schemeClr val="bg1"/>
                </a:solidFill>
              </a:rPr>
              <a:t>valores faltantes, (</a:t>
            </a:r>
            <a:r>
              <a:rPr lang="pt-BR" sz="1500" dirty="0" err="1">
                <a:solidFill>
                  <a:schemeClr val="bg1"/>
                </a:solidFill>
              </a:rPr>
              <a:t>ii</a:t>
            </a:r>
            <a:r>
              <a:rPr lang="pt-BR" sz="1500" dirty="0">
                <a:solidFill>
                  <a:schemeClr val="bg1"/>
                </a:solidFill>
              </a:rPr>
              <a:t>) utilização da porcentagem de valores faltantes como entrada, e (</a:t>
            </a:r>
            <a:r>
              <a:rPr lang="pt-BR" sz="1500" dirty="0" err="1">
                <a:solidFill>
                  <a:schemeClr val="bg1"/>
                </a:solidFill>
              </a:rPr>
              <a:t>iii</a:t>
            </a:r>
            <a:r>
              <a:rPr lang="pt-BR" sz="1500" dirty="0">
                <a:solidFill>
                  <a:schemeClr val="bg1"/>
                </a:solidFill>
              </a:rPr>
              <a:t>) utilização de algoritmos</a:t>
            </a:r>
          </a:p>
          <a:p>
            <a:pPr algn="just">
              <a:lnSpc>
                <a:spcPct val="110000"/>
              </a:lnSpc>
            </a:pPr>
            <a:r>
              <a:rPr lang="pt-BR" sz="1500" dirty="0">
                <a:solidFill>
                  <a:schemeClr val="bg1"/>
                </a:solidFill>
              </a:rPr>
              <a:t>baseados em agrupamento/similaridade.</a:t>
            </a:r>
          </a:p>
        </p:txBody>
      </p:sp>
      <p:pic>
        <p:nvPicPr>
          <p:cNvPr id="5" name="Imagem 4" descr="Tabela&#10;&#10;Descrição gerada automaticamente">
            <a:extLst>
              <a:ext uri="{FF2B5EF4-FFF2-40B4-BE49-F238E27FC236}">
                <a16:creationId xmlns:a16="http://schemas.microsoft.com/office/drawing/2014/main" id="{20D88258-70FC-D27D-826B-F65D1C11CD6B}"/>
              </a:ext>
            </a:extLst>
          </p:cNvPr>
          <p:cNvPicPr>
            <a:picLocks noChangeAspect="1"/>
          </p:cNvPicPr>
          <p:nvPr/>
        </p:nvPicPr>
        <p:blipFill>
          <a:blip r:embed="rId2"/>
          <a:stretch>
            <a:fillRect/>
          </a:stretch>
        </p:blipFill>
        <p:spPr>
          <a:xfrm>
            <a:off x="896893" y="2428412"/>
            <a:ext cx="6564544" cy="2117064"/>
          </a:xfrm>
          <a:prstGeom prst="rect">
            <a:avLst/>
          </a:prstGeom>
        </p:spPr>
      </p:pic>
    </p:spTree>
    <p:extLst>
      <p:ext uri="{BB962C8B-B14F-4D97-AF65-F5344CB8AC3E}">
        <p14:creationId xmlns:p14="http://schemas.microsoft.com/office/powerpoint/2010/main" val="30357687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57815-A6DF-26C1-007F-BA7B403AC725}"/>
              </a:ext>
            </a:extLst>
          </p:cNvPr>
          <p:cNvSpPr>
            <a:spLocks noGrp="1"/>
          </p:cNvSpPr>
          <p:nvPr>
            <p:ph type="ctrTitle"/>
          </p:nvPr>
        </p:nvSpPr>
        <p:spPr>
          <a:xfrm>
            <a:off x="8057397" y="1113282"/>
            <a:ext cx="3489569" cy="2396681"/>
          </a:xfrm>
        </p:spPr>
        <p:txBody>
          <a:bodyPr>
            <a:normAutofit/>
          </a:bodyPr>
          <a:lstStyle/>
          <a:p>
            <a:r>
              <a:rPr lang="pt-BR" sz="4400">
                <a:solidFill>
                  <a:srgbClr val="FFFFFF"/>
                </a:solidFill>
              </a:rPr>
              <a:t>Técnica de avaliação utilizada</a:t>
            </a:r>
          </a:p>
        </p:txBody>
      </p:sp>
      <p:sp>
        <p:nvSpPr>
          <p:cNvPr id="3" name="Subtítulo 2">
            <a:extLst>
              <a:ext uri="{FF2B5EF4-FFF2-40B4-BE49-F238E27FC236}">
                <a16:creationId xmlns:a16="http://schemas.microsoft.com/office/drawing/2014/main" id="{BB769B12-5A27-5B3D-F088-A485297CF9B4}"/>
              </a:ext>
            </a:extLst>
          </p:cNvPr>
          <p:cNvSpPr>
            <a:spLocks noGrp="1"/>
          </p:cNvSpPr>
          <p:nvPr>
            <p:ph type="subTitle" idx="1"/>
          </p:nvPr>
        </p:nvSpPr>
        <p:spPr>
          <a:xfrm>
            <a:off x="7751235" y="3602038"/>
            <a:ext cx="4364565" cy="3120880"/>
          </a:xfrm>
        </p:spPr>
        <p:txBody>
          <a:bodyPr>
            <a:noAutofit/>
          </a:bodyPr>
          <a:lstStyle/>
          <a:p>
            <a:pPr>
              <a:lnSpc>
                <a:spcPct val="110000"/>
              </a:lnSpc>
            </a:pPr>
            <a:r>
              <a:rPr lang="pt-BR" sz="1600" dirty="0">
                <a:solidFill>
                  <a:schemeClr val="bg1"/>
                </a:solidFill>
              </a:rPr>
              <a:t>Aferição dados reais</a:t>
            </a:r>
          </a:p>
          <a:p>
            <a:pPr algn="just">
              <a:lnSpc>
                <a:spcPct val="110000"/>
              </a:lnSpc>
            </a:pPr>
            <a:r>
              <a:rPr lang="pt-BR" sz="1400" dirty="0">
                <a:solidFill>
                  <a:schemeClr val="bg1"/>
                </a:solidFill>
              </a:rPr>
              <a:t>	O aprendizado profundo também foi implementado com extrema rapidez em todos os outros aspectos da análise de imagens médicas, como segmentação de imagens com base em pixels, bordas e regiões, estudos de desequilíbrio de classe, registro de imagens. </a:t>
            </a:r>
          </a:p>
          <a:p>
            <a:pPr algn="just">
              <a:lnSpc>
                <a:spcPct val="110000"/>
              </a:lnSpc>
            </a:pPr>
            <a:r>
              <a:rPr lang="pt-BR" sz="1400" dirty="0">
                <a:solidFill>
                  <a:schemeClr val="bg1"/>
                </a:solidFill>
              </a:rPr>
              <a:t>(por exemplo, registro de imagens de tomografia computadorizada/ressonância magnética do cérebro ou Parte do corpo inteiro). /CT para localização de tumor), geração de imagens, reconstrução de imagens</a:t>
            </a:r>
          </a:p>
        </p:txBody>
      </p:sp>
      <p:pic>
        <p:nvPicPr>
          <p:cNvPr id="5" name="Imagem 4">
            <a:extLst>
              <a:ext uri="{FF2B5EF4-FFF2-40B4-BE49-F238E27FC236}">
                <a16:creationId xmlns:a16="http://schemas.microsoft.com/office/drawing/2014/main" id="{0FB4FB1F-3FE7-017E-77F9-1DA791436C31}"/>
              </a:ext>
            </a:extLst>
          </p:cNvPr>
          <p:cNvPicPr>
            <a:picLocks noChangeAspect="1"/>
          </p:cNvPicPr>
          <p:nvPr/>
        </p:nvPicPr>
        <p:blipFill>
          <a:blip r:embed="rId2"/>
          <a:stretch>
            <a:fillRect/>
          </a:stretch>
        </p:blipFill>
        <p:spPr>
          <a:xfrm>
            <a:off x="1118988" y="2360307"/>
            <a:ext cx="6112382" cy="1940681"/>
          </a:xfrm>
          <a:prstGeom prst="rect">
            <a:avLst/>
          </a:prstGeom>
        </p:spPr>
      </p:pic>
    </p:spTree>
    <p:extLst>
      <p:ext uri="{BB962C8B-B14F-4D97-AF65-F5344CB8AC3E}">
        <p14:creationId xmlns:p14="http://schemas.microsoft.com/office/powerpoint/2010/main" val="21814577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A6F53-6A8E-BF19-CE8B-C8C23ADE045B}"/>
              </a:ext>
            </a:extLst>
          </p:cNvPr>
          <p:cNvSpPr>
            <a:spLocks noGrp="1"/>
          </p:cNvSpPr>
          <p:nvPr>
            <p:ph type="ctrTitle"/>
          </p:nvPr>
        </p:nvSpPr>
        <p:spPr/>
        <p:txBody>
          <a:bodyPr/>
          <a:lstStyle/>
          <a:p>
            <a:r>
              <a:rPr lang="pt-BR" dirty="0"/>
              <a:t>Métricas</a:t>
            </a:r>
          </a:p>
        </p:txBody>
      </p:sp>
      <p:sp>
        <p:nvSpPr>
          <p:cNvPr id="3" name="Subtítulo 2">
            <a:extLst>
              <a:ext uri="{FF2B5EF4-FFF2-40B4-BE49-F238E27FC236}">
                <a16:creationId xmlns:a16="http://schemas.microsoft.com/office/drawing/2014/main" id="{C597C823-F66B-0642-7F5B-7B77F7ACB68A}"/>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4161249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Circuito</Template>
  <TotalTime>131</TotalTime>
  <Words>775</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Aptos</vt:lpstr>
      <vt:lpstr>Arial</vt:lpstr>
      <vt:lpstr>Nunito</vt:lpstr>
      <vt:lpstr>Tw Cen MT</vt:lpstr>
      <vt:lpstr>Circuito</vt:lpstr>
      <vt:lpstr>Trabalho 02 AVALIAÇÃO DE DESEMPENHO DE SISTEMAS COMPUTACIONAIS </vt:lpstr>
      <vt:lpstr>Título o Nome dos autores o Evento/periódico em que foi publicado o Ano de publicação</vt:lpstr>
      <vt:lpstr>Problema tratado no artigo e objetivo do artigo </vt:lpstr>
      <vt:lpstr>Objetivo da avaliação de desempenho</vt:lpstr>
      <vt:lpstr>Objetivo da avaliação de desempenho</vt:lpstr>
      <vt:lpstr>Objetivo da avaliação de desempenho</vt:lpstr>
      <vt:lpstr>Sistema em teste e componente em estudo</vt:lpstr>
      <vt:lpstr>Técnica de avaliação utilizada</vt:lpstr>
      <vt:lpstr>Métricas</vt:lpstr>
      <vt:lpstr>Carga de trabalho</vt:lpstr>
      <vt:lpstr>Parâmetros,</vt:lpstr>
      <vt:lpstr>fatores</vt:lpstr>
      <vt:lpstr>e níveis do sistema e da carga de trabalho</vt:lpstr>
      <vt:lpstr>detalhes sobre a avaliação</vt:lpstr>
      <vt:lpstr>Como os resultados foram apresentados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02 AVALIAÇÃO DE DESEMPENHO DE SISTEMAS COMPUTACIONAIS </dc:title>
  <dc:creator>DANIEL OLIVEIRA DOS SANTOS</dc:creator>
  <cp:lastModifiedBy>DANIEL OLIVEIRA DOS SANTOS</cp:lastModifiedBy>
  <cp:revision>2</cp:revision>
  <dcterms:created xsi:type="dcterms:W3CDTF">2024-04-11T22:52:08Z</dcterms:created>
  <dcterms:modified xsi:type="dcterms:W3CDTF">2024-04-12T01:20:47Z</dcterms:modified>
</cp:coreProperties>
</file>