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9" r:id="rId6"/>
    <p:sldId id="270" r:id="rId7"/>
    <p:sldId id="260" r:id="rId8"/>
    <p:sldId id="261" r:id="rId9"/>
    <p:sldId id="262" r:id="rId10"/>
    <p:sldId id="263" r:id="rId11"/>
    <p:sldId id="264" r:id="rId12"/>
    <p:sldId id="265" r:id="rId13"/>
    <p:sldId id="271"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B883E-5611-41AA-85B9-B8BF47889CBE}" type="datetimeFigureOut">
              <a:rPr lang="pt-BR" smtClean="0"/>
              <a:t>12/04/2024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5682D-64A7-4C5D-888A-46109CEAB297}" type="slidenum">
              <a:rPr lang="pt-BR" smtClean="0"/>
              <a:t>‹nº›</a:t>
            </a:fld>
            <a:endParaRPr lang="pt-BR"/>
          </a:p>
        </p:txBody>
      </p:sp>
    </p:spTree>
    <p:extLst>
      <p:ext uri="{BB962C8B-B14F-4D97-AF65-F5344CB8AC3E}">
        <p14:creationId xmlns:p14="http://schemas.microsoft.com/office/powerpoint/2010/main" val="249522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C5682D-64A7-4C5D-888A-46109CEAB297}" type="slidenum">
              <a:rPr lang="pt-BR" smtClean="0"/>
              <a:t>1</a:t>
            </a:fld>
            <a:endParaRPr lang="pt-BR"/>
          </a:p>
        </p:txBody>
      </p:sp>
    </p:spTree>
    <p:extLst>
      <p:ext uri="{BB962C8B-B14F-4D97-AF65-F5344CB8AC3E}">
        <p14:creationId xmlns:p14="http://schemas.microsoft.com/office/powerpoint/2010/main" val="1910863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898F52-2787-4BA2-BBBC-9395E9F86D50}" type="datetimeFigureOut">
              <a:rPr lang="en-US" smtClean="0"/>
              <a:pPr/>
              <a:t>4/12/2024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465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425654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53294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316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971016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221177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879060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3752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27040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77594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42644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29409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396279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15563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8333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33464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89648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898F52-2787-4BA2-BBBC-9395E9F86D50}" type="datetimeFigureOut">
              <a:rPr lang="en-US" smtClean="0"/>
              <a:pPr/>
              <a:t>4/12/2024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647562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6110D-441F-F3E8-956E-53B12F2D20ED}"/>
              </a:ext>
            </a:extLst>
          </p:cNvPr>
          <p:cNvSpPr>
            <a:spLocks noGrp="1"/>
          </p:cNvSpPr>
          <p:nvPr>
            <p:ph type="ctrTitle"/>
          </p:nvPr>
        </p:nvSpPr>
        <p:spPr>
          <a:xfrm>
            <a:off x="2379154" y="987136"/>
            <a:ext cx="8572865" cy="2954482"/>
          </a:xfrm>
        </p:spPr>
        <p:txBody>
          <a:bodyPr>
            <a:normAutofit/>
          </a:bodyPr>
          <a:lstStyle/>
          <a:p>
            <a:r>
              <a:rPr lang="pt-BR" sz="4400" b="1" dirty="0"/>
              <a:t>Trabalho 02</a:t>
            </a:r>
            <a:br>
              <a:rPr lang="pt-BR" sz="3200" dirty="0"/>
            </a:br>
            <a:r>
              <a:rPr lang="pt-BR" sz="2800" b="0" i="0" u="none" strike="noStrike" cap="none" dirty="0">
                <a:solidFill>
                  <a:schemeClr val="lt1"/>
                </a:solidFill>
                <a:latin typeface="Arial"/>
                <a:ea typeface="Arial"/>
                <a:cs typeface="Arial"/>
                <a:sym typeface="Arial"/>
              </a:rPr>
              <a:t>AVALIAÇÃO DE DESEMPENHO DE SISTEMAS COMPUTACIONAIS</a:t>
            </a:r>
            <a:br>
              <a:rPr lang="pt-BR" sz="1800" b="0" i="0" u="none" strike="noStrike" cap="none" dirty="0">
                <a:solidFill>
                  <a:schemeClr val="dk2"/>
                </a:solidFill>
                <a:latin typeface="Nunito"/>
                <a:ea typeface="Nunito"/>
                <a:cs typeface="Nunito"/>
                <a:sym typeface="Nunito"/>
              </a:rPr>
            </a:br>
            <a:endParaRPr lang="pt-BR" sz="4400" dirty="0"/>
          </a:p>
        </p:txBody>
      </p:sp>
      <p:sp>
        <p:nvSpPr>
          <p:cNvPr id="3" name="Subtítulo 2">
            <a:extLst>
              <a:ext uri="{FF2B5EF4-FFF2-40B4-BE49-F238E27FC236}">
                <a16:creationId xmlns:a16="http://schemas.microsoft.com/office/drawing/2014/main" id="{F9430143-CCB7-A2F9-F510-FCCF2A129F09}"/>
              </a:ext>
            </a:extLst>
          </p:cNvPr>
          <p:cNvSpPr>
            <a:spLocks noGrp="1"/>
          </p:cNvSpPr>
          <p:nvPr>
            <p:ph type="subTitle" idx="1"/>
          </p:nvPr>
        </p:nvSpPr>
        <p:spPr>
          <a:xfrm>
            <a:off x="6815667" y="5202238"/>
            <a:ext cx="5376333" cy="1655762"/>
          </a:xfrm>
        </p:spPr>
        <p:txBody>
          <a:bodyPr>
            <a:normAutofit/>
          </a:bodyPr>
          <a:lstStyle/>
          <a:p>
            <a:pPr marL="0" lvl="0" indent="0" algn="l" rtl="0">
              <a:lnSpc>
                <a:spcPct val="100000"/>
              </a:lnSpc>
              <a:spcBef>
                <a:spcPts val="0"/>
              </a:spcBef>
              <a:spcAft>
                <a:spcPts val="0"/>
              </a:spcAft>
              <a:buSzPct val="74205"/>
              <a:buNone/>
            </a:pPr>
            <a:r>
              <a:rPr lang="pt-BR" sz="2000" dirty="0"/>
              <a:t>Nome: Daniel Oliveira dos Santos</a:t>
            </a:r>
          </a:p>
          <a:p>
            <a:pPr marL="0" lvl="0" indent="0" algn="l" rtl="0">
              <a:lnSpc>
                <a:spcPct val="100000"/>
              </a:lnSpc>
              <a:spcBef>
                <a:spcPts val="0"/>
              </a:spcBef>
              <a:spcAft>
                <a:spcPts val="0"/>
              </a:spcAft>
              <a:buSzPct val="74205"/>
              <a:buNone/>
            </a:pPr>
            <a:r>
              <a:rPr lang="pt-BR" sz="2000" dirty="0"/>
              <a:t>Matrícula: 564307</a:t>
            </a:r>
            <a:endParaRPr lang="pt-BR" sz="1800" dirty="0">
              <a:latin typeface="Arial"/>
              <a:ea typeface="Arial"/>
              <a:cs typeface="Arial"/>
              <a:sym typeface="Arial"/>
            </a:endParaRPr>
          </a:p>
          <a:p>
            <a:pPr marL="0" lvl="0" indent="0" algn="l" rtl="0">
              <a:lnSpc>
                <a:spcPct val="100000"/>
              </a:lnSpc>
              <a:spcBef>
                <a:spcPts val="0"/>
              </a:spcBef>
              <a:spcAft>
                <a:spcPts val="0"/>
              </a:spcAft>
              <a:buSzPct val="80979"/>
              <a:buNone/>
            </a:pPr>
            <a:r>
              <a:rPr lang="pt-BR" sz="2000" dirty="0">
                <a:latin typeface="Arial"/>
                <a:ea typeface="Arial"/>
                <a:cs typeface="Arial"/>
                <a:sym typeface="Arial"/>
              </a:rPr>
              <a:t>Nível: </a:t>
            </a:r>
            <a:r>
              <a:rPr lang="pt-BR" sz="1800" dirty="0">
                <a:latin typeface="Arial"/>
                <a:ea typeface="Arial"/>
                <a:cs typeface="Arial"/>
                <a:sym typeface="Arial"/>
              </a:rPr>
              <a:t>Mestrado</a:t>
            </a:r>
          </a:p>
          <a:p>
            <a:pPr marL="0" lvl="0" indent="0" algn="l" rtl="0">
              <a:lnSpc>
                <a:spcPct val="100000"/>
              </a:lnSpc>
              <a:spcBef>
                <a:spcPts val="0"/>
              </a:spcBef>
              <a:spcAft>
                <a:spcPts val="0"/>
              </a:spcAft>
              <a:buSzPct val="80979"/>
              <a:buNone/>
            </a:pPr>
            <a:r>
              <a:rPr lang="pt-BR" sz="2000" dirty="0">
                <a:latin typeface="Arial"/>
                <a:ea typeface="Arial"/>
                <a:cs typeface="Arial"/>
                <a:sym typeface="Arial"/>
              </a:rPr>
              <a:t>Área: </a:t>
            </a:r>
            <a:r>
              <a:rPr lang="pt-BR" sz="1800" dirty="0">
                <a:latin typeface="Arial"/>
                <a:ea typeface="Arial"/>
                <a:cs typeface="Arial"/>
                <a:sym typeface="Arial"/>
              </a:rPr>
              <a:t>Ciência da Computação</a:t>
            </a:r>
          </a:p>
          <a:p>
            <a:endParaRPr lang="pt-BR" sz="1800" dirty="0"/>
          </a:p>
        </p:txBody>
      </p:sp>
    </p:spTree>
    <p:extLst>
      <p:ext uri="{BB962C8B-B14F-4D97-AF65-F5344CB8AC3E}">
        <p14:creationId xmlns:p14="http://schemas.microsoft.com/office/powerpoint/2010/main" val="117553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6"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7"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pt-BR"/>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pt-BR"/>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0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pt-BR"/>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pt-BR"/>
              </a:p>
            </p:txBody>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1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sp>
        <p:nvSpPr>
          <p:cNvPr id="2" name="Título 1">
            <a:extLst>
              <a:ext uri="{FF2B5EF4-FFF2-40B4-BE49-F238E27FC236}">
                <a16:creationId xmlns:a16="http://schemas.microsoft.com/office/drawing/2014/main" id="{3913DE34-7A4A-9654-42F7-6760A3F0E34A}"/>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3600"/>
              <a:t>Carga de trabalho</a:t>
            </a:r>
          </a:p>
        </p:txBody>
      </p:sp>
      <p:sp useBgFill="1">
        <p:nvSpPr>
          <p:cNvPr id="138"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1038CE02-49B5-98FF-0577-301A70AC8323}"/>
              </a:ext>
            </a:extLst>
          </p:cNvPr>
          <p:cNvSpPr>
            <a:spLocks noGrp="1"/>
          </p:cNvSpPr>
          <p:nvPr>
            <p:ph type="subTitle" idx="1"/>
          </p:nvPr>
        </p:nvSpPr>
        <p:spPr>
          <a:xfrm>
            <a:off x="5215467" y="1093788"/>
            <a:ext cx="5831944" cy="4697413"/>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700" dirty="0" err="1">
                <a:solidFill>
                  <a:schemeClr val="tx1"/>
                </a:solidFill>
              </a:rPr>
              <a:t>Algoritmos</a:t>
            </a:r>
            <a:r>
              <a:rPr lang="en-US" sz="1700" dirty="0">
                <a:solidFill>
                  <a:schemeClr val="tx1"/>
                </a:solidFill>
              </a:rPr>
              <a:t> de </a:t>
            </a:r>
            <a:r>
              <a:rPr lang="en-US" sz="1700" dirty="0" err="1">
                <a:solidFill>
                  <a:schemeClr val="tx1"/>
                </a:solidFill>
              </a:rPr>
              <a:t>fenotipagem</a:t>
            </a:r>
            <a:r>
              <a:rPr lang="en-US" sz="1700" dirty="0">
                <a:solidFill>
                  <a:schemeClr val="tx1"/>
                </a:solidFill>
              </a:rPr>
              <a:t> </a:t>
            </a:r>
            <a:r>
              <a:rPr lang="en-US" sz="1700" dirty="0" err="1">
                <a:solidFill>
                  <a:schemeClr val="tx1"/>
                </a:solidFill>
              </a:rPr>
              <a:t>foram</a:t>
            </a:r>
            <a:r>
              <a:rPr lang="en-US" sz="1700" dirty="0">
                <a:solidFill>
                  <a:schemeClr val="tx1"/>
                </a:solidFill>
              </a:rPr>
              <a:t> </a:t>
            </a:r>
            <a:r>
              <a:rPr lang="en-US" sz="1700" dirty="0" err="1">
                <a:solidFill>
                  <a:schemeClr val="tx1"/>
                </a:solidFill>
              </a:rPr>
              <a:t>implementados</a:t>
            </a:r>
            <a:r>
              <a:rPr lang="en-US" sz="1700" dirty="0">
                <a:solidFill>
                  <a:schemeClr val="tx1"/>
                </a:solidFill>
              </a:rPr>
              <a:t> para </a:t>
            </a:r>
            <a:r>
              <a:rPr lang="en-US" sz="1700" dirty="0" err="1">
                <a:solidFill>
                  <a:schemeClr val="tx1"/>
                </a:solidFill>
              </a:rPr>
              <a:t>identificar</a:t>
            </a:r>
            <a:r>
              <a:rPr lang="en-US" sz="1700" dirty="0">
                <a:solidFill>
                  <a:schemeClr val="tx1"/>
                </a:solidFill>
              </a:rPr>
              <a:t> </a:t>
            </a:r>
            <a:r>
              <a:rPr lang="en-US" sz="1700" dirty="0" err="1">
                <a:solidFill>
                  <a:schemeClr val="tx1"/>
                </a:solidFill>
              </a:rPr>
              <a:t>pacientes</a:t>
            </a:r>
            <a:r>
              <a:rPr lang="en-US" sz="1700" dirty="0">
                <a:solidFill>
                  <a:schemeClr val="tx1"/>
                </a:solidFill>
              </a:rPr>
              <a:t> com </a:t>
            </a:r>
            <a:r>
              <a:rPr lang="en-US" sz="1700" dirty="0" err="1">
                <a:solidFill>
                  <a:schemeClr val="tx1"/>
                </a:solidFill>
              </a:rPr>
              <a:t>fenótipos</a:t>
            </a:r>
            <a:r>
              <a:rPr lang="en-US" sz="1700" dirty="0">
                <a:solidFill>
                  <a:schemeClr val="tx1"/>
                </a:solidFill>
              </a:rPr>
              <a:t> </a:t>
            </a:r>
            <a:r>
              <a:rPr lang="en-US" sz="1700" dirty="0" err="1">
                <a:solidFill>
                  <a:schemeClr val="tx1"/>
                </a:solidFill>
              </a:rPr>
              <a:t>específicos</a:t>
            </a:r>
            <a:r>
              <a:rPr lang="en-US" sz="1700" dirty="0">
                <a:solidFill>
                  <a:schemeClr val="tx1"/>
                </a:solidFill>
              </a:rPr>
              <a:t> de </a:t>
            </a:r>
            <a:r>
              <a:rPr lang="en-US" sz="1700" dirty="0" err="1">
                <a:solidFill>
                  <a:schemeClr val="tx1"/>
                </a:solidFill>
              </a:rPr>
              <a:t>doenças</a:t>
            </a:r>
            <a:r>
              <a:rPr lang="en-US" sz="1700" dirty="0">
                <a:solidFill>
                  <a:schemeClr val="tx1"/>
                </a:solidFill>
              </a:rPr>
              <a:t> com EHRs, e </a:t>
            </a:r>
            <a:r>
              <a:rPr lang="en-US" sz="1700" dirty="0" err="1">
                <a:solidFill>
                  <a:schemeClr val="tx1"/>
                </a:solidFill>
              </a:rPr>
              <a:t>os</a:t>
            </a:r>
            <a:r>
              <a:rPr lang="en-US" sz="1700" dirty="0">
                <a:solidFill>
                  <a:schemeClr val="tx1"/>
                </a:solidFill>
              </a:rPr>
              <a:t> </a:t>
            </a:r>
            <a:r>
              <a:rPr lang="en-US" sz="1700" dirty="0" err="1">
                <a:solidFill>
                  <a:schemeClr val="tx1"/>
                </a:solidFill>
              </a:rPr>
              <a:t>métodos</a:t>
            </a:r>
            <a:r>
              <a:rPr lang="en-US" sz="1700" dirty="0">
                <a:solidFill>
                  <a:schemeClr val="tx1"/>
                </a:solidFill>
              </a:rPr>
              <a:t> de </a:t>
            </a:r>
            <a:r>
              <a:rPr lang="en-US" sz="1700" dirty="0" err="1">
                <a:solidFill>
                  <a:schemeClr val="tx1"/>
                </a:solidFill>
              </a:rPr>
              <a:t>seleção</a:t>
            </a:r>
            <a:r>
              <a:rPr lang="en-US" sz="1700" dirty="0">
                <a:solidFill>
                  <a:schemeClr val="tx1"/>
                </a:solidFill>
              </a:rPr>
              <a:t> de </a:t>
            </a:r>
            <a:r>
              <a:rPr lang="en-US" sz="1700" dirty="0" err="1">
                <a:solidFill>
                  <a:schemeClr val="tx1"/>
                </a:solidFill>
              </a:rPr>
              <a:t>características</a:t>
            </a:r>
            <a:r>
              <a:rPr lang="en-US" sz="1700" dirty="0">
                <a:solidFill>
                  <a:schemeClr val="tx1"/>
                </a:solidFill>
              </a:rPr>
              <a:t> </a:t>
            </a:r>
            <a:r>
              <a:rPr lang="en-US" sz="1700" dirty="0" err="1">
                <a:solidFill>
                  <a:schemeClr val="tx1"/>
                </a:solidFill>
              </a:rPr>
              <a:t>baseados</a:t>
            </a:r>
            <a:r>
              <a:rPr lang="en-US" sz="1700" dirty="0">
                <a:solidFill>
                  <a:schemeClr val="tx1"/>
                </a:solidFill>
              </a:rPr>
              <a:t> </a:t>
            </a:r>
            <a:r>
              <a:rPr lang="en-US" sz="1700" dirty="0" err="1">
                <a:solidFill>
                  <a:schemeClr val="tx1"/>
                </a:solidFill>
              </a:rPr>
              <a:t>não</a:t>
            </a:r>
            <a:r>
              <a:rPr lang="en-US" sz="1700" dirty="0">
                <a:solidFill>
                  <a:schemeClr val="tx1"/>
                </a:solidFill>
              </a:rPr>
              <a:t> </a:t>
            </a:r>
            <a:r>
              <a:rPr lang="en-US" sz="1700" dirty="0" err="1">
                <a:solidFill>
                  <a:schemeClr val="tx1"/>
                </a:solidFill>
              </a:rPr>
              <a:t>supervisionados</a:t>
            </a:r>
            <a:r>
              <a:rPr lang="en-US" sz="1700" dirty="0">
                <a:solidFill>
                  <a:schemeClr val="tx1"/>
                </a:solidFill>
              </a:rPr>
              <a:t> </a:t>
            </a:r>
            <a:r>
              <a:rPr lang="en-US" sz="1700" dirty="0" err="1">
                <a:solidFill>
                  <a:schemeClr val="tx1"/>
                </a:solidFill>
              </a:rPr>
              <a:t>foram</a:t>
            </a:r>
            <a:r>
              <a:rPr lang="en-US" sz="1700" dirty="0">
                <a:solidFill>
                  <a:schemeClr val="tx1"/>
                </a:solidFill>
              </a:rPr>
              <a:t>  </a:t>
            </a:r>
            <a:r>
              <a:rPr lang="en-US" sz="1700" dirty="0" err="1">
                <a:solidFill>
                  <a:schemeClr val="tx1"/>
                </a:solidFill>
              </a:rPr>
              <a:t>amplamente</a:t>
            </a:r>
            <a:r>
              <a:rPr lang="en-US" sz="1700" dirty="0">
                <a:solidFill>
                  <a:schemeClr val="tx1"/>
                </a:solidFill>
              </a:rPr>
              <a:t> </a:t>
            </a:r>
            <a:r>
              <a:rPr lang="en-US" sz="1700" dirty="0" err="1">
                <a:solidFill>
                  <a:schemeClr val="tx1"/>
                </a:solidFill>
              </a:rPr>
              <a:t>sugeridos</a:t>
            </a:r>
            <a:r>
              <a:rPr lang="en-US" sz="1700" dirty="0">
                <a:solidFill>
                  <a:schemeClr val="tx1"/>
                </a:solidFill>
              </a:rPr>
              <a:t>. No </a:t>
            </a:r>
            <a:r>
              <a:rPr lang="en-US" sz="1700" dirty="0" err="1">
                <a:solidFill>
                  <a:schemeClr val="tx1"/>
                </a:solidFill>
              </a:rPr>
              <a:t>entanto</a:t>
            </a:r>
            <a:r>
              <a:rPr lang="en-US" sz="1700" dirty="0">
                <a:solidFill>
                  <a:schemeClr val="tx1"/>
                </a:solidFill>
              </a:rPr>
              <a:t> , </a:t>
            </a:r>
            <a:r>
              <a:rPr lang="en-US" sz="1700" dirty="0" err="1">
                <a:solidFill>
                  <a:schemeClr val="tx1"/>
                </a:solidFill>
              </a:rPr>
              <a:t>devido</a:t>
            </a:r>
            <a:r>
              <a:rPr lang="en-US" sz="1700" dirty="0">
                <a:solidFill>
                  <a:schemeClr val="tx1"/>
                </a:solidFill>
              </a:rPr>
              <a:t> à </a:t>
            </a:r>
            <a:r>
              <a:rPr lang="en-US" sz="1700" dirty="0" err="1">
                <a:solidFill>
                  <a:schemeClr val="tx1"/>
                </a:solidFill>
              </a:rPr>
              <a:t>falta</a:t>
            </a:r>
            <a:r>
              <a:rPr lang="en-US" sz="1700" dirty="0">
                <a:solidFill>
                  <a:schemeClr val="tx1"/>
                </a:solidFill>
              </a:rPr>
              <a:t> de dados </a:t>
            </a:r>
            <a:r>
              <a:rPr lang="en-US" sz="1700" dirty="0" err="1">
                <a:solidFill>
                  <a:schemeClr val="tx1"/>
                </a:solidFill>
              </a:rPr>
              <a:t>rotulados</a:t>
            </a:r>
            <a:r>
              <a:rPr lang="en-US" sz="1700" dirty="0">
                <a:solidFill>
                  <a:schemeClr val="tx1"/>
                </a:solidFill>
              </a:rPr>
              <a:t>, </a:t>
            </a:r>
            <a:r>
              <a:rPr lang="en-US" sz="1700" dirty="0" err="1">
                <a:solidFill>
                  <a:schemeClr val="tx1"/>
                </a:solidFill>
              </a:rPr>
              <a:t>alguns</a:t>
            </a:r>
            <a:r>
              <a:rPr lang="en-US" sz="1700" dirty="0">
                <a:solidFill>
                  <a:schemeClr val="tx1"/>
                </a:solidFill>
              </a:rPr>
              <a:t> </a:t>
            </a:r>
            <a:r>
              <a:rPr lang="en-US" sz="1700" dirty="0" err="1">
                <a:solidFill>
                  <a:schemeClr val="tx1"/>
                </a:solidFill>
              </a:rPr>
              <a:t>investigadores</a:t>
            </a:r>
            <a:r>
              <a:rPr lang="en-US" sz="1700" dirty="0">
                <a:solidFill>
                  <a:schemeClr val="tx1"/>
                </a:solidFill>
              </a:rPr>
              <a:t> </a:t>
            </a:r>
            <a:r>
              <a:rPr lang="en-US" sz="1700" dirty="0" err="1">
                <a:solidFill>
                  <a:schemeClr val="tx1"/>
                </a:solidFill>
              </a:rPr>
              <a:t>sugeriram</a:t>
            </a:r>
            <a:r>
              <a:rPr lang="en-US" sz="1700" dirty="0">
                <a:solidFill>
                  <a:schemeClr val="tx1"/>
                </a:solidFill>
              </a:rPr>
              <a:t> </a:t>
            </a:r>
            <a:r>
              <a:rPr lang="en-US" sz="1700" dirty="0" err="1">
                <a:solidFill>
                  <a:schemeClr val="tx1"/>
                </a:solidFill>
              </a:rPr>
              <a:t>uma</a:t>
            </a:r>
            <a:r>
              <a:rPr lang="en-US" sz="1700" dirty="0">
                <a:solidFill>
                  <a:schemeClr val="tx1"/>
                </a:solidFill>
              </a:rPr>
              <a:t> </a:t>
            </a:r>
            <a:r>
              <a:rPr lang="en-US" sz="1700" dirty="0" err="1">
                <a:solidFill>
                  <a:schemeClr val="tx1"/>
                </a:solidFill>
              </a:rPr>
              <a:t>seleção</a:t>
            </a:r>
            <a:r>
              <a:rPr lang="en-US" sz="1700" dirty="0">
                <a:solidFill>
                  <a:schemeClr val="tx1"/>
                </a:solidFill>
              </a:rPr>
              <a:t> de </a:t>
            </a:r>
            <a:r>
              <a:rPr lang="en-US" sz="1700" dirty="0" err="1">
                <a:solidFill>
                  <a:schemeClr val="tx1"/>
                </a:solidFill>
              </a:rPr>
              <a:t>recursos</a:t>
            </a:r>
            <a:r>
              <a:rPr lang="en-US" sz="1700" dirty="0">
                <a:solidFill>
                  <a:schemeClr val="tx1"/>
                </a:solidFill>
              </a:rPr>
              <a:t> </a:t>
            </a:r>
            <a:r>
              <a:rPr lang="en-US" sz="1700" dirty="0" err="1">
                <a:solidFill>
                  <a:schemeClr val="tx1"/>
                </a:solidFill>
              </a:rPr>
              <a:t>não</a:t>
            </a:r>
            <a:r>
              <a:rPr lang="en-US" sz="1700" dirty="0">
                <a:solidFill>
                  <a:schemeClr val="tx1"/>
                </a:solidFill>
              </a:rPr>
              <a:t> </a:t>
            </a:r>
            <a:r>
              <a:rPr lang="en-US" sz="1700" dirty="0" err="1">
                <a:solidFill>
                  <a:schemeClr val="tx1"/>
                </a:solidFill>
              </a:rPr>
              <a:t>supervisionada</a:t>
            </a:r>
            <a:r>
              <a:rPr lang="en-US" sz="1700" dirty="0">
                <a:solidFill>
                  <a:schemeClr val="tx1"/>
                </a:solidFill>
              </a:rPr>
              <a:t> </a:t>
            </a:r>
            <a:r>
              <a:rPr lang="en-US" sz="1700" dirty="0" err="1">
                <a:solidFill>
                  <a:schemeClr val="tx1"/>
                </a:solidFill>
              </a:rPr>
              <a:t>totalmente</a:t>
            </a:r>
            <a:r>
              <a:rPr lang="en-US" sz="1700" dirty="0">
                <a:solidFill>
                  <a:schemeClr val="tx1"/>
                </a:solidFill>
              </a:rPr>
              <a:t> </a:t>
            </a:r>
            <a:r>
              <a:rPr lang="en-US" sz="1700" dirty="0" err="1">
                <a:solidFill>
                  <a:schemeClr val="tx1"/>
                </a:solidFill>
              </a:rPr>
              <a:t>automatizada</a:t>
            </a:r>
            <a:r>
              <a:rPr lang="en-US" sz="1700" dirty="0">
                <a:solidFill>
                  <a:schemeClr val="tx1"/>
                </a:solidFill>
              </a:rPr>
              <a:t> e robusta a </a:t>
            </a:r>
            <a:r>
              <a:rPr lang="en-US" sz="1700" dirty="0" err="1">
                <a:solidFill>
                  <a:schemeClr val="tx1"/>
                </a:solidFill>
              </a:rPr>
              <a:t>partir</a:t>
            </a:r>
            <a:r>
              <a:rPr lang="en-US" sz="1700" dirty="0">
                <a:solidFill>
                  <a:schemeClr val="tx1"/>
                </a:solidFill>
              </a:rPr>
              <a:t> de </a:t>
            </a:r>
            <a:r>
              <a:rPr lang="en-US" sz="1700" dirty="0" err="1">
                <a:solidFill>
                  <a:schemeClr val="tx1"/>
                </a:solidFill>
              </a:rPr>
              <a:t>fontes</a:t>
            </a:r>
            <a:r>
              <a:rPr lang="en-US" sz="1700" dirty="0">
                <a:solidFill>
                  <a:schemeClr val="tx1"/>
                </a:solidFill>
              </a:rPr>
              <a:t> de </a:t>
            </a:r>
            <a:r>
              <a:rPr lang="en-US" sz="1700" dirty="0" err="1">
                <a:solidFill>
                  <a:schemeClr val="tx1"/>
                </a:solidFill>
              </a:rPr>
              <a:t>conhecimento</a:t>
            </a:r>
            <a:r>
              <a:rPr lang="en-US" sz="1700" dirty="0">
                <a:solidFill>
                  <a:schemeClr val="tx1"/>
                </a:solidFill>
              </a:rPr>
              <a:t> medico.</a:t>
            </a:r>
          </a:p>
        </p:txBody>
      </p:sp>
    </p:spTree>
    <p:extLst>
      <p:ext uri="{BB962C8B-B14F-4D97-AF65-F5344CB8AC3E}">
        <p14:creationId xmlns:p14="http://schemas.microsoft.com/office/powerpoint/2010/main" val="415755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4"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5"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6"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7"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8"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9"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0"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1"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2"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3"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4"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5"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6"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7"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8"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9"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0"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1"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2"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3"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4"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5"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6"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7"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8"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9"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0"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1"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42"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3"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4"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5"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6"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7"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8"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9"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0"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1"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2"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3"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54"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5"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6"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7"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8"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9"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0"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1"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2"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3"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4"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5"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6"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pic>
        <p:nvPicPr>
          <p:cNvPr id="68"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EC4B63C-6F7A-78A2-CA36-BB9D0D5E0A8D}"/>
              </a:ext>
            </a:extLst>
          </p:cNvPr>
          <p:cNvSpPr>
            <a:spLocks noGrp="1"/>
          </p:cNvSpPr>
          <p:nvPr>
            <p:ph type="ctrTitle"/>
          </p:nvPr>
        </p:nvSpPr>
        <p:spPr>
          <a:xfrm>
            <a:off x="8057397" y="1113282"/>
            <a:ext cx="3489569" cy="2396681"/>
          </a:xfrm>
        </p:spPr>
        <p:txBody>
          <a:bodyPr>
            <a:normAutofit/>
          </a:bodyPr>
          <a:lstStyle/>
          <a:p>
            <a:r>
              <a:rPr lang="pt-BR" sz="4400">
                <a:solidFill>
                  <a:srgbClr val="FFFFFF"/>
                </a:solidFill>
              </a:rPr>
              <a:t>Parâmetros</a:t>
            </a:r>
          </a:p>
        </p:txBody>
      </p:sp>
      <p:sp>
        <p:nvSpPr>
          <p:cNvPr id="3" name="Subtítulo 2">
            <a:extLst>
              <a:ext uri="{FF2B5EF4-FFF2-40B4-BE49-F238E27FC236}">
                <a16:creationId xmlns:a16="http://schemas.microsoft.com/office/drawing/2014/main" id="{2DC24C23-F339-4676-BEC3-17863E08AFD5}"/>
              </a:ext>
            </a:extLst>
          </p:cNvPr>
          <p:cNvSpPr>
            <a:spLocks noGrp="1"/>
          </p:cNvSpPr>
          <p:nvPr>
            <p:ph type="subTitle" idx="1"/>
          </p:nvPr>
        </p:nvSpPr>
        <p:spPr>
          <a:xfrm>
            <a:off x="8046666" y="3602038"/>
            <a:ext cx="3500301" cy="2052720"/>
          </a:xfrm>
        </p:spPr>
        <p:txBody>
          <a:bodyPr>
            <a:normAutofit/>
          </a:bodyPr>
          <a:lstStyle/>
          <a:p>
            <a:pPr>
              <a:lnSpc>
                <a:spcPct val="110000"/>
              </a:lnSpc>
            </a:pPr>
            <a:r>
              <a:rPr lang="pt-BR" sz="900">
                <a:solidFill>
                  <a:schemeClr val="bg2"/>
                </a:solidFill>
              </a:rPr>
              <a:t>Perceptron multicamadas</a:t>
            </a:r>
          </a:p>
          <a:p>
            <a:pPr>
              <a:lnSpc>
                <a:spcPct val="110000"/>
              </a:lnSpc>
            </a:pPr>
            <a:r>
              <a:rPr lang="pt-BR" sz="900">
                <a:solidFill>
                  <a:schemeClr val="bg2"/>
                </a:solidFill>
              </a:rPr>
              <a:t> perceptron multicamadas (MLP) é uma rede neural feedforward composta por múltiplas camadas de neurônios, onde cada neurônio em uma camada está conectado a todos os neurônios na camada seguinte. Essas conexões são ponderadas e cada neurônio realiza uma combinação linear das entradas ponderadas, seguida de uma função de ativação não linear. O MLP é capaz de aprender relações complexas nos dados de entrada e mapeá-los para as saídas desejadas.</a:t>
            </a:r>
          </a:p>
        </p:txBody>
      </p:sp>
      <p:sp useBgFill="1">
        <p:nvSpPr>
          <p:cNvPr id="70"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E56C091F-CD0B-D0E1-1E1A-7E398C78EE8E}"/>
              </a:ext>
            </a:extLst>
          </p:cNvPr>
          <p:cNvPicPr>
            <a:picLocks noChangeAspect="1"/>
          </p:cNvPicPr>
          <p:nvPr/>
        </p:nvPicPr>
        <p:blipFill>
          <a:blip r:embed="rId3"/>
          <a:stretch>
            <a:fillRect/>
          </a:stretch>
        </p:blipFill>
        <p:spPr>
          <a:xfrm>
            <a:off x="1118988" y="2027047"/>
            <a:ext cx="6112382" cy="2796414"/>
          </a:xfrm>
          <a:prstGeom prst="rect">
            <a:avLst/>
          </a:prstGeom>
        </p:spPr>
      </p:pic>
    </p:spTree>
    <p:extLst>
      <p:ext uri="{BB962C8B-B14F-4D97-AF65-F5344CB8AC3E}">
        <p14:creationId xmlns:p14="http://schemas.microsoft.com/office/powerpoint/2010/main" val="37250463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5"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6"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7"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8"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9"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0"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1"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2"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3"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4"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5"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6"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7"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8"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9"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0"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1"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2"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3"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4"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5"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6"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7"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8"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9"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0"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1"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2"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3"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44"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5"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6"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7"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8"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9"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0"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1"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2"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3"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4"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5"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56"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7"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8"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9"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0"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1"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2"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3"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4"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5"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6"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7"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8"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sp>
        <p:nvSpPr>
          <p:cNvPr id="2" name="Título 1">
            <a:extLst>
              <a:ext uri="{FF2B5EF4-FFF2-40B4-BE49-F238E27FC236}">
                <a16:creationId xmlns:a16="http://schemas.microsoft.com/office/drawing/2014/main" id="{D8FDF754-2DA7-413C-F20B-7E53800FE748}"/>
              </a:ext>
            </a:extLst>
          </p:cNvPr>
          <p:cNvSpPr>
            <a:spLocks noGrp="1"/>
          </p:cNvSpPr>
          <p:nvPr>
            <p:ph type="ctrTitle"/>
          </p:nvPr>
        </p:nvSpPr>
        <p:spPr>
          <a:xfrm>
            <a:off x="1876425" y="1113282"/>
            <a:ext cx="3734941" cy="2396681"/>
          </a:xfrm>
        </p:spPr>
        <p:txBody>
          <a:bodyPr>
            <a:normAutofit/>
          </a:bodyPr>
          <a:lstStyle/>
          <a:p>
            <a:r>
              <a:rPr lang="pt-BR">
                <a:solidFill>
                  <a:srgbClr val="FFFFFF"/>
                </a:solidFill>
              </a:rPr>
              <a:t>fatores</a:t>
            </a:r>
          </a:p>
        </p:txBody>
      </p:sp>
      <p:sp>
        <p:nvSpPr>
          <p:cNvPr id="3" name="Subtítulo 2">
            <a:extLst>
              <a:ext uri="{FF2B5EF4-FFF2-40B4-BE49-F238E27FC236}">
                <a16:creationId xmlns:a16="http://schemas.microsoft.com/office/drawing/2014/main" id="{2A6B1D36-C962-E56A-78C9-B7C306EC6DA1}"/>
              </a:ext>
            </a:extLst>
          </p:cNvPr>
          <p:cNvSpPr>
            <a:spLocks noGrp="1"/>
          </p:cNvSpPr>
          <p:nvPr>
            <p:ph type="subTitle" idx="1"/>
          </p:nvPr>
        </p:nvSpPr>
        <p:spPr>
          <a:xfrm>
            <a:off x="1876425" y="3602038"/>
            <a:ext cx="3734942" cy="2052720"/>
          </a:xfrm>
        </p:spPr>
        <p:txBody>
          <a:bodyPr>
            <a:normAutofit/>
          </a:bodyPr>
          <a:lstStyle/>
          <a:p>
            <a:pPr>
              <a:lnSpc>
                <a:spcPct val="110000"/>
              </a:lnSpc>
            </a:pPr>
            <a:r>
              <a:rPr lang="pt-BR" sz="1100" dirty="0">
                <a:solidFill>
                  <a:schemeClr val="bg2"/>
                </a:solidFill>
              </a:rPr>
              <a:t>O mecanismo de atenção mapeia uma consulta e um conjunto de pares de valores-chave para produzir uma saída. A saída é calculada como uma soma ponderada dos valores, onde o peso atribuído a cada valor é determinado pela compatibilidade entre a consulta e a chave correspondente. Existem várias formas de calcular essa compatibilidade, incluindo o uso de funções de similaridade, como o produto escalar.</a:t>
            </a:r>
          </a:p>
        </p:txBody>
      </p:sp>
      <p:sp useBgFill="1">
        <p:nvSpPr>
          <p:cNvPr id="70"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9C3C39A7-12CF-C141-9AD0-673E20BD91A9}"/>
              </a:ext>
            </a:extLst>
          </p:cNvPr>
          <p:cNvPicPr>
            <a:picLocks noChangeAspect="1"/>
          </p:cNvPicPr>
          <p:nvPr/>
        </p:nvPicPr>
        <p:blipFill>
          <a:blip r:embed="rId3"/>
          <a:stretch>
            <a:fillRect/>
          </a:stretch>
        </p:blipFill>
        <p:spPr>
          <a:xfrm>
            <a:off x="6421396" y="2098319"/>
            <a:ext cx="4635583" cy="2653870"/>
          </a:xfrm>
          <a:prstGeom prst="rect">
            <a:avLst/>
          </a:prstGeom>
        </p:spPr>
      </p:pic>
    </p:spTree>
    <p:extLst>
      <p:ext uri="{BB962C8B-B14F-4D97-AF65-F5344CB8AC3E}">
        <p14:creationId xmlns:p14="http://schemas.microsoft.com/office/powerpoint/2010/main" val="278882695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8F88CD1-96A2-8DA0-31BD-24C0C270AC7F}"/>
              </a:ext>
            </a:extLst>
          </p:cNvPr>
          <p:cNvSpPr>
            <a:spLocks noGrp="1"/>
          </p:cNvSpPr>
          <p:nvPr>
            <p:ph type="ctrTitle"/>
          </p:nvPr>
        </p:nvSpPr>
        <p:spPr>
          <a:xfrm>
            <a:off x="855266" y="618518"/>
            <a:ext cx="2851417" cy="1478570"/>
          </a:xfrm>
        </p:spPr>
        <p:txBody>
          <a:bodyPr vert="horz" lIns="91440" tIns="45720" rIns="91440" bIns="45720" rtlCol="0" anchor="ctr">
            <a:normAutofit/>
          </a:bodyPr>
          <a:lstStyle/>
          <a:p>
            <a:r>
              <a:rPr lang="en-US" sz="3200">
                <a:solidFill>
                  <a:srgbClr val="FFFFFF"/>
                </a:solidFill>
              </a:rPr>
              <a:t>Dados</a:t>
            </a:r>
          </a:p>
        </p:txBody>
      </p:sp>
      <p:sp>
        <p:nvSpPr>
          <p:cNvPr id="3" name="Subtítulo 2">
            <a:extLst>
              <a:ext uri="{FF2B5EF4-FFF2-40B4-BE49-F238E27FC236}">
                <a16:creationId xmlns:a16="http://schemas.microsoft.com/office/drawing/2014/main" id="{1272F469-1162-1379-62DC-4127AEB1833A}"/>
              </a:ext>
            </a:extLst>
          </p:cNvPr>
          <p:cNvSpPr>
            <a:spLocks noGrp="1"/>
          </p:cNvSpPr>
          <p:nvPr>
            <p:ph type="subTitle" idx="1"/>
          </p:nvPr>
        </p:nvSpPr>
        <p:spPr>
          <a:xfrm>
            <a:off x="844620" y="2249487"/>
            <a:ext cx="2862444" cy="3957302"/>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300">
                <a:solidFill>
                  <a:srgbClr val="FFFFFF"/>
                </a:solidFill>
              </a:rPr>
              <a:t>Durante décadas, vários tipos de sensores foram usados para registro de sinais, detecção de sinais anormais</a:t>
            </a:r>
          </a:p>
          <a:p>
            <a:pPr indent="-228600">
              <a:lnSpc>
                <a:spcPct val="110000"/>
              </a:lnSpc>
              <a:buFont typeface="Arial" panose="020B0604020202020204" pitchFamily="34" charset="0"/>
              <a:buChar char="•"/>
            </a:pPr>
            <a:r>
              <a:rPr lang="en-US" sz="1300">
                <a:solidFill>
                  <a:srgbClr val="FFFFFF"/>
                </a:solidFill>
              </a:rPr>
              <a:t>e previsões mais recentes. Com o desenvolvimento de dispositivos vestíveis viáveis, eficazes e precisos,</a:t>
            </a:r>
          </a:p>
          <a:p>
            <a:pPr indent="-228600">
              <a:lnSpc>
                <a:spcPct val="110000"/>
              </a:lnSpc>
              <a:buFont typeface="Arial" panose="020B0604020202020204" pitchFamily="34" charset="0"/>
              <a:buChar char="•"/>
            </a:pPr>
            <a:r>
              <a:rPr lang="en-US" sz="1300">
                <a:solidFill>
                  <a:srgbClr val="FFFFFF"/>
                </a:solidFill>
              </a:rPr>
              <a:t>aplicativos de saúde eletrônica (eHealth) e saúde móvel (mHealth) e conceitos de telemonitoramento também</a:t>
            </a:r>
          </a:p>
          <a:p>
            <a:pPr indent="-228600">
              <a:lnSpc>
                <a:spcPct val="110000"/>
              </a:lnSpc>
              <a:buFont typeface="Arial" panose="020B0604020202020204" pitchFamily="34" charset="0"/>
              <a:buChar char="•"/>
            </a:pPr>
            <a:r>
              <a:rPr lang="en-US" sz="1300">
                <a:solidFill>
                  <a:srgbClr val="FFFFFF"/>
                </a:solidFill>
              </a:rPr>
              <a:t>foram recentemente incorporados ao atendimento ao paciente</a:t>
            </a: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BR"/>
            </a:p>
          </p:txBody>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pic>
        <p:nvPicPr>
          <p:cNvPr id="5" name="Imagem 4" descr="Diagrama&#10;&#10;Descrição gerada automaticamente">
            <a:extLst>
              <a:ext uri="{FF2B5EF4-FFF2-40B4-BE49-F238E27FC236}">
                <a16:creationId xmlns:a16="http://schemas.microsoft.com/office/drawing/2014/main" id="{0ED6870E-E173-7326-4600-61916CA7B0EF}"/>
              </a:ext>
            </a:extLst>
          </p:cNvPr>
          <p:cNvPicPr>
            <a:picLocks noChangeAspect="1"/>
          </p:cNvPicPr>
          <p:nvPr/>
        </p:nvPicPr>
        <p:blipFill>
          <a:blip r:embed="rId3"/>
          <a:stretch>
            <a:fillRect/>
          </a:stretch>
        </p:blipFill>
        <p:spPr>
          <a:xfrm>
            <a:off x="4711778" y="1921058"/>
            <a:ext cx="6844045" cy="3011379"/>
          </a:xfrm>
          <a:prstGeom prst="rect">
            <a:avLst/>
          </a:prstGeom>
        </p:spPr>
      </p:pic>
      <p:sp>
        <p:nvSpPr>
          <p:cNvPr id="7" name="CaixaDeTexto 6">
            <a:extLst>
              <a:ext uri="{FF2B5EF4-FFF2-40B4-BE49-F238E27FC236}">
                <a16:creationId xmlns:a16="http://schemas.microsoft.com/office/drawing/2014/main" id="{11FEF4DC-7AFC-0BC6-8F38-CE1F4571CC31}"/>
              </a:ext>
            </a:extLst>
          </p:cNvPr>
          <p:cNvSpPr txBox="1"/>
          <p:nvPr/>
        </p:nvSpPr>
        <p:spPr>
          <a:xfrm>
            <a:off x="4600531" y="451922"/>
            <a:ext cx="6120880" cy="369332"/>
          </a:xfrm>
          <a:prstGeom prst="rect">
            <a:avLst/>
          </a:prstGeom>
          <a:noFill/>
        </p:spPr>
        <p:txBody>
          <a:bodyPr wrap="square">
            <a:spAutoFit/>
          </a:bodyPr>
          <a:lstStyle/>
          <a:p>
            <a:r>
              <a:rPr lang="pt-BR" dirty="0"/>
              <a:t>Sensoriamento e Saúde da Comunicação Online</a:t>
            </a:r>
          </a:p>
        </p:txBody>
      </p:sp>
    </p:spTree>
    <p:extLst>
      <p:ext uri="{BB962C8B-B14F-4D97-AF65-F5344CB8AC3E}">
        <p14:creationId xmlns:p14="http://schemas.microsoft.com/office/powerpoint/2010/main" val="24615212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4"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5"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6"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7"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8"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9"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0"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1"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2"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3"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4"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5"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6"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7"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8"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9"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0"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1"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2"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3"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4"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5"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6"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7"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8"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9"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0"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1"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42"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3"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4"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5"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6"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7"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8"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9"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0"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1"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2"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3"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54"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5"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6"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7"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8"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9"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0"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1"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2"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3"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4"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5"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6"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pic>
        <p:nvPicPr>
          <p:cNvPr id="68"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FE97FDB-F7B5-EF0E-6A5C-4818576B4205}"/>
              </a:ext>
            </a:extLst>
          </p:cNvPr>
          <p:cNvSpPr>
            <a:spLocks noGrp="1"/>
          </p:cNvSpPr>
          <p:nvPr>
            <p:ph type="ctrTitle"/>
          </p:nvPr>
        </p:nvSpPr>
        <p:spPr>
          <a:xfrm>
            <a:off x="8057397" y="1113282"/>
            <a:ext cx="3489569" cy="2396681"/>
          </a:xfrm>
        </p:spPr>
        <p:txBody>
          <a:bodyPr>
            <a:normAutofit/>
          </a:bodyPr>
          <a:lstStyle/>
          <a:p>
            <a:r>
              <a:rPr lang="pt-BR" sz="4400">
                <a:solidFill>
                  <a:srgbClr val="FFFFFF"/>
                </a:solidFill>
              </a:rPr>
              <a:t>detalhes sobre a avaliação</a:t>
            </a:r>
          </a:p>
        </p:txBody>
      </p:sp>
      <p:sp>
        <p:nvSpPr>
          <p:cNvPr id="3" name="Subtítulo 2">
            <a:extLst>
              <a:ext uri="{FF2B5EF4-FFF2-40B4-BE49-F238E27FC236}">
                <a16:creationId xmlns:a16="http://schemas.microsoft.com/office/drawing/2014/main" id="{94F98DDD-00A6-F7CE-579F-B775CCE2C6B2}"/>
              </a:ext>
            </a:extLst>
          </p:cNvPr>
          <p:cNvSpPr>
            <a:spLocks noGrp="1"/>
          </p:cNvSpPr>
          <p:nvPr>
            <p:ph type="subTitle" idx="1"/>
          </p:nvPr>
        </p:nvSpPr>
        <p:spPr>
          <a:xfrm>
            <a:off x="8046666" y="3602038"/>
            <a:ext cx="3500301" cy="2052720"/>
          </a:xfrm>
        </p:spPr>
        <p:txBody>
          <a:bodyPr>
            <a:normAutofit/>
          </a:bodyPr>
          <a:lstStyle/>
          <a:p>
            <a:pPr>
              <a:lnSpc>
                <a:spcPct val="110000"/>
              </a:lnSpc>
            </a:pPr>
            <a:r>
              <a:rPr lang="pt-BR" sz="1100">
                <a:solidFill>
                  <a:schemeClr val="bg2"/>
                </a:solidFill>
              </a:rPr>
              <a:t>O aprendizado profundo nos dá a exploração de uma nova era nos últimos anos em aprendizado de máquina e reconhecimento de padrões. E revisamos como o aprendizado profundo pode ser implementado para diferentes tipos de dados clínicos e informática em saúde. Apesar das vantagens notáveis, existem alguns desafios. </a:t>
            </a:r>
          </a:p>
        </p:txBody>
      </p:sp>
      <p:sp useBgFill="1">
        <p:nvSpPr>
          <p:cNvPr id="70"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Diagrama&#10;&#10;Descrição gerada automaticamente">
            <a:extLst>
              <a:ext uri="{FF2B5EF4-FFF2-40B4-BE49-F238E27FC236}">
                <a16:creationId xmlns:a16="http://schemas.microsoft.com/office/drawing/2014/main" id="{93554BE5-D409-4908-15F9-BF5903583693}"/>
              </a:ext>
            </a:extLst>
          </p:cNvPr>
          <p:cNvPicPr>
            <a:picLocks noChangeAspect="1"/>
          </p:cNvPicPr>
          <p:nvPr/>
        </p:nvPicPr>
        <p:blipFill>
          <a:blip r:embed="rId3"/>
          <a:stretch>
            <a:fillRect/>
          </a:stretch>
        </p:blipFill>
        <p:spPr>
          <a:xfrm>
            <a:off x="1118988" y="1270640"/>
            <a:ext cx="6112382" cy="4309229"/>
          </a:xfrm>
          <a:prstGeom prst="rect">
            <a:avLst/>
          </a:prstGeom>
        </p:spPr>
      </p:pic>
      <p:sp>
        <p:nvSpPr>
          <p:cNvPr id="7" name="CaixaDeTexto 6">
            <a:extLst>
              <a:ext uri="{FF2B5EF4-FFF2-40B4-BE49-F238E27FC236}">
                <a16:creationId xmlns:a16="http://schemas.microsoft.com/office/drawing/2014/main" id="{C2A72ED8-1216-5CA2-E00E-5242D7EBF3CB}"/>
              </a:ext>
            </a:extLst>
          </p:cNvPr>
          <p:cNvSpPr txBox="1"/>
          <p:nvPr/>
        </p:nvSpPr>
        <p:spPr>
          <a:xfrm>
            <a:off x="1354932" y="5332194"/>
            <a:ext cx="6097554" cy="646331"/>
          </a:xfrm>
          <a:prstGeom prst="rect">
            <a:avLst/>
          </a:prstGeom>
          <a:noFill/>
        </p:spPr>
        <p:txBody>
          <a:bodyPr wrap="square">
            <a:spAutoFit/>
          </a:bodyPr>
          <a:lstStyle/>
          <a:p>
            <a:r>
              <a:rPr lang="pt-BR" dirty="0"/>
              <a:t>Arquitetura CNN multiangular e </a:t>
            </a:r>
            <a:r>
              <a:rPr lang="pt-BR" dirty="0" err="1"/>
              <a:t>multiescala</a:t>
            </a:r>
            <a:r>
              <a:rPr lang="pt-BR" dirty="0"/>
              <a:t> para classificação de nódulos pulmonares</a:t>
            </a:r>
          </a:p>
        </p:txBody>
      </p:sp>
    </p:spTree>
    <p:extLst>
      <p:ext uri="{BB962C8B-B14F-4D97-AF65-F5344CB8AC3E}">
        <p14:creationId xmlns:p14="http://schemas.microsoft.com/office/powerpoint/2010/main" val="37800226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7"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8"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9"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0"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21"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2"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3"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4"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5"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6"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7"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8"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9"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0"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1"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2"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3"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4"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5"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6"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7"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8"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9"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0"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1"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2"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3"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4"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5"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46"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7"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8"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9"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0"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1"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2"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3"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4"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5"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6"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7"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58"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9"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0"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1"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2"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3"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4"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5"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6"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7"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8"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9"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70"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sp>
        <p:nvSpPr>
          <p:cNvPr id="2" name="Título 1">
            <a:extLst>
              <a:ext uri="{FF2B5EF4-FFF2-40B4-BE49-F238E27FC236}">
                <a16:creationId xmlns:a16="http://schemas.microsoft.com/office/drawing/2014/main" id="{13C49DC9-9FAA-C9A8-54CC-2C1D1C28277C}"/>
              </a:ext>
            </a:extLst>
          </p:cNvPr>
          <p:cNvSpPr>
            <a:spLocks noGrp="1"/>
          </p:cNvSpPr>
          <p:nvPr>
            <p:ph type="ctrTitle"/>
          </p:nvPr>
        </p:nvSpPr>
        <p:spPr>
          <a:xfrm>
            <a:off x="1876425" y="1113282"/>
            <a:ext cx="3734941" cy="2396681"/>
          </a:xfrm>
        </p:spPr>
        <p:txBody>
          <a:bodyPr>
            <a:normAutofit/>
          </a:bodyPr>
          <a:lstStyle/>
          <a:p>
            <a:r>
              <a:rPr lang="pt-BR" sz="4100">
                <a:solidFill>
                  <a:srgbClr val="FFFFFF"/>
                </a:solidFill>
              </a:rPr>
              <a:t>Como os resultados foram apresentados</a:t>
            </a:r>
          </a:p>
        </p:txBody>
      </p:sp>
      <p:sp>
        <p:nvSpPr>
          <p:cNvPr id="5" name="Subtítulo 4">
            <a:extLst>
              <a:ext uri="{FF2B5EF4-FFF2-40B4-BE49-F238E27FC236}">
                <a16:creationId xmlns:a16="http://schemas.microsoft.com/office/drawing/2014/main" id="{A5245F68-5B07-96F5-F7C7-2F3031B0B9CD}"/>
              </a:ext>
            </a:extLst>
          </p:cNvPr>
          <p:cNvSpPr>
            <a:spLocks noGrp="1"/>
          </p:cNvSpPr>
          <p:nvPr>
            <p:ph type="subTitle" idx="1"/>
          </p:nvPr>
        </p:nvSpPr>
        <p:spPr>
          <a:xfrm>
            <a:off x="1876425" y="3602038"/>
            <a:ext cx="3734942" cy="2052720"/>
          </a:xfrm>
        </p:spPr>
        <p:txBody>
          <a:bodyPr>
            <a:normAutofit/>
          </a:bodyPr>
          <a:lstStyle/>
          <a:p>
            <a:pPr>
              <a:lnSpc>
                <a:spcPct val="110000"/>
              </a:lnSpc>
            </a:pPr>
            <a:r>
              <a:rPr lang="pt-BR" sz="1000" b="0" i="0" u="none" strike="noStrike">
                <a:solidFill>
                  <a:schemeClr val="bg2"/>
                </a:solidFill>
                <a:effectLst/>
                <a:latin typeface="Aptos" panose="020B0004020202020204" pitchFamily="34" charset="0"/>
              </a:rPr>
              <a:t>Para lidar com a falta de informação, dados esparsos e heterogêneos e imagens de radiação de baixa dose, foram propostas a aprendizagem não supervisionada para alta dimensionalidade e dispersão e a aprendizagem multitarefa para multimodalidade. Principalmente, no caso da multimodalidade, foram estudos que combinaram vários tipos de dados clínicos, como medicamentos e prescrições em eventos laboratoriais de EHR, tomografia computadorizada e ressonância magnética de imagens médicas.</a:t>
            </a:r>
            <a:endParaRPr lang="pt-BR" sz="1000">
              <a:solidFill>
                <a:schemeClr val="bg2"/>
              </a:solidFill>
            </a:endParaRPr>
          </a:p>
        </p:txBody>
      </p:sp>
      <p:sp useBgFill="1">
        <p:nvSpPr>
          <p:cNvPr id="72"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Perguntas">
            <a:extLst>
              <a:ext uri="{FF2B5EF4-FFF2-40B4-BE49-F238E27FC236}">
                <a16:creationId xmlns:a16="http://schemas.microsoft.com/office/drawing/2014/main" id="{2C17C8F2-EA69-5E01-AE75-93CA881B1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22581880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9"/>
                                        </p:tgtEl>
                                        <p:attrNameLst>
                                          <p:attrName>style.visibility</p:attrName>
                                        </p:attrNameLst>
                                      </p:cBhvr>
                                      <p:to>
                                        <p:strVal val="visible"/>
                                      </p:to>
                                    </p:set>
                                    <p:animEffect transition="in" filter="fade">
                                      <p:cBhvr>
                                        <p:cTn id="13"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EFDB6-2FD4-C4A0-453D-15658EC8F73B}"/>
              </a:ext>
            </a:extLst>
          </p:cNvPr>
          <p:cNvSpPr>
            <a:spLocks noGrp="1"/>
          </p:cNvSpPr>
          <p:nvPr>
            <p:ph type="ctrTitle"/>
          </p:nvPr>
        </p:nvSpPr>
        <p:spPr>
          <a:xfrm>
            <a:off x="1876424" y="0"/>
            <a:ext cx="8791575" cy="2387600"/>
          </a:xfrm>
        </p:spPr>
        <p:txBody>
          <a:bodyPr>
            <a:normAutofit fontScale="90000"/>
          </a:bodyPr>
          <a:lstStyle/>
          <a:p>
            <a:r>
              <a:rPr lang="pt-BR" dirty="0"/>
              <a:t>Título o Nome dos autores o Evento/periódico em que foi publicado o Ano de publicação</a:t>
            </a:r>
          </a:p>
        </p:txBody>
      </p:sp>
      <p:pic>
        <p:nvPicPr>
          <p:cNvPr id="5" name="Imagem 4">
            <a:extLst>
              <a:ext uri="{FF2B5EF4-FFF2-40B4-BE49-F238E27FC236}">
                <a16:creationId xmlns:a16="http://schemas.microsoft.com/office/drawing/2014/main" id="{6D0F0E3D-E7DE-5015-AF5F-E764981BED26}"/>
              </a:ext>
            </a:extLst>
          </p:cNvPr>
          <p:cNvPicPr>
            <a:picLocks noChangeAspect="1"/>
          </p:cNvPicPr>
          <p:nvPr/>
        </p:nvPicPr>
        <p:blipFill>
          <a:blip r:embed="rId2"/>
          <a:stretch>
            <a:fillRect/>
          </a:stretch>
        </p:blipFill>
        <p:spPr>
          <a:xfrm>
            <a:off x="8570887" y="5346747"/>
            <a:ext cx="3621113" cy="1416292"/>
          </a:xfrm>
          <a:prstGeom prst="rect">
            <a:avLst/>
          </a:prstGeom>
        </p:spPr>
      </p:pic>
      <p:sp>
        <p:nvSpPr>
          <p:cNvPr id="7" name="CaixaDeTexto 6">
            <a:extLst>
              <a:ext uri="{FF2B5EF4-FFF2-40B4-BE49-F238E27FC236}">
                <a16:creationId xmlns:a16="http://schemas.microsoft.com/office/drawing/2014/main" id="{BD727FF2-0A2E-6775-D497-48A62409A4A4}"/>
              </a:ext>
            </a:extLst>
          </p:cNvPr>
          <p:cNvSpPr txBox="1"/>
          <p:nvPr/>
        </p:nvSpPr>
        <p:spPr>
          <a:xfrm>
            <a:off x="1876423" y="2995228"/>
            <a:ext cx="9657485" cy="2585323"/>
          </a:xfrm>
          <a:prstGeom prst="rect">
            <a:avLst/>
          </a:prstGeom>
          <a:noFill/>
        </p:spPr>
        <p:txBody>
          <a:bodyPr wrap="square">
            <a:spAutoFit/>
          </a:bodyPr>
          <a:lstStyle/>
          <a:p>
            <a:r>
              <a:rPr lang="pt-BR" dirty="0"/>
              <a:t>GLORIA HYUN-JUNG KWAK, </a:t>
            </a:r>
            <a:r>
              <a:rPr lang="pt-BR" dirty="0" err="1"/>
              <a:t>Department</a:t>
            </a:r>
            <a:r>
              <a:rPr lang="pt-BR" dirty="0"/>
              <a:t> </a:t>
            </a:r>
            <a:r>
              <a:rPr lang="pt-BR" dirty="0" err="1"/>
              <a:t>of</a:t>
            </a:r>
            <a:r>
              <a:rPr lang="pt-BR" dirty="0"/>
              <a:t> Computer Science </a:t>
            </a:r>
            <a:r>
              <a:rPr lang="pt-BR" dirty="0" err="1"/>
              <a:t>and</a:t>
            </a:r>
            <a:r>
              <a:rPr lang="pt-BR" dirty="0"/>
              <a:t> </a:t>
            </a:r>
            <a:r>
              <a:rPr lang="pt-BR" dirty="0" err="1"/>
              <a:t>Engineering</a:t>
            </a:r>
            <a:r>
              <a:rPr lang="pt-BR" dirty="0"/>
              <a:t>, e Hong Kong</a:t>
            </a:r>
          </a:p>
          <a:p>
            <a:r>
              <a:rPr lang="pt-BR" dirty="0" err="1"/>
              <a:t>University</a:t>
            </a:r>
            <a:r>
              <a:rPr lang="pt-BR" dirty="0"/>
              <a:t> </a:t>
            </a:r>
            <a:r>
              <a:rPr lang="pt-BR" dirty="0" err="1"/>
              <a:t>of</a:t>
            </a:r>
            <a:r>
              <a:rPr lang="pt-BR" dirty="0"/>
              <a:t> Science </a:t>
            </a:r>
            <a:r>
              <a:rPr lang="pt-BR" dirty="0" err="1"/>
              <a:t>and</a:t>
            </a:r>
            <a:r>
              <a:rPr lang="pt-BR" dirty="0"/>
              <a:t> Technology</a:t>
            </a:r>
          </a:p>
          <a:p>
            <a:endParaRPr lang="pt-BR" dirty="0"/>
          </a:p>
          <a:p>
            <a:r>
              <a:rPr lang="pt-BR" dirty="0"/>
              <a:t>PAN HUI, </a:t>
            </a:r>
            <a:r>
              <a:rPr lang="pt-BR" dirty="0" err="1"/>
              <a:t>Department</a:t>
            </a:r>
            <a:r>
              <a:rPr lang="pt-BR" dirty="0"/>
              <a:t> </a:t>
            </a:r>
            <a:r>
              <a:rPr lang="pt-BR" dirty="0" err="1"/>
              <a:t>of</a:t>
            </a:r>
            <a:r>
              <a:rPr lang="pt-BR" dirty="0"/>
              <a:t> Computer Science </a:t>
            </a:r>
            <a:r>
              <a:rPr lang="pt-BR" dirty="0" err="1"/>
              <a:t>and</a:t>
            </a:r>
            <a:r>
              <a:rPr lang="pt-BR" dirty="0"/>
              <a:t> </a:t>
            </a:r>
            <a:r>
              <a:rPr lang="pt-BR" dirty="0" err="1"/>
              <a:t>Engineering</a:t>
            </a:r>
            <a:r>
              <a:rPr lang="pt-BR" dirty="0"/>
              <a:t>, e Hong Kong </a:t>
            </a:r>
            <a:r>
              <a:rPr lang="pt-BR" dirty="0" err="1"/>
              <a:t>University</a:t>
            </a:r>
            <a:r>
              <a:rPr lang="pt-BR" dirty="0"/>
              <a:t> </a:t>
            </a:r>
            <a:r>
              <a:rPr lang="pt-BR" dirty="0" err="1"/>
              <a:t>of</a:t>
            </a:r>
            <a:r>
              <a:rPr lang="pt-BR" dirty="0"/>
              <a:t> Science </a:t>
            </a:r>
            <a:r>
              <a:rPr lang="pt-BR" dirty="0" err="1"/>
              <a:t>and</a:t>
            </a:r>
            <a:endParaRPr lang="pt-BR" dirty="0"/>
          </a:p>
          <a:p>
            <a:r>
              <a:rPr lang="pt-BR" dirty="0"/>
              <a:t>Technology </a:t>
            </a:r>
            <a:r>
              <a:rPr lang="pt-BR" dirty="0" err="1"/>
              <a:t>and</a:t>
            </a:r>
            <a:r>
              <a:rPr lang="pt-BR" dirty="0"/>
              <a:t> </a:t>
            </a:r>
            <a:r>
              <a:rPr lang="pt-BR" dirty="0" err="1"/>
              <a:t>Department</a:t>
            </a:r>
            <a:r>
              <a:rPr lang="pt-BR" dirty="0"/>
              <a:t> </a:t>
            </a:r>
            <a:r>
              <a:rPr lang="pt-BR" dirty="0" err="1"/>
              <a:t>of</a:t>
            </a:r>
            <a:r>
              <a:rPr lang="pt-BR" dirty="0"/>
              <a:t> Computer Science, </a:t>
            </a:r>
            <a:r>
              <a:rPr lang="pt-BR" dirty="0" err="1"/>
              <a:t>University</a:t>
            </a:r>
            <a:r>
              <a:rPr lang="pt-BR" dirty="0"/>
              <a:t> </a:t>
            </a:r>
            <a:r>
              <a:rPr lang="pt-BR" dirty="0" err="1"/>
              <a:t>of</a:t>
            </a:r>
            <a:r>
              <a:rPr lang="pt-BR" dirty="0"/>
              <a:t> Helsinki</a:t>
            </a:r>
          </a:p>
          <a:p>
            <a:endParaRPr lang="pt-BR" dirty="0"/>
          </a:p>
          <a:p>
            <a:endParaRPr lang="pt-BR" dirty="0"/>
          </a:p>
          <a:p>
            <a:endParaRPr lang="pt-BR" dirty="0"/>
          </a:p>
          <a:p>
            <a:r>
              <a:rPr lang="pt-BR" dirty="0"/>
              <a:t>Artigo publicado Setembro de 2019</a:t>
            </a:r>
          </a:p>
        </p:txBody>
      </p:sp>
    </p:spTree>
    <p:extLst>
      <p:ext uri="{BB962C8B-B14F-4D97-AF65-F5344CB8AC3E}">
        <p14:creationId xmlns:p14="http://schemas.microsoft.com/office/powerpoint/2010/main" val="429365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BR"/>
            </a:p>
          </p:txBody>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BR"/>
            </a:p>
          </p:txBody>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55B5690-831E-7C9D-92C0-C2D879522DBE}"/>
              </a:ext>
            </a:extLst>
          </p:cNvPr>
          <p:cNvSpPr>
            <a:spLocks noGrp="1"/>
          </p:cNvSpPr>
          <p:nvPr>
            <p:ph type="ctrTitle"/>
          </p:nvPr>
        </p:nvSpPr>
        <p:spPr>
          <a:xfrm>
            <a:off x="2043113" y="1122363"/>
            <a:ext cx="4527929" cy="4287836"/>
          </a:xfrm>
        </p:spPr>
        <p:txBody>
          <a:bodyPr anchor="ctr">
            <a:normAutofit/>
          </a:bodyPr>
          <a:lstStyle/>
          <a:p>
            <a:pPr algn="r"/>
            <a:r>
              <a:rPr lang="pt-BR" sz="6000"/>
              <a:t>Problema tratado no artigo e objetivo do artigo </a:t>
            </a:r>
          </a:p>
        </p:txBody>
      </p:sp>
      <p:sp>
        <p:nvSpPr>
          <p:cNvPr id="3" name="Subtítulo 2">
            <a:extLst>
              <a:ext uri="{FF2B5EF4-FFF2-40B4-BE49-F238E27FC236}">
                <a16:creationId xmlns:a16="http://schemas.microsoft.com/office/drawing/2014/main" id="{B1AE7626-F756-88EA-DC0A-B3B7143367E0}"/>
              </a:ext>
            </a:extLst>
          </p:cNvPr>
          <p:cNvSpPr>
            <a:spLocks noGrp="1"/>
          </p:cNvSpPr>
          <p:nvPr>
            <p:ph type="subTitle" idx="1"/>
          </p:nvPr>
        </p:nvSpPr>
        <p:spPr>
          <a:xfrm>
            <a:off x="7851631" y="1122363"/>
            <a:ext cx="2816368" cy="4287834"/>
          </a:xfrm>
        </p:spPr>
        <p:txBody>
          <a:bodyPr anchor="ctr">
            <a:normAutofit/>
          </a:bodyPr>
          <a:lstStyle/>
          <a:p>
            <a:pPr>
              <a:lnSpc>
                <a:spcPct val="110000"/>
              </a:lnSpc>
            </a:pPr>
            <a:r>
              <a:rPr lang="pt-BR" sz="1100" b="0" i="0" u="none" strike="noStrike" dirty="0">
                <a:effectLst/>
                <a:latin typeface="Aptos" panose="020B0004020202020204" pitchFamily="34" charset="0"/>
              </a:rPr>
              <a:t>aplicando aprendizagem profunda em informática em saúde com foco nos últimos cinco anos nas áreas de imagens médicas,</a:t>
            </a:r>
          </a:p>
          <a:p>
            <a:pPr>
              <a:lnSpc>
                <a:spcPct val="110000"/>
              </a:lnSpc>
            </a:pPr>
            <a:r>
              <a:rPr lang="pt-BR" sz="1100" b="0" i="0" u="none" strike="noStrike" dirty="0">
                <a:effectLst/>
                <a:latin typeface="Aptos" panose="020B0004020202020204" pitchFamily="34" charset="0"/>
              </a:rPr>
              <a:t>registros eletrônicos de saúde, genômica, detecção e comunicação on-line em saúde, bem como desafios e direções promissoras</a:t>
            </a:r>
          </a:p>
          <a:p>
            <a:pPr>
              <a:lnSpc>
                <a:spcPct val="110000"/>
              </a:lnSpc>
            </a:pPr>
            <a:r>
              <a:rPr lang="pt-BR" sz="1100" b="0" i="0" u="none" strike="noStrike" dirty="0">
                <a:effectLst/>
                <a:latin typeface="Aptos" panose="020B0004020202020204" pitchFamily="34" charset="0"/>
              </a:rPr>
              <a:t>para pesquisa futura. Destacamos pesquisas em andamento sobre abordagens populares e identificamos vários desafios na</a:t>
            </a:r>
          </a:p>
          <a:p>
            <a:pPr>
              <a:lnSpc>
                <a:spcPct val="110000"/>
              </a:lnSpc>
            </a:pPr>
            <a:r>
              <a:rPr lang="pt-BR" sz="1100" b="0" i="0" u="none" strike="noStrike" dirty="0">
                <a:effectLst/>
                <a:latin typeface="Aptos" panose="020B0004020202020204" pitchFamily="34" charset="0"/>
              </a:rPr>
              <a:t>construção de modelos de aprendizagem profunda.</a:t>
            </a:r>
            <a:endParaRPr lang="en-US" sz="1100" dirty="0">
              <a:latin typeface="Arial" panose="020B0604020202020204" pitchFamily="34" charset="0"/>
              <a:cs typeface="Arial" panose="020B0604020202020204" pitchFamily="34" charset="0"/>
            </a:endParaRPr>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71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5FDC2-5CF1-26C0-CCC0-70614BF0F4C2}"/>
              </a:ext>
            </a:extLst>
          </p:cNvPr>
          <p:cNvSpPr>
            <a:spLocks noGrp="1"/>
          </p:cNvSpPr>
          <p:nvPr>
            <p:ph type="ctrTitle"/>
          </p:nvPr>
        </p:nvSpPr>
        <p:spPr>
          <a:xfrm>
            <a:off x="5291668" y="1215496"/>
            <a:ext cx="5367866" cy="2387600"/>
          </a:xfrm>
        </p:spPr>
        <p:txBody>
          <a:bodyPr>
            <a:normAutofit/>
          </a:bodyPr>
          <a:lstStyle/>
          <a:p>
            <a:r>
              <a:rPr lang="pt-BR" sz="4400" dirty="0"/>
              <a:t>Objetivo da avaliação de desempenho</a:t>
            </a:r>
          </a:p>
        </p:txBody>
      </p:sp>
      <p:sp>
        <p:nvSpPr>
          <p:cNvPr id="3" name="Subtítulo 2">
            <a:extLst>
              <a:ext uri="{FF2B5EF4-FFF2-40B4-BE49-F238E27FC236}">
                <a16:creationId xmlns:a16="http://schemas.microsoft.com/office/drawing/2014/main" id="{40B542F6-5B55-0B74-0C13-27BBC0F8807E}"/>
              </a:ext>
            </a:extLst>
          </p:cNvPr>
          <p:cNvSpPr>
            <a:spLocks noGrp="1"/>
          </p:cNvSpPr>
          <p:nvPr>
            <p:ph type="subTitle" idx="1"/>
          </p:nvPr>
        </p:nvSpPr>
        <p:spPr>
          <a:xfrm>
            <a:off x="5291667" y="3602038"/>
            <a:ext cx="6325369" cy="2570162"/>
          </a:xfrm>
        </p:spPr>
        <p:txBody>
          <a:bodyPr>
            <a:normAutofit fontScale="92500" lnSpcReduction="20000"/>
          </a:bodyPr>
          <a:lstStyle/>
          <a:p>
            <a:r>
              <a:rPr lang="pt-BR" dirty="0">
                <a:solidFill>
                  <a:schemeClr val="tx1"/>
                </a:solidFill>
              </a:rPr>
              <a:t>primeiras aplicações de aprendizagem profunda em conjuntos de dados médicos foram imagens médicas, incluindo ressonância magnética (MRI), tomografia computadorizada (TC), tomografia por emissão de pósitrons (PET), raios X, microscopia, ultrassom (EUA), mamografia (MG). ), Imagens Histológicas de Hematoxilina e Eosina (H&amp;E), Imagens Ópticas e etc.</a:t>
            </a:r>
            <a:endParaRPr lang="pt-BR" sz="2400" dirty="0">
              <a:solidFill>
                <a:schemeClr val="tx1"/>
              </a:solidFill>
            </a:endParaRPr>
          </a:p>
        </p:txBody>
      </p:sp>
      <p:pic>
        <p:nvPicPr>
          <p:cNvPr id="5" name="Imagem 4">
            <a:extLst>
              <a:ext uri="{FF2B5EF4-FFF2-40B4-BE49-F238E27FC236}">
                <a16:creationId xmlns:a16="http://schemas.microsoft.com/office/drawing/2014/main" id="{B2F02529-E276-4260-8911-22C349853C53}"/>
              </a:ext>
            </a:extLst>
          </p:cNvPr>
          <p:cNvPicPr>
            <a:picLocks noChangeAspect="1"/>
          </p:cNvPicPr>
          <p:nvPr/>
        </p:nvPicPr>
        <p:blipFill>
          <a:blip r:embed="rId3"/>
          <a:stretch>
            <a:fillRect/>
          </a:stretch>
        </p:blipFill>
        <p:spPr>
          <a:xfrm>
            <a:off x="1319503" y="1927005"/>
            <a:ext cx="3525628" cy="274998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0615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BCB7248-C9EE-492F-12C6-37630A5F382D}"/>
              </a:ext>
            </a:extLst>
          </p:cNvPr>
          <p:cNvSpPr>
            <a:spLocks noGrp="1"/>
          </p:cNvSpPr>
          <p:nvPr>
            <p:ph type="ctrTitle"/>
          </p:nvPr>
        </p:nvSpPr>
        <p:spPr>
          <a:xfrm>
            <a:off x="1141413" y="618517"/>
            <a:ext cx="2877336" cy="5507328"/>
          </a:xfrm>
        </p:spPr>
        <p:txBody>
          <a:bodyPr vert="horz" lIns="91440" tIns="45720" rIns="91440" bIns="45720" rtlCol="0" anchor="ctr">
            <a:normAutofit/>
          </a:bodyPr>
          <a:lstStyle/>
          <a:p>
            <a:r>
              <a:rPr lang="en-US" sz="3600" dirty="0" err="1"/>
              <a:t>Objetivo</a:t>
            </a:r>
            <a:r>
              <a:rPr lang="en-US" sz="3600" dirty="0"/>
              <a:t> da </a:t>
            </a:r>
            <a:r>
              <a:rPr lang="en-US" sz="3600" dirty="0" err="1"/>
              <a:t>avaliação</a:t>
            </a:r>
            <a:r>
              <a:rPr lang="en-US" sz="3600" dirty="0"/>
              <a:t> de </a:t>
            </a:r>
            <a:r>
              <a:rPr lang="en-US" sz="3600" dirty="0" err="1"/>
              <a:t>desempenho</a:t>
            </a:r>
            <a:endParaRPr lang="en-US" sz="3600" dirty="0"/>
          </a:p>
        </p:txBody>
      </p:sp>
      <p:sp>
        <p:nvSpPr>
          <p:cNvPr id="3" name="Subtítulo 2">
            <a:extLst>
              <a:ext uri="{FF2B5EF4-FFF2-40B4-BE49-F238E27FC236}">
                <a16:creationId xmlns:a16="http://schemas.microsoft.com/office/drawing/2014/main" id="{828E7766-B62F-BB72-9944-0DD5F851FB77}"/>
              </a:ext>
            </a:extLst>
          </p:cNvPr>
          <p:cNvSpPr>
            <a:spLocks noGrp="1"/>
          </p:cNvSpPr>
          <p:nvPr>
            <p:ph type="subTitle" idx="1"/>
          </p:nvPr>
        </p:nvSpPr>
        <p:spPr>
          <a:xfrm>
            <a:off x="4540743" y="638650"/>
            <a:ext cx="7034485" cy="3782778"/>
          </a:xfrm>
        </p:spPr>
        <p:txBody>
          <a:bodyPr vert="horz" lIns="91440" tIns="45720" rIns="91440" bIns="45720" rtlCol="0">
            <a:normAutofit/>
          </a:bodyPr>
          <a:lstStyle/>
          <a:p>
            <a:pPr>
              <a:lnSpc>
                <a:spcPct val="110000"/>
              </a:lnSpc>
            </a:pPr>
            <a:r>
              <a:rPr lang="en-US" sz="1400" dirty="0">
                <a:solidFill>
                  <a:schemeClr val="tx1"/>
                </a:solidFill>
              </a:rPr>
              <a:t>e. </a:t>
            </a:r>
            <a:r>
              <a:rPr lang="en-US" sz="1400" dirty="0" err="1">
                <a:solidFill>
                  <a:schemeClr val="tx1"/>
                </a:solidFill>
              </a:rPr>
              <a:t>Começamos</a:t>
            </a:r>
            <a:r>
              <a:rPr lang="en-US" sz="1400" dirty="0">
                <a:solidFill>
                  <a:schemeClr val="tx1"/>
                </a:solidFill>
              </a:rPr>
              <a:t> </a:t>
            </a:r>
            <a:r>
              <a:rPr lang="en-US" sz="1400" dirty="0" err="1">
                <a:solidFill>
                  <a:schemeClr val="tx1"/>
                </a:solidFill>
              </a:rPr>
              <a:t>apresentando</a:t>
            </a:r>
            <a:r>
              <a:rPr lang="en-US" sz="1400" dirty="0">
                <a:solidFill>
                  <a:schemeClr val="tx1"/>
                </a:solidFill>
              </a:rPr>
              <a:t> </a:t>
            </a:r>
            <a:r>
              <a:rPr lang="en-US" sz="1400" dirty="0" err="1">
                <a:solidFill>
                  <a:schemeClr val="tx1"/>
                </a:solidFill>
              </a:rPr>
              <a:t>alguns</a:t>
            </a:r>
            <a:r>
              <a:rPr lang="en-US" sz="1400" dirty="0">
                <a:solidFill>
                  <a:schemeClr val="tx1"/>
                </a:solidFill>
              </a:rPr>
              <a:t> </a:t>
            </a:r>
            <a:r>
              <a:rPr lang="en-US" sz="1400" dirty="0" err="1">
                <a:solidFill>
                  <a:schemeClr val="tx1"/>
                </a:solidFill>
              </a:rPr>
              <a:t>modelos</a:t>
            </a:r>
            <a:r>
              <a:rPr lang="en-US" sz="1400" dirty="0">
                <a:solidFill>
                  <a:schemeClr val="tx1"/>
                </a:solidFill>
              </a:rPr>
              <a:t> </a:t>
            </a:r>
            <a:r>
              <a:rPr lang="en-US" sz="1400" dirty="0" err="1">
                <a:solidFill>
                  <a:schemeClr val="tx1"/>
                </a:solidFill>
              </a:rPr>
              <a:t>comuns</a:t>
            </a:r>
            <a:r>
              <a:rPr lang="en-US" sz="1400" dirty="0">
                <a:solidFill>
                  <a:schemeClr val="tx1"/>
                </a:solidFill>
              </a:rPr>
              <a:t> de </a:t>
            </a:r>
            <a:r>
              <a:rPr lang="en-US" sz="1400" dirty="0" err="1">
                <a:solidFill>
                  <a:schemeClr val="tx1"/>
                </a:solidFill>
              </a:rPr>
              <a:t>aprendizagem</a:t>
            </a:r>
            <a:r>
              <a:rPr lang="en-US" sz="1400" dirty="0">
                <a:solidFill>
                  <a:schemeClr val="tx1"/>
                </a:solidFill>
              </a:rPr>
              <a:t> </a:t>
            </a:r>
            <a:r>
              <a:rPr lang="en-US" sz="1400" dirty="0" err="1">
                <a:solidFill>
                  <a:schemeClr val="tx1"/>
                </a:solidFill>
              </a:rPr>
              <a:t>não</a:t>
            </a:r>
            <a:r>
              <a:rPr lang="en-US" sz="1400" dirty="0">
                <a:solidFill>
                  <a:schemeClr val="tx1"/>
                </a:solidFill>
              </a:rPr>
              <a:t> profunda </a:t>
            </a:r>
            <a:r>
              <a:rPr lang="en-US" sz="1400" dirty="0" err="1">
                <a:solidFill>
                  <a:schemeClr val="tx1"/>
                </a:solidFill>
              </a:rPr>
              <a:t>usados</a:t>
            </a:r>
            <a:r>
              <a:rPr lang="en-US" sz="1400" dirty="0">
                <a:solidFill>
                  <a:schemeClr val="tx1"/>
                </a:solidFill>
              </a:rPr>
              <a:t> </a:t>
            </a:r>
            <a:r>
              <a:rPr lang="en-US" sz="1400" dirty="0" err="1">
                <a:solidFill>
                  <a:schemeClr val="tx1"/>
                </a:solidFill>
              </a:rPr>
              <a:t>em</a:t>
            </a:r>
            <a:r>
              <a:rPr lang="en-US" sz="1400" dirty="0">
                <a:solidFill>
                  <a:schemeClr val="tx1"/>
                </a:solidFill>
              </a:rPr>
              <a:t> </a:t>
            </a:r>
            <a:r>
              <a:rPr lang="en-US" sz="1400" dirty="0" err="1">
                <a:solidFill>
                  <a:schemeClr val="tx1"/>
                </a:solidFill>
              </a:rPr>
              <a:t>muitos</a:t>
            </a:r>
            <a:r>
              <a:rPr lang="en-US" sz="1400" dirty="0">
                <a:solidFill>
                  <a:schemeClr val="tx1"/>
                </a:solidFill>
              </a:rPr>
              <a:t> </a:t>
            </a:r>
            <a:r>
              <a:rPr lang="en-US" sz="1400" dirty="0" err="1">
                <a:solidFill>
                  <a:schemeClr val="tx1"/>
                </a:solidFill>
              </a:rPr>
              <a:t>estudos</a:t>
            </a:r>
            <a:r>
              <a:rPr lang="en-US" sz="1400" dirty="0">
                <a:solidFill>
                  <a:schemeClr val="tx1"/>
                </a:solidFill>
              </a:rPr>
              <a:t> para </a:t>
            </a:r>
            <a:r>
              <a:rPr lang="en-US" sz="1400" dirty="0" err="1">
                <a:solidFill>
                  <a:schemeClr val="tx1"/>
                </a:solidFill>
              </a:rPr>
              <a:t>comparar</a:t>
            </a:r>
            <a:r>
              <a:rPr lang="en-US" sz="1400" dirty="0">
                <a:solidFill>
                  <a:schemeClr val="tx1"/>
                </a:solidFill>
              </a:rPr>
              <a:t> </a:t>
            </a:r>
            <a:r>
              <a:rPr lang="en-US" sz="1400" dirty="0" err="1">
                <a:solidFill>
                  <a:schemeClr val="tx1"/>
                </a:solidFill>
              </a:rPr>
              <a:t>ou</a:t>
            </a:r>
            <a:r>
              <a:rPr lang="en-US" sz="1400" dirty="0">
                <a:solidFill>
                  <a:schemeClr val="tx1"/>
                </a:solidFill>
              </a:rPr>
              <a:t> </a:t>
            </a:r>
            <a:r>
              <a:rPr lang="en-US" sz="1400" dirty="0" err="1">
                <a:solidFill>
                  <a:schemeClr val="tx1"/>
                </a:solidFill>
              </a:rPr>
              <a:t>combinar</a:t>
            </a:r>
            <a:r>
              <a:rPr lang="en-US" sz="1400" dirty="0">
                <a:solidFill>
                  <a:schemeClr val="tx1"/>
                </a:solidFill>
              </a:rPr>
              <a:t> com a </a:t>
            </a:r>
            <a:r>
              <a:rPr lang="en-US" sz="1400" dirty="0" err="1">
                <a:solidFill>
                  <a:schemeClr val="tx1"/>
                </a:solidFill>
              </a:rPr>
              <a:t>aprendizagem</a:t>
            </a:r>
            <a:r>
              <a:rPr lang="en-US" sz="1400" dirty="0">
                <a:solidFill>
                  <a:schemeClr val="tx1"/>
                </a:solidFill>
              </a:rPr>
              <a:t> profunda. </a:t>
            </a:r>
          </a:p>
          <a:p>
            <a:pPr indent="-228600">
              <a:lnSpc>
                <a:spcPct val="110000"/>
              </a:lnSpc>
              <a:buFont typeface="Arial" panose="020B0604020202020204" pitchFamily="34" charset="0"/>
              <a:buChar char="•"/>
            </a:pPr>
            <a:r>
              <a:rPr lang="en-US" sz="1400" dirty="0">
                <a:solidFill>
                  <a:schemeClr val="tx1"/>
                </a:solidFill>
              </a:rPr>
              <a:t>1 </a:t>
            </a:r>
            <a:r>
              <a:rPr lang="en-US" sz="1400" dirty="0" err="1">
                <a:solidFill>
                  <a:schemeClr val="tx1"/>
                </a:solidFill>
              </a:rPr>
              <a:t>Máquina</a:t>
            </a:r>
            <a:r>
              <a:rPr lang="en-US" sz="1400" dirty="0">
                <a:solidFill>
                  <a:schemeClr val="tx1"/>
                </a:solidFill>
              </a:rPr>
              <a:t> de </a:t>
            </a:r>
            <a:r>
              <a:rPr lang="en-US" sz="1400" dirty="0" err="1">
                <a:solidFill>
                  <a:schemeClr val="tx1"/>
                </a:solidFill>
              </a:rPr>
              <a:t>Vetores</a:t>
            </a:r>
            <a:r>
              <a:rPr lang="en-US" sz="1400" dirty="0">
                <a:solidFill>
                  <a:schemeClr val="tx1"/>
                </a:solidFill>
              </a:rPr>
              <a:t> de </a:t>
            </a:r>
            <a:r>
              <a:rPr lang="en-US" sz="1400" dirty="0" err="1">
                <a:solidFill>
                  <a:schemeClr val="tx1"/>
                </a:solidFill>
              </a:rPr>
              <a:t>Suporte</a:t>
            </a:r>
            <a:endParaRPr lang="en-US" sz="1400" dirty="0">
              <a:solidFill>
                <a:schemeClr val="tx1"/>
              </a:solidFill>
            </a:endParaRPr>
          </a:p>
          <a:p>
            <a:pPr>
              <a:lnSpc>
                <a:spcPct val="110000"/>
              </a:lnSpc>
            </a:pPr>
            <a:r>
              <a:rPr lang="en-US" sz="1400" dirty="0">
                <a:solidFill>
                  <a:schemeClr val="tx1"/>
                </a:solidFill>
              </a:rPr>
              <a:t>O SVM visa </a:t>
            </a:r>
            <a:r>
              <a:rPr lang="en-US" sz="1400" dirty="0" err="1">
                <a:solidFill>
                  <a:schemeClr val="tx1"/>
                </a:solidFill>
              </a:rPr>
              <a:t>definir</a:t>
            </a:r>
            <a:r>
              <a:rPr lang="en-US" sz="1400" dirty="0">
                <a:solidFill>
                  <a:schemeClr val="tx1"/>
                </a:solidFill>
              </a:rPr>
              <a:t> um </a:t>
            </a:r>
            <a:r>
              <a:rPr lang="en-US" sz="1400" dirty="0" err="1">
                <a:solidFill>
                  <a:schemeClr val="tx1"/>
                </a:solidFill>
              </a:rPr>
              <a:t>hiperplano</a:t>
            </a:r>
            <a:r>
              <a:rPr lang="en-US" sz="1400" dirty="0">
                <a:solidFill>
                  <a:schemeClr val="tx1"/>
                </a:solidFill>
              </a:rPr>
              <a:t> ideal que </a:t>
            </a:r>
            <a:r>
              <a:rPr lang="en-US" sz="1400" dirty="0" err="1">
                <a:solidFill>
                  <a:schemeClr val="tx1"/>
                </a:solidFill>
              </a:rPr>
              <a:t>possa</a:t>
            </a:r>
            <a:r>
              <a:rPr lang="en-US" sz="1400" dirty="0">
                <a:solidFill>
                  <a:schemeClr val="tx1"/>
                </a:solidFill>
              </a:rPr>
              <a:t> </a:t>
            </a:r>
            <a:r>
              <a:rPr lang="en-US" sz="1400" dirty="0" err="1">
                <a:solidFill>
                  <a:schemeClr val="tx1"/>
                </a:solidFill>
              </a:rPr>
              <a:t>distinguir</a:t>
            </a:r>
            <a:r>
              <a:rPr lang="en-US" sz="1400" dirty="0">
                <a:solidFill>
                  <a:schemeClr val="tx1"/>
                </a:solidFill>
              </a:rPr>
              <a:t> </a:t>
            </a:r>
            <a:r>
              <a:rPr lang="en-US" sz="1400" dirty="0" err="1">
                <a:solidFill>
                  <a:schemeClr val="tx1"/>
                </a:solidFill>
              </a:rPr>
              <a:t>grupos</a:t>
            </a:r>
            <a:r>
              <a:rPr lang="en-US" sz="1400" dirty="0">
                <a:solidFill>
                  <a:schemeClr val="tx1"/>
                </a:solidFill>
              </a:rPr>
              <a:t> </a:t>
            </a:r>
            <a:r>
              <a:rPr lang="en-US" sz="1400" dirty="0" err="1">
                <a:solidFill>
                  <a:schemeClr val="tx1"/>
                </a:solidFill>
              </a:rPr>
              <a:t>uns</a:t>
            </a:r>
            <a:r>
              <a:rPr lang="en-US" sz="1400" dirty="0">
                <a:solidFill>
                  <a:schemeClr val="tx1"/>
                </a:solidFill>
              </a:rPr>
              <a:t> dos outros. Numa </a:t>
            </a:r>
            <a:r>
              <a:rPr lang="en-US" sz="1400" dirty="0" err="1">
                <a:solidFill>
                  <a:schemeClr val="tx1"/>
                </a:solidFill>
              </a:rPr>
              <a:t>fase</a:t>
            </a:r>
            <a:r>
              <a:rPr lang="en-US" sz="1400" dirty="0">
                <a:solidFill>
                  <a:schemeClr val="tx1"/>
                </a:solidFill>
              </a:rPr>
              <a:t> de </a:t>
            </a:r>
            <a:r>
              <a:rPr lang="en-US" sz="1400" dirty="0" err="1">
                <a:solidFill>
                  <a:schemeClr val="tx1"/>
                </a:solidFill>
              </a:rPr>
              <a:t>treinamento</a:t>
            </a:r>
            <a:r>
              <a:rPr lang="en-US" sz="1400" dirty="0">
                <a:solidFill>
                  <a:schemeClr val="tx1"/>
                </a:solidFill>
              </a:rPr>
              <a:t>, </a:t>
            </a:r>
            <a:r>
              <a:rPr lang="en-US" sz="1400" dirty="0" err="1">
                <a:solidFill>
                  <a:schemeClr val="tx1"/>
                </a:solidFill>
              </a:rPr>
              <a:t>quando</a:t>
            </a:r>
            <a:r>
              <a:rPr lang="en-US" sz="1400" dirty="0">
                <a:solidFill>
                  <a:schemeClr val="tx1"/>
                </a:solidFill>
              </a:rPr>
              <a:t> </a:t>
            </a:r>
            <a:r>
              <a:rPr lang="en-US" sz="1400" dirty="0" err="1">
                <a:solidFill>
                  <a:schemeClr val="tx1"/>
                </a:solidFill>
              </a:rPr>
              <a:t>os</a:t>
            </a:r>
            <a:r>
              <a:rPr lang="en-US" sz="1400" dirty="0">
                <a:solidFill>
                  <a:schemeClr val="tx1"/>
                </a:solidFill>
              </a:rPr>
              <a:t> </a:t>
            </a:r>
            <a:r>
              <a:rPr lang="en-US" sz="1400" dirty="0" err="1">
                <a:solidFill>
                  <a:schemeClr val="tx1"/>
                </a:solidFill>
              </a:rPr>
              <a:t>próprios</a:t>
            </a:r>
            <a:r>
              <a:rPr lang="en-US" sz="1400" dirty="0">
                <a:solidFill>
                  <a:schemeClr val="tx1"/>
                </a:solidFill>
              </a:rPr>
              <a:t> dados </a:t>
            </a:r>
            <a:r>
              <a:rPr lang="en-US" sz="1400" dirty="0" err="1">
                <a:solidFill>
                  <a:schemeClr val="tx1"/>
                </a:solidFill>
              </a:rPr>
              <a:t>são</a:t>
            </a:r>
            <a:r>
              <a:rPr lang="en-US" sz="1400" dirty="0">
                <a:solidFill>
                  <a:schemeClr val="tx1"/>
                </a:solidFill>
              </a:rPr>
              <a:t> </a:t>
            </a:r>
            <a:r>
              <a:rPr lang="en-US" sz="1400" dirty="0" err="1">
                <a:solidFill>
                  <a:schemeClr val="tx1"/>
                </a:solidFill>
              </a:rPr>
              <a:t>linearmente</a:t>
            </a:r>
            <a:r>
              <a:rPr lang="en-US" sz="1400" dirty="0">
                <a:solidFill>
                  <a:schemeClr val="tx1"/>
                </a:solidFill>
              </a:rPr>
              <a:t> </a:t>
            </a:r>
            <a:r>
              <a:rPr lang="en-US" sz="1400" dirty="0" err="1">
                <a:solidFill>
                  <a:schemeClr val="tx1"/>
                </a:solidFill>
              </a:rPr>
              <a:t>separáveis</a:t>
            </a:r>
            <a:r>
              <a:rPr lang="en-US" sz="1400" dirty="0">
                <a:solidFill>
                  <a:schemeClr val="tx1"/>
                </a:solidFill>
              </a:rPr>
              <a:t>.</a:t>
            </a:r>
          </a:p>
          <a:p>
            <a:pPr indent="-228600">
              <a:lnSpc>
                <a:spcPct val="110000"/>
              </a:lnSpc>
              <a:buFont typeface="Arial" panose="020B0604020202020204" pitchFamily="34" charset="0"/>
              <a:buChar char="•"/>
            </a:pPr>
            <a:r>
              <a:rPr lang="en-US" sz="1400" dirty="0">
                <a:solidFill>
                  <a:schemeClr val="tx1"/>
                </a:solidFill>
              </a:rPr>
              <a:t>2 </a:t>
            </a:r>
            <a:r>
              <a:rPr lang="en-US" sz="1400" dirty="0" err="1">
                <a:solidFill>
                  <a:schemeClr val="tx1"/>
                </a:solidFill>
              </a:rPr>
              <a:t>Decomposição</a:t>
            </a:r>
            <a:r>
              <a:rPr lang="en-US" sz="1400" dirty="0">
                <a:solidFill>
                  <a:schemeClr val="tx1"/>
                </a:solidFill>
              </a:rPr>
              <a:t> </a:t>
            </a:r>
            <a:r>
              <a:rPr lang="en-US" sz="1400" dirty="0" err="1">
                <a:solidFill>
                  <a:schemeClr val="tx1"/>
                </a:solidFill>
              </a:rPr>
              <a:t>Matriz</a:t>
            </a:r>
            <a:r>
              <a:rPr lang="en-US" sz="1400" dirty="0">
                <a:solidFill>
                  <a:schemeClr val="tx1"/>
                </a:solidFill>
              </a:rPr>
              <a:t>/Tensor</a:t>
            </a:r>
          </a:p>
          <a:p>
            <a:pPr>
              <a:lnSpc>
                <a:spcPct val="110000"/>
              </a:lnSpc>
            </a:pPr>
            <a:r>
              <a:rPr lang="en-US" sz="1400" dirty="0">
                <a:solidFill>
                  <a:schemeClr val="tx1"/>
                </a:solidFill>
              </a:rPr>
              <a:t>Um tensor é um array multidimensional. Mais </a:t>
            </a:r>
            <a:r>
              <a:rPr lang="en-US" sz="1400" dirty="0" err="1">
                <a:solidFill>
                  <a:schemeClr val="tx1"/>
                </a:solidFill>
              </a:rPr>
              <a:t>formalmente</a:t>
            </a:r>
            <a:r>
              <a:rPr lang="en-US" sz="1400" dirty="0">
                <a:solidFill>
                  <a:schemeClr val="tx1"/>
                </a:solidFill>
              </a:rPr>
              <a:t>, um tensor de n-vias </a:t>
            </a:r>
            <a:r>
              <a:rPr lang="en-US" sz="1400" dirty="0" err="1">
                <a:solidFill>
                  <a:schemeClr val="tx1"/>
                </a:solidFill>
              </a:rPr>
              <a:t>ou</a:t>
            </a:r>
            <a:r>
              <a:rPr lang="en-US" sz="1400" dirty="0">
                <a:solidFill>
                  <a:schemeClr val="tx1"/>
                </a:solidFill>
              </a:rPr>
              <a:t> de </a:t>
            </a:r>
            <a:r>
              <a:rPr lang="en-US" sz="1400" dirty="0" err="1">
                <a:solidFill>
                  <a:schemeClr val="tx1"/>
                </a:solidFill>
              </a:rPr>
              <a:t>ordem</a:t>
            </a:r>
            <a:r>
              <a:rPr lang="en-US" sz="1400" dirty="0">
                <a:solidFill>
                  <a:schemeClr val="tx1"/>
                </a:solidFill>
              </a:rPr>
              <a:t> n é um </a:t>
            </a:r>
            <a:r>
              <a:rPr lang="en-US" sz="1400" dirty="0" err="1">
                <a:solidFill>
                  <a:schemeClr val="tx1"/>
                </a:solidFill>
              </a:rPr>
              <a:t>elemento</a:t>
            </a:r>
            <a:r>
              <a:rPr lang="en-US" sz="1400" dirty="0">
                <a:solidFill>
                  <a:schemeClr val="tx1"/>
                </a:solidFill>
              </a:rPr>
              <a:t> do </a:t>
            </a:r>
            <a:r>
              <a:rPr lang="en-US" sz="1400" dirty="0" err="1">
                <a:solidFill>
                  <a:schemeClr val="tx1"/>
                </a:solidFill>
              </a:rPr>
              <a:t>produto</a:t>
            </a:r>
            <a:r>
              <a:rPr lang="en-US" sz="1400" dirty="0">
                <a:solidFill>
                  <a:schemeClr val="tx1"/>
                </a:solidFill>
              </a:rPr>
              <a:t> tensorial de n </a:t>
            </a:r>
            <a:r>
              <a:rPr lang="en-US" sz="1400" dirty="0" err="1">
                <a:solidFill>
                  <a:schemeClr val="tx1"/>
                </a:solidFill>
              </a:rPr>
              <a:t>espaços</a:t>
            </a:r>
            <a:r>
              <a:rPr lang="en-US" sz="1400" dirty="0">
                <a:solidFill>
                  <a:schemeClr val="tx1"/>
                </a:solidFill>
              </a:rPr>
              <a:t> </a:t>
            </a:r>
            <a:r>
              <a:rPr lang="en-US" sz="1400" dirty="0" err="1">
                <a:solidFill>
                  <a:schemeClr val="tx1"/>
                </a:solidFill>
              </a:rPr>
              <a:t>vetoriais</a:t>
            </a:r>
            <a:r>
              <a:rPr lang="en-US" sz="1400" dirty="0">
                <a:solidFill>
                  <a:schemeClr val="tx1"/>
                </a:solidFill>
              </a:rPr>
              <a:t>, </a:t>
            </a:r>
            <a:r>
              <a:rPr lang="en-US" sz="1400" dirty="0" err="1">
                <a:solidFill>
                  <a:schemeClr val="tx1"/>
                </a:solidFill>
              </a:rPr>
              <a:t>cada</a:t>
            </a:r>
            <a:r>
              <a:rPr lang="en-US" sz="1400" dirty="0">
                <a:solidFill>
                  <a:schemeClr val="tx1"/>
                </a:solidFill>
              </a:rPr>
              <a:t> um dos </a:t>
            </a:r>
            <a:r>
              <a:rPr lang="en-US" sz="1400" dirty="0" err="1">
                <a:solidFill>
                  <a:schemeClr val="tx1"/>
                </a:solidFill>
              </a:rPr>
              <a:t>quais</a:t>
            </a:r>
            <a:r>
              <a:rPr lang="en-US" sz="1400" dirty="0">
                <a:solidFill>
                  <a:schemeClr val="tx1"/>
                </a:solidFill>
              </a:rPr>
              <a:t> </a:t>
            </a:r>
            <a:r>
              <a:rPr lang="en-US" sz="1400" dirty="0" err="1">
                <a:solidFill>
                  <a:schemeClr val="tx1"/>
                </a:solidFill>
              </a:rPr>
              <a:t>tem</a:t>
            </a:r>
            <a:r>
              <a:rPr lang="en-US" sz="1400" dirty="0">
                <a:solidFill>
                  <a:schemeClr val="tx1"/>
                </a:solidFill>
              </a:rPr>
              <a:t> </a:t>
            </a:r>
            <a:r>
              <a:rPr lang="en-US" sz="1400" dirty="0" err="1">
                <a:solidFill>
                  <a:schemeClr val="tx1"/>
                </a:solidFill>
              </a:rPr>
              <a:t>seu</a:t>
            </a:r>
            <a:r>
              <a:rPr lang="en-US" sz="1400" dirty="0">
                <a:solidFill>
                  <a:schemeClr val="tx1"/>
                </a:solidFill>
              </a:rPr>
              <a:t> </a:t>
            </a:r>
            <a:r>
              <a:rPr lang="en-US" sz="1400" dirty="0" err="1">
                <a:solidFill>
                  <a:schemeClr val="tx1"/>
                </a:solidFill>
              </a:rPr>
              <a:t>próprio</a:t>
            </a:r>
            <a:r>
              <a:rPr lang="en-US" sz="1400" dirty="0">
                <a:solidFill>
                  <a:schemeClr val="tx1"/>
                </a:solidFill>
              </a:rPr>
              <a:t> </a:t>
            </a:r>
            <a:r>
              <a:rPr lang="en-US" sz="1400" dirty="0" err="1">
                <a:solidFill>
                  <a:schemeClr val="tx1"/>
                </a:solidFill>
              </a:rPr>
              <a:t>sistema</a:t>
            </a:r>
            <a:r>
              <a:rPr lang="en-US" sz="1400" dirty="0">
                <a:solidFill>
                  <a:schemeClr val="tx1"/>
                </a:solidFill>
              </a:rPr>
              <a:t> de </a:t>
            </a:r>
            <a:r>
              <a:rPr lang="en-US" sz="1400" dirty="0" err="1">
                <a:solidFill>
                  <a:schemeClr val="tx1"/>
                </a:solidFill>
              </a:rPr>
              <a:t>coordenadas</a:t>
            </a:r>
            <a:r>
              <a:rPr lang="en-US" sz="1400" dirty="0">
                <a:solidFill>
                  <a:schemeClr val="tx1"/>
                </a:solidFill>
              </a:rPr>
              <a:t>.</a:t>
            </a: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p:txBody>
      </p:sp>
      <p:pic>
        <p:nvPicPr>
          <p:cNvPr id="6" name="Imagem 5">
            <a:extLst>
              <a:ext uri="{FF2B5EF4-FFF2-40B4-BE49-F238E27FC236}">
                <a16:creationId xmlns:a16="http://schemas.microsoft.com/office/drawing/2014/main" id="{3CF9315E-A2D2-B0FF-A644-B83EB2757AF5}"/>
              </a:ext>
            </a:extLst>
          </p:cNvPr>
          <p:cNvPicPr>
            <a:picLocks noChangeAspect="1"/>
          </p:cNvPicPr>
          <p:nvPr/>
        </p:nvPicPr>
        <p:blipFill>
          <a:blip r:embed="rId3"/>
          <a:stretch>
            <a:fillRect/>
          </a:stretch>
        </p:blipFill>
        <p:spPr>
          <a:xfrm>
            <a:off x="4788252" y="4712148"/>
            <a:ext cx="6786975" cy="130649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885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EEF27-F3A0-618C-D228-2FB8939F9BAB}"/>
              </a:ext>
            </a:extLst>
          </p:cNvPr>
          <p:cNvSpPr>
            <a:spLocks noGrp="1"/>
          </p:cNvSpPr>
          <p:nvPr>
            <p:ph type="title"/>
          </p:nvPr>
        </p:nvSpPr>
        <p:spPr>
          <a:xfrm>
            <a:off x="7962519" y="618518"/>
            <a:ext cx="3084891" cy="1478570"/>
          </a:xfrm>
        </p:spPr>
        <p:txBody>
          <a:bodyPr>
            <a:normAutofit/>
          </a:bodyPr>
          <a:lstStyle/>
          <a:p>
            <a:r>
              <a:rPr lang="en-US" sz="3200"/>
              <a:t>Objetivo da avaliação de desempenho</a:t>
            </a:r>
            <a:endParaRPr lang="pt-BR" sz="3200"/>
          </a:p>
        </p:txBody>
      </p:sp>
      <p:sp>
        <p:nvSpPr>
          <p:cNvPr id="3" name="Espaço Reservado para Conteúdo 2">
            <a:extLst>
              <a:ext uri="{FF2B5EF4-FFF2-40B4-BE49-F238E27FC236}">
                <a16:creationId xmlns:a16="http://schemas.microsoft.com/office/drawing/2014/main" id="{3FA80A4A-B867-EFF0-D253-7C6EC14014DA}"/>
              </a:ext>
            </a:extLst>
          </p:cNvPr>
          <p:cNvSpPr>
            <a:spLocks noGrp="1"/>
          </p:cNvSpPr>
          <p:nvPr>
            <p:ph idx="1"/>
          </p:nvPr>
        </p:nvSpPr>
        <p:spPr>
          <a:xfrm>
            <a:off x="7962519" y="2097088"/>
            <a:ext cx="3991356" cy="4522788"/>
          </a:xfrm>
        </p:spPr>
        <p:txBody>
          <a:bodyPr>
            <a:normAutofit fontScale="92500"/>
          </a:bodyPr>
          <a:lstStyle/>
          <a:p>
            <a:pPr>
              <a:lnSpc>
                <a:spcPct val="110000"/>
              </a:lnSpc>
            </a:pPr>
            <a:r>
              <a:rPr lang="pt-BR" sz="1600" dirty="0"/>
              <a:t>Redes Neurais </a:t>
            </a:r>
            <a:r>
              <a:rPr lang="pt-BR" sz="1600" dirty="0" err="1"/>
              <a:t>Convolucionais</a:t>
            </a:r>
            <a:endParaRPr lang="pt-BR" sz="1600" dirty="0"/>
          </a:p>
          <a:p>
            <a:pPr marL="0" indent="0">
              <a:lnSpc>
                <a:spcPct val="110000"/>
              </a:lnSpc>
              <a:buNone/>
            </a:pPr>
            <a:r>
              <a:rPr lang="pt-BR" sz="1600" dirty="0"/>
              <a:t>A rede neural </a:t>
            </a:r>
            <a:r>
              <a:rPr lang="pt-BR" sz="1600" dirty="0" err="1"/>
              <a:t>convolucional</a:t>
            </a:r>
            <a:r>
              <a:rPr lang="pt-BR" sz="1600" dirty="0"/>
              <a:t> (CNN) é um algoritmo inspirado no processamento biológico do córtex visual animal Ao contrário da rede neural totalmente conectada original, o algoritmo eventualmente implementa como o córtex visual animal funciona, com camadas </a:t>
            </a:r>
            <a:r>
              <a:rPr lang="pt-BR" sz="1600" dirty="0" err="1"/>
              <a:t>convolucionais</a:t>
            </a:r>
            <a:r>
              <a:rPr lang="pt-BR" sz="1600" dirty="0"/>
              <a:t> que compartilharam conjuntos de pesos bidimensionais para o caso CNN 2D que reconhecem a informação espacial e agrupam camadas para filtrar conhecimentos comparativamente mais importante.</a:t>
            </a:r>
          </a:p>
          <a:p>
            <a:pPr marL="0" indent="0">
              <a:lnSpc>
                <a:spcPct val="110000"/>
              </a:lnSpc>
              <a:buNone/>
            </a:pPr>
            <a:r>
              <a:rPr lang="pt-BR" sz="1600" dirty="0"/>
              <a:t>Redes Neurais Recorrentes</a:t>
            </a:r>
          </a:p>
          <a:p>
            <a:pPr marL="0" indent="0">
              <a:lnSpc>
                <a:spcPct val="110000"/>
              </a:lnSpc>
              <a:buNone/>
            </a:pPr>
            <a:r>
              <a:rPr lang="pt-BR" sz="1600" dirty="0"/>
              <a:t>A rede neural recorrente (RNN) é uma classe de RNA especializada para fluxos de dados, como dados de séries temporais e linguagem natural.</a:t>
            </a:r>
          </a:p>
        </p:txBody>
      </p:sp>
      <p:pic>
        <p:nvPicPr>
          <p:cNvPr id="5" name="Imagem 4">
            <a:extLst>
              <a:ext uri="{FF2B5EF4-FFF2-40B4-BE49-F238E27FC236}">
                <a16:creationId xmlns:a16="http://schemas.microsoft.com/office/drawing/2014/main" id="{2C876051-3292-9640-3882-17C7464CDE99}"/>
              </a:ext>
            </a:extLst>
          </p:cNvPr>
          <p:cNvPicPr>
            <a:picLocks noChangeAspect="1"/>
          </p:cNvPicPr>
          <p:nvPr/>
        </p:nvPicPr>
        <p:blipFill rotWithShape="1">
          <a:blip r:embed="rId3"/>
          <a:srcRect l="24503" r="-1" b="-1"/>
          <a:stretch/>
        </p:blipFill>
        <p:spPr>
          <a:xfrm>
            <a:off x="-5597" y="10"/>
            <a:ext cx="7558541" cy="6857990"/>
          </a:xfrm>
          <a:prstGeom prst="rect">
            <a:avLst/>
          </a:prstGeom>
        </p:spPr>
      </p:pic>
    </p:spTree>
    <p:extLst>
      <p:ext uri="{BB962C8B-B14F-4D97-AF65-F5344CB8AC3E}">
        <p14:creationId xmlns:p14="http://schemas.microsoft.com/office/powerpoint/2010/main" val="270110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9BBFF-4E75-0D98-70BB-D8CFFCA8B0A6}"/>
              </a:ext>
            </a:extLst>
          </p:cNvPr>
          <p:cNvSpPr>
            <a:spLocks noGrp="1"/>
          </p:cNvSpPr>
          <p:nvPr>
            <p:ph type="ctrTitle"/>
          </p:nvPr>
        </p:nvSpPr>
        <p:spPr>
          <a:xfrm>
            <a:off x="8036041" y="618518"/>
            <a:ext cx="3281003" cy="1478570"/>
          </a:xfrm>
        </p:spPr>
        <p:txBody>
          <a:bodyPr vert="horz" lIns="91440" tIns="45720" rIns="91440" bIns="45720" rtlCol="0" anchor="b">
            <a:normAutofit/>
          </a:bodyPr>
          <a:lstStyle/>
          <a:p>
            <a:r>
              <a:rPr lang="en-US" sz="2800">
                <a:solidFill>
                  <a:srgbClr val="FFFFFF"/>
                </a:solidFill>
              </a:rPr>
              <a:t>Sistema em teste e componente em estudo</a:t>
            </a:r>
          </a:p>
        </p:txBody>
      </p:sp>
      <p:sp>
        <p:nvSpPr>
          <p:cNvPr id="3" name="Subtítulo 2">
            <a:extLst>
              <a:ext uri="{FF2B5EF4-FFF2-40B4-BE49-F238E27FC236}">
                <a16:creationId xmlns:a16="http://schemas.microsoft.com/office/drawing/2014/main" id="{3C4691D0-2CCF-E337-3428-C644578ABDD8}"/>
              </a:ext>
            </a:extLst>
          </p:cNvPr>
          <p:cNvSpPr>
            <a:spLocks noGrp="1"/>
          </p:cNvSpPr>
          <p:nvPr>
            <p:ph type="subTitle" idx="1"/>
          </p:nvPr>
        </p:nvSpPr>
        <p:spPr>
          <a:xfrm>
            <a:off x="8036041" y="2249487"/>
            <a:ext cx="3281004" cy="3541714"/>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100">
                <a:solidFill>
                  <a:srgbClr val="FFFFFF"/>
                </a:solidFill>
              </a:rPr>
              <a:t>Foram utilizados aprendizagem profunda para prever doenças, mortalidade e internações a partir de prontuários de pacientes , vários estudos mostraram que uma das principais contribuições foi a caracterização de características.</a:t>
            </a:r>
          </a:p>
          <a:p>
            <a:pPr indent="-228600">
              <a:lnSpc>
                <a:spcPct val="110000"/>
              </a:lnSpc>
              <a:buFont typeface="Arial" panose="020B0604020202020204" pitchFamily="34" charset="0"/>
              <a:buChar char="•"/>
            </a:pPr>
            <a:r>
              <a:rPr lang="en-US" sz="1100">
                <a:solidFill>
                  <a:srgbClr val="FFFFFF"/>
                </a:solidFill>
              </a:rPr>
              <a:t>Para resolver o problema dos valores faltantes, foram realizados três tipos de estudos: (i) imputação de</a:t>
            </a:r>
          </a:p>
          <a:p>
            <a:pPr indent="-228600">
              <a:lnSpc>
                <a:spcPct val="110000"/>
              </a:lnSpc>
              <a:buFont typeface="Arial" panose="020B0604020202020204" pitchFamily="34" charset="0"/>
              <a:buChar char="•"/>
            </a:pPr>
            <a:r>
              <a:rPr lang="en-US" sz="1100">
                <a:solidFill>
                  <a:srgbClr val="FFFFFF"/>
                </a:solidFill>
              </a:rPr>
              <a:t>valores faltantes, (ii) utilização da porcentagem de valores faltantes como entrada, e (iii) utilização de algoritmos</a:t>
            </a:r>
          </a:p>
          <a:p>
            <a:pPr indent="-228600">
              <a:lnSpc>
                <a:spcPct val="110000"/>
              </a:lnSpc>
              <a:buFont typeface="Arial" panose="020B0604020202020204" pitchFamily="34" charset="0"/>
              <a:buChar char="•"/>
            </a:pPr>
            <a:r>
              <a:rPr lang="en-US" sz="1100">
                <a:solidFill>
                  <a:srgbClr val="FFFFFF"/>
                </a:solidFill>
              </a:rPr>
              <a:t>baseados em agrupamento/similaridade.</a:t>
            </a:r>
          </a:p>
        </p:txBody>
      </p:sp>
      <p:pic>
        <p:nvPicPr>
          <p:cNvPr id="5" name="Imagem 4" descr="Tabela&#10;&#10;Descrição gerada automaticamente">
            <a:extLst>
              <a:ext uri="{FF2B5EF4-FFF2-40B4-BE49-F238E27FC236}">
                <a16:creationId xmlns:a16="http://schemas.microsoft.com/office/drawing/2014/main" id="{20D88258-70FC-D27D-826B-F65D1C11CD6B}"/>
              </a:ext>
            </a:extLst>
          </p:cNvPr>
          <p:cNvPicPr>
            <a:picLocks noChangeAspect="1"/>
          </p:cNvPicPr>
          <p:nvPr/>
        </p:nvPicPr>
        <p:blipFill>
          <a:blip r:embed="rId2"/>
          <a:stretch>
            <a:fillRect/>
          </a:stretch>
        </p:blipFill>
        <p:spPr>
          <a:xfrm>
            <a:off x="1118988" y="2440648"/>
            <a:ext cx="6112382" cy="1971242"/>
          </a:xfrm>
          <a:prstGeom prst="rect">
            <a:avLst/>
          </a:prstGeom>
        </p:spPr>
      </p:pic>
    </p:spTree>
    <p:extLst>
      <p:ext uri="{BB962C8B-B14F-4D97-AF65-F5344CB8AC3E}">
        <p14:creationId xmlns:p14="http://schemas.microsoft.com/office/powerpoint/2010/main" val="30357687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57815-A6DF-26C1-007F-BA7B403AC725}"/>
              </a:ext>
            </a:extLst>
          </p:cNvPr>
          <p:cNvSpPr>
            <a:spLocks noGrp="1"/>
          </p:cNvSpPr>
          <p:nvPr>
            <p:ph type="ctrTitle"/>
          </p:nvPr>
        </p:nvSpPr>
        <p:spPr>
          <a:xfrm>
            <a:off x="6580635" y="1113282"/>
            <a:ext cx="4966332" cy="2396681"/>
          </a:xfrm>
        </p:spPr>
        <p:txBody>
          <a:bodyPr>
            <a:normAutofit/>
          </a:bodyPr>
          <a:lstStyle/>
          <a:p>
            <a:r>
              <a:rPr lang="pt-BR">
                <a:solidFill>
                  <a:srgbClr val="FFFFFF"/>
                </a:solidFill>
              </a:rPr>
              <a:t>Técnica de avaliação utilizada</a:t>
            </a:r>
          </a:p>
        </p:txBody>
      </p:sp>
      <p:sp>
        <p:nvSpPr>
          <p:cNvPr id="3" name="Subtítulo 2">
            <a:extLst>
              <a:ext uri="{FF2B5EF4-FFF2-40B4-BE49-F238E27FC236}">
                <a16:creationId xmlns:a16="http://schemas.microsoft.com/office/drawing/2014/main" id="{BB769B12-5A27-5B3D-F088-A485297CF9B4}"/>
              </a:ext>
            </a:extLst>
          </p:cNvPr>
          <p:cNvSpPr>
            <a:spLocks noGrp="1"/>
          </p:cNvSpPr>
          <p:nvPr>
            <p:ph type="subTitle" idx="1"/>
          </p:nvPr>
        </p:nvSpPr>
        <p:spPr>
          <a:xfrm>
            <a:off x="6580634" y="3602038"/>
            <a:ext cx="4966333" cy="2052720"/>
          </a:xfrm>
        </p:spPr>
        <p:txBody>
          <a:bodyPr>
            <a:normAutofit/>
          </a:bodyPr>
          <a:lstStyle/>
          <a:p>
            <a:pPr>
              <a:lnSpc>
                <a:spcPct val="110000"/>
              </a:lnSpc>
            </a:pPr>
            <a:r>
              <a:rPr lang="pt-BR" sz="1100">
                <a:solidFill>
                  <a:schemeClr val="bg2"/>
                </a:solidFill>
              </a:rPr>
              <a:t>Aferição dados reais</a:t>
            </a:r>
          </a:p>
          <a:p>
            <a:pPr>
              <a:lnSpc>
                <a:spcPct val="110000"/>
              </a:lnSpc>
            </a:pPr>
            <a:r>
              <a:rPr lang="pt-BR" sz="1100">
                <a:solidFill>
                  <a:schemeClr val="bg2"/>
                </a:solidFill>
              </a:rPr>
              <a:t>	O aprendizado profundo também foi implementado com extrema rapidez em todos os outros aspectos da análise de imagens médicas, como segmentação de imagens com base em pixels, bordas e regiões, estudos de desequilíbrio de classe, registro de imagens. </a:t>
            </a:r>
          </a:p>
          <a:p>
            <a:pPr>
              <a:lnSpc>
                <a:spcPct val="110000"/>
              </a:lnSpc>
            </a:pPr>
            <a:r>
              <a:rPr lang="pt-BR" sz="1100">
                <a:solidFill>
                  <a:schemeClr val="bg2"/>
                </a:solidFill>
              </a:rPr>
              <a:t>(por exemplo, registro de imagens de tomografia computadorizada/ressonância magnética do cérebro ou Parte do corpo inteiro). /CT para localização de tumor), geração de imagens, reconstrução de imagens</a:t>
            </a:r>
          </a:p>
        </p:txBody>
      </p:sp>
      <p:pic>
        <p:nvPicPr>
          <p:cNvPr id="5" name="Imagem 4">
            <a:extLst>
              <a:ext uri="{FF2B5EF4-FFF2-40B4-BE49-F238E27FC236}">
                <a16:creationId xmlns:a16="http://schemas.microsoft.com/office/drawing/2014/main" id="{0FB4FB1F-3FE7-017E-77F9-1DA791436C31}"/>
              </a:ext>
            </a:extLst>
          </p:cNvPr>
          <p:cNvPicPr>
            <a:picLocks noChangeAspect="1"/>
          </p:cNvPicPr>
          <p:nvPr/>
        </p:nvPicPr>
        <p:blipFill>
          <a:blip r:embed="rId2"/>
          <a:stretch>
            <a:fillRect/>
          </a:stretch>
        </p:blipFill>
        <p:spPr>
          <a:xfrm>
            <a:off x="1124347" y="2689356"/>
            <a:ext cx="4635583" cy="1471797"/>
          </a:xfrm>
          <a:prstGeom prst="rect">
            <a:avLst/>
          </a:prstGeom>
        </p:spPr>
      </p:pic>
    </p:spTree>
    <p:extLst>
      <p:ext uri="{BB962C8B-B14F-4D97-AF65-F5344CB8AC3E}">
        <p14:creationId xmlns:p14="http://schemas.microsoft.com/office/powerpoint/2010/main" val="21814577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A6F53-6A8E-BF19-CE8B-C8C23ADE045B}"/>
              </a:ext>
            </a:extLst>
          </p:cNvPr>
          <p:cNvSpPr>
            <a:spLocks noGrp="1"/>
          </p:cNvSpPr>
          <p:nvPr>
            <p:ph type="ctrTitle"/>
          </p:nvPr>
        </p:nvSpPr>
        <p:spPr>
          <a:xfrm>
            <a:off x="1141413" y="618518"/>
            <a:ext cx="9905998" cy="1478570"/>
          </a:xfrm>
        </p:spPr>
        <p:txBody>
          <a:bodyPr vert="horz" lIns="91440" tIns="45720" rIns="91440" bIns="45720" rtlCol="0" anchor="ctr">
            <a:normAutofit/>
          </a:bodyPr>
          <a:lstStyle/>
          <a:p>
            <a:r>
              <a:rPr lang="en-US" sz="3600" dirty="0" err="1"/>
              <a:t>Métricas</a:t>
            </a:r>
            <a:endParaRPr lang="en-US" sz="3600" dirty="0"/>
          </a:p>
        </p:txBody>
      </p:sp>
      <p:sp>
        <p:nvSpPr>
          <p:cNvPr id="3" name="Subtítulo 2">
            <a:extLst>
              <a:ext uri="{FF2B5EF4-FFF2-40B4-BE49-F238E27FC236}">
                <a16:creationId xmlns:a16="http://schemas.microsoft.com/office/drawing/2014/main" id="{C597C823-F66B-0642-7F5B-7B77F7ACB68A}"/>
              </a:ext>
            </a:extLst>
          </p:cNvPr>
          <p:cNvSpPr>
            <a:spLocks noGrp="1"/>
          </p:cNvSpPr>
          <p:nvPr>
            <p:ph type="subTitle" idx="1"/>
          </p:nvPr>
        </p:nvSpPr>
        <p:spPr>
          <a:xfrm>
            <a:off x="4966394" y="1198515"/>
            <a:ext cx="6698555" cy="3962448"/>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100" dirty="0">
                <a:solidFill>
                  <a:schemeClr val="tx1"/>
                </a:solidFill>
              </a:rPr>
              <a:t>Com base </a:t>
            </a:r>
            <a:r>
              <a:rPr lang="en-US" sz="1100" dirty="0" err="1">
                <a:solidFill>
                  <a:schemeClr val="tx1"/>
                </a:solidFill>
              </a:rPr>
              <a:t>na</a:t>
            </a:r>
            <a:r>
              <a:rPr lang="en-US" sz="1100" dirty="0">
                <a:solidFill>
                  <a:schemeClr val="tx1"/>
                </a:solidFill>
              </a:rPr>
              <a:t> </a:t>
            </a:r>
            <a:r>
              <a:rPr lang="en-US" sz="1100" dirty="0" err="1">
                <a:solidFill>
                  <a:schemeClr val="tx1"/>
                </a:solidFill>
              </a:rPr>
              <a:t>ideia</a:t>
            </a:r>
            <a:r>
              <a:rPr lang="en-US" sz="1100" dirty="0">
                <a:solidFill>
                  <a:schemeClr val="tx1"/>
                </a:solidFill>
              </a:rPr>
              <a:t> de que </a:t>
            </a:r>
            <a:r>
              <a:rPr lang="en-US" sz="1100" dirty="0" err="1">
                <a:solidFill>
                  <a:schemeClr val="tx1"/>
                </a:solidFill>
              </a:rPr>
              <a:t>eventos</a:t>
            </a:r>
            <a:r>
              <a:rPr lang="en-US" sz="1100" dirty="0">
                <a:solidFill>
                  <a:schemeClr val="tx1"/>
                </a:solidFill>
              </a:rPr>
              <a:t> </a:t>
            </a:r>
            <a:r>
              <a:rPr lang="en-US" sz="1100" dirty="0" err="1">
                <a:solidFill>
                  <a:schemeClr val="tx1"/>
                </a:solidFill>
              </a:rPr>
              <a:t>relacionados</a:t>
            </a:r>
            <a:r>
              <a:rPr lang="en-US" sz="1100" dirty="0">
                <a:solidFill>
                  <a:schemeClr val="tx1"/>
                </a:solidFill>
              </a:rPr>
              <a:t> </a:t>
            </a:r>
            <a:r>
              <a:rPr lang="en-US" sz="1100" dirty="0" err="1">
                <a:solidFill>
                  <a:schemeClr val="tx1"/>
                </a:solidFill>
              </a:rPr>
              <a:t>ocorreriam</a:t>
            </a:r>
            <a:r>
              <a:rPr lang="en-US" sz="1100" dirty="0">
                <a:solidFill>
                  <a:schemeClr val="tx1"/>
                </a:solidFill>
              </a:rPr>
              <a:t> </a:t>
            </a:r>
            <a:r>
              <a:rPr lang="en-US" sz="1100" dirty="0" err="1">
                <a:solidFill>
                  <a:schemeClr val="tx1"/>
                </a:solidFill>
              </a:rPr>
              <a:t>em</a:t>
            </a:r>
            <a:r>
              <a:rPr lang="en-US" sz="1100" dirty="0">
                <a:solidFill>
                  <a:schemeClr val="tx1"/>
                </a:solidFill>
              </a:rPr>
              <a:t> </a:t>
            </a:r>
            <a:r>
              <a:rPr lang="en-US" sz="1100" dirty="0" err="1">
                <a:solidFill>
                  <a:schemeClr val="tx1"/>
                </a:solidFill>
              </a:rPr>
              <a:t>uma</a:t>
            </a:r>
            <a:r>
              <a:rPr lang="en-US" sz="1100" dirty="0">
                <a:solidFill>
                  <a:schemeClr val="tx1"/>
                </a:solidFill>
              </a:rPr>
              <a:t> </a:t>
            </a:r>
            <a:r>
              <a:rPr lang="en-US" sz="1100" dirty="0" err="1">
                <a:solidFill>
                  <a:schemeClr val="tx1"/>
                </a:solidFill>
              </a:rPr>
              <a:t>curta</a:t>
            </a:r>
            <a:r>
              <a:rPr lang="en-US" sz="1100" dirty="0">
                <a:solidFill>
                  <a:schemeClr val="tx1"/>
                </a:solidFill>
              </a:rPr>
              <a:t> </a:t>
            </a:r>
            <a:r>
              <a:rPr lang="en-US" sz="1100" dirty="0" err="1">
                <a:solidFill>
                  <a:schemeClr val="tx1"/>
                </a:solidFill>
              </a:rPr>
              <a:t>diferença</a:t>
            </a:r>
            <a:r>
              <a:rPr lang="en-US" sz="1100" dirty="0">
                <a:solidFill>
                  <a:schemeClr val="tx1"/>
                </a:solidFill>
              </a:rPr>
              <a:t> de tempo, </a:t>
            </a:r>
            <a:r>
              <a:rPr lang="en-US" sz="1100" dirty="0" err="1">
                <a:solidFill>
                  <a:schemeClr val="tx1"/>
                </a:solidFill>
              </a:rPr>
              <a:t>os</a:t>
            </a:r>
            <a:r>
              <a:rPr lang="en-US" sz="1100" dirty="0">
                <a:solidFill>
                  <a:schemeClr val="tx1"/>
                </a:solidFill>
              </a:rPr>
              <a:t> </a:t>
            </a:r>
            <a:r>
              <a:rPr lang="en-US" sz="1100" dirty="0" err="1">
                <a:solidFill>
                  <a:schemeClr val="tx1"/>
                </a:solidFill>
              </a:rPr>
              <a:t>autores</a:t>
            </a:r>
            <a:r>
              <a:rPr lang="en-US" sz="1100" dirty="0">
                <a:solidFill>
                  <a:schemeClr val="tx1"/>
                </a:solidFill>
              </a:rPr>
              <a:t> </a:t>
            </a:r>
            <a:r>
              <a:rPr lang="en-US" sz="1100" dirty="0" err="1">
                <a:solidFill>
                  <a:schemeClr val="tx1"/>
                </a:solidFill>
              </a:rPr>
              <a:t>usaram</a:t>
            </a:r>
            <a:r>
              <a:rPr lang="en-US" sz="1100" dirty="0">
                <a:solidFill>
                  <a:schemeClr val="tx1"/>
                </a:solidFill>
              </a:rPr>
              <a:t> skip-gram para </a:t>
            </a:r>
            <a:r>
              <a:rPr lang="en-US" sz="1100" dirty="0" err="1">
                <a:solidFill>
                  <a:schemeClr val="tx1"/>
                </a:solidFill>
              </a:rPr>
              <a:t>vetores</a:t>
            </a:r>
            <a:r>
              <a:rPr lang="en-US" sz="1100" dirty="0">
                <a:solidFill>
                  <a:schemeClr val="tx1"/>
                </a:solidFill>
              </a:rPr>
              <a:t> de </a:t>
            </a:r>
            <a:r>
              <a:rPr lang="en-US" sz="1100" dirty="0" err="1">
                <a:solidFill>
                  <a:schemeClr val="tx1"/>
                </a:solidFill>
              </a:rPr>
              <a:t>conceitos</a:t>
            </a:r>
            <a:r>
              <a:rPr lang="en-US" sz="1100" dirty="0">
                <a:solidFill>
                  <a:schemeClr val="tx1"/>
                </a:solidFill>
              </a:rPr>
              <a:t> </a:t>
            </a:r>
            <a:r>
              <a:rPr lang="en-US" sz="1100" dirty="0" err="1">
                <a:solidFill>
                  <a:schemeClr val="tx1"/>
                </a:solidFill>
              </a:rPr>
              <a:t>médicos</a:t>
            </a:r>
            <a:r>
              <a:rPr lang="en-US" sz="1100" dirty="0">
                <a:solidFill>
                  <a:schemeClr val="tx1"/>
                </a:solidFill>
              </a:rPr>
              <a:t> e </a:t>
            </a:r>
            <a:r>
              <a:rPr lang="en-US" sz="1100" dirty="0" err="1">
                <a:solidFill>
                  <a:schemeClr val="tx1"/>
                </a:solidFill>
              </a:rPr>
              <a:t>usaram</a:t>
            </a:r>
            <a:r>
              <a:rPr lang="en-US" sz="1100" dirty="0">
                <a:solidFill>
                  <a:schemeClr val="tx1"/>
                </a:solidFill>
              </a:rPr>
              <a:t> o </a:t>
            </a:r>
            <a:r>
              <a:rPr lang="en-US" sz="1100" dirty="0" err="1">
                <a:solidFill>
                  <a:schemeClr val="tx1"/>
                </a:solidFill>
              </a:rPr>
              <a:t>vetor</a:t>
            </a:r>
            <a:r>
              <a:rPr lang="en-US" sz="1100" dirty="0">
                <a:solidFill>
                  <a:schemeClr val="tx1"/>
                </a:solidFill>
              </a:rPr>
              <a:t> </a:t>
            </a:r>
            <a:r>
              <a:rPr lang="en-US" sz="1100" dirty="0" err="1">
                <a:solidFill>
                  <a:schemeClr val="tx1"/>
                </a:solidFill>
              </a:rPr>
              <a:t>paciente</a:t>
            </a:r>
            <a:r>
              <a:rPr lang="en-US" sz="1100" dirty="0">
                <a:solidFill>
                  <a:schemeClr val="tx1"/>
                </a:solidFill>
              </a:rPr>
              <a:t> </a:t>
            </a:r>
            <a:r>
              <a:rPr lang="en-US" sz="1100" dirty="0" err="1">
                <a:solidFill>
                  <a:schemeClr val="tx1"/>
                </a:solidFill>
              </a:rPr>
              <a:t>adicionando</a:t>
            </a:r>
            <a:r>
              <a:rPr lang="en-US" sz="1100" dirty="0">
                <a:solidFill>
                  <a:schemeClr val="tx1"/>
                </a:solidFill>
              </a:rPr>
              <a:t> </a:t>
            </a:r>
            <a:r>
              <a:rPr lang="en-US" sz="1100" dirty="0" err="1">
                <a:solidFill>
                  <a:schemeClr val="tx1"/>
                </a:solidFill>
              </a:rPr>
              <a:t>os</a:t>
            </a:r>
            <a:r>
              <a:rPr lang="en-US" sz="1100" dirty="0">
                <a:solidFill>
                  <a:schemeClr val="tx1"/>
                </a:solidFill>
              </a:rPr>
              <a:t> </a:t>
            </a:r>
            <a:r>
              <a:rPr lang="en-US" sz="1100" dirty="0" err="1">
                <a:solidFill>
                  <a:schemeClr val="tx1"/>
                </a:solidFill>
              </a:rPr>
              <a:t>vetores</a:t>
            </a:r>
            <a:r>
              <a:rPr lang="en-US" sz="1100" dirty="0">
                <a:solidFill>
                  <a:schemeClr val="tx1"/>
                </a:solidFill>
              </a:rPr>
              <a:t> </a:t>
            </a:r>
            <a:r>
              <a:rPr lang="en-US" sz="1100" dirty="0" err="1">
                <a:solidFill>
                  <a:schemeClr val="tx1"/>
                </a:solidFill>
              </a:rPr>
              <a:t>médicos</a:t>
            </a:r>
            <a:r>
              <a:rPr lang="en-US" sz="1100" dirty="0">
                <a:solidFill>
                  <a:schemeClr val="tx1"/>
                </a:solidFill>
              </a:rPr>
              <a:t> </a:t>
            </a:r>
            <a:r>
              <a:rPr lang="en-US" sz="1100" dirty="0" err="1">
                <a:solidFill>
                  <a:schemeClr val="tx1"/>
                </a:solidFill>
              </a:rPr>
              <a:t>ocorridos</a:t>
            </a:r>
            <a:r>
              <a:rPr lang="en-US" sz="1100" dirty="0">
                <a:solidFill>
                  <a:schemeClr val="tx1"/>
                </a:solidFill>
              </a:rPr>
              <a:t> para usar </a:t>
            </a:r>
            <a:r>
              <a:rPr lang="en-US" sz="1100" dirty="0" err="1">
                <a:solidFill>
                  <a:schemeClr val="tx1"/>
                </a:solidFill>
              </a:rPr>
              <a:t>na</a:t>
            </a:r>
            <a:r>
              <a:rPr lang="en-US" sz="1100" dirty="0">
                <a:solidFill>
                  <a:schemeClr val="tx1"/>
                </a:solidFill>
              </a:rPr>
              <a:t> </a:t>
            </a:r>
            <a:r>
              <a:rPr lang="en-US" sz="1100" dirty="0" err="1">
                <a:solidFill>
                  <a:schemeClr val="tx1"/>
                </a:solidFill>
              </a:rPr>
              <a:t>classe</a:t>
            </a:r>
            <a:r>
              <a:rPr lang="en-US" sz="1100" dirty="0">
                <a:solidFill>
                  <a:schemeClr val="tx1"/>
                </a:solidFill>
              </a:rPr>
              <a:t> de </a:t>
            </a:r>
            <a:r>
              <a:rPr lang="en-US" sz="1100" dirty="0" err="1">
                <a:solidFill>
                  <a:schemeClr val="tx1"/>
                </a:solidFill>
              </a:rPr>
              <a:t>insuficiência</a:t>
            </a:r>
            <a:r>
              <a:rPr lang="en-US" sz="1100" dirty="0">
                <a:solidFill>
                  <a:schemeClr val="tx1"/>
                </a:solidFill>
              </a:rPr>
              <a:t> </a:t>
            </a:r>
            <a:r>
              <a:rPr lang="en-US" sz="1100" dirty="0" err="1">
                <a:solidFill>
                  <a:schemeClr val="tx1"/>
                </a:solidFill>
              </a:rPr>
              <a:t>cardíaca</a:t>
            </a:r>
            <a:r>
              <a:rPr lang="en-US" sz="1100" dirty="0">
                <a:solidFill>
                  <a:schemeClr val="tx1"/>
                </a:solidFill>
              </a:rPr>
              <a:t>.</a:t>
            </a:r>
          </a:p>
          <a:p>
            <a:pPr indent="-228600">
              <a:lnSpc>
                <a:spcPct val="110000"/>
              </a:lnSpc>
              <a:buFont typeface="Arial" panose="020B0604020202020204" pitchFamily="34" charset="0"/>
              <a:buChar char="•"/>
            </a:pPr>
            <a:r>
              <a:rPr lang="en-US" sz="1100" dirty="0" err="1">
                <a:solidFill>
                  <a:schemeClr val="tx1"/>
                </a:solidFill>
              </a:rPr>
              <a:t>Recompensa</a:t>
            </a:r>
            <a:r>
              <a:rPr lang="en-US" sz="1100" dirty="0">
                <a:solidFill>
                  <a:schemeClr val="tx1"/>
                </a:solidFill>
              </a:rPr>
              <a:t> </a:t>
            </a:r>
            <a:r>
              <a:rPr lang="en-US" sz="1100" dirty="0" err="1">
                <a:solidFill>
                  <a:schemeClr val="tx1"/>
                </a:solidFill>
              </a:rPr>
              <a:t>Cumulativa</a:t>
            </a:r>
            <a:r>
              <a:rPr lang="en-US" sz="1100" dirty="0">
                <a:solidFill>
                  <a:schemeClr val="tx1"/>
                </a:solidFill>
              </a:rPr>
              <a:t>: A </a:t>
            </a:r>
            <a:r>
              <a:rPr lang="en-US" sz="1100" dirty="0" err="1">
                <a:solidFill>
                  <a:schemeClr val="tx1"/>
                </a:solidFill>
              </a:rPr>
              <a:t>recompensa</a:t>
            </a:r>
            <a:r>
              <a:rPr lang="en-US" sz="1100" dirty="0">
                <a:solidFill>
                  <a:schemeClr val="tx1"/>
                </a:solidFill>
              </a:rPr>
              <a:t> </a:t>
            </a:r>
            <a:r>
              <a:rPr lang="en-US" sz="1100" dirty="0" err="1">
                <a:solidFill>
                  <a:schemeClr val="tx1"/>
                </a:solidFill>
              </a:rPr>
              <a:t>cumulativa</a:t>
            </a:r>
            <a:r>
              <a:rPr lang="en-US" sz="1100" dirty="0">
                <a:solidFill>
                  <a:schemeClr val="tx1"/>
                </a:solidFill>
              </a:rPr>
              <a:t> é a soma das </a:t>
            </a:r>
            <a:r>
              <a:rPr lang="en-US" sz="1100" dirty="0" err="1">
                <a:solidFill>
                  <a:schemeClr val="tx1"/>
                </a:solidFill>
              </a:rPr>
              <a:t>recompensas</a:t>
            </a:r>
            <a:r>
              <a:rPr lang="en-US" sz="1100" dirty="0">
                <a:solidFill>
                  <a:schemeClr val="tx1"/>
                </a:solidFill>
              </a:rPr>
              <a:t> </a:t>
            </a:r>
            <a:r>
              <a:rPr lang="en-US" sz="1100" dirty="0" err="1">
                <a:solidFill>
                  <a:schemeClr val="tx1"/>
                </a:solidFill>
              </a:rPr>
              <a:t>recebidas</a:t>
            </a:r>
            <a:r>
              <a:rPr lang="en-US" sz="1100" dirty="0">
                <a:solidFill>
                  <a:schemeClr val="tx1"/>
                </a:solidFill>
              </a:rPr>
              <a:t> </a:t>
            </a:r>
            <a:r>
              <a:rPr lang="en-US" sz="1100" dirty="0" err="1">
                <a:solidFill>
                  <a:schemeClr val="tx1"/>
                </a:solidFill>
              </a:rPr>
              <a:t>pelo</a:t>
            </a:r>
            <a:r>
              <a:rPr lang="en-US" sz="1100" dirty="0">
                <a:solidFill>
                  <a:schemeClr val="tx1"/>
                </a:solidFill>
              </a:rPr>
              <a:t> </a:t>
            </a:r>
            <a:r>
              <a:rPr lang="en-US" sz="1100" dirty="0" err="1">
                <a:solidFill>
                  <a:schemeClr val="tx1"/>
                </a:solidFill>
              </a:rPr>
              <a:t>agente</a:t>
            </a:r>
            <a:r>
              <a:rPr lang="en-US" sz="1100" dirty="0">
                <a:solidFill>
                  <a:schemeClr val="tx1"/>
                </a:solidFill>
              </a:rPr>
              <a:t> </a:t>
            </a:r>
            <a:r>
              <a:rPr lang="en-US" sz="1100" dirty="0" err="1">
                <a:solidFill>
                  <a:schemeClr val="tx1"/>
                </a:solidFill>
              </a:rPr>
              <a:t>ao</a:t>
            </a:r>
            <a:r>
              <a:rPr lang="en-US" sz="1100" dirty="0">
                <a:solidFill>
                  <a:schemeClr val="tx1"/>
                </a:solidFill>
              </a:rPr>
              <a:t> </a:t>
            </a:r>
            <a:r>
              <a:rPr lang="en-US" sz="1100" dirty="0" err="1">
                <a:solidFill>
                  <a:schemeClr val="tx1"/>
                </a:solidFill>
              </a:rPr>
              <a:t>longo</a:t>
            </a:r>
            <a:r>
              <a:rPr lang="en-US" sz="1100" dirty="0">
                <a:solidFill>
                  <a:schemeClr val="tx1"/>
                </a:solidFill>
              </a:rPr>
              <a:t> de um </a:t>
            </a:r>
            <a:r>
              <a:rPr lang="en-US" sz="1100" dirty="0" err="1">
                <a:solidFill>
                  <a:schemeClr val="tx1"/>
                </a:solidFill>
              </a:rPr>
              <a:t>episódio</a:t>
            </a:r>
            <a:r>
              <a:rPr lang="en-US" sz="1100" dirty="0">
                <a:solidFill>
                  <a:schemeClr val="tx1"/>
                </a:solidFill>
              </a:rPr>
              <a:t> </a:t>
            </a:r>
            <a:r>
              <a:rPr lang="en-US" sz="1100" dirty="0" err="1">
                <a:solidFill>
                  <a:schemeClr val="tx1"/>
                </a:solidFill>
              </a:rPr>
              <a:t>ou</a:t>
            </a:r>
            <a:r>
              <a:rPr lang="en-US" sz="1100" dirty="0">
                <a:solidFill>
                  <a:schemeClr val="tx1"/>
                </a:solidFill>
              </a:rPr>
              <a:t> </a:t>
            </a:r>
            <a:r>
              <a:rPr lang="en-US" sz="1100" dirty="0" err="1">
                <a:solidFill>
                  <a:schemeClr val="tx1"/>
                </a:solidFill>
              </a:rPr>
              <a:t>em</a:t>
            </a:r>
            <a:r>
              <a:rPr lang="en-US" sz="1100" dirty="0">
                <a:solidFill>
                  <a:schemeClr val="tx1"/>
                </a:solidFill>
              </a:rPr>
              <a:t> </a:t>
            </a:r>
            <a:r>
              <a:rPr lang="en-US" sz="1100" dirty="0" err="1">
                <a:solidFill>
                  <a:schemeClr val="tx1"/>
                </a:solidFill>
              </a:rPr>
              <a:t>várias</a:t>
            </a:r>
            <a:r>
              <a:rPr lang="en-US" sz="1100" dirty="0">
                <a:solidFill>
                  <a:schemeClr val="tx1"/>
                </a:solidFill>
              </a:rPr>
              <a:t> </a:t>
            </a:r>
            <a:r>
              <a:rPr lang="en-US" sz="1100" dirty="0" err="1">
                <a:solidFill>
                  <a:schemeClr val="tx1"/>
                </a:solidFill>
              </a:rPr>
              <a:t>iterações</a:t>
            </a:r>
            <a:r>
              <a:rPr lang="en-US" sz="1100" dirty="0">
                <a:solidFill>
                  <a:schemeClr val="tx1"/>
                </a:solidFill>
              </a:rPr>
              <a:t> de </a:t>
            </a:r>
            <a:r>
              <a:rPr lang="en-US" sz="1100" dirty="0" err="1">
                <a:solidFill>
                  <a:schemeClr val="tx1"/>
                </a:solidFill>
              </a:rPr>
              <a:t>treinamento</a:t>
            </a:r>
            <a:r>
              <a:rPr lang="en-US" sz="1100" dirty="0">
                <a:solidFill>
                  <a:schemeClr val="tx1"/>
                </a:solidFill>
              </a:rPr>
              <a:t>. É </a:t>
            </a:r>
            <a:r>
              <a:rPr lang="en-US" sz="1100" dirty="0" err="1">
                <a:solidFill>
                  <a:schemeClr val="tx1"/>
                </a:solidFill>
              </a:rPr>
              <a:t>uma</a:t>
            </a:r>
            <a:r>
              <a:rPr lang="en-US" sz="1100" dirty="0">
                <a:solidFill>
                  <a:schemeClr val="tx1"/>
                </a:solidFill>
              </a:rPr>
              <a:t> </a:t>
            </a:r>
            <a:r>
              <a:rPr lang="en-US" sz="1100" dirty="0" err="1">
                <a:solidFill>
                  <a:schemeClr val="tx1"/>
                </a:solidFill>
              </a:rPr>
              <a:t>medida</a:t>
            </a:r>
            <a:r>
              <a:rPr lang="en-US" sz="1100" dirty="0">
                <a:solidFill>
                  <a:schemeClr val="tx1"/>
                </a:solidFill>
              </a:rPr>
              <a:t> </a:t>
            </a:r>
            <a:r>
              <a:rPr lang="en-US" sz="1100" dirty="0" err="1">
                <a:solidFill>
                  <a:schemeClr val="tx1"/>
                </a:solidFill>
              </a:rPr>
              <a:t>direta</a:t>
            </a:r>
            <a:r>
              <a:rPr lang="en-US" sz="1100" dirty="0">
                <a:solidFill>
                  <a:schemeClr val="tx1"/>
                </a:solidFill>
              </a:rPr>
              <a:t> do </a:t>
            </a:r>
            <a:r>
              <a:rPr lang="en-US" sz="1100" dirty="0" err="1">
                <a:solidFill>
                  <a:schemeClr val="tx1"/>
                </a:solidFill>
              </a:rPr>
              <a:t>desempenho</a:t>
            </a:r>
            <a:r>
              <a:rPr lang="en-US" sz="1100" dirty="0">
                <a:solidFill>
                  <a:schemeClr val="tx1"/>
                </a:solidFill>
              </a:rPr>
              <a:t> do </a:t>
            </a:r>
            <a:r>
              <a:rPr lang="en-US" sz="1100" dirty="0" err="1">
                <a:solidFill>
                  <a:schemeClr val="tx1"/>
                </a:solidFill>
              </a:rPr>
              <a:t>agente</a:t>
            </a:r>
            <a:r>
              <a:rPr lang="en-US" sz="1100" dirty="0">
                <a:solidFill>
                  <a:schemeClr val="tx1"/>
                </a:solidFill>
              </a:rPr>
              <a:t> </a:t>
            </a:r>
            <a:r>
              <a:rPr lang="en-US" sz="1100" dirty="0" err="1">
                <a:solidFill>
                  <a:schemeClr val="tx1"/>
                </a:solidFill>
              </a:rPr>
              <a:t>na</a:t>
            </a:r>
            <a:r>
              <a:rPr lang="en-US" sz="1100" dirty="0">
                <a:solidFill>
                  <a:schemeClr val="tx1"/>
                </a:solidFill>
              </a:rPr>
              <a:t> </a:t>
            </a:r>
            <a:r>
              <a:rPr lang="en-US" sz="1100" dirty="0" err="1">
                <a:solidFill>
                  <a:schemeClr val="tx1"/>
                </a:solidFill>
              </a:rPr>
              <a:t>tarefa</a:t>
            </a:r>
            <a:r>
              <a:rPr lang="en-US" sz="1100" dirty="0">
                <a:solidFill>
                  <a:schemeClr val="tx1"/>
                </a:solidFill>
              </a:rPr>
              <a:t>.</a:t>
            </a:r>
          </a:p>
          <a:p>
            <a:pPr indent="-228600">
              <a:lnSpc>
                <a:spcPct val="110000"/>
              </a:lnSpc>
              <a:buFont typeface="Arial" panose="020B0604020202020204" pitchFamily="34" charset="0"/>
              <a:buChar char="•"/>
            </a:pPr>
            <a:r>
              <a:rPr lang="en-US" sz="1100" dirty="0">
                <a:solidFill>
                  <a:schemeClr val="tx1"/>
                </a:solidFill>
              </a:rPr>
              <a:t>Curva ROC e AUC-ROC: Podemos </a:t>
            </a:r>
            <a:r>
              <a:rPr lang="en-US" sz="1100" dirty="0" err="1">
                <a:solidFill>
                  <a:schemeClr val="tx1"/>
                </a:solidFill>
              </a:rPr>
              <a:t>traçar</a:t>
            </a:r>
            <a:r>
              <a:rPr lang="en-US" sz="1100" dirty="0">
                <a:solidFill>
                  <a:schemeClr val="tx1"/>
                </a:solidFill>
              </a:rPr>
              <a:t> a curva ROC e </a:t>
            </a:r>
            <a:r>
              <a:rPr lang="en-US" sz="1100" dirty="0" err="1">
                <a:solidFill>
                  <a:schemeClr val="tx1"/>
                </a:solidFill>
              </a:rPr>
              <a:t>calcular</a:t>
            </a:r>
            <a:r>
              <a:rPr lang="en-US" sz="1100" dirty="0">
                <a:solidFill>
                  <a:schemeClr val="tx1"/>
                </a:solidFill>
              </a:rPr>
              <a:t> a </a:t>
            </a:r>
            <a:r>
              <a:rPr lang="en-US" sz="1100" dirty="0" err="1">
                <a:solidFill>
                  <a:schemeClr val="tx1"/>
                </a:solidFill>
              </a:rPr>
              <a:t>área</a:t>
            </a:r>
            <a:r>
              <a:rPr lang="en-US" sz="1100" dirty="0">
                <a:solidFill>
                  <a:schemeClr val="tx1"/>
                </a:solidFill>
              </a:rPr>
              <a:t> sob a curva para </a:t>
            </a:r>
            <a:r>
              <a:rPr lang="en-US" sz="1100" dirty="0" err="1">
                <a:solidFill>
                  <a:schemeClr val="tx1"/>
                </a:solidFill>
              </a:rPr>
              <a:t>avaliar</a:t>
            </a:r>
            <a:r>
              <a:rPr lang="en-US" sz="1100" dirty="0">
                <a:solidFill>
                  <a:schemeClr val="tx1"/>
                </a:solidFill>
              </a:rPr>
              <a:t> o </a:t>
            </a:r>
            <a:r>
              <a:rPr lang="en-US" sz="1100" dirty="0" err="1">
                <a:solidFill>
                  <a:schemeClr val="tx1"/>
                </a:solidFill>
              </a:rPr>
              <a:t>desempenho</a:t>
            </a:r>
            <a:r>
              <a:rPr lang="en-US" sz="1100" dirty="0">
                <a:solidFill>
                  <a:schemeClr val="tx1"/>
                </a:solidFill>
              </a:rPr>
              <a:t> do </a:t>
            </a:r>
            <a:r>
              <a:rPr lang="en-US" sz="1100" dirty="0" err="1">
                <a:solidFill>
                  <a:schemeClr val="tx1"/>
                </a:solidFill>
              </a:rPr>
              <a:t>modelo</a:t>
            </a:r>
            <a:r>
              <a:rPr lang="en-US" sz="1100" dirty="0">
                <a:solidFill>
                  <a:schemeClr val="tx1"/>
                </a:solidFill>
              </a:rPr>
              <a:t> </a:t>
            </a:r>
            <a:r>
              <a:rPr lang="en-US" sz="1100" dirty="0" err="1">
                <a:solidFill>
                  <a:schemeClr val="tx1"/>
                </a:solidFill>
              </a:rPr>
              <a:t>em</a:t>
            </a:r>
            <a:r>
              <a:rPr lang="en-US" sz="1100" dirty="0">
                <a:solidFill>
                  <a:schemeClr val="tx1"/>
                </a:solidFill>
              </a:rPr>
              <a:t> </a:t>
            </a:r>
            <a:r>
              <a:rPr lang="en-US" sz="1100" dirty="0" err="1">
                <a:solidFill>
                  <a:schemeClr val="tx1"/>
                </a:solidFill>
              </a:rPr>
              <a:t>diferentes</a:t>
            </a:r>
            <a:r>
              <a:rPr lang="en-US" sz="1100" dirty="0">
                <a:solidFill>
                  <a:schemeClr val="tx1"/>
                </a:solidFill>
              </a:rPr>
              <a:t> </a:t>
            </a:r>
            <a:r>
              <a:rPr lang="en-US" sz="1100" dirty="0" err="1">
                <a:solidFill>
                  <a:schemeClr val="tx1"/>
                </a:solidFill>
              </a:rPr>
              <a:t>limiares</a:t>
            </a:r>
            <a:r>
              <a:rPr lang="en-US" sz="1100" dirty="0">
                <a:solidFill>
                  <a:schemeClr val="tx1"/>
                </a:solidFill>
              </a:rPr>
              <a:t> de </a:t>
            </a:r>
            <a:r>
              <a:rPr lang="en-US" sz="1100" dirty="0" err="1">
                <a:solidFill>
                  <a:schemeClr val="tx1"/>
                </a:solidFill>
              </a:rPr>
              <a:t>classificação</a:t>
            </a:r>
            <a:r>
              <a:rPr lang="en-US" sz="1100" dirty="0">
                <a:solidFill>
                  <a:schemeClr val="tx1"/>
                </a:solidFill>
              </a:rPr>
              <a:t>.</a:t>
            </a:r>
          </a:p>
          <a:p>
            <a:pPr indent="-228600">
              <a:lnSpc>
                <a:spcPct val="110000"/>
              </a:lnSpc>
              <a:buFont typeface="Arial" panose="020B0604020202020204" pitchFamily="34" charset="0"/>
              <a:buChar char="•"/>
            </a:pPr>
            <a:endParaRPr lang="en-US" sz="1100" dirty="0">
              <a:solidFill>
                <a:schemeClr val="tx1"/>
              </a:solidFill>
            </a:endParaRPr>
          </a:p>
          <a:p>
            <a:pPr indent="-228600">
              <a:lnSpc>
                <a:spcPct val="110000"/>
              </a:lnSpc>
              <a:buFont typeface="Arial" panose="020B0604020202020204" pitchFamily="34" charset="0"/>
              <a:buChar char="•"/>
            </a:pPr>
            <a:endParaRPr lang="en-US" sz="1100" dirty="0">
              <a:solidFill>
                <a:schemeClr val="tx1"/>
              </a:solidFill>
            </a:endParaRPr>
          </a:p>
          <a:p>
            <a:pPr indent="-228600">
              <a:lnSpc>
                <a:spcPct val="110000"/>
              </a:lnSpc>
              <a:buFont typeface="Arial" panose="020B0604020202020204" pitchFamily="34" charset="0"/>
              <a:buChar char="•"/>
            </a:pPr>
            <a:endParaRPr lang="en-US" sz="1100" dirty="0">
              <a:solidFill>
                <a:schemeClr val="tx1"/>
              </a:solidFill>
            </a:endParaRPr>
          </a:p>
          <a:p>
            <a:pPr indent="-228600">
              <a:lnSpc>
                <a:spcPct val="110000"/>
              </a:lnSpc>
              <a:buFont typeface="Arial" panose="020B0604020202020204" pitchFamily="34" charset="0"/>
              <a:buChar char="•"/>
            </a:pPr>
            <a:endParaRPr lang="en-US" sz="1100" dirty="0">
              <a:solidFill>
                <a:schemeClr val="tx1"/>
              </a:solidFill>
            </a:endParaRPr>
          </a:p>
          <a:p>
            <a:pPr indent="-228600">
              <a:lnSpc>
                <a:spcPct val="110000"/>
              </a:lnSpc>
              <a:buFont typeface="Arial" panose="020B0604020202020204" pitchFamily="34" charset="0"/>
              <a:buChar char="•"/>
            </a:pPr>
            <a:endParaRPr lang="en-US" sz="1100" dirty="0">
              <a:solidFill>
                <a:schemeClr val="tx1"/>
              </a:solidFill>
            </a:endParaRPr>
          </a:p>
        </p:txBody>
      </p:sp>
      <p:pic>
        <p:nvPicPr>
          <p:cNvPr id="9" name="Imagem 8">
            <a:extLst>
              <a:ext uri="{FF2B5EF4-FFF2-40B4-BE49-F238E27FC236}">
                <a16:creationId xmlns:a16="http://schemas.microsoft.com/office/drawing/2014/main" id="{47FEA031-ADA0-875A-642C-1F425262D30F}"/>
              </a:ext>
            </a:extLst>
          </p:cNvPr>
          <p:cNvPicPr>
            <a:picLocks noChangeAspect="1"/>
          </p:cNvPicPr>
          <p:nvPr/>
        </p:nvPicPr>
        <p:blipFill>
          <a:blip r:embed="rId3"/>
          <a:stretch>
            <a:fillRect/>
          </a:stretch>
        </p:blipFill>
        <p:spPr>
          <a:xfrm>
            <a:off x="1141411" y="2578936"/>
            <a:ext cx="3494597" cy="289075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3" name="CaixaDeTexto 82">
            <a:extLst>
              <a:ext uri="{FF2B5EF4-FFF2-40B4-BE49-F238E27FC236}">
                <a16:creationId xmlns:a16="http://schemas.microsoft.com/office/drawing/2014/main" id="{5547C696-390F-9365-0B90-F7F941DE7E6C}"/>
              </a:ext>
            </a:extLst>
          </p:cNvPr>
          <p:cNvSpPr txBox="1"/>
          <p:nvPr/>
        </p:nvSpPr>
        <p:spPr>
          <a:xfrm>
            <a:off x="5391836" y="5343752"/>
            <a:ext cx="6094520" cy="1200329"/>
          </a:xfrm>
          <a:prstGeom prst="rect">
            <a:avLst/>
          </a:prstGeom>
          <a:noFill/>
        </p:spPr>
        <p:txBody>
          <a:bodyPr wrap="square">
            <a:spAutoFit/>
          </a:bodyPr>
          <a:lstStyle/>
          <a:p>
            <a:r>
              <a:rPr lang="pt-BR" dirty="0"/>
              <a:t>Usando esta representação proposta, a área sob a curva ROC (AUC) aumentou 23% de</a:t>
            </a:r>
          </a:p>
          <a:p>
            <a:r>
              <a:rPr lang="pt-BR" dirty="0"/>
              <a:t>melhoria, em comparação com a representação vetorial de codificação </a:t>
            </a:r>
            <a:r>
              <a:rPr lang="pt-BR" dirty="0" err="1"/>
              <a:t>one</a:t>
            </a:r>
            <a:r>
              <a:rPr lang="pt-BR" dirty="0"/>
              <a:t>-hot.</a:t>
            </a:r>
          </a:p>
        </p:txBody>
      </p:sp>
    </p:spTree>
    <p:extLst>
      <p:ext uri="{BB962C8B-B14F-4D97-AF65-F5344CB8AC3E}">
        <p14:creationId xmlns:p14="http://schemas.microsoft.com/office/powerpoint/2010/main" val="4161249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TM04033919[[fn=Circuito]]</Template>
  <TotalTime>311</TotalTime>
  <Words>1187</Words>
  <Application>Microsoft Office PowerPoint</Application>
  <PresentationFormat>Widescreen</PresentationFormat>
  <Paragraphs>74</Paragraphs>
  <Slides>15</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Aptos</vt:lpstr>
      <vt:lpstr>Arial</vt:lpstr>
      <vt:lpstr>Nunito</vt:lpstr>
      <vt:lpstr>Tw Cen MT</vt:lpstr>
      <vt:lpstr>Circuito</vt:lpstr>
      <vt:lpstr>Trabalho 02 AVALIAÇÃO DE DESEMPENHO DE SISTEMAS COMPUTACIONAIS </vt:lpstr>
      <vt:lpstr>Título o Nome dos autores o Evento/periódico em que foi publicado o Ano de publicação</vt:lpstr>
      <vt:lpstr>Problema tratado no artigo e objetivo do artigo </vt:lpstr>
      <vt:lpstr>Objetivo da avaliação de desempenho</vt:lpstr>
      <vt:lpstr>Objetivo da avaliação de desempenho</vt:lpstr>
      <vt:lpstr>Objetivo da avaliação de desempenho</vt:lpstr>
      <vt:lpstr>Sistema em teste e componente em estudo</vt:lpstr>
      <vt:lpstr>Técnica de avaliação utilizada</vt:lpstr>
      <vt:lpstr>Métricas</vt:lpstr>
      <vt:lpstr>Carga de trabalho</vt:lpstr>
      <vt:lpstr>Parâmetros</vt:lpstr>
      <vt:lpstr>fatores</vt:lpstr>
      <vt:lpstr>Dados</vt:lpstr>
      <vt:lpstr>detalhes sobre a avaliação</vt:lpstr>
      <vt:lpstr>Como os resultados foram apresentados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02 AVALIAÇÃO DE DESEMPENHO DE SISTEMAS COMPUTACIONAIS </dc:title>
  <dc:creator>DANIEL OLIVEIRA DOS SANTOS</dc:creator>
  <cp:lastModifiedBy>Daniel Oliveira dos Santos</cp:lastModifiedBy>
  <cp:revision>3</cp:revision>
  <dcterms:created xsi:type="dcterms:W3CDTF">2024-04-11T22:52:08Z</dcterms:created>
  <dcterms:modified xsi:type="dcterms:W3CDTF">2024-04-12T19:03:54Z</dcterms:modified>
</cp:coreProperties>
</file>