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5" r:id="rId5"/>
    <p:sldId id="266" r:id="rId6"/>
    <p:sldId id="267" r:id="rId7"/>
    <p:sldId id="268" r:id="rId8"/>
    <p:sldId id="278" r:id="rId9"/>
    <p:sldId id="277" r:id="rId10"/>
  </p:sldIdLst>
  <p:sldSz cx="18288000" cy="10287000"/>
  <p:notesSz cx="18288000" cy="10287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0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35DB9-FDF4-474E-BE31-412C42DABDF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7DC8FD-B4CE-4863-A146-392864823F22}">
      <dgm:prSet/>
      <dgm:spPr/>
      <dgm:t>
        <a:bodyPr/>
        <a:lstStyle/>
        <a:p>
          <a:r>
            <a:rPr lang="en-US" b="1"/>
            <a:t>Big Data</a:t>
          </a:r>
          <a:endParaRPr lang="en-US"/>
        </a:p>
      </dgm:t>
    </dgm:pt>
    <dgm:pt modelId="{91104FDF-C3B4-4027-988F-0D6333D5337D}" type="parTrans" cxnId="{AE96CB4A-C560-4231-A347-57A03DBECF41}">
      <dgm:prSet/>
      <dgm:spPr/>
      <dgm:t>
        <a:bodyPr/>
        <a:lstStyle/>
        <a:p>
          <a:endParaRPr lang="en-US"/>
        </a:p>
      </dgm:t>
    </dgm:pt>
    <dgm:pt modelId="{1A3AA0C0-8B35-4B77-8AE8-A7C5B8288357}" type="sibTrans" cxnId="{AE96CB4A-C560-4231-A347-57A03DBECF41}">
      <dgm:prSet/>
      <dgm:spPr/>
      <dgm:t>
        <a:bodyPr/>
        <a:lstStyle/>
        <a:p>
          <a:endParaRPr lang="en-US"/>
        </a:p>
      </dgm:t>
    </dgm:pt>
    <dgm:pt modelId="{BCFE34BC-9833-4743-BCC4-3318AD2BAABA}">
      <dgm:prSet/>
      <dgm:spPr/>
      <dgm:t>
        <a:bodyPr/>
        <a:lstStyle/>
        <a:p>
          <a:r>
            <a:rPr lang="es-CL" b="1" dirty="0"/>
            <a:t>Bastian Fierro Daniel Santibáñez Tamar Andrade</a:t>
          </a:r>
          <a:endParaRPr lang="en-US" dirty="0"/>
        </a:p>
      </dgm:t>
    </dgm:pt>
    <dgm:pt modelId="{F614A568-50CD-42A5-9D54-F11D30356CE4}" type="parTrans" cxnId="{DF1F5510-212A-4179-A2B8-B9E596EB808B}">
      <dgm:prSet/>
      <dgm:spPr/>
      <dgm:t>
        <a:bodyPr/>
        <a:lstStyle/>
        <a:p>
          <a:endParaRPr lang="en-US"/>
        </a:p>
      </dgm:t>
    </dgm:pt>
    <dgm:pt modelId="{BB23745D-AB38-4655-BD37-B0F61ECA62C2}" type="sibTrans" cxnId="{DF1F5510-212A-4179-A2B8-B9E596EB808B}">
      <dgm:prSet/>
      <dgm:spPr/>
      <dgm:t>
        <a:bodyPr/>
        <a:lstStyle/>
        <a:p>
          <a:endParaRPr lang="en-US"/>
        </a:p>
      </dgm:t>
    </dgm:pt>
    <dgm:pt modelId="{82C7D837-7BD8-4A12-B2B2-531D8F515252}" type="pres">
      <dgm:prSet presAssocID="{55C35DB9-FDF4-474E-BE31-412C42DABDF4}" presName="Name0" presStyleCnt="0">
        <dgm:presLayoutVars>
          <dgm:chMax/>
          <dgm:chPref/>
          <dgm:dir/>
          <dgm:animLvl val="lvl"/>
        </dgm:presLayoutVars>
      </dgm:prSet>
      <dgm:spPr/>
    </dgm:pt>
    <dgm:pt modelId="{27FAB5D6-90BD-49F1-8CE5-97D39F1C4C3C}" type="pres">
      <dgm:prSet presAssocID="{5A7DC8FD-B4CE-4863-A146-392864823F22}" presName="composite" presStyleCnt="0"/>
      <dgm:spPr/>
    </dgm:pt>
    <dgm:pt modelId="{8E7D458C-EE3F-4681-875E-88DE92FB3C07}" type="pres">
      <dgm:prSet presAssocID="{5A7DC8FD-B4CE-4863-A146-392864823F22}" presName="Parent1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5128DCA1-C6ED-42E9-851E-85BCFD59E853}" type="pres">
      <dgm:prSet presAssocID="{5A7DC8FD-B4CE-4863-A146-392864823F22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EAE726D8-66B7-4747-8FC1-F292D2DAF002}" type="pres">
      <dgm:prSet presAssocID="{5A7DC8FD-B4CE-4863-A146-392864823F22}" presName="BalanceSpacing" presStyleCnt="0"/>
      <dgm:spPr/>
    </dgm:pt>
    <dgm:pt modelId="{2A205240-2018-4199-9B0E-6610FF017E0A}" type="pres">
      <dgm:prSet presAssocID="{5A7DC8FD-B4CE-4863-A146-392864823F22}" presName="BalanceSpacing1" presStyleCnt="0"/>
      <dgm:spPr/>
    </dgm:pt>
    <dgm:pt modelId="{07909242-FF6D-4FD7-ACCD-5562F5C522B1}" type="pres">
      <dgm:prSet presAssocID="{1A3AA0C0-8B35-4B77-8AE8-A7C5B8288357}" presName="Accent1Text" presStyleLbl="node1" presStyleIdx="1" presStyleCnt="2"/>
      <dgm:spPr/>
    </dgm:pt>
  </dgm:ptLst>
  <dgm:cxnLst>
    <dgm:cxn modelId="{DF1F5510-212A-4179-A2B8-B9E596EB808B}" srcId="{5A7DC8FD-B4CE-4863-A146-392864823F22}" destId="{BCFE34BC-9833-4743-BCC4-3318AD2BAABA}" srcOrd="0" destOrd="0" parTransId="{F614A568-50CD-42A5-9D54-F11D30356CE4}" sibTransId="{BB23745D-AB38-4655-BD37-B0F61ECA62C2}"/>
    <dgm:cxn modelId="{8033685E-4297-4671-B07C-6CEE366F4687}" type="presOf" srcId="{5A7DC8FD-B4CE-4863-A146-392864823F22}" destId="{8E7D458C-EE3F-4681-875E-88DE92FB3C07}" srcOrd="0" destOrd="0" presId="urn:microsoft.com/office/officeart/2008/layout/AlternatingHexagons"/>
    <dgm:cxn modelId="{AE96CB4A-C560-4231-A347-57A03DBECF41}" srcId="{55C35DB9-FDF4-474E-BE31-412C42DABDF4}" destId="{5A7DC8FD-B4CE-4863-A146-392864823F22}" srcOrd="0" destOrd="0" parTransId="{91104FDF-C3B4-4027-988F-0D6333D5337D}" sibTransId="{1A3AA0C0-8B35-4B77-8AE8-A7C5B8288357}"/>
    <dgm:cxn modelId="{D8CE4E4E-4710-470B-BE90-09EBD945D35B}" type="presOf" srcId="{BCFE34BC-9833-4743-BCC4-3318AD2BAABA}" destId="{5128DCA1-C6ED-42E9-851E-85BCFD59E853}" srcOrd="0" destOrd="0" presId="urn:microsoft.com/office/officeart/2008/layout/AlternatingHexagons"/>
    <dgm:cxn modelId="{551FFD57-0374-419E-A7DB-E05252036234}" type="presOf" srcId="{55C35DB9-FDF4-474E-BE31-412C42DABDF4}" destId="{82C7D837-7BD8-4A12-B2B2-531D8F515252}" srcOrd="0" destOrd="0" presId="urn:microsoft.com/office/officeart/2008/layout/AlternatingHexagons"/>
    <dgm:cxn modelId="{65805BA3-5F5F-4F75-9106-BD5EE4B6A9CD}" type="presOf" srcId="{1A3AA0C0-8B35-4B77-8AE8-A7C5B8288357}" destId="{07909242-FF6D-4FD7-ACCD-5562F5C522B1}" srcOrd="0" destOrd="0" presId="urn:microsoft.com/office/officeart/2008/layout/AlternatingHexagons"/>
    <dgm:cxn modelId="{56C98102-14E5-4F1B-82B7-1B62D9C8F4D6}" type="presParOf" srcId="{82C7D837-7BD8-4A12-B2B2-531D8F515252}" destId="{27FAB5D6-90BD-49F1-8CE5-97D39F1C4C3C}" srcOrd="0" destOrd="0" presId="urn:microsoft.com/office/officeart/2008/layout/AlternatingHexagons"/>
    <dgm:cxn modelId="{826932A4-DD95-4093-A8EE-E38291166F82}" type="presParOf" srcId="{27FAB5D6-90BD-49F1-8CE5-97D39F1C4C3C}" destId="{8E7D458C-EE3F-4681-875E-88DE92FB3C07}" srcOrd="0" destOrd="0" presId="urn:microsoft.com/office/officeart/2008/layout/AlternatingHexagons"/>
    <dgm:cxn modelId="{854F53C5-AEC0-4F59-929E-269637C6F9EC}" type="presParOf" srcId="{27FAB5D6-90BD-49F1-8CE5-97D39F1C4C3C}" destId="{5128DCA1-C6ED-42E9-851E-85BCFD59E853}" srcOrd="1" destOrd="0" presId="urn:microsoft.com/office/officeart/2008/layout/AlternatingHexagons"/>
    <dgm:cxn modelId="{6B543C36-70DE-476C-9800-3421ED5667DF}" type="presParOf" srcId="{27FAB5D6-90BD-49F1-8CE5-97D39F1C4C3C}" destId="{EAE726D8-66B7-4747-8FC1-F292D2DAF002}" srcOrd="2" destOrd="0" presId="urn:microsoft.com/office/officeart/2008/layout/AlternatingHexagons"/>
    <dgm:cxn modelId="{B4565842-85CA-49E2-BAAE-6AFADC05C81B}" type="presParOf" srcId="{27FAB5D6-90BD-49F1-8CE5-97D39F1C4C3C}" destId="{2A205240-2018-4199-9B0E-6610FF017E0A}" srcOrd="3" destOrd="0" presId="urn:microsoft.com/office/officeart/2008/layout/AlternatingHexagons"/>
    <dgm:cxn modelId="{67E66404-13AB-491C-AD1D-0DBBFCB58CCD}" type="presParOf" srcId="{27FAB5D6-90BD-49F1-8CE5-97D39F1C4C3C}" destId="{07909242-FF6D-4FD7-ACCD-5562F5C522B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D458C-EE3F-4681-875E-88DE92FB3C07}">
      <dsp:nvSpPr>
        <dsp:cNvPr id="0" name=""/>
        <dsp:cNvSpPr/>
      </dsp:nvSpPr>
      <dsp:spPr>
        <a:xfrm rot="5400000">
          <a:off x="5135987" y="520747"/>
          <a:ext cx="3373169" cy="293465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b="1" kern="1200"/>
            <a:t>Big Data</a:t>
          </a:r>
          <a:endParaRPr lang="en-US" sz="6200" kern="1200"/>
        </a:p>
      </dsp:txBody>
      <dsp:txXfrm rot="-5400000">
        <a:off x="5812560" y="827143"/>
        <a:ext cx="2020023" cy="2321865"/>
      </dsp:txXfrm>
    </dsp:sp>
    <dsp:sp modelId="{5128DCA1-C6ED-42E9-851E-85BCFD59E853}">
      <dsp:nvSpPr>
        <dsp:cNvPr id="0" name=""/>
        <dsp:cNvSpPr/>
      </dsp:nvSpPr>
      <dsp:spPr>
        <a:xfrm>
          <a:off x="8378952" y="976125"/>
          <a:ext cx="3764456" cy="2023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600" b="1" kern="1200" dirty="0"/>
            <a:t>Bastian Fierro Daniel Santibáñez Tamar Andrade</a:t>
          </a:r>
          <a:endParaRPr lang="en-US" sz="3600" kern="1200" dirty="0"/>
        </a:p>
      </dsp:txBody>
      <dsp:txXfrm>
        <a:off x="8378952" y="976125"/>
        <a:ext cx="3764456" cy="2023901"/>
      </dsp:txXfrm>
    </dsp:sp>
    <dsp:sp modelId="{07909242-FF6D-4FD7-ACCD-5562F5C522B1}">
      <dsp:nvSpPr>
        <dsp:cNvPr id="0" name=""/>
        <dsp:cNvSpPr/>
      </dsp:nvSpPr>
      <dsp:spPr>
        <a:xfrm rot="5400000">
          <a:off x="1966557" y="520747"/>
          <a:ext cx="3373169" cy="293465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643130" y="827143"/>
        <a:ext cx="2020023" cy="2321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F0783-F343-4B79-B5EF-8A45B1E671A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3D9D0-BF85-42C6-9493-AB39DD70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6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3D9D0-BF85-42C6-9493-AB39DD70CC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92145" y="595179"/>
            <a:ext cx="4503708" cy="1336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rgbClr val="4286F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783F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0" y="504319"/>
            <a:ext cx="8796655" cy="9427210"/>
          </a:xfrm>
          <a:custGeom>
            <a:avLst/>
            <a:gdLst/>
            <a:ahLst/>
            <a:cxnLst/>
            <a:rect l="l" t="t" r="r" b="b"/>
            <a:pathLst>
              <a:path w="8796655" h="9427210">
                <a:moveTo>
                  <a:pt x="0" y="0"/>
                </a:moveTo>
                <a:lnTo>
                  <a:pt x="8796581" y="0"/>
                </a:lnTo>
                <a:lnTo>
                  <a:pt x="8796581" y="9427071"/>
                </a:lnTo>
                <a:lnTo>
                  <a:pt x="0" y="9427071"/>
                </a:lnTo>
                <a:lnTo>
                  <a:pt x="0" y="0"/>
                </a:lnTo>
                <a:close/>
              </a:path>
            </a:pathLst>
          </a:custGeom>
          <a:solidFill>
            <a:srgbClr val="5378F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rgbClr val="4286F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rgbClr val="4286F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7282" y="790039"/>
            <a:ext cx="6905624" cy="5400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99544" y="279432"/>
            <a:ext cx="9288911" cy="132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1" i="0">
                <a:solidFill>
                  <a:srgbClr val="4286F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6917" y="4230918"/>
            <a:ext cx="15094165" cy="511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783F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erstudio.google.com/reporting/ed08072f-c6af-49a4-9923-c93a1d73e791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791" y="2104733"/>
            <a:ext cx="1014349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0" b="1" spc="-250" dirty="0">
                <a:solidFill>
                  <a:srgbClr val="3783FD"/>
                </a:solidFill>
                <a:latin typeface="Trebuchet MS"/>
                <a:cs typeface="Trebuchet MS"/>
              </a:rPr>
              <a:t>Evaluación</a:t>
            </a:r>
            <a:r>
              <a:rPr sz="14000" b="1" spc="-780" dirty="0">
                <a:solidFill>
                  <a:srgbClr val="3783FD"/>
                </a:solidFill>
                <a:latin typeface="Trebuchet MS"/>
                <a:cs typeface="Trebuchet MS"/>
              </a:rPr>
              <a:t> </a:t>
            </a:r>
            <a:r>
              <a:rPr sz="14000" b="1" spc="195" dirty="0">
                <a:solidFill>
                  <a:srgbClr val="3783FD"/>
                </a:solidFill>
                <a:latin typeface="Trebuchet MS"/>
                <a:cs typeface="Trebuchet MS"/>
              </a:rPr>
              <a:t>3</a:t>
            </a:r>
            <a:endParaRPr sz="14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8834" y="9248775"/>
            <a:ext cx="7573009" cy="0"/>
          </a:xfrm>
          <a:custGeom>
            <a:avLst/>
            <a:gdLst/>
            <a:ahLst/>
            <a:cxnLst/>
            <a:rect l="l" t="t" r="r" b="b"/>
            <a:pathLst>
              <a:path w="7573009">
                <a:moveTo>
                  <a:pt x="0" y="0"/>
                </a:moveTo>
                <a:lnTo>
                  <a:pt x="7572412" y="0"/>
                </a:lnTo>
              </a:path>
            </a:pathLst>
          </a:custGeom>
          <a:ln w="19049">
            <a:solidFill>
              <a:srgbClr val="24376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25485" y="3134742"/>
            <a:ext cx="3912092" cy="3899320"/>
          </a:xfrm>
          <a:prstGeom prst="rect">
            <a:avLst/>
          </a:prstGeom>
        </p:spPr>
      </p:pic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C811F157-028A-73A8-1FE4-6696D54421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708430"/>
              </p:ext>
            </p:extLst>
          </p:nvPr>
        </p:nvGraphicFramePr>
        <p:xfrm>
          <a:off x="505791" y="4126986"/>
          <a:ext cx="12143409" cy="3976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7399327" y="1726843"/>
            <a:ext cx="889000" cy="7266305"/>
          </a:xfrm>
          <a:custGeom>
            <a:avLst/>
            <a:gdLst/>
            <a:ahLst/>
            <a:cxnLst/>
            <a:rect l="l" t="t" r="r" b="b"/>
            <a:pathLst>
              <a:path w="889000" h="7266305">
                <a:moveTo>
                  <a:pt x="28115" y="303805"/>
                </a:moveTo>
                <a:lnTo>
                  <a:pt x="28115" y="3028595"/>
                </a:lnTo>
                <a:lnTo>
                  <a:pt x="20992" y="1723497"/>
                </a:lnTo>
                <a:lnTo>
                  <a:pt x="11516" y="1391954"/>
                </a:lnTo>
                <a:lnTo>
                  <a:pt x="2109" y="1058985"/>
                </a:lnTo>
                <a:lnTo>
                  <a:pt x="0" y="854507"/>
                </a:lnTo>
                <a:lnTo>
                  <a:pt x="758" y="752545"/>
                </a:lnTo>
                <a:lnTo>
                  <a:pt x="3051" y="650846"/>
                </a:lnTo>
                <a:lnTo>
                  <a:pt x="7123" y="549467"/>
                </a:lnTo>
                <a:lnTo>
                  <a:pt x="9902" y="498917"/>
                </a:lnTo>
                <a:lnTo>
                  <a:pt x="13217" y="448469"/>
                </a:lnTo>
                <a:lnTo>
                  <a:pt x="17099" y="398131"/>
                </a:lnTo>
                <a:lnTo>
                  <a:pt x="22638" y="342370"/>
                </a:lnTo>
                <a:lnTo>
                  <a:pt x="28115" y="303805"/>
                </a:lnTo>
                <a:close/>
              </a:path>
              <a:path w="889000" h="7266305">
                <a:moveTo>
                  <a:pt x="12614" y="5945461"/>
                </a:moveTo>
                <a:lnTo>
                  <a:pt x="12614" y="6941914"/>
                </a:lnTo>
                <a:lnTo>
                  <a:pt x="11516" y="6935438"/>
                </a:lnTo>
                <a:lnTo>
                  <a:pt x="10559" y="6929241"/>
                </a:lnTo>
                <a:lnTo>
                  <a:pt x="9881" y="6923044"/>
                </a:lnTo>
                <a:lnTo>
                  <a:pt x="9624" y="6916568"/>
                </a:lnTo>
                <a:lnTo>
                  <a:pt x="12614" y="5945461"/>
                </a:lnTo>
                <a:close/>
              </a:path>
              <a:path w="889000" h="7266305">
                <a:moveTo>
                  <a:pt x="888672" y="6266"/>
                </a:moveTo>
                <a:lnTo>
                  <a:pt x="888672" y="7248251"/>
                </a:lnTo>
                <a:lnTo>
                  <a:pt x="875318" y="7249906"/>
                </a:lnTo>
                <a:lnTo>
                  <a:pt x="825645" y="7253625"/>
                </a:lnTo>
                <a:lnTo>
                  <a:pt x="775145" y="7255259"/>
                </a:lnTo>
                <a:lnTo>
                  <a:pt x="724213" y="7255014"/>
                </a:lnTo>
                <a:lnTo>
                  <a:pt x="697304" y="7259487"/>
                </a:lnTo>
                <a:lnTo>
                  <a:pt x="682961" y="7260558"/>
                </a:lnTo>
                <a:lnTo>
                  <a:pt x="668899" y="7261350"/>
                </a:lnTo>
                <a:lnTo>
                  <a:pt x="654838" y="7261583"/>
                </a:lnTo>
                <a:lnTo>
                  <a:pt x="640495" y="7260978"/>
                </a:lnTo>
                <a:lnTo>
                  <a:pt x="628092" y="7263773"/>
                </a:lnTo>
                <a:lnTo>
                  <a:pt x="615268" y="7265450"/>
                </a:lnTo>
                <a:lnTo>
                  <a:pt x="601603" y="7266010"/>
                </a:lnTo>
                <a:lnTo>
                  <a:pt x="586677" y="7265450"/>
                </a:lnTo>
                <a:lnTo>
                  <a:pt x="536922" y="7262276"/>
                </a:lnTo>
                <a:lnTo>
                  <a:pt x="486657" y="7258633"/>
                </a:lnTo>
                <a:lnTo>
                  <a:pt x="436380" y="7254053"/>
                </a:lnTo>
                <a:lnTo>
                  <a:pt x="386588" y="7248069"/>
                </a:lnTo>
                <a:lnTo>
                  <a:pt x="337781" y="7240212"/>
                </a:lnTo>
                <a:lnTo>
                  <a:pt x="290455" y="7230014"/>
                </a:lnTo>
                <a:lnTo>
                  <a:pt x="245110" y="7217006"/>
                </a:lnTo>
                <a:lnTo>
                  <a:pt x="202243" y="7200720"/>
                </a:lnTo>
                <a:lnTo>
                  <a:pt x="162352" y="7180688"/>
                </a:lnTo>
                <a:lnTo>
                  <a:pt x="125935" y="7156442"/>
                </a:lnTo>
                <a:lnTo>
                  <a:pt x="93491" y="7127513"/>
                </a:lnTo>
                <a:lnTo>
                  <a:pt x="65518" y="7093434"/>
                </a:lnTo>
                <a:lnTo>
                  <a:pt x="42513" y="7053735"/>
                </a:lnTo>
                <a:lnTo>
                  <a:pt x="28381" y="7033025"/>
                </a:lnTo>
                <a:lnTo>
                  <a:pt x="18033" y="7008820"/>
                </a:lnTo>
                <a:lnTo>
                  <a:pt x="12451" y="6980982"/>
                </a:lnTo>
                <a:lnTo>
                  <a:pt x="12614" y="5945461"/>
                </a:lnTo>
                <a:lnTo>
                  <a:pt x="28115" y="303805"/>
                </a:lnTo>
                <a:lnTo>
                  <a:pt x="39904" y="243086"/>
                </a:lnTo>
                <a:lnTo>
                  <a:pt x="53167" y="199806"/>
                </a:lnTo>
                <a:lnTo>
                  <a:pt x="70540" y="160928"/>
                </a:lnTo>
                <a:lnTo>
                  <a:pt x="92792" y="126574"/>
                </a:lnTo>
                <a:lnTo>
                  <a:pt x="120692" y="96863"/>
                </a:lnTo>
                <a:lnTo>
                  <a:pt x="155008" y="71918"/>
                </a:lnTo>
                <a:lnTo>
                  <a:pt x="196507" y="51859"/>
                </a:lnTo>
                <a:lnTo>
                  <a:pt x="245959" y="36807"/>
                </a:lnTo>
                <a:lnTo>
                  <a:pt x="304130" y="26884"/>
                </a:lnTo>
                <a:lnTo>
                  <a:pt x="354775" y="21528"/>
                </a:lnTo>
                <a:lnTo>
                  <a:pt x="405910" y="16539"/>
                </a:lnTo>
                <a:lnTo>
                  <a:pt x="457441" y="12018"/>
                </a:lnTo>
                <a:lnTo>
                  <a:pt x="509273" y="8067"/>
                </a:lnTo>
                <a:lnTo>
                  <a:pt x="561314" y="4788"/>
                </a:lnTo>
                <a:lnTo>
                  <a:pt x="613470" y="2282"/>
                </a:lnTo>
                <a:lnTo>
                  <a:pt x="665646" y="652"/>
                </a:lnTo>
                <a:lnTo>
                  <a:pt x="717748" y="0"/>
                </a:lnTo>
                <a:lnTo>
                  <a:pt x="769683" y="426"/>
                </a:lnTo>
                <a:lnTo>
                  <a:pt x="821356" y="2033"/>
                </a:lnTo>
                <a:lnTo>
                  <a:pt x="872675" y="4922"/>
                </a:lnTo>
                <a:lnTo>
                  <a:pt x="888672" y="6266"/>
                </a:lnTo>
                <a:close/>
              </a:path>
            </a:pathLst>
          </a:custGeom>
          <a:solidFill>
            <a:srgbClr val="3783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17652" y="406043"/>
            <a:ext cx="505269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3783FD"/>
                </a:solidFill>
              </a:rPr>
              <a:t>Preguntas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1DB7D-8F9F-042A-7F0A-D5D2AECE62DE}"/>
              </a:ext>
            </a:extLst>
          </p:cNvPr>
          <p:cNvSpPr txBox="1"/>
          <p:nvPr/>
        </p:nvSpPr>
        <p:spPr>
          <a:xfrm>
            <a:off x="2590800" y="1866900"/>
            <a:ext cx="134112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dirty="0"/>
              <a:t>La plataforma de datos que se creará a partir de los datos proporcionados responderá las siguientes preguntas:</a:t>
            </a:r>
          </a:p>
          <a:p>
            <a:pPr algn="ctr"/>
            <a:endParaRPr lang="es-ES" sz="3600" dirty="0"/>
          </a:p>
          <a:p>
            <a:endParaRPr lang="es-ES" sz="36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s-ES" sz="3600" b="1" dirty="0"/>
              <a:t>¿Cuáles son las comunas con más destinos?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36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s-ES" sz="3600" b="1" dirty="0"/>
              <a:t>¿Cuáles son los colores de líneas más comunes del Transantiago?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36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s-ES" sz="3600" b="1" dirty="0"/>
              <a:t>¿Cuál es la cantidad de paraderos de ida y regreso?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1938" y="2010321"/>
            <a:ext cx="1256772" cy="124756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11938" y="6925858"/>
            <a:ext cx="1316355" cy="1167130"/>
            <a:chOff x="1615601" y="7251465"/>
            <a:chExt cx="1316355" cy="1167130"/>
          </a:xfrm>
        </p:grpSpPr>
        <p:sp>
          <p:nvSpPr>
            <p:cNvPr id="4" name="object 4"/>
            <p:cNvSpPr/>
            <p:nvPr/>
          </p:nvSpPr>
          <p:spPr>
            <a:xfrm>
              <a:off x="1615601" y="7251465"/>
              <a:ext cx="1316355" cy="1167130"/>
            </a:xfrm>
            <a:custGeom>
              <a:avLst/>
              <a:gdLst/>
              <a:ahLst/>
              <a:cxnLst/>
              <a:rect l="l" t="t" r="r" b="b"/>
              <a:pathLst>
                <a:path w="1316355" h="1167129">
                  <a:moveTo>
                    <a:pt x="944051" y="1166694"/>
                  </a:moveTo>
                  <a:lnTo>
                    <a:pt x="371494" y="1166694"/>
                  </a:lnTo>
                  <a:lnTo>
                    <a:pt x="349238" y="1163665"/>
                  </a:lnTo>
                  <a:lnTo>
                    <a:pt x="311325" y="1141615"/>
                  </a:lnTo>
                  <a:lnTo>
                    <a:pt x="11471" y="626287"/>
                  </a:lnTo>
                  <a:lnTo>
                    <a:pt x="0" y="583337"/>
                  </a:lnTo>
                  <a:lnTo>
                    <a:pt x="2867" y="561281"/>
                  </a:lnTo>
                  <a:lnTo>
                    <a:pt x="297688" y="42950"/>
                  </a:lnTo>
                  <a:lnTo>
                    <a:pt x="328973" y="11534"/>
                  </a:lnTo>
                  <a:lnTo>
                    <a:pt x="371699" y="0"/>
                  </a:lnTo>
                  <a:lnTo>
                    <a:pt x="944401" y="0"/>
                  </a:lnTo>
                  <a:lnTo>
                    <a:pt x="986957" y="11611"/>
                  </a:lnTo>
                  <a:lnTo>
                    <a:pt x="1018103" y="42950"/>
                  </a:lnTo>
                  <a:lnTo>
                    <a:pt x="1304279" y="540386"/>
                  </a:lnTo>
                  <a:lnTo>
                    <a:pt x="1315751" y="583337"/>
                  </a:lnTo>
                  <a:lnTo>
                    <a:pt x="1312883" y="605392"/>
                  </a:lnTo>
                  <a:lnTo>
                    <a:pt x="1018062" y="1123744"/>
                  </a:lnTo>
                  <a:lnTo>
                    <a:pt x="986777" y="1155160"/>
                  </a:lnTo>
                  <a:lnTo>
                    <a:pt x="944051" y="1166694"/>
                  </a:lnTo>
                  <a:close/>
                </a:path>
              </a:pathLst>
            </a:custGeom>
            <a:solidFill>
              <a:srgbClr val="4286F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117396" y="7674615"/>
              <a:ext cx="706120" cy="743585"/>
            </a:xfrm>
            <a:custGeom>
              <a:avLst/>
              <a:gdLst/>
              <a:ahLst/>
              <a:cxnLst/>
              <a:rect l="l" t="t" r="r" b="b"/>
              <a:pathLst>
                <a:path w="706119" h="743584">
                  <a:moveTo>
                    <a:pt x="442544" y="743379"/>
                  </a:moveTo>
                  <a:lnTo>
                    <a:pt x="401756" y="743379"/>
                  </a:lnTo>
                  <a:lnTo>
                    <a:pt x="0" y="339126"/>
                  </a:lnTo>
                  <a:lnTo>
                    <a:pt x="32555" y="348286"/>
                  </a:lnTo>
                  <a:lnTo>
                    <a:pt x="112311" y="360297"/>
                  </a:lnTo>
                  <a:lnTo>
                    <a:pt x="212405" y="351954"/>
                  </a:lnTo>
                  <a:lnTo>
                    <a:pt x="305973" y="300054"/>
                  </a:lnTo>
                  <a:lnTo>
                    <a:pt x="356249" y="207375"/>
                  </a:lnTo>
                  <a:lnTo>
                    <a:pt x="361101" y="109320"/>
                  </a:lnTo>
                  <a:lnTo>
                    <a:pt x="345616" y="31618"/>
                  </a:lnTo>
                  <a:lnTo>
                    <a:pt x="334879" y="0"/>
                  </a:lnTo>
                  <a:lnTo>
                    <a:pt x="706023" y="371225"/>
                  </a:lnTo>
                  <a:lnTo>
                    <a:pt x="516555" y="700429"/>
                  </a:lnTo>
                  <a:lnTo>
                    <a:pt x="502852" y="718326"/>
                  </a:lnTo>
                  <a:lnTo>
                    <a:pt x="485286" y="731837"/>
                  </a:lnTo>
                  <a:lnTo>
                    <a:pt x="464852" y="740382"/>
                  </a:lnTo>
                  <a:lnTo>
                    <a:pt x="442544" y="743379"/>
                  </a:lnTo>
                  <a:close/>
                </a:path>
              </a:pathLst>
            </a:custGeom>
            <a:solidFill>
              <a:srgbClr val="000000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2027403" y="7588715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40">
                  <a:moveTo>
                    <a:pt x="254615" y="478789"/>
                  </a:moveTo>
                  <a:lnTo>
                    <a:pt x="217076" y="478789"/>
                  </a:lnTo>
                  <a:lnTo>
                    <a:pt x="180077" y="472439"/>
                  </a:lnTo>
                  <a:lnTo>
                    <a:pt x="137684" y="457199"/>
                  </a:lnTo>
                  <a:lnTo>
                    <a:pt x="98870" y="433069"/>
                  </a:lnTo>
                  <a:lnTo>
                    <a:pt x="92853" y="429259"/>
                  </a:lnTo>
                  <a:lnTo>
                    <a:pt x="59966" y="398779"/>
                  </a:lnTo>
                  <a:lnTo>
                    <a:pt x="55071" y="392429"/>
                  </a:lnTo>
                  <a:lnTo>
                    <a:pt x="50362" y="387349"/>
                  </a:lnTo>
                  <a:lnTo>
                    <a:pt x="26162" y="349249"/>
                  </a:lnTo>
                  <a:lnTo>
                    <a:pt x="22841" y="341629"/>
                  </a:lnTo>
                  <a:lnTo>
                    <a:pt x="19737" y="335279"/>
                  </a:lnTo>
                  <a:lnTo>
                    <a:pt x="16849" y="327659"/>
                  </a:lnTo>
                  <a:lnTo>
                    <a:pt x="14179" y="321309"/>
                  </a:lnTo>
                  <a:lnTo>
                    <a:pt x="11730" y="313689"/>
                  </a:lnTo>
                  <a:lnTo>
                    <a:pt x="9508" y="306069"/>
                  </a:lnTo>
                  <a:lnTo>
                    <a:pt x="7513" y="299719"/>
                  </a:lnTo>
                  <a:lnTo>
                    <a:pt x="5745" y="292099"/>
                  </a:lnTo>
                  <a:lnTo>
                    <a:pt x="85" y="248919"/>
                  </a:lnTo>
                  <a:lnTo>
                    <a:pt x="0" y="232409"/>
                  </a:lnTo>
                  <a:lnTo>
                    <a:pt x="341" y="224789"/>
                  </a:lnTo>
                  <a:lnTo>
                    <a:pt x="5571" y="186689"/>
                  </a:lnTo>
                  <a:lnTo>
                    <a:pt x="7314" y="180339"/>
                  </a:lnTo>
                  <a:lnTo>
                    <a:pt x="9287" y="172719"/>
                  </a:lnTo>
                  <a:lnTo>
                    <a:pt x="11487" y="165099"/>
                  </a:lnTo>
                  <a:lnTo>
                    <a:pt x="13910" y="158749"/>
                  </a:lnTo>
                  <a:lnTo>
                    <a:pt x="16555" y="151129"/>
                  </a:lnTo>
                  <a:lnTo>
                    <a:pt x="19422" y="144779"/>
                  </a:lnTo>
                  <a:lnTo>
                    <a:pt x="22506" y="137159"/>
                  </a:lnTo>
                  <a:lnTo>
                    <a:pt x="25801" y="130809"/>
                  </a:lnTo>
                  <a:lnTo>
                    <a:pt x="29307" y="124459"/>
                  </a:lnTo>
                  <a:lnTo>
                    <a:pt x="33024" y="116839"/>
                  </a:lnTo>
                  <a:lnTo>
                    <a:pt x="36943" y="110489"/>
                  </a:lnTo>
                  <a:lnTo>
                    <a:pt x="41059" y="104139"/>
                  </a:lnTo>
                  <a:lnTo>
                    <a:pt x="45370" y="99059"/>
                  </a:lnTo>
                  <a:lnTo>
                    <a:pt x="49877" y="92709"/>
                  </a:lnTo>
                  <a:lnTo>
                    <a:pt x="54570" y="86359"/>
                  </a:lnTo>
                  <a:lnTo>
                    <a:pt x="59441" y="81279"/>
                  </a:lnTo>
                  <a:lnTo>
                    <a:pt x="64490" y="74929"/>
                  </a:lnTo>
                  <a:lnTo>
                    <a:pt x="98235" y="45719"/>
                  </a:lnTo>
                  <a:lnTo>
                    <a:pt x="104375" y="40639"/>
                  </a:lnTo>
                  <a:lnTo>
                    <a:pt x="110649" y="36829"/>
                  </a:lnTo>
                  <a:lnTo>
                    <a:pt x="117056" y="33019"/>
                  </a:lnTo>
                  <a:lnTo>
                    <a:pt x="130217" y="25399"/>
                  </a:lnTo>
                  <a:lnTo>
                    <a:pt x="136960" y="22859"/>
                  </a:lnTo>
                  <a:lnTo>
                    <a:pt x="143809" y="19049"/>
                  </a:lnTo>
                  <a:lnTo>
                    <a:pt x="150753" y="16509"/>
                  </a:lnTo>
                  <a:lnTo>
                    <a:pt x="179316" y="6349"/>
                  </a:lnTo>
                  <a:lnTo>
                    <a:pt x="216287" y="0"/>
                  </a:lnTo>
                  <a:lnTo>
                    <a:pt x="261313" y="0"/>
                  </a:lnTo>
                  <a:lnTo>
                    <a:pt x="326879" y="16509"/>
                  </a:lnTo>
                  <a:lnTo>
                    <a:pt x="367003" y="36829"/>
                  </a:lnTo>
                  <a:lnTo>
                    <a:pt x="379443" y="45719"/>
                  </a:lnTo>
                  <a:lnTo>
                    <a:pt x="385452" y="49529"/>
                  </a:lnTo>
                  <a:lnTo>
                    <a:pt x="391316" y="54609"/>
                  </a:lnTo>
                  <a:lnTo>
                    <a:pt x="395605" y="58419"/>
                  </a:lnTo>
                  <a:lnTo>
                    <a:pt x="238658" y="58419"/>
                  </a:lnTo>
                  <a:lnTo>
                    <a:pt x="229820" y="59689"/>
                  </a:lnTo>
                  <a:lnTo>
                    <a:pt x="221025" y="59689"/>
                  </a:lnTo>
                  <a:lnTo>
                    <a:pt x="203562" y="62229"/>
                  </a:lnTo>
                  <a:lnTo>
                    <a:pt x="169814" y="72389"/>
                  </a:lnTo>
                  <a:lnTo>
                    <a:pt x="161732" y="76199"/>
                  </a:lnTo>
                  <a:lnTo>
                    <a:pt x="153854" y="80009"/>
                  </a:lnTo>
                  <a:lnTo>
                    <a:pt x="146181" y="85089"/>
                  </a:lnTo>
                  <a:lnTo>
                    <a:pt x="138712" y="88899"/>
                  </a:lnTo>
                  <a:lnTo>
                    <a:pt x="131484" y="93979"/>
                  </a:lnTo>
                  <a:lnTo>
                    <a:pt x="124531" y="100329"/>
                  </a:lnTo>
                  <a:lnTo>
                    <a:pt x="117853" y="105409"/>
                  </a:lnTo>
                  <a:lnTo>
                    <a:pt x="89079" y="139699"/>
                  </a:lnTo>
                  <a:lnTo>
                    <a:pt x="69273" y="179069"/>
                  </a:lnTo>
                  <a:lnTo>
                    <a:pt x="66506" y="186689"/>
                  </a:lnTo>
                  <a:lnTo>
                    <a:pt x="59072" y="229869"/>
                  </a:lnTo>
                  <a:lnTo>
                    <a:pt x="58763" y="240029"/>
                  </a:lnTo>
                  <a:lnTo>
                    <a:pt x="58980" y="248919"/>
                  </a:lnTo>
                  <a:lnTo>
                    <a:pt x="66510" y="292099"/>
                  </a:lnTo>
                  <a:lnTo>
                    <a:pt x="76042" y="316229"/>
                  </a:lnTo>
                  <a:lnTo>
                    <a:pt x="80008" y="325119"/>
                  </a:lnTo>
                  <a:lnTo>
                    <a:pt x="84356" y="332739"/>
                  </a:lnTo>
                  <a:lnTo>
                    <a:pt x="89086" y="340359"/>
                  </a:lnTo>
                  <a:lnTo>
                    <a:pt x="94177" y="346709"/>
                  </a:lnTo>
                  <a:lnTo>
                    <a:pt x="99602" y="354329"/>
                  </a:lnTo>
                  <a:lnTo>
                    <a:pt x="131495" y="384809"/>
                  </a:lnTo>
                  <a:lnTo>
                    <a:pt x="169827" y="406399"/>
                  </a:lnTo>
                  <a:lnTo>
                    <a:pt x="178075" y="408939"/>
                  </a:lnTo>
                  <a:lnTo>
                    <a:pt x="186449" y="412749"/>
                  </a:lnTo>
                  <a:lnTo>
                    <a:pt x="194949" y="414019"/>
                  </a:lnTo>
                  <a:lnTo>
                    <a:pt x="203575" y="416559"/>
                  </a:lnTo>
                  <a:lnTo>
                    <a:pt x="229834" y="420369"/>
                  </a:lnTo>
                  <a:lnTo>
                    <a:pt x="462430" y="420369"/>
                  </a:lnTo>
                  <a:lnTo>
                    <a:pt x="469949" y="427989"/>
                  </a:lnTo>
                  <a:lnTo>
                    <a:pt x="386077" y="427989"/>
                  </a:lnTo>
                  <a:lnTo>
                    <a:pt x="380077" y="433069"/>
                  </a:lnTo>
                  <a:lnTo>
                    <a:pt x="373944" y="436879"/>
                  </a:lnTo>
                  <a:lnTo>
                    <a:pt x="367678" y="441959"/>
                  </a:lnTo>
                  <a:lnTo>
                    <a:pt x="361278" y="445769"/>
                  </a:lnTo>
                  <a:lnTo>
                    <a:pt x="354757" y="449579"/>
                  </a:lnTo>
                  <a:lnTo>
                    <a:pt x="348128" y="452119"/>
                  </a:lnTo>
                  <a:lnTo>
                    <a:pt x="334548" y="459739"/>
                  </a:lnTo>
                  <a:lnTo>
                    <a:pt x="306309" y="469899"/>
                  </a:lnTo>
                  <a:lnTo>
                    <a:pt x="299062" y="471169"/>
                  </a:lnTo>
                  <a:lnTo>
                    <a:pt x="291763" y="473709"/>
                  </a:lnTo>
                  <a:lnTo>
                    <a:pt x="269566" y="477519"/>
                  </a:lnTo>
                  <a:lnTo>
                    <a:pt x="262102" y="477519"/>
                  </a:lnTo>
                  <a:lnTo>
                    <a:pt x="254615" y="478789"/>
                  </a:lnTo>
                  <a:close/>
                </a:path>
                <a:path w="523239" h="523240">
                  <a:moveTo>
                    <a:pt x="462430" y="420369"/>
                  </a:moveTo>
                  <a:lnTo>
                    <a:pt x="247508" y="420369"/>
                  </a:lnTo>
                  <a:lnTo>
                    <a:pt x="273761" y="416559"/>
                  </a:lnTo>
                  <a:lnTo>
                    <a:pt x="282385" y="414019"/>
                  </a:lnTo>
                  <a:lnTo>
                    <a:pt x="290883" y="412749"/>
                  </a:lnTo>
                  <a:lnTo>
                    <a:pt x="299255" y="408939"/>
                  </a:lnTo>
                  <a:lnTo>
                    <a:pt x="307501" y="406399"/>
                  </a:lnTo>
                  <a:lnTo>
                    <a:pt x="345823" y="384809"/>
                  </a:lnTo>
                  <a:lnTo>
                    <a:pt x="352774" y="378459"/>
                  </a:lnTo>
                  <a:lnTo>
                    <a:pt x="359450" y="373379"/>
                  </a:lnTo>
                  <a:lnTo>
                    <a:pt x="365851" y="367029"/>
                  </a:lnTo>
                  <a:lnTo>
                    <a:pt x="371947" y="360679"/>
                  </a:lnTo>
                  <a:lnTo>
                    <a:pt x="377706" y="354329"/>
                  </a:lnTo>
                  <a:lnTo>
                    <a:pt x="383131" y="346709"/>
                  </a:lnTo>
                  <a:lnTo>
                    <a:pt x="388220" y="340359"/>
                  </a:lnTo>
                  <a:lnTo>
                    <a:pt x="392949" y="332739"/>
                  </a:lnTo>
                  <a:lnTo>
                    <a:pt x="397296" y="325119"/>
                  </a:lnTo>
                  <a:lnTo>
                    <a:pt x="401261" y="316229"/>
                  </a:lnTo>
                  <a:lnTo>
                    <a:pt x="404842" y="308609"/>
                  </a:lnTo>
                  <a:lnTo>
                    <a:pt x="416592" y="265429"/>
                  </a:lnTo>
                  <a:lnTo>
                    <a:pt x="418508" y="238759"/>
                  </a:lnTo>
                  <a:lnTo>
                    <a:pt x="418355" y="232409"/>
                  </a:lnTo>
                  <a:lnTo>
                    <a:pt x="410800" y="186689"/>
                  </a:lnTo>
                  <a:lnTo>
                    <a:pt x="408034" y="179069"/>
                  </a:lnTo>
                  <a:lnTo>
                    <a:pt x="404852" y="170179"/>
                  </a:lnTo>
                  <a:lnTo>
                    <a:pt x="383142" y="132079"/>
                  </a:lnTo>
                  <a:lnTo>
                    <a:pt x="352782" y="100329"/>
                  </a:lnTo>
                  <a:lnTo>
                    <a:pt x="345829" y="93979"/>
                  </a:lnTo>
                  <a:lnTo>
                    <a:pt x="338601" y="88899"/>
                  </a:lnTo>
                  <a:lnTo>
                    <a:pt x="331133" y="85089"/>
                  </a:lnTo>
                  <a:lnTo>
                    <a:pt x="323460" y="80009"/>
                  </a:lnTo>
                  <a:lnTo>
                    <a:pt x="315583" y="76199"/>
                  </a:lnTo>
                  <a:lnTo>
                    <a:pt x="307501" y="72389"/>
                  </a:lnTo>
                  <a:lnTo>
                    <a:pt x="273754" y="62229"/>
                  </a:lnTo>
                  <a:lnTo>
                    <a:pt x="256291" y="59689"/>
                  </a:lnTo>
                  <a:lnTo>
                    <a:pt x="247496" y="59689"/>
                  </a:lnTo>
                  <a:lnTo>
                    <a:pt x="238658" y="58419"/>
                  </a:lnTo>
                  <a:lnTo>
                    <a:pt x="395605" y="58419"/>
                  </a:lnTo>
                  <a:lnTo>
                    <a:pt x="397035" y="59689"/>
                  </a:lnTo>
                  <a:lnTo>
                    <a:pt x="427870" y="92709"/>
                  </a:lnTo>
                  <a:lnTo>
                    <a:pt x="432382" y="97789"/>
                  </a:lnTo>
                  <a:lnTo>
                    <a:pt x="452006" y="130809"/>
                  </a:lnTo>
                  <a:lnTo>
                    <a:pt x="455315" y="137159"/>
                  </a:lnTo>
                  <a:lnTo>
                    <a:pt x="458407" y="143509"/>
                  </a:lnTo>
                  <a:lnTo>
                    <a:pt x="461283" y="151129"/>
                  </a:lnTo>
                  <a:lnTo>
                    <a:pt x="463941" y="157479"/>
                  </a:lnTo>
                  <a:lnTo>
                    <a:pt x="466378" y="165099"/>
                  </a:lnTo>
                  <a:lnTo>
                    <a:pt x="468587" y="172719"/>
                  </a:lnTo>
                  <a:lnTo>
                    <a:pt x="470570" y="179069"/>
                  </a:lnTo>
                  <a:lnTo>
                    <a:pt x="477026" y="217169"/>
                  </a:lnTo>
                  <a:lnTo>
                    <a:pt x="477990" y="232409"/>
                  </a:lnTo>
                  <a:lnTo>
                    <a:pt x="477909" y="247649"/>
                  </a:lnTo>
                  <a:lnTo>
                    <a:pt x="472320" y="292099"/>
                  </a:lnTo>
                  <a:lnTo>
                    <a:pt x="470565" y="298449"/>
                  </a:lnTo>
                  <a:lnTo>
                    <a:pt x="468579" y="306069"/>
                  </a:lnTo>
                  <a:lnTo>
                    <a:pt x="466367" y="313689"/>
                  </a:lnTo>
                  <a:lnTo>
                    <a:pt x="463932" y="320039"/>
                  </a:lnTo>
                  <a:lnTo>
                    <a:pt x="461275" y="327659"/>
                  </a:lnTo>
                  <a:lnTo>
                    <a:pt x="458396" y="334009"/>
                  </a:lnTo>
                  <a:lnTo>
                    <a:pt x="455300" y="341629"/>
                  </a:lnTo>
                  <a:lnTo>
                    <a:pt x="451993" y="347979"/>
                  </a:lnTo>
                  <a:lnTo>
                    <a:pt x="448476" y="354329"/>
                  </a:lnTo>
                  <a:lnTo>
                    <a:pt x="444748" y="361949"/>
                  </a:lnTo>
                  <a:lnTo>
                    <a:pt x="440817" y="368299"/>
                  </a:lnTo>
                  <a:lnTo>
                    <a:pt x="436691" y="374649"/>
                  </a:lnTo>
                  <a:lnTo>
                    <a:pt x="432369" y="380999"/>
                  </a:lnTo>
                  <a:lnTo>
                    <a:pt x="427852" y="386079"/>
                  </a:lnTo>
                  <a:lnTo>
                    <a:pt x="429058" y="387349"/>
                  </a:lnTo>
                  <a:lnTo>
                    <a:pt x="430141" y="387349"/>
                  </a:lnTo>
                  <a:lnTo>
                    <a:pt x="431100" y="388619"/>
                  </a:lnTo>
                  <a:lnTo>
                    <a:pt x="462430" y="420369"/>
                  </a:lnTo>
                  <a:close/>
                </a:path>
                <a:path w="523239" h="523240">
                  <a:moveTo>
                    <a:pt x="237664" y="372109"/>
                  </a:moveTo>
                  <a:lnTo>
                    <a:pt x="213631" y="369569"/>
                  </a:lnTo>
                  <a:lnTo>
                    <a:pt x="213631" y="167639"/>
                  </a:lnTo>
                  <a:lnTo>
                    <a:pt x="261697" y="167639"/>
                  </a:lnTo>
                  <a:lnTo>
                    <a:pt x="261697" y="369569"/>
                  </a:lnTo>
                  <a:lnTo>
                    <a:pt x="237664" y="372109"/>
                  </a:lnTo>
                  <a:close/>
                </a:path>
                <a:path w="523239" h="523240">
                  <a:moveTo>
                    <a:pt x="171753" y="353059"/>
                  </a:moveTo>
                  <a:lnTo>
                    <a:pt x="157397" y="344169"/>
                  </a:lnTo>
                  <a:lnTo>
                    <a:pt x="144498" y="332739"/>
                  </a:lnTo>
                  <a:lnTo>
                    <a:pt x="133210" y="318769"/>
                  </a:lnTo>
                  <a:lnTo>
                    <a:pt x="123687" y="304799"/>
                  </a:lnTo>
                  <a:lnTo>
                    <a:pt x="123687" y="229869"/>
                  </a:lnTo>
                  <a:lnTo>
                    <a:pt x="171753" y="229869"/>
                  </a:lnTo>
                  <a:lnTo>
                    <a:pt x="171753" y="353059"/>
                  </a:lnTo>
                  <a:close/>
                </a:path>
                <a:path w="523239" h="523240">
                  <a:moveTo>
                    <a:pt x="304665" y="353059"/>
                  </a:moveTo>
                  <a:lnTo>
                    <a:pt x="304665" y="260349"/>
                  </a:lnTo>
                  <a:lnTo>
                    <a:pt x="352690" y="260349"/>
                  </a:lnTo>
                  <a:lnTo>
                    <a:pt x="352690" y="303595"/>
                  </a:lnTo>
                  <a:lnTo>
                    <a:pt x="343160" y="318769"/>
                  </a:lnTo>
                  <a:lnTo>
                    <a:pt x="331958" y="331469"/>
                  </a:lnTo>
                  <a:lnTo>
                    <a:pt x="319127" y="342899"/>
                  </a:lnTo>
                  <a:lnTo>
                    <a:pt x="304665" y="353059"/>
                  </a:lnTo>
                  <a:close/>
                </a:path>
                <a:path w="523239" h="523240">
                  <a:moveTo>
                    <a:pt x="489645" y="523239"/>
                  </a:moveTo>
                  <a:lnTo>
                    <a:pt x="482483" y="523239"/>
                  </a:lnTo>
                  <a:lnTo>
                    <a:pt x="479110" y="521969"/>
                  </a:lnTo>
                  <a:lnTo>
                    <a:pt x="477621" y="520699"/>
                  </a:lnTo>
                  <a:lnTo>
                    <a:pt x="387480" y="430529"/>
                  </a:lnTo>
                  <a:lnTo>
                    <a:pt x="386706" y="429259"/>
                  </a:lnTo>
                  <a:lnTo>
                    <a:pt x="386077" y="427989"/>
                  </a:lnTo>
                  <a:lnTo>
                    <a:pt x="469949" y="427989"/>
                  </a:lnTo>
                  <a:lnTo>
                    <a:pt x="518824" y="477519"/>
                  </a:lnTo>
                  <a:lnTo>
                    <a:pt x="520114" y="478789"/>
                  </a:lnTo>
                  <a:lnTo>
                    <a:pt x="521108" y="480059"/>
                  </a:lnTo>
                  <a:lnTo>
                    <a:pt x="522504" y="483869"/>
                  </a:lnTo>
                  <a:lnTo>
                    <a:pt x="522853" y="485139"/>
                  </a:lnTo>
                  <a:lnTo>
                    <a:pt x="522853" y="488949"/>
                  </a:lnTo>
                  <a:lnTo>
                    <a:pt x="494507" y="520699"/>
                  </a:lnTo>
                  <a:lnTo>
                    <a:pt x="493018" y="521969"/>
                  </a:lnTo>
                  <a:lnTo>
                    <a:pt x="489645" y="5232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31895" y="413474"/>
            <a:ext cx="1082421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300" spc="-140" dirty="0"/>
              <a:t>Herramientas</a:t>
            </a:r>
            <a:r>
              <a:rPr sz="8300" spc="-450" dirty="0"/>
              <a:t> </a:t>
            </a:r>
            <a:r>
              <a:rPr sz="8300" spc="60" dirty="0"/>
              <a:t>a</a:t>
            </a:r>
            <a:r>
              <a:rPr sz="8300" spc="-450" dirty="0"/>
              <a:t> </a:t>
            </a:r>
            <a:r>
              <a:rPr sz="8300" spc="-310" dirty="0"/>
              <a:t>utilizar</a:t>
            </a:r>
            <a:endParaRPr sz="8300" dirty="0"/>
          </a:p>
        </p:txBody>
      </p:sp>
      <p:sp>
        <p:nvSpPr>
          <p:cNvPr id="10" name="object 10"/>
          <p:cNvSpPr txBox="1"/>
          <p:nvPr/>
        </p:nvSpPr>
        <p:spPr>
          <a:xfrm>
            <a:off x="4400694" y="2276511"/>
            <a:ext cx="119272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45" dirty="0">
                <a:solidFill>
                  <a:srgbClr val="243761"/>
                </a:solidFill>
                <a:latin typeface="Microsoft Sans Serif"/>
                <a:cs typeface="Microsoft Sans Serif"/>
              </a:rPr>
              <a:t>Python</a:t>
            </a:r>
            <a:r>
              <a:rPr sz="4000" spc="-40" dirty="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sz="4000" spc="-15" dirty="0">
                <a:solidFill>
                  <a:srgbClr val="243761"/>
                </a:solidFill>
                <a:latin typeface="Microsoft Sans Serif"/>
                <a:cs typeface="Microsoft Sans Serif"/>
              </a:rPr>
              <a:t>para</a:t>
            </a:r>
            <a:r>
              <a:rPr sz="4000" spc="-40" dirty="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sz="4000" spc="-55" dirty="0">
                <a:solidFill>
                  <a:srgbClr val="243761"/>
                </a:solidFill>
                <a:latin typeface="Microsoft Sans Serif"/>
                <a:cs typeface="Microsoft Sans Serif"/>
              </a:rPr>
              <a:t>el</a:t>
            </a:r>
            <a:r>
              <a:rPr sz="4000" spc="-40" dirty="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sz="4000" spc="-30" dirty="0">
                <a:solidFill>
                  <a:srgbClr val="243761"/>
                </a:solidFill>
                <a:latin typeface="Microsoft Sans Serif"/>
                <a:cs typeface="Microsoft Sans Serif"/>
              </a:rPr>
              <a:t>rescate</a:t>
            </a:r>
            <a:r>
              <a:rPr sz="4000" spc="-40" dirty="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sz="4000" spc="55" dirty="0">
                <a:solidFill>
                  <a:srgbClr val="243761"/>
                </a:solidFill>
                <a:latin typeface="Microsoft Sans Serif"/>
                <a:cs typeface="Microsoft Sans Serif"/>
              </a:rPr>
              <a:t>y</a:t>
            </a:r>
            <a:r>
              <a:rPr sz="4000" spc="-40" dirty="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sz="4000" dirty="0">
                <a:solidFill>
                  <a:srgbClr val="243761"/>
                </a:solidFill>
                <a:latin typeface="Microsoft Sans Serif"/>
                <a:cs typeface="Microsoft Sans Serif"/>
              </a:rPr>
              <a:t>procesamiento</a:t>
            </a:r>
            <a:r>
              <a:rPr sz="4000" spc="-40" dirty="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sz="4000" spc="-10" dirty="0">
                <a:solidFill>
                  <a:srgbClr val="243761"/>
                </a:solidFill>
                <a:latin typeface="Microsoft Sans Serif"/>
                <a:cs typeface="Microsoft Sans Serif"/>
              </a:rPr>
              <a:t>de</a:t>
            </a:r>
            <a:r>
              <a:rPr sz="4000" spc="-40" dirty="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sz="4000" spc="-25" dirty="0">
                <a:solidFill>
                  <a:srgbClr val="243761"/>
                </a:solidFill>
                <a:latin typeface="Microsoft Sans Serif"/>
                <a:cs typeface="Microsoft Sans Serif"/>
              </a:rPr>
              <a:t>los</a:t>
            </a:r>
            <a:r>
              <a:rPr sz="4000" spc="-40" dirty="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sz="4000" spc="-10" dirty="0">
                <a:solidFill>
                  <a:srgbClr val="243761"/>
                </a:solidFill>
                <a:latin typeface="Microsoft Sans Serif"/>
                <a:cs typeface="Microsoft Sans Serif"/>
              </a:rPr>
              <a:t>datos.</a:t>
            </a:r>
            <a:endParaRPr sz="4000" dirty="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0694" y="3901134"/>
            <a:ext cx="135070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solidFill>
                  <a:srgbClr val="243761"/>
                </a:solidFill>
                <a:latin typeface="Microsoft Sans Serif"/>
                <a:cs typeface="Microsoft Sans Serif"/>
              </a:rPr>
              <a:t>Cloud</a:t>
            </a:r>
            <a:r>
              <a:rPr sz="4000" spc="-40" dirty="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sz="4000" spc="-5" dirty="0">
                <a:solidFill>
                  <a:srgbClr val="243761"/>
                </a:solidFill>
                <a:latin typeface="Microsoft Sans Serif"/>
                <a:cs typeface="Microsoft Sans Serif"/>
              </a:rPr>
              <a:t>Functions</a:t>
            </a:r>
            <a:r>
              <a:rPr sz="4000" spc="-35" dirty="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sz="4000" spc="55" dirty="0">
                <a:solidFill>
                  <a:srgbClr val="243761"/>
                </a:solidFill>
                <a:latin typeface="Microsoft Sans Serif"/>
                <a:cs typeface="Microsoft Sans Serif"/>
              </a:rPr>
              <a:t>y</a:t>
            </a:r>
            <a:r>
              <a:rPr sz="4000" spc="-35" dirty="0">
                <a:solidFill>
                  <a:srgbClr val="243761"/>
                </a:solidFill>
                <a:latin typeface="Microsoft Sans Serif"/>
                <a:cs typeface="Microsoft Sans Serif"/>
              </a:rPr>
              <a:t> Scheduler </a:t>
            </a:r>
            <a:r>
              <a:rPr sz="4000" spc="-10" dirty="0">
                <a:solidFill>
                  <a:srgbClr val="243761"/>
                </a:solidFill>
                <a:latin typeface="Microsoft Sans Serif"/>
                <a:cs typeface="Microsoft Sans Serif"/>
              </a:rPr>
              <a:t>para</a:t>
            </a:r>
            <a:r>
              <a:rPr sz="4000" spc="-35" dirty="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sz="4000" spc="30" dirty="0">
                <a:solidFill>
                  <a:srgbClr val="243761"/>
                </a:solidFill>
                <a:latin typeface="Microsoft Sans Serif"/>
                <a:cs typeface="Microsoft Sans Serif"/>
              </a:rPr>
              <a:t>automatizar</a:t>
            </a:r>
            <a:r>
              <a:rPr sz="4000" spc="-35" dirty="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sz="4000" spc="-25" dirty="0">
                <a:solidFill>
                  <a:srgbClr val="243761"/>
                </a:solidFill>
                <a:latin typeface="Microsoft Sans Serif"/>
                <a:cs typeface="Microsoft Sans Serif"/>
              </a:rPr>
              <a:t>los</a:t>
            </a:r>
            <a:r>
              <a:rPr sz="4000" spc="-40" dirty="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sz="4000" spc="-50" dirty="0">
                <a:solidFill>
                  <a:srgbClr val="243761"/>
                </a:solidFill>
                <a:latin typeface="Microsoft Sans Serif"/>
                <a:cs typeface="Microsoft Sans Serif"/>
              </a:rPr>
              <a:t>procesos.</a:t>
            </a:r>
            <a:endParaRPr sz="4000" dirty="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053" y="3634469"/>
            <a:ext cx="1381124" cy="12477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0606" y="3489677"/>
            <a:ext cx="1543049" cy="15430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094381" y="3850333"/>
            <a:ext cx="330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60" dirty="0">
                <a:solidFill>
                  <a:srgbClr val="243761"/>
                </a:solidFill>
                <a:latin typeface="Microsoft Sans Serif"/>
                <a:cs typeface="Microsoft Sans Serif"/>
              </a:rPr>
              <a:t>+</a:t>
            </a:r>
            <a:endParaRPr sz="4000" dirty="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0694" y="5754011"/>
            <a:ext cx="10655300" cy="38352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4000" spc="-10" dirty="0">
                <a:solidFill>
                  <a:srgbClr val="243761"/>
                </a:solidFill>
                <a:latin typeface="Microsoft Sans Serif"/>
                <a:cs typeface="Microsoft Sans Serif"/>
              </a:rPr>
              <a:t>Dataprep para la preparación de datos</a:t>
            </a:r>
            <a:endParaRPr sz="40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249100"/>
              </a:lnSpc>
              <a:spcBef>
                <a:spcPts val="1590"/>
              </a:spcBef>
            </a:pPr>
            <a:r>
              <a:rPr sz="4000" spc="10" dirty="0">
                <a:solidFill>
                  <a:srgbClr val="243761"/>
                </a:solidFill>
                <a:latin typeface="Microsoft Sans Serif"/>
                <a:cs typeface="Microsoft Sans Serif"/>
              </a:rPr>
              <a:t>Big Query </a:t>
            </a:r>
            <a:r>
              <a:rPr sz="4000" spc="-15" dirty="0">
                <a:solidFill>
                  <a:srgbClr val="243761"/>
                </a:solidFill>
                <a:latin typeface="Microsoft Sans Serif"/>
                <a:cs typeface="Microsoft Sans Serif"/>
              </a:rPr>
              <a:t>para </a:t>
            </a:r>
            <a:r>
              <a:rPr lang="es-CL" sz="4000" spc="-55" dirty="0">
                <a:solidFill>
                  <a:srgbClr val="243761"/>
                </a:solidFill>
                <a:latin typeface="Microsoft Sans Serif"/>
                <a:cs typeface="Microsoft Sans Serif"/>
              </a:rPr>
              <a:t>los</a:t>
            </a:r>
            <a:r>
              <a:rPr sz="4000" spc="-55" dirty="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lang="es-CL" sz="4000" spc="-15" dirty="0">
                <a:solidFill>
                  <a:srgbClr val="243761"/>
                </a:solidFill>
                <a:latin typeface="Microsoft Sans Serif"/>
                <a:cs typeface="Microsoft Sans Serif"/>
              </a:rPr>
              <a:t>análisis</a:t>
            </a:r>
            <a:r>
              <a:rPr sz="4000" spc="-15" dirty="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sz="4000" spc="-10" dirty="0">
                <a:solidFill>
                  <a:srgbClr val="243761"/>
                </a:solidFill>
                <a:latin typeface="Microsoft Sans Serif"/>
                <a:cs typeface="Microsoft Sans Serif"/>
              </a:rPr>
              <a:t>de </a:t>
            </a:r>
            <a:r>
              <a:rPr sz="4000" spc="-25" dirty="0">
                <a:solidFill>
                  <a:srgbClr val="243761"/>
                </a:solidFill>
                <a:latin typeface="Microsoft Sans Serif"/>
                <a:cs typeface="Microsoft Sans Serif"/>
              </a:rPr>
              <a:t>los </a:t>
            </a:r>
            <a:r>
              <a:rPr sz="4000" spc="-10" dirty="0">
                <a:solidFill>
                  <a:srgbClr val="243761"/>
                </a:solidFill>
                <a:latin typeface="Microsoft Sans Serif"/>
                <a:cs typeface="Microsoft Sans Serif"/>
              </a:rPr>
              <a:t>datos. </a:t>
            </a:r>
            <a:r>
              <a:rPr sz="4000" spc="-1050" dirty="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endParaRPr lang="es-CL" sz="4000" spc="-1050" dirty="0">
              <a:solidFill>
                <a:srgbClr val="243761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249100"/>
              </a:lnSpc>
              <a:spcBef>
                <a:spcPts val="1590"/>
              </a:spcBef>
            </a:pPr>
            <a:r>
              <a:rPr lang="es-CL" sz="4000" spc="65" dirty="0">
                <a:solidFill>
                  <a:srgbClr val="243761"/>
                </a:solidFill>
                <a:latin typeface="Microsoft Sans Serif"/>
                <a:cs typeface="Microsoft Sans Serif"/>
              </a:rPr>
              <a:t>Looker Studio </a:t>
            </a:r>
            <a:r>
              <a:rPr sz="4000" spc="-15" dirty="0">
                <a:solidFill>
                  <a:srgbClr val="243761"/>
                </a:solidFill>
                <a:latin typeface="Microsoft Sans Serif"/>
                <a:cs typeface="Microsoft Sans Serif"/>
              </a:rPr>
              <a:t>para</a:t>
            </a:r>
            <a:r>
              <a:rPr sz="4000" spc="-35" dirty="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sz="4000" spc="-45" dirty="0">
                <a:solidFill>
                  <a:srgbClr val="243761"/>
                </a:solidFill>
                <a:latin typeface="Microsoft Sans Serif"/>
                <a:cs typeface="Microsoft Sans Serif"/>
              </a:rPr>
              <a:t>la</a:t>
            </a:r>
            <a:r>
              <a:rPr sz="4000" spc="-35" dirty="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sz="4000" spc="-20" dirty="0">
                <a:solidFill>
                  <a:srgbClr val="243761"/>
                </a:solidFill>
                <a:latin typeface="Microsoft Sans Serif"/>
                <a:cs typeface="Microsoft Sans Serif"/>
              </a:rPr>
              <a:t>visualización</a:t>
            </a:r>
            <a:r>
              <a:rPr sz="4000" spc="-40" dirty="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sz="4000" spc="55" dirty="0">
                <a:solidFill>
                  <a:srgbClr val="243761"/>
                </a:solidFill>
                <a:latin typeface="Microsoft Sans Serif"/>
                <a:cs typeface="Microsoft Sans Serif"/>
              </a:rPr>
              <a:t>y</a:t>
            </a:r>
            <a:r>
              <a:rPr sz="4000" spc="-35" dirty="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sz="4000" spc="-5" dirty="0" err="1">
                <a:solidFill>
                  <a:srgbClr val="243761"/>
                </a:solidFill>
                <a:latin typeface="Microsoft Sans Serif"/>
                <a:cs typeface="Microsoft Sans Serif"/>
              </a:rPr>
              <a:t>reportes</a:t>
            </a:r>
            <a:r>
              <a:rPr sz="4000" spc="-5" dirty="0">
                <a:solidFill>
                  <a:srgbClr val="243761"/>
                </a:solidFill>
                <a:latin typeface="Microsoft Sans Serif"/>
                <a:cs typeface="Microsoft Sans Serif"/>
              </a:rPr>
              <a:t>.</a:t>
            </a:r>
            <a:endParaRPr sz="4000" dirty="0">
              <a:latin typeface="Microsoft Sans Serif"/>
              <a:cs typeface="Microsoft Sans Serif"/>
            </a:endParaRPr>
          </a:p>
        </p:txBody>
      </p:sp>
      <p:pic>
        <p:nvPicPr>
          <p:cNvPr id="1026" name="Picture 2" descr="Looker Logo PNG Vectors Free Download">
            <a:extLst>
              <a:ext uri="{FF2B5EF4-FFF2-40B4-BE49-F238E27FC236}">
                <a16:creationId xmlns:a16="http://schemas.microsoft.com/office/drawing/2014/main" id="{B17A8D9C-0049-B7B0-C962-C7C9B7D23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7" y="8538446"/>
            <a:ext cx="821312" cy="131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prep&quot; Icon - Download for free – Iconduck">
            <a:extLst>
              <a:ext uri="{FF2B5EF4-FFF2-40B4-BE49-F238E27FC236}">
                <a16:creationId xmlns:a16="http://schemas.microsoft.com/office/drawing/2014/main" id="{D507C031-A991-8B41-A4BC-B23789531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47" y="5397747"/>
            <a:ext cx="1140354" cy="124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70" y="4146197"/>
            <a:ext cx="3170555" cy="819150"/>
          </a:xfrm>
          <a:prstGeom prst="rect">
            <a:avLst/>
          </a:prstGeom>
          <a:solidFill>
            <a:srgbClr val="4286FA"/>
          </a:solidFill>
        </p:spPr>
        <p:txBody>
          <a:bodyPr vert="horz" wrap="square" lIns="0" tIns="228600" rIns="0" bIns="0" rtlCol="0">
            <a:spAutoFit/>
          </a:bodyPr>
          <a:lstStyle/>
          <a:p>
            <a:pPr marL="560705">
              <a:lnSpc>
                <a:spcPct val="100000"/>
              </a:lnSpc>
              <a:spcBef>
                <a:spcPts val="1800"/>
              </a:spcBef>
            </a:pPr>
            <a:r>
              <a:rPr sz="2100" b="1" spc="-40" dirty="0">
                <a:solidFill>
                  <a:srgbClr val="FFFFFF"/>
                </a:solidFill>
                <a:latin typeface="Trebuchet MS"/>
                <a:cs typeface="Trebuchet MS"/>
              </a:rPr>
              <a:t>Fuente</a:t>
            </a:r>
            <a:r>
              <a:rPr sz="2100" b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1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80" dirty="0">
                <a:solidFill>
                  <a:srgbClr val="FFFFFF"/>
                </a:solidFill>
                <a:latin typeface="Trebuchet MS"/>
                <a:cs typeface="Trebuchet MS"/>
              </a:rPr>
              <a:t>Datos</a:t>
            </a:r>
            <a:endParaRPr sz="21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8226" y="2641655"/>
            <a:ext cx="8879600" cy="4648200"/>
            <a:chOff x="322366" y="2562079"/>
            <a:chExt cx="8879600" cy="4648200"/>
          </a:xfrm>
        </p:grpSpPr>
        <p:sp>
          <p:nvSpPr>
            <p:cNvPr id="4" name="object 4"/>
            <p:cNvSpPr/>
            <p:nvPr/>
          </p:nvSpPr>
          <p:spPr>
            <a:xfrm>
              <a:off x="322366" y="4021803"/>
              <a:ext cx="3246755" cy="838200"/>
            </a:xfrm>
            <a:custGeom>
              <a:avLst/>
              <a:gdLst/>
              <a:ahLst/>
              <a:cxnLst/>
              <a:rect l="l" t="t" r="r" b="b"/>
              <a:pathLst>
                <a:path w="3246754" h="838200">
                  <a:moveTo>
                    <a:pt x="19049" y="19049"/>
                  </a:moveTo>
                  <a:lnTo>
                    <a:pt x="19049" y="838199"/>
                  </a:lnTo>
                </a:path>
                <a:path w="3246754" h="838200">
                  <a:moveTo>
                    <a:pt x="3227387" y="19049"/>
                  </a:moveTo>
                  <a:lnTo>
                    <a:pt x="3227387" y="838199"/>
                  </a:lnTo>
                </a:path>
                <a:path w="3246754" h="838200">
                  <a:moveTo>
                    <a:pt x="0" y="0"/>
                  </a:moveTo>
                  <a:lnTo>
                    <a:pt x="3246437" y="0"/>
                  </a:lnTo>
                </a:path>
              </a:pathLst>
            </a:custGeom>
            <a:ln w="3809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322366" y="4879053"/>
              <a:ext cx="3246755" cy="1155065"/>
            </a:xfrm>
            <a:custGeom>
              <a:avLst/>
              <a:gdLst/>
              <a:ahLst/>
              <a:cxnLst/>
              <a:rect l="l" t="t" r="r" b="b"/>
              <a:pathLst>
                <a:path w="3246754" h="1155064">
                  <a:moveTo>
                    <a:pt x="19049" y="19049"/>
                  </a:moveTo>
                  <a:lnTo>
                    <a:pt x="19049" y="1135451"/>
                  </a:lnTo>
                </a:path>
                <a:path w="3246754" h="1155064">
                  <a:moveTo>
                    <a:pt x="3227387" y="19049"/>
                  </a:moveTo>
                  <a:lnTo>
                    <a:pt x="3227387" y="1135451"/>
                  </a:lnTo>
                </a:path>
                <a:path w="3246754" h="1155064">
                  <a:moveTo>
                    <a:pt x="0" y="0"/>
                  </a:moveTo>
                  <a:lnTo>
                    <a:pt x="3246437" y="0"/>
                  </a:lnTo>
                </a:path>
                <a:path w="3246754" h="1155064">
                  <a:moveTo>
                    <a:pt x="0" y="1154501"/>
                  </a:moveTo>
                  <a:lnTo>
                    <a:pt x="3246437" y="1154501"/>
                  </a:lnTo>
                </a:path>
              </a:pathLst>
            </a:custGeom>
            <a:ln w="38099">
              <a:solidFill>
                <a:srgbClr val="E7E4E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5268141" y="2562079"/>
              <a:ext cx="3933825" cy="4648200"/>
            </a:xfrm>
            <a:custGeom>
              <a:avLst/>
              <a:gdLst/>
              <a:ahLst/>
              <a:cxnLst/>
              <a:rect l="l" t="t" r="r" b="b"/>
              <a:pathLst>
                <a:path w="3933825" h="4648200">
                  <a:moveTo>
                    <a:pt x="0" y="0"/>
                  </a:moveTo>
                  <a:lnTo>
                    <a:pt x="3933781" y="0"/>
                  </a:lnTo>
                  <a:lnTo>
                    <a:pt x="3933781" y="4648199"/>
                  </a:lnTo>
                  <a:lnTo>
                    <a:pt x="0" y="4648199"/>
                  </a:lnTo>
                  <a:lnTo>
                    <a:pt x="0" y="0"/>
                  </a:lnTo>
                </a:path>
              </a:pathLst>
            </a:custGeom>
            <a:ln w="95306">
              <a:solidFill>
                <a:srgbClr val="E7E4E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93270" y="3546761"/>
              <a:ext cx="647699" cy="59054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594245" y="5182108"/>
            <a:ext cx="3208655" cy="1155065"/>
          </a:xfrm>
          <a:prstGeom prst="rect">
            <a:avLst/>
          </a:prstGeom>
          <a:ln w="38099">
            <a:solidFill>
              <a:srgbClr val="E7E4E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890269">
              <a:lnSpc>
                <a:spcPct val="100000"/>
              </a:lnSpc>
            </a:pPr>
            <a:r>
              <a:rPr sz="2200" b="1" spc="-70" dirty="0">
                <a:latin typeface="Arial"/>
                <a:cs typeface="Arial"/>
              </a:rPr>
              <a:t>Cloud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Scheduler</a:t>
            </a:r>
            <a:endParaRPr sz="22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49875" y="4477244"/>
            <a:ext cx="3667760" cy="1576705"/>
            <a:chOff x="3549875" y="4477244"/>
            <a:chExt cx="3667760" cy="157670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7188" y="5434545"/>
              <a:ext cx="619124" cy="6191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198408" y="4496294"/>
              <a:ext cx="0" cy="667385"/>
            </a:xfrm>
            <a:custGeom>
              <a:avLst/>
              <a:gdLst/>
              <a:ahLst/>
              <a:cxnLst/>
              <a:rect l="l" t="t" r="r" b="b"/>
              <a:pathLst>
                <a:path h="667385">
                  <a:moveTo>
                    <a:pt x="0" y="666761"/>
                  </a:moveTo>
                  <a:lnTo>
                    <a:pt x="0" y="0"/>
                  </a:lnTo>
                </a:path>
              </a:pathLst>
            </a:custGeom>
            <a:ln w="3790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568925" y="5163204"/>
              <a:ext cx="1677035" cy="10795"/>
            </a:xfrm>
            <a:custGeom>
              <a:avLst/>
              <a:gdLst/>
              <a:ahLst/>
              <a:cxnLst/>
              <a:rect l="l" t="t" r="r" b="b"/>
              <a:pathLst>
                <a:path w="1677035" h="10795">
                  <a:moveTo>
                    <a:pt x="0" y="10727"/>
                  </a:moveTo>
                  <a:lnTo>
                    <a:pt x="1676465" y="0"/>
                  </a:lnTo>
                </a:path>
              </a:pathLst>
            </a:custGeom>
            <a:ln w="38099">
              <a:solidFill>
                <a:srgbClr val="4286F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168993" y="5106542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5" h="114300">
                  <a:moveTo>
                    <a:pt x="0" y="0"/>
                  </a:moveTo>
                  <a:lnTo>
                    <a:pt x="76397" y="56662"/>
                  </a:lnTo>
                  <a:lnTo>
                    <a:pt x="731" y="114297"/>
                  </a:lnTo>
                </a:path>
              </a:pathLst>
            </a:custGeom>
            <a:ln w="38042">
              <a:solidFill>
                <a:srgbClr val="4286F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706222" y="4766690"/>
            <a:ext cx="2752090" cy="1020792"/>
          </a:xfrm>
          <a:prstGeom prst="rect">
            <a:avLst/>
          </a:prstGeom>
          <a:ln w="38099">
            <a:solidFill>
              <a:srgbClr val="E7E4E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432560">
              <a:lnSpc>
                <a:spcPct val="100000"/>
              </a:lnSpc>
            </a:pPr>
            <a:endParaRPr lang="es-CL" sz="2200" b="1" spc="-30" dirty="0">
              <a:latin typeface="Arial"/>
              <a:cs typeface="Arial"/>
            </a:endParaRPr>
          </a:p>
          <a:p>
            <a:pPr marL="1432560">
              <a:lnSpc>
                <a:spcPct val="100000"/>
              </a:lnSpc>
            </a:pPr>
            <a:r>
              <a:rPr lang="es-CL" sz="2200" b="1" spc="-30" dirty="0">
                <a:latin typeface="Arial"/>
                <a:cs typeface="Arial"/>
              </a:rPr>
              <a:t>Dataprep</a:t>
            </a:r>
          </a:p>
          <a:p>
            <a:pPr marL="1432560"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 rot="16200000">
            <a:off x="9818893" y="4608264"/>
            <a:ext cx="437014" cy="1337644"/>
            <a:chOff x="11948890" y="4580024"/>
            <a:chExt cx="153035" cy="1181735"/>
          </a:xfrm>
        </p:grpSpPr>
        <p:sp>
          <p:nvSpPr>
            <p:cNvPr id="22" name="object 22"/>
            <p:cNvSpPr/>
            <p:nvPr/>
          </p:nvSpPr>
          <p:spPr>
            <a:xfrm>
              <a:off x="12025110" y="4580024"/>
              <a:ext cx="0" cy="1162685"/>
            </a:xfrm>
            <a:custGeom>
              <a:avLst/>
              <a:gdLst/>
              <a:ahLst/>
              <a:cxnLst/>
              <a:rect l="l" t="t" r="r" b="b"/>
              <a:pathLst>
                <a:path h="1162685">
                  <a:moveTo>
                    <a:pt x="0" y="0"/>
                  </a:moveTo>
                  <a:lnTo>
                    <a:pt x="0" y="1162067"/>
                  </a:lnTo>
                </a:path>
              </a:pathLst>
            </a:custGeom>
            <a:ln w="38157">
              <a:solidFill>
                <a:srgbClr val="3783F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67960" y="5665776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5">
                  <a:moveTo>
                    <a:pt x="114299" y="0"/>
                  </a:moveTo>
                  <a:lnTo>
                    <a:pt x="57149" y="76315"/>
                  </a:lnTo>
                  <a:lnTo>
                    <a:pt x="0" y="0"/>
                  </a:lnTo>
                </a:path>
              </a:pathLst>
            </a:custGeom>
            <a:ln w="38117">
              <a:solidFill>
                <a:srgbClr val="3783F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594245" y="3197599"/>
            <a:ext cx="3208655" cy="1276350"/>
          </a:xfrm>
          <a:prstGeom prst="rect">
            <a:avLst/>
          </a:prstGeom>
          <a:ln w="38099">
            <a:solidFill>
              <a:srgbClr val="E7E4E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844550" algn="ctr">
              <a:lnSpc>
                <a:spcPct val="100000"/>
              </a:lnSpc>
            </a:pPr>
            <a:r>
              <a:rPr sz="2200" b="1" spc="-70" dirty="0">
                <a:latin typeface="Arial"/>
                <a:cs typeface="Arial"/>
              </a:rPr>
              <a:t>Cloud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Function</a:t>
            </a:r>
            <a:endParaRPr sz="2200" dirty="0">
              <a:latin typeface="Arial"/>
              <a:cs typeface="Arial"/>
            </a:endParaRPr>
          </a:p>
          <a:p>
            <a:pPr marL="596900" algn="ctr">
              <a:lnSpc>
                <a:spcPct val="100000"/>
              </a:lnSpc>
              <a:spcBef>
                <a:spcPts val="420"/>
              </a:spcBef>
            </a:pPr>
            <a:r>
              <a:rPr sz="1900" b="1" i="1" spc="-50" dirty="0">
                <a:solidFill>
                  <a:srgbClr val="959595"/>
                </a:solidFill>
                <a:latin typeface="Arial"/>
                <a:cs typeface="Arial"/>
              </a:rPr>
              <a:t>Publicador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11223" y="8631920"/>
            <a:ext cx="2904490" cy="1155065"/>
          </a:xfrm>
          <a:prstGeom prst="rect">
            <a:avLst/>
          </a:prstGeom>
          <a:ln w="38099">
            <a:solidFill>
              <a:srgbClr val="E7E4E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405890">
              <a:lnSpc>
                <a:spcPct val="100000"/>
              </a:lnSpc>
            </a:pPr>
            <a:r>
              <a:rPr sz="2200" b="1" spc="-55" dirty="0">
                <a:latin typeface="Arial"/>
                <a:cs typeface="Arial"/>
              </a:rPr>
              <a:t>Big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45" dirty="0">
                <a:latin typeface="Arial"/>
                <a:cs typeface="Arial"/>
              </a:rPr>
              <a:t>Query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50245" y="8817694"/>
            <a:ext cx="781049" cy="781049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1966400" y="5787482"/>
            <a:ext cx="301800" cy="2844438"/>
            <a:chOff x="12006084" y="7193660"/>
            <a:chExt cx="152400" cy="1419860"/>
          </a:xfrm>
        </p:grpSpPr>
        <p:sp>
          <p:nvSpPr>
            <p:cNvPr id="29" name="object 29"/>
            <p:cNvSpPr/>
            <p:nvPr/>
          </p:nvSpPr>
          <p:spPr>
            <a:xfrm>
              <a:off x="12082267" y="7193660"/>
              <a:ext cx="0" cy="1400810"/>
            </a:xfrm>
            <a:custGeom>
              <a:avLst/>
              <a:gdLst/>
              <a:ahLst/>
              <a:cxnLst/>
              <a:rect l="l" t="t" r="r" b="b"/>
              <a:pathLst>
                <a:path h="1400809">
                  <a:moveTo>
                    <a:pt x="0" y="0"/>
                  </a:moveTo>
                  <a:lnTo>
                    <a:pt x="0" y="1400230"/>
                  </a:lnTo>
                </a:path>
              </a:pathLst>
            </a:custGeom>
            <a:ln w="38052">
              <a:solidFill>
                <a:srgbClr val="3783F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25117" y="8517787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04"/>
                  </a:lnTo>
                  <a:lnTo>
                    <a:pt x="0" y="0"/>
                  </a:lnTo>
                </a:path>
              </a:pathLst>
            </a:custGeom>
            <a:ln w="38085">
              <a:solidFill>
                <a:srgbClr val="3783F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515243" y="9132971"/>
            <a:ext cx="1238885" cy="152400"/>
            <a:chOff x="13515243" y="9132971"/>
            <a:chExt cx="1238885" cy="152400"/>
          </a:xfrm>
        </p:grpSpPr>
        <p:sp>
          <p:nvSpPr>
            <p:cNvPr id="32" name="object 32"/>
            <p:cNvSpPr/>
            <p:nvPr/>
          </p:nvSpPr>
          <p:spPr>
            <a:xfrm>
              <a:off x="13534293" y="9209171"/>
              <a:ext cx="1200785" cy="0"/>
            </a:xfrm>
            <a:custGeom>
              <a:avLst/>
              <a:gdLst/>
              <a:ahLst/>
              <a:cxnLst/>
              <a:rect l="l" t="t" r="r" b="b"/>
              <a:pathLst>
                <a:path w="1200784">
                  <a:moveTo>
                    <a:pt x="0" y="0"/>
                  </a:moveTo>
                  <a:lnTo>
                    <a:pt x="1200265" y="0"/>
                  </a:lnTo>
                </a:path>
              </a:pathLst>
            </a:custGeom>
            <a:ln w="38099">
              <a:solidFill>
                <a:srgbClr val="3783F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4658386" y="9152021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72" y="57149"/>
                  </a:lnTo>
                  <a:lnTo>
                    <a:pt x="0" y="114299"/>
                  </a:lnTo>
                </a:path>
              </a:pathLst>
            </a:custGeom>
            <a:ln w="38090">
              <a:solidFill>
                <a:srgbClr val="3783F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4792146" y="7942266"/>
            <a:ext cx="3225165" cy="819150"/>
          </a:xfrm>
          <a:prstGeom prst="rect">
            <a:avLst/>
          </a:prstGeom>
          <a:solidFill>
            <a:srgbClr val="4286FA"/>
          </a:solidFill>
        </p:spPr>
        <p:txBody>
          <a:bodyPr vert="horz" wrap="square" lIns="0" tIns="22860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1800"/>
              </a:spcBef>
            </a:pPr>
            <a:r>
              <a:rPr sz="2100" b="1" spc="5" dirty="0">
                <a:solidFill>
                  <a:srgbClr val="FFFFFF"/>
                </a:solidFill>
                <a:latin typeface="Trebuchet MS"/>
                <a:cs typeface="Trebuchet MS"/>
              </a:rPr>
              <a:t>Visualización</a:t>
            </a:r>
            <a:r>
              <a:rPr sz="21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1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40" dirty="0">
                <a:solidFill>
                  <a:srgbClr val="FFFFFF"/>
                </a:solidFill>
                <a:latin typeface="Trebuchet MS"/>
                <a:cs typeface="Trebuchet MS"/>
              </a:rPr>
              <a:t>datos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773096" y="8780466"/>
            <a:ext cx="3263265" cy="985526"/>
          </a:xfrm>
          <a:prstGeom prst="rect">
            <a:avLst/>
          </a:prstGeom>
          <a:ln w="38099">
            <a:solidFill>
              <a:srgbClr val="E7E4E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603250" algn="ctr">
              <a:lnSpc>
                <a:spcPct val="100000"/>
              </a:lnSpc>
            </a:pPr>
            <a:r>
              <a:rPr lang="es-CL" b="1" spc="-35" dirty="0">
                <a:latin typeface="Arial"/>
                <a:cs typeface="Arial"/>
              </a:rPr>
              <a:t>Looker Studio</a:t>
            </a:r>
          </a:p>
          <a:p>
            <a:pPr marL="603250" algn="ctr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754046" y="7923216"/>
            <a:ext cx="3301365" cy="838200"/>
          </a:xfrm>
          <a:custGeom>
            <a:avLst/>
            <a:gdLst/>
            <a:ahLst/>
            <a:cxnLst/>
            <a:rect l="l" t="t" r="r" b="b"/>
            <a:pathLst>
              <a:path w="3301365" h="838200">
                <a:moveTo>
                  <a:pt x="19049" y="19049"/>
                </a:moveTo>
                <a:lnTo>
                  <a:pt x="19049" y="838199"/>
                </a:lnTo>
              </a:path>
              <a:path w="3301365" h="838200">
                <a:moveTo>
                  <a:pt x="3281752" y="19049"/>
                </a:moveTo>
                <a:lnTo>
                  <a:pt x="3281752" y="838199"/>
                </a:lnTo>
              </a:path>
              <a:path w="3301365" h="838200">
                <a:moveTo>
                  <a:pt x="0" y="0"/>
                </a:moveTo>
                <a:lnTo>
                  <a:pt x="3300802" y="0"/>
                </a:lnTo>
              </a:path>
            </a:pathLst>
          </a:custGeom>
          <a:ln w="38099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5642" y="8743809"/>
            <a:ext cx="4886324" cy="761999"/>
          </a:xfrm>
          <a:prstGeom prst="rect">
            <a:avLst/>
          </a:prstGeom>
        </p:spPr>
      </p:pic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4199255" y="500015"/>
            <a:ext cx="988949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50" spc="-140" dirty="0">
                <a:solidFill>
                  <a:srgbClr val="3783FD"/>
                </a:solidFill>
              </a:rPr>
              <a:t>Arquitectura</a:t>
            </a:r>
            <a:r>
              <a:rPr sz="6250" spc="-305" dirty="0">
                <a:solidFill>
                  <a:srgbClr val="3783FD"/>
                </a:solidFill>
              </a:rPr>
              <a:t> </a:t>
            </a:r>
            <a:r>
              <a:rPr sz="6250" spc="-105" dirty="0">
                <a:solidFill>
                  <a:srgbClr val="3783FD"/>
                </a:solidFill>
              </a:rPr>
              <a:t>Implementada</a:t>
            </a:r>
            <a:endParaRPr sz="6250" dirty="0"/>
          </a:p>
        </p:txBody>
      </p:sp>
      <p:sp>
        <p:nvSpPr>
          <p:cNvPr id="40" name="object 40"/>
          <p:cNvSpPr txBox="1"/>
          <p:nvPr/>
        </p:nvSpPr>
        <p:spPr>
          <a:xfrm>
            <a:off x="4841201" y="1874407"/>
            <a:ext cx="478472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75" dirty="0">
                <a:solidFill>
                  <a:srgbClr val="333333"/>
                </a:solidFill>
                <a:latin typeface="Arial"/>
                <a:cs typeface="Arial"/>
              </a:rPr>
              <a:t>Simulación</a:t>
            </a:r>
            <a:r>
              <a:rPr sz="240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sz="24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333333"/>
                </a:solidFill>
                <a:latin typeface="Arial"/>
                <a:cs typeface="Arial"/>
              </a:rPr>
              <a:t>streaming</a:t>
            </a:r>
            <a:r>
              <a:rPr sz="240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sz="24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333333"/>
                </a:solidFill>
                <a:latin typeface="Arial"/>
                <a:cs typeface="Arial"/>
              </a:rPr>
              <a:t>datos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2050" name="Picture 2" descr="Logotipo de Red Metropolitana de Movilidad">
            <a:extLst>
              <a:ext uri="{FF2B5EF4-FFF2-40B4-BE49-F238E27FC236}">
                <a16:creationId xmlns:a16="http://schemas.microsoft.com/office/drawing/2014/main" id="{062E69D4-48D9-0AD0-F4B4-BCEA6B35A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79" y="5243386"/>
            <a:ext cx="24098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ataprep&quot; Icon - Download for free – Iconduck">
            <a:extLst>
              <a:ext uri="{FF2B5EF4-FFF2-40B4-BE49-F238E27FC236}">
                <a16:creationId xmlns:a16="http://schemas.microsoft.com/office/drawing/2014/main" id="{8A6FDFCA-7F8E-B11A-4A23-1D08E1D6D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4883707"/>
            <a:ext cx="725028" cy="79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Looker Logo PNG Vectors Free Download">
            <a:extLst>
              <a:ext uri="{FF2B5EF4-FFF2-40B4-BE49-F238E27FC236}">
                <a16:creationId xmlns:a16="http://schemas.microsoft.com/office/drawing/2014/main" id="{6B998E9D-CEB0-07C0-033C-78018EC9E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108" y="8877300"/>
            <a:ext cx="461692" cy="74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3" name="Rectangle 31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4" name="Rectangle 31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26309" y="2126307"/>
            <a:ext cx="10313727" cy="6061116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25" name="Rectangle 31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37743" y="3990710"/>
            <a:ext cx="6533391" cy="6057905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7" name="Rectangle 31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71323" y="2457128"/>
            <a:ext cx="10286358" cy="5372102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19" name="Freeform: Shape 31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21033" y="1801968"/>
            <a:ext cx="7212453" cy="6132999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061" y="4150659"/>
            <a:ext cx="4321242" cy="46078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6000" kern="1200" spc="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Function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18650-CF16-28A0-13C8-BEAAE72E7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099" y="262747"/>
            <a:ext cx="12235298" cy="97882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272F1D7-9E4F-FD85-3482-3239B698C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23" b="9910"/>
          <a:stretch/>
        </p:blipFill>
        <p:spPr bwMode="auto">
          <a:xfrm>
            <a:off x="-9" y="-6"/>
            <a:ext cx="18288000" cy="1028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1400" y="8191500"/>
            <a:ext cx="3789198" cy="1940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s-CL" sz="4400" kern="1200" dirty="0">
                <a:solidFill>
                  <a:schemeClr val="tx1"/>
                </a:solidFill>
                <a:latin typeface="+mj-lt"/>
                <a:cs typeface="+mj-cs"/>
              </a:rPr>
              <a:t>- Schedule</a:t>
            </a:r>
            <a:br>
              <a:rPr lang="es-CL" sz="4400" kern="1200" dirty="0">
                <a:solidFill>
                  <a:schemeClr val="tx1"/>
                </a:solidFill>
                <a:latin typeface="+mj-lt"/>
                <a:cs typeface="+mj-cs"/>
              </a:rPr>
            </a:br>
            <a:r>
              <a:rPr lang="es-CL" sz="4400" kern="1200" dirty="0">
                <a:solidFill>
                  <a:schemeClr val="tx1"/>
                </a:solidFill>
                <a:latin typeface="+mj-lt"/>
                <a:cs typeface="+mj-cs"/>
              </a:rPr>
              <a:t>- Dataprep</a:t>
            </a:r>
            <a:br>
              <a:rPr lang="es-CL" sz="4400" kern="1200" dirty="0">
                <a:solidFill>
                  <a:schemeClr val="tx1"/>
                </a:solidFill>
                <a:latin typeface="+mj-lt"/>
                <a:cs typeface="+mj-cs"/>
              </a:rPr>
            </a:br>
            <a:r>
              <a:rPr lang="es-CL" sz="4400" kern="1200" dirty="0">
                <a:solidFill>
                  <a:schemeClr val="tx1"/>
                </a:solidFill>
                <a:latin typeface="+mj-lt"/>
                <a:cs typeface="+mj-cs"/>
              </a:rPr>
              <a:t>- BigQuery</a:t>
            </a:r>
            <a:endParaRPr lang="en-US" sz="4400" kern="1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4122" name="Freeform: Shape 4121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83327"/>
            <a:ext cx="5596128" cy="7103673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24" name="Freeform: Shape 4123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2973" y="-6498"/>
            <a:ext cx="6364224" cy="3681237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20FF4D-FF5B-B95B-BECB-F65E70896C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53" r="13078" b="-1"/>
          <a:stretch/>
        </p:blipFill>
        <p:spPr>
          <a:xfrm>
            <a:off x="1869861" y="10"/>
            <a:ext cx="5870448" cy="3427841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785AB-3F6E-BC5F-8C30-1C6E6ACCE0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30" r="32645" b="-1"/>
          <a:stretch/>
        </p:blipFill>
        <p:spPr>
          <a:xfrm>
            <a:off x="20" y="3432496"/>
            <a:ext cx="5346937" cy="6854502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4126" name="Oval 4125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918" y="923862"/>
            <a:ext cx="4773168" cy="4773168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6310A72-D1CF-317F-F6E9-173EADF39C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5" b="11915"/>
          <a:stretch/>
        </p:blipFill>
        <p:spPr bwMode="auto">
          <a:xfrm>
            <a:off x="8267806" y="1170750"/>
            <a:ext cx="4279392" cy="4279392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8" name="Freeform: Shape 4127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28852" y="-6496"/>
            <a:ext cx="5159148" cy="5677735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034D5-E685-027F-2B34-9BD869DDFD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478" r="26811" b="-1"/>
          <a:stretch/>
        </p:blipFill>
        <p:spPr>
          <a:xfrm>
            <a:off x="13378141" y="-6495"/>
            <a:ext cx="4909857" cy="5428447"/>
          </a:xfrm>
          <a:custGeom>
            <a:avLst/>
            <a:gdLst/>
            <a:ahLst/>
            <a:cxnLst/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26309" y="2126307"/>
            <a:ext cx="10313727" cy="6061116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37743" y="3990710"/>
            <a:ext cx="6533391" cy="6057905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71323" y="2457128"/>
            <a:ext cx="10286358" cy="5372102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21033" y="1801968"/>
            <a:ext cx="7212453" cy="6132999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061" y="4150659"/>
            <a:ext cx="4321242" cy="46078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s-CL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Looker Studio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43607-7962-6F59-A992-D938818BE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55" y="-6285"/>
            <a:ext cx="11753794" cy="10255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Calculadora, lápiz, brújula, dinero y un papel con gráficos impresos en él">
            <a:extLst>
              <a:ext uri="{FF2B5EF4-FFF2-40B4-BE49-F238E27FC236}">
                <a16:creationId xmlns:a16="http://schemas.microsoft.com/office/drawing/2014/main" id="{0E3F2676-7581-1577-D3F1-0FA84F6542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4023" r="19802" b="1"/>
          <a:stretch/>
        </p:blipFill>
        <p:spPr>
          <a:xfrm>
            <a:off x="8750964" y="10"/>
            <a:ext cx="9591228" cy="1028699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69346" y="0"/>
            <a:ext cx="9972846" cy="10287000"/>
            <a:chOff x="5705128" y="0"/>
            <a:chExt cx="6648564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3" name="Freeform: Shape 32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1207008" y="1197667"/>
            <a:ext cx="7205454" cy="1967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5400" kern="1200" spc="-75" dirty="0">
                <a:solidFill>
                  <a:schemeClr val="tx2"/>
                </a:solidFill>
                <a:latin typeface="+mj-lt"/>
                <a:cs typeface="+mj-cs"/>
              </a:rPr>
              <a:t>Reportes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1758" y="3408214"/>
            <a:ext cx="7205454" cy="5683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9"/>
              </a:spcBef>
            </a:pPr>
            <a:r>
              <a:rPr lang="en-US" sz="7200" b="1" i="1" u="heavy" spc="158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</a:t>
            </a:r>
            <a:r>
              <a:rPr lang="en-US" sz="7200" b="1" i="1" u="heavy" spc="-169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7200" b="1" i="1" u="heavy" spc="207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</a:t>
            </a:r>
            <a:r>
              <a:rPr lang="en-US" sz="7200" b="1" i="1" u="heavy" spc="-164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7200" b="1" i="1" u="heavy" spc="19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REPORTE</a:t>
            </a:r>
            <a:endParaRPr lang="en-US" sz="72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8228" y="9244012"/>
            <a:ext cx="5934710" cy="0"/>
          </a:xfrm>
          <a:custGeom>
            <a:avLst/>
            <a:gdLst/>
            <a:ahLst/>
            <a:cxnLst/>
            <a:rect l="l" t="t" r="r" b="b"/>
            <a:pathLst>
              <a:path w="5934709">
                <a:moveTo>
                  <a:pt x="0" y="0"/>
                </a:moveTo>
                <a:lnTo>
                  <a:pt x="5934161" y="0"/>
                </a:lnTo>
              </a:path>
            </a:pathLst>
          </a:custGeom>
          <a:ln w="19049">
            <a:solidFill>
              <a:srgbClr val="24376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3181" y="4486775"/>
            <a:ext cx="1743074" cy="28479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189692"/>
            <a:ext cx="5387340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>
                <a:solidFill>
                  <a:srgbClr val="3783FD"/>
                </a:solidFill>
              </a:rPr>
              <a:t>Conclusión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349CC-82FB-FCFF-4F74-B3E9E64B0C8C}"/>
              </a:ext>
            </a:extLst>
          </p:cNvPr>
          <p:cNvSpPr txBox="1"/>
          <p:nvPr/>
        </p:nvSpPr>
        <p:spPr>
          <a:xfrm>
            <a:off x="8001000" y="3371605"/>
            <a:ext cx="8610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En este proyecto, hemos demostrado cómo la integración y automatización eficiente de los servicios de Google Cloud Platform puede transformar los datos en información valiosa. Este logro fue posible gracias a la investigación continua y el aprendizaje constante, pilares fundamentales para adaptarnos al dinámico mundo de la tecnología y la analítica de datos.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4376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206</Words>
  <Application>Microsoft Office PowerPoint</Application>
  <PresentationFormat>Custom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Microsoft Sans Serif</vt:lpstr>
      <vt:lpstr>Times New Roman</vt:lpstr>
      <vt:lpstr>Trebuchet MS</vt:lpstr>
      <vt:lpstr>Office Theme</vt:lpstr>
      <vt:lpstr>PowerPoint Presentation</vt:lpstr>
      <vt:lpstr>Preguntas</vt:lpstr>
      <vt:lpstr>Herramientas a utilizar</vt:lpstr>
      <vt:lpstr>Arquitectura Implementada</vt:lpstr>
      <vt:lpstr>Cloud Function</vt:lpstr>
      <vt:lpstr>- Schedule - Dataprep - BigQuery</vt:lpstr>
      <vt:lpstr>Looker Studio</vt:lpstr>
      <vt:lpstr>Reportes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3 Big Data</dc:title>
  <dc:creator>iihasse</dc:creator>
  <cp:keywords>DAFl2GhEDPk,BAEHwl5dE8o</cp:keywords>
  <cp:lastModifiedBy>Bastian Fierro</cp:lastModifiedBy>
  <cp:revision>4</cp:revision>
  <dcterms:created xsi:type="dcterms:W3CDTF">2023-06-30T13:10:07Z</dcterms:created>
  <dcterms:modified xsi:type="dcterms:W3CDTF">2023-07-01T00:05:57Z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Creator">
    <vt:lpwstr>Canva</vt:lpwstr>
  </property>
  <property fmtid="{D5CDD505-2E9C-101B-9397-08002B2CF9AE}" pid="4" name="LastSaved">
    <vt:filetime>2023-06-30T00:00:00Z</vt:filetime>
  </property>
</Properties>
</file>