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61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262" r:id="rId43"/>
    <p:sldId id="263" r:id="rId44"/>
    <p:sldId id="264" r:id="rId45"/>
  </p:sldIdLst>
  <p:sldSz cx="9144000" cy="5143500" type="screen16x9"/>
  <p:notesSz cx="6858000" cy="9144000"/>
  <p:embeddedFontLst>
    <p:embeddedFont>
      <p:font typeface="Lato" panose="020F0502020204030203" pitchFamily="34" charset="0"/>
      <p:regular r:id="rId47"/>
      <p:bold r:id="rId48"/>
      <p:italic r:id="rId49"/>
      <p:boldItalic r:id="rId50"/>
    </p:embeddedFont>
    <p:embeddedFont>
      <p:font typeface="Montserrat" panose="00000500000000000000" pitchFamily="2" charset="0"/>
      <p:regular r:id="rId51"/>
      <p:bold r:id="rId52"/>
      <p:italic r:id="rId53"/>
      <p:boldItalic r:id="rId54"/>
    </p:embeddedFont>
    <p:embeddedFont>
      <p:font typeface="Roboto" panose="02000000000000000000" pitchFamily="2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A740EA04-1CEB-8005-00B4-63BA521E6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b8a254047_0_149:notes">
            <a:extLst>
              <a:ext uri="{FF2B5EF4-FFF2-40B4-BE49-F238E27FC236}">
                <a16:creationId xmlns:a16="http://schemas.microsoft.com/office/drawing/2014/main" id="{3929996F-806A-1977-368A-ADA16AED2C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b8a254047_0_149:notes">
            <a:extLst>
              <a:ext uri="{FF2B5EF4-FFF2-40B4-BE49-F238E27FC236}">
                <a16:creationId xmlns:a16="http://schemas.microsoft.com/office/drawing/2014/main" id="{1B32D3CD-535E-93C1-4C5E-A8895E6876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686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A65912B-ED7E-993F-EBDC-773D815A7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b8a254047_0_149:notes">
            <a:extLst>
              <a:ext uri="{FF2B5EF4-FFF2-40B4-BE49-F238E27FC236}">
                <a16:creationId xmlns:a16="http://schemas.microsoft.com/office/drawing/2014/main" id="{376B0AF0-249B-AE56-46DF-AA0A091765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b8a254047_0_149:notes">
            <a:extLst>
              <a:ext uri="{FF2B5EF4-FFF2-40B4-BE49-F238E27FC236}">
                <a16:creationId xmlns:a16="http://schemas.microsoft.com/office/drawing/2014/main" id="{71CB0528-E510-636D-98DD-039043EE4E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544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AA304AFB-B389-6BCD-AB7E-6605929A6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b8a254047_0_149:notes">
            <a:extLst>
              <a:ext uri="{FF2B5EF4-FFF2-40B4-BE49-F238E27FC236}">
                <a16:creationId xmlns:a16="http://schemas.microsoft.com/office/drawing/2014/main" id="{2170A35B-BDB4-A4F2-F3DD-45274EE5DF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b8a254047_0_149:notes">
            <a:extLst>
              <a:ext uri="{FF2B5EF4-FFF2-40B4-BE49-F238E27FC236}">
                <a16:creationId xmlns:a16="http://schemas.microsoft.com/office/drawing/2014/main" id="{86B71A78-B2FA-F461-CD52-2792156D80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261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AE5DCD7D-6A00-6C70-5EFC-BFA93F1BB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b8a254047_0_149:notes">
            <a:extLst>
              <a:ext uri="{FF2B5EF4-FFF2-40B4-BE49-F238E27FC236}">
                <a16:creationId xmlns:a16="http://schemas.microsoft.com/office/drawing/2014/main" id="{2121209E-9B2B-11FC-2810-9E63A0CF8C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b8a254047_0_149:notes">
            <a:extLst>
              <a:ext uri="{FF2B5EF4-FFF2-40B4-BE49-F238E27FC236}">
                <a16:creationId xmlns:a16="http://schemas.microsoft.com/office/drawing/2014/main" id="{97CED347-00CB-9983-3565-19161EB827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074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B8B16C76-A755-C440-EA07-A3BE46F04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b8a254047_0_149:notes">
            <a:extLst>
              <a:ext uri="{FF2B5EF4-FFF2-40B4-BE49-F238E27FC236}">
                <a16:creationId xmlns:a16="http://schemas.microsoft.com/office/drawing/2014/main" id="{C2C28AE5-F2CA-1348-CBB1-03D4E65ED8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b8a254047_0_149:notes">
            <a:extLst>
              <a:ext uri="{FF2B5EF4-FFF2-40B4-BE49-F238E27FC236}">
                <a16:creationId xmlns:a16="http://schemas.microsoft.com/office/drawing/2014/main" id="{F0A6D74A-ED4D-B8C5-A6B0-8E28D96388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660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614C272-614D-3868-20D3-205367E76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b8a254047_0_149:notes">
            <a:extLst>
              <a:ext uri="{FF2B5EF4-FFF2-40B4-BE49-F238E27FC236}">
                <a16:creationId xmlns:a16="http://schemas.microsoft.com/office/drawing/2014/main" id="{A214ECA5-C154-702B-3337-F475C26AF4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b8a254047_0_149:notes">
            <a:extLst>
              <a:ext uri="{FF2B5EF4-FFF2-40B4-BE49-F238E27FC236}">
                <a16:creationId xmlns:a16="http://schemas.microsoft.com/office/drawing/2014/main" id="{E921417C-E40A-F073-573E-0FE109447C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171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F506EB55-0D97-FF68-DAE5-AF4EE15EF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b8a254047_0_149:notes">
            <a:extLst>
              <a:ext uri="{FF2B5EF4-FFF2-40B4-BE49-F238E27FC236}">
                <a16:creationId xmlns:a16="http://schemas.microsoft.com/office/drawing/2014/main" id="{A227EE44-6271-9081-7497-F9F743B44F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b8a254047_0_149:notes">
            <a:extLst>
              <a:ext uri="{FF2B5EF4-FFF2-40B4-BE49-F238E27FC236}">
                <a16:creationId xmlns:a16="http://schemas.microsoft.com/office/drawing/2014/main" id="{9DB39FAE-E4C9-401E-ED89-50E8E227D4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971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1861061-26FF-81FC-2A2D-1AB83BA3C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b8a254047_0_149:notes">
            <a:extLst>
              <a:ext uri="{FF2B5EF4-FFF2-40B4-BE49-F238E27FC236}">
                <a16:creationId xmlns:a16="http://schemas.microsoft.com/office/drawing/2014/main" id="{AD6A0EDD-ABFA-5DDF-7154-F5F17D2FF0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b8a254047_0_149:notes">
            <a:extLst>
              <a:ext uri="{FF2B5EF4-FFF2-40B4-BE49-F238E27FC236}">
                <a16:creationId xmlns:a16="http://schemas.microsoft.com/office/drawing/2014/main" id="{B6C8F57A-6A2B-2208-1F2A-08F2CE6470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478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D533BE5E-FF12-528C-C78A-20E1AF9D5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b8a254047_0_149:notes">
            <a:extLst>
              <a:ext uri="{FF2B5EF4-FFF2-40B4-BE49-F238E27FC236}">
                <a16:creationId xmlns:a16="http://schemas.microsoft.com/office/drawing/2014/main" id="{63FC14B6-BDA2-2435-3BE1-7766C570ED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b8a254047_0_149:notes">
            <a:extLst>
              <a:ext uri="{FF2B5EF4-FFF2-40B4-BE49-F238E27FC236}">
                <a16:creationId xmlns:a16="http://schemas.microsoft.com/office/drawing/2014/main" id="{94BEDE56-BD6E-8DB5-98EA-08DBE43D65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804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DD528CDF-3A6A-655E-DE62-A88AF647F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b8a254047_0_149:notes">
            <a:extLst>
              <a:ext uri="{FF2B5EF4-FFF2-40B4-BE49-F238E27FC236}">
                <a16:creationId xmlns:a16="http://schemas.microsoft.com/office/drawing/2014/main" id="{B994E457-BC1A-E079-9A18-1C121A55D2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b8a254047_0_149:notes">
            <a:extLst>
              <a:ext uri="{FF2B5EF4-FFF2-40B4-BE49-F238E27FC236}">
                <a16:creationId xmlns:a16="http://schemas.microsoft.com/office/drawing/2014/main" id="{67DBE7AB-6C28-B4B7-BA90-EBB0874E84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070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b8a254047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b8a254047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506E025D-82E9-F033-364A-24081FC94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b8a254047_0_149:notes">
            <a:extLst>
              <a:ext uri="{FF2B5EF4-FFF2-40B4-BE49-F238E27FC236}">
                <a16:creationId xmlns:a16="http://schemas.microsoft.com/office/drawing/2014/main" id="{4E98995C-F70B-336A-6288-8563EC1E28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b8a254047_0_149:notes">
            <a:extLst>
              <a:ext uri="{FF2B5EF4-FFF2-40B4-BE49-F238E27FC236}">
                <a16:creationId xmlns:a16="http://schemas.microsoft.com/office/drawing/2014/main" id="{7A1D2E26-6B52-8C1B-F9DD-0C2082F6E8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917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78F12E1B-5382-7BB4-9A79-9B17E2C93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b8a254047_0_149:notes">
            <a:extLst>
              <a:ext uri="{FF2B5EF4-FFF2-40B4-BE49-F238E27FC236}">
                <a16:creationId xmlns:a16="http://schemas.microsoft.com/office/drawing/2014/main" id="{11CF673D-40A1-FF81-200D-662D802C05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b8a254047_0_149:notes">
            <a:extLst>
              <a:ext uri="{FF2B5EF4-FFF2-40B4-BE49-F238E27FC236}">
                <a16:creationId xmlns:a16="http://schemas.microsoft.com/office/drawing/2014/main" id="{87ED5D9D-9FBF-601D-0A7E-B28A1DFC92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6013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4328B5CE-32FE-9AFD-0A06-A50AECFD0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b8a254047_0_149:notes">
            <a:extLst>
              <a:ext uri="{FF2B5EF4-FFF2-40B4-BE49-F238E27FC236}">
                <a16:creationId xmlns:a16="http://schemas.microsoft.com/office/drawing/2014/main" id="{C3AB76E3-BE3F-B2AA-165F-C29FEB1BB9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b8a254047_0_149:notes">
            <a:extLst>
              <a:ext uri="{FF2B5EF4-FFF2-40B4-BE49-F238E27FC236}">
                <a16:creationId xmlns:a16="http://schemas.microsoft.com/office/drawing/2014/main" id="{EFE2BF04-0053-B43A-25A3-8D33DF4FFC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262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21A7D24C-9A8F-DB6D-EAAD-1F6B64BD1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b8a254047_0_149:notes">
            <a:extLst>
              <a:ext uri="{FF2B5EF4-FFF2-40B4-BE49-F238E27FC236}">
                <a16:creationId xmlns:a16="http://schemas.microsoft.com/office/drawing/2014/main" id="{E06D0815-1680-FBFD-78D6-3CB2FBB23E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b8a254047_0_149:notes">
            <a:extLst>
              <a:ext uri="{FF2B5EF4-FFF2-40B4-BE49-F238E27FC236}">
                <a16:creationId xmlns:a16="http://schemas.microsoft.com/office/drawing/2014/main" id="{7317DF10-8998-A597-CD1C-F81179C0AD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5052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6328B40-C5DA-C679-51BD-BCCDEBBC8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b8a254047_0_149:notes">
            <a:extLst>
              <a:ext uri="{FF2B5EF4-FFF2-40B4-BE49-F238E27FC236}">
                <a16:creationId xmlns:a16="http://schemas.microsoft.com/office/drawing/2014/main" id="{B9250249-69EE-A67C-F6DA-9A55EB8897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b8a254047_0_149:notes">
            <a:extLst>
              <a:ext uri="{FF2B5EF4-FFF2-40B4-BE49-F238E27FC236}">
                <a16:creationId xmlns:a16="http://schemas.microsoft.com/office/drawing/2014/main" id="{F63C8823-FFBE-8AAB-DF64-416867619F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3997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2C000F3A-4207-ADE6-C9A6-537D1DDE9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b8a254047_0_149:notes">
            <a:extLst>
              <a:ext uri="{FF2B5EF4-FFF2-40B4-BE49-F238E27FC236}">
                <a16:creationId xmlns:a16="http://schemas.microsoft.com/office/drawing/2014/main" id="{C808E4E8-C553-EF15-A2D1-288BD01D3F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b8a254047_0_149:notes">
            <a:extLst>
              <a:ext uri="{FF2B5EF4-FFF2-40B4-BE49-F238E27FC236}">
                <a16:creationId xmlns:a16="http://schemas.microsoft.com/office/drawing/2014/main" id="{4B51EFBE-4ECB-C055-82C1-47968FA2B7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9614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7D977FC-F32A-A417-0497-252CBF82C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b8a254047_0_149:notes">
            <a:extLst>
              <a:ext uri="{FF2B5EF4-FFF2-40B4-BE49-F238E27FC236}">
                <a16:creationId xmlns:a16="http://schemas.microsoft.com/office/drawing/2014/main" id="{82D773B9-B24E-9C92-B1D9-94FE71A108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b8a254047_0_149:notes">
            <a:extLst>
              <a:ext uri="{FF2B5EF4-FFF2-40B4-BE49-F238E27FC236}">
                <a16:creationId xmlns:a16="http://schemas.microsoft.com/office/drawing/2014/main" id="{58C6545F-9DC4-DF3B-AC98-E821DE4758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863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202661FF-15D6-83EB-B154-9A79FFB9D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b8a254047_0_149:notes">
            <a:extLst>
              <a:ext uri="{FF2B5EF4-FFF2-40B4-BE49-F238E27FC236}">
                <a16:creationId xmlns:a16="http://schemas.microsoft.com/office/drawing/2014/main" id="{13C67BD6-27F4-F99C-B213-0060A0F720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b8a254047_0_149:notes">
            <a:extLst>
              <a:ext uri="{FF2B5EF4-FFF2-40B4-BE49-F238E27FC236}">
                <a16:creationId xmlns:a16="http://schemas.microsoft.com/office/drawing/2014/main" id="{4156D19C-C5A0-C9E0-C8D5-B7C07CB061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536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b8a254047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b8a254047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645AA960-DA59-3C03-968E-77233F45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b8a254047_0_161:notes">
            <a:extLst>
              <a:ext uri="{FF2B5EF4-FFF2-40B4-BE49-F238E27FC236}">
                <a16:creationId xmlns:a16="http://schemas.microsoft.com/office/drawing/2014/main" id="{2ED8DA2F-DF87-439F-63CD-E6145061D9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b8a254047_0_161:notes">
            <a:extLst>
              <a:ext uri="{FF2B5EF4-FFF2-40B4-BE49-F238E27FC236}">
                <a16:creationId xmlns:a16="http://schemas.microsoft.com/office/drawing/2014/main" id="{1C7933C4-6BF8-32FF-C389-B3ACC5D116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14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b8a254047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b8a254047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4F52F5B4-FBF1-36A0-A230-F10DA8791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b8a254047_0_161:notes">
            <a:extLst>
              <a:ext uri="{FF2B5EF4-FFF2-40B4-BE49-F238E27FC236}">
                <a16:creationId xmlns:a16="http://schemas.microsoft.com/office/drawing/2014/main" id="{CC48A766-19E6-D2DB-AD07-1BF44BEB53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b8a254047_0_161:notes">
            <a:extLst>
              <a:ext uri="{FF2B5EF4-FFF2-40B4-BE49-F238E27FC236}">
                <a16:creationId xmlns:a16="http://schemas.microsoft.com/office/drawing/2014/main" id="{EF4EEA63-45B7-CBB6-2FE3-9C295D7B9F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527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3C098A9F-1BFF-6105-16DA-AEBDC088F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b8a254047_0_161:notes">
            <a:extLst>
              <a:ext uri="{FF2B5EF4-FFF2-40B4-BE49-F238E27FC236}">
                <a16:creationId xmlns:a16="http://schemas.microsoft.com/office/drawing/2014/main" id="{5A12FEAE-6EF4-F4A0-76E0-EB990556A4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b8a254047_0_161:notes">
            <a:extLst>
              <a:ext uri="{FF2B5EF4-FFF2-40B4-BE49-F238E27FC236}">
                <a16:creationId xmlns:a16="http://schemas.microsoft.com/office/drawing/2014/main" id="{6BE56AF8-C613-6BAB-70A5-81634EA703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7370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418FFAAA-6642-36B4-6D01-BEA9F0FAE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b8a254047_0_161:notes">
            <a:extLst>
              <a:ext uri="{FF2B5EF4-FFF2-40B4-BE49-F238E27FC236}">
                <a16:creationId xmlns:a16="http://schemas.microsoft.com/office/drawing/2014/main" id="{1C09550B-8625-280F-1556-E004FB41E0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b8a254047_0_161:notes">
            <a:extLst>
              <a:ext uri="{FF2B5EF4-FFF2-40B4-BE49-F238E27FC236}">
                <a16:creationId xmlns:a16="http://schemas.microsoft.com/office/drawing/2014/main" id="{4064084E-E557-27D1-3D23-C52E77A357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7707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ECF156A7-2893-BA20-57EC-4ADD87F99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b8a254047_0_161:notes">
            <a:extLst>
              <a:ext uri="{FF2B5EF4-FFF2-40B4-BE49-F238E27FC236}">
                <a16:creationId xmlns:a16="http://schemas.microsoft.com/office/drawing/2014/main" id="{B9E81CA6-92D9-FF98-D600-9C67F8D3D2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b8a254047_0_161:notes">
            <a:extLst>
              <a:ext uri="{FF2B5EF4-FFF2-40B4-BE49-F238E27FC236}">
                <a16:creationId xmlns:a16="http://schemas.microsoft.com/office/drawing/2014/main" id="{E25D22C3-C433-67A2-9619-5A3DC24DAD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76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A1B90FC9-CFC4-A02D-3961-F60A105BB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b8a254047_0_161:notes">
            <a:extLst>
              <a:ext uri="{FF2B5EF4-FFF2-40B4-BE49-F238E27FC236}">
                <a16:creationId xmlns:a16="http://schemas.microsoft.com/office/drawing/2014/main" id="{AC2F81E8-0D60-BF19-D21B-9C4F4045CA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b8a254047_0_161:notes">
            <a:extLst>
              <a:ext uri="{FF2B5EF4-FFF2-40B4-BE49-F238E27FC236}">
                <a16:creationId xmlns:a16="http://schemas.microsoft.com/office/drawing/2014/main" id="{F11B9FB1-A897-D159-BFF2-CE8134BAAB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4175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1ADC6E42-991E-ED2A-7237-1D283C706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b8a254047_0_161:notes">
            <a:extLst>
              <a:ext uri="{FF2B5EF4-FFF2-40B4-BE49-F238E27FC236}">
                <a16:creationId xmlns:a16="http://schemas.microsoft.com/office/drawing/2014/main" id="{67A6263E-CF00-6325-DC00-A87CEF7423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b8a254047_0_161:notes">
            <a:extLst>
              <a:ext uri="{FF2B5EF4-FFF2-40B4-BE49-F238E27FC236}">
                <a16:creationId xmlns:a16="http://schemas.microsoft.com/office/drawing/2014/main" id="{6A0D5114-72D6-C193-3006-1DFDEC7B5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4593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0B5B771E-80CA-D309-F844-F5E71233A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b8a254047_0_161:notes">
            <a:extLst>
              <a:ext uri="{FF2B5EF4-FFF2-40B4-BE49-F238E27FC236}">
                <a16:creationId xmlns:a16="http://schemas.microsoft.com/office/drawing/2014/main" id="{69AB8824-127C-451F-C277-FEBE852929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b8a254047_0_161:notes">
            <a:extLst>
              <a:ext uri="{FF2B5EF4-FFF2-40B4-BE49-F238E27FC236}">
                <a16:creationId xmlns:a16="http://schemas.microsoft.com/office/drawing/2014/main" id="{B5E36756-7E39-9240-2532-E1C809232F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3077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4B2FF14D-D610-EE26-9A52-18258E3EA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b8a254047_0_161:notes">
            <a:extLst>
              <a:ext uri="{FF2B5EF4-FFF2-40B4-BE49-F238E27FC236}">
                <a16:creationId xmlns:a16="http://schemas.microsoft.com/office/drawing/2014/main" id="{92B18785-C1EE-DB45-83C8-D9A0251C63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b8a254047_0_161:notes">
            <a:extLst>
              <a:ext uri="{FF2B5EF4-FFF2-40B4-BE49-F238E27FC236}">
                <a16:creationId xmlns:a16="http://schemas.microsoft.com/office/drawing/2014/main" id="{AC81A0C3-5227-73C2-4360-5024D3E915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7347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69FED1B9-8062-B956-709C-C4B73CCB3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b8a254047_0_161:notes">
            <a:extLst>
              <a:ext uri="{FF2B5EF4-FFF2-40B4-BE49-F238E27FC236}">
                <a16:creationId xmlns:a16="http://schemas.microsoft.com/office/drawing/2014/main" id="{4D0D3C94-41A4-D3BE-4FDD-9786D30BFC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b8a254047_0_161:notes">
            <a:extLst>
              <a:ext uri="{FF2B5EF4-FFF2-40B4-BE49-F238E27FC236}">
                <a16:creationId xmlns:a16="http://schemas.microsoft.com/office/drawing/2014/main" id="{6C5C59F8-53BE-2416-1D44-7DD2BAF6FF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0744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B1BFDB4A-9768-9571-8B27-F3F50D91E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b8a254047_0_161:notes">
            <a:extLst>
              <a:ext uri="{FF2B5EF4-FFF2-40B4-BE49-F238E27FC236}">
                <a16:creationId xmlns:a16="http://schemas.microsoft.com/office/drawing/2014/main" id="{5548885E-2E0A-B109-EA57-D962A5F571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b8a254047_0_161:notes">
            <a:extLst>
              <a:ext uri="{FF2B5EF4-FFF2-40B4-BE49-F238E27FC236}">
                <a16:creationId xmlns:a16="http://schemas.microsoft.com/office/drawing/2014/main" id="{15C8D17E-DBE5-4129-930E-FC25EE891A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526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b8a254047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b8a254047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B219B59F-6039-1981-B3DD-4496C2C4C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b8a254047_0_161:notes">
            <a:extLst>
              <a:ext uri="{FF2B5EF4-FFF2-40B4-BE49-F238E27FC236}">
                <a16:creationId xmlns:a16="http://schemas.microsoft.com/office/drawing/2014/main" id="{C3CBA711-8E8D-6442-D39C-A52DE250F4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b8a254047_0_161:notes">
            <a:extLst>
              <a:ext uri="{FF2B5EF4-FFF2-40B4-BE49-F238E27FC236}">
                <a16:creationId xmlns:a16="http://schemas.microsoft.com/office/drawing/2014/main" id="{B85B53D4-9F90-2111-26B1-72553E230C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8478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89181F94-550B-A7C7-B8AC-153477542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b8a254047_0_161:notes">
            <a:extLst>
              <a:ext uri="{FF2B5EF4-FFF2-40B4-BE49-F238E27FC236}">
                <a16:creationId xmlns:a16="http://schemas.microsoft.com/office/drawing/2014/main" id="{753D7929-AA13-B771-3287-417D1A765B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b8a254047_0_161:notes">
            <a:extLst>
              <a:ext uri="{FF2B5EF4-FFF2-40B4-BE49-F238E27FC236}">
                <a16:creationId xmlns:a16="http://schemas.microsoft.com/office/drawing/2014/main" id="{B75476C4-92CE-4B24-07E7-6E213035CB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6596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b8a25404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b8a254047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b8a254047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b8a254047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b8a254047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b8a254047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b8a25404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b8a25404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964A9A9B-65C7-8A1E-F6D2-4ED7BCC02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b8a254047_0_149:notes">
            <a:extLst>
              <a:ext uri="{FF2B5EF4-FFF2-40B4-BE49-F238E27FC236}">
                <a16:creationId xmlns:a16="http://schemas.microsoft.com/office/drawing/2014/main" id="{908FEC7E-F015-4EB4-4EC3-7496EFB208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b8a254047_0_149:notes">
            <a:extLst>
              <a:ext uri="{FF2B5EF4-FFF2-40B4-BE49-F238E27FC236}">
                <a16:creationId xmlns:a16="http://schemas.microsoft.com/office/drawing/2014/main" id="{C3E173CF-AFF3-8B65-24F8-BE8EDEF570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054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8D4398D8-88B9-1073-E4E3-D77E955A2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b8a254047_0_149:notes">
            <a:extLst>
              <a:ext uri="{FF2B5EF4-FFF2-40B4-BE49-F238E27FC236}">
                <a16:creationId xmlns:a16="http://schemas.microsoft.com/office/drawing/2014/main" id="{04C9D4FC-0DE9-2C81-795F-D232B1E1E3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b8a254047_0_149:notes">
            <a:extLst>
              <a:ext uri="{FF2B5EF4-FFF2-40B4-BE49-F238E27FC236}">
                <a16:creationId xmlns:a16="http://schemas.microsoft.com/office/drawing/2014/main" id="{7566AE99-3CA4-A87A-28AA-E569A44418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151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04241A0-03F7-7BC8-1AF8-A7A8BD5ED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b8a254047_0_149:notes">
            <a:extLst>
              <a:ext uri="{FF2B5EF4-FFF2-40B4-BE49-F238E27FC236}">
                <a16:creationId xmlns:a16="http://schemas.microsoft.com/office/drawing/2014/main" id="{7B32CD47-4B39-01C5-9455-2B4462F970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b8a254047_0_149:notes">
            <a:extLst>
              <a:ext uri="{FF2B5EF4-FFF2-40B4-BE49-F238E27FC236}">
                <a16:creationId xmlns:a16="http://schemas.microsoft.com/office/drawing/2014/main" id="{A89D8A0D-B287-E757-4791-D4BB521CE6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088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50726FCC-3B31-0A41-4AF2-CBCA193A1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b8a254047_0_149:notes">
            <a:extLst>
              <a:ext uri="{FF2B5EF4-FFF2-40B4-BE49-F238E27FC236}">
                <a16:creationId xmlns:a16="http://schemas.microsoft.com/office/drawing/2014/main" id="{97998B5C-3BBB-758A-04E5-A524C72C85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b8a254047_0_149:notes">
            <a:extLst>
              <a:ext uri="{FF2B5EF4-FFF2-40B4-BE49-F238E27FC236}">
                <a16:creationId xmlns:a16="http://schemas.microsoft.com/office/drawing/2014/main" id="{4F364AE3-24B4-2DD1-EF40-B4A3F61D9E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21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Management and Governance</a:t>
            </a:r>
            <a:endParaRPr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10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3750" b="1">
                <a:latin typeface="Arial"/>
                <a:ea typeface="Arial"/>
                <a:cs typeface="Arial"/>
                <a:sym typeface="Arial"/>
              </a:rPr>
              <a:t>Bruno Elly Ferreira</a:t>
            </a:r>
            <a:br>
              <a:rPr lang="pt-BR" sz="3750" b="1">
                <a:latin typeface="Arial"/>
                <a:ea typeface="Arial"/>
                <a:cs typeface="Arial"/>
                <a:sym typeface="Arial"/>
              </a:rPr>
            </a:br>
            <a:r>
              <a:rPr lang="pt-BR" sz="3750" b="1">
                <a:latin typeface="Arial"/>
                <a:ea typeface="Arial"/>
                <a:cs typeface="Arial"/>
                <a:sym typeface="Arial"/>
              </a:rPr>
              <a:t>Bruno Pereira Lima</a:t>
            </a:r>
            <a:br>
              <a:rPr lang="pt-BR" sz="3750" b="1">
                <a:latin typeface="Arial"/>
                <a:ea typeface="Arial"/>
                <a:cs typeface="Arial"/>
                <a:sym typeface="Arial"/>
              </a:rPr>
            </a:br>
            <a:r>
              <a:rPr lang="pt-BR" sz="3750" b="1">
                <a:latin typeface="Arial"/>
                <a:ea typeface="Arial"/>
                <a:cs typeface="Arial"/>
                <a:sym typeface="Arial"/>
              </a:rPr>
              <a:t>Daniel Lopes Braga Santos</a:t>
            </a:r>
            <a:br>
              <a:rPr lang="pt-BR" sz="3750" b="1">
                <a:latin typeface="Arial"/>
                <a:ea typeface="Arial"/>
                <a:cs typeface="Arial"/>
                <a:sym typeface="Arial"/>
              </a:rPr>
            </a:br>
            <a:r>
              <a:rPr lang="pt-BR" sz="3750" b="1">
                <a:latin typeface="Arial"/>
                <a:ea typeface="Arial"/>
                <a:cs typeface="Arial"/>
                <a:sym typeface="Arial"/>
              </a:rPr>
              <a:t>Gabriel Anchieta de Sales</a:t>
            </a:r>
            <a:endParaRPr sz="375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794FB972-1AEF-0AC8-F45A-7853482A6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>
            <a:extLst>
              <a:ext uri="{FF2B5EF4-FFF2-40B4-BE49-F238E27FC236}">
                <a16:creationId xmlns:a16="http://schemas.microsoft.com/office/drawing/2014/main" id="{D6835F8D-2D89-40D6-74A3-373AB06FB2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Chamados</a:t>
            </a:r>
            <a:endParaRPr/>
          </a:p>
        </p:txBody>
      </p:sp>
      <p:sp>
        <p:nvSpPr>
          <p:cNvPr id="159" name="Google Shape;159;p17">
            <a:extLst>
              <a:ext uri="{FF2B5EF4-FFF2-40B4-BE49-F238E27FC236}">
                <a16:creationId xmlns:a16="http://schemas.microsoft.com/office/drawing/2014/main" id="{81D01261-4F8D-4CFA-A54C-22875A010C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337400" cy="32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tratamento de solicitações e incidentes, desde a abertura até a finalização dos chamados.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" name="Imagem 2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48E8CAB7-2021-DA50-BBB2-E5E4183FA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2182090"/>
            <a:ext cx="6649726" cy="2320637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6F5A7F6-CB57-2F9B-B791-74769A561575}"/>
              </a:ext>
            </a:extLst>
          </p:cNvPr>
          <p:cNvSpPr/>
          <p:nvPr/>
        </p:nvSpPr>
        <p:spPr>
          <a:xfrm>
            <a:off x="2957946" y="2005444"/>
            <a:ext cx="1052946" cy="353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70873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D70BE44-2015-C595-4876-CCE8E345B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>
            <a:extLst>
              <a:ext uri="{FF2B5EF4-FFF2-40B4-BE49-F238E27FC236}">
                <a16:creationId xmlns:a16="http://schemas.microsoft.com/office/drawing/2014/main" id="{C2DDC4A3-A813-E9C4-54C5-62CA0DBB0B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Chamados</a:t>
            </a:r>
            <a:endParaRPr/>
          </a:p>
        </p:txBody>
      </p:sp>
      <p:sp>
        <p:nvSpPr>
          <p:cNvPr id="159" name="Google Shape;159;p17">
            <a:extLst>
              <a:ext uri="{FF2B5EF4-FFF2-40B4-BE49-F238E27FC236}">
                <a16:creationId xmlns:a16="http://schemas.microsoft.com/office/drawing/2014/main" id="{B3AA7765-8852-8966-8437-FD0979F845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337400" cy="32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 dirty="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tratamento de solicitações e incidentes, desde a abertura até a finalização dos chamados.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Imagem 2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B315A126-6188-7F2E-96B4-E952DA78A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2182090"/>
            <a:ext cx="6649726" cy="2320637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04FDAC6-87DD-A5EF-3166-FE22141844D3}"/>
              </a:ext>
            </a:extLst>
          </p:cNvPr>
          <p:cNvSpPr/>
          <p:nvPr/>
        </p:nvSpPr>
        <p:spPr>
          <a:xfrm>
            <a:off x="3569417" y="2005444"/>
            <a:ext cx="1052946" cy="353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solidFill>
                  <a:schemeClr val="tx1"/>
                </a:solidFill>
              </a:rPr>
              <a:t>Deploy</a:t>
            </a:r>
            <a:r>
              <a:rPr lang="pt-BR" sz="800" dirty="0">
                <a:solidFill>
                  <a:schemeClr val="tx1"/>
                </a:solidFill>
              </a:rPr>
              <a:t>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9788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7D5450EE-BF55-D4EF-F52F-337819F11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>
            <a:extLst>
              <a:ext uri="{FF2B5EF4-FFF2-40B4-BE49-F238E27FC236}">
                <a16:creationId xmlns:a16="http://schemas.microsoft.com/office/drawing/2014/main" id="{8375B287-4E37-E382-1C12-941FA9B6D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Chamados</a:t>
            </a:r>
            <a:endParaRPr/>
          </a:p>
        </p:txBody>
      </p:sp>
      <p:sp>
        <p:nvSpPr>
          <p:cNvPr id="159" name="Google Shape;159;p17">
            <a:extLst>
              <a:ext uri="{FF2B5EF4-FFF2-40B4-BE49-F238E27FC236}">
                <a16:creationId xmlns:a16="http://schemas.microsoft.com/office/drawing/2014/main" id="{6626342F-60C7-E5DC-5CEC-31C2012ACE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337400" cy="32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tratamento de solicitações e incidentes, desde a abertura até a finalização dos chamados.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" name="Imagem 2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589EF7D5-5166-0EBC-029E-4D071C4B0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2182090"/>
            <a:ext cx="6649726" cy="2320637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936CB9A-6941-45C3-101B-5D99660A5FFB}"/>
              </a:ext>
            </a:extLst>
          </p:cNvPr>
          <p:cNvSpPr/>
          <p:nvPr/>
        </p:nvSpPr>
        <p:spPr>
          <a:xfrm>
            <a:off x="4218710" y="1922390"/>
            <a:ext cx="1052946" cy="353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Validação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347817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A05348DD-7420-26AB-F83E-2069DC80B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>
            <a:extLst>
              <a:ext uri="{FF2B5EF4-FFF2-40B4-BE49-F238E27FC236}">
                <a16:creationId xmlns:a16="http://schemas.microsoft.com/office/drawing/2014/main" id="{395B9455-0E86-95B4-4793-38C8AFC019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Chamados</a:t>
            </a:r>
            <a:endParaRPr/>
          </a:p>
        </p:txBody>
      </p:sp>
      <p:sp>
        <p:nvSpPr>
          <p:cNvPr id="159" name="Google Shape;159;p17">
            <a:extLst>
              <a:ext uri="{FF2B5EF4-FFF2-40B4-BE49-F238E27FC236}">
                <a16:creationId xmlns:a16="http://schemas.microsoft.com/office/drawing/2014/main" id="{83264C61-CD89-B207-91FE-7A852899B7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337400" cy="32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 dirty="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tratamento de solicitações e incidentes, desde a abertura até a finalização dos chamados.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Imagem 2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79E2A711-13B8-FEFF-A25B-CD1A9CB0C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2182090"/>
            <a:ext cx="6649726" cy="2320637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D65626B-84AF-B3AF-3BCE-2D94A5A516AF}"/>
              </a:ext>
            </a:extLst>
          </p:cNvPr>
          <p:cNvSpPr/>
          <p:nvPr/>
        </p:nvSpPr>
        <p:spPr>
          <a:xfrm>
            <a:off x="4816950" y="2005444"/>
            <a:ext cx="1052946" cy="353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solidFill>
                  <a:schemeClr val="tx1"/>
                </a:solidFill>
              </a:rPr>
              <a:t>Deploy</a:t>
            </a:r>
            <a:endParaRPr lang="pt-BR" sz="800" dirty="0">
              <a:solidFill>
                <a:schemeClr val="tx1"/>
              </a:solidFill>
            </a:endParaRPr>
          </a:p>
          <a:p>
            <a:pPr algn="ctr"/>
            <a:r>
              <a:rPr lang="pt-BR" sz="800" dirty="0" err="1">
                <a:solidFill>
                  <a:schemeClr val="tx1"/>
                </a:solidFill>
              </a:rPr>
              <a:t>Homologacão</a:t>
            </a:r>
            <a:endParaRPr lang="pt-B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831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7299B43A-318F-7C4E-D128-56528EBE9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>
            <a:extLst>
              <a:ext uri="{FF2B5EF4-FFF2-40B4-BE49-F238E27FC236}">
                <a16:creationId xmlns:a16="http://schemas.microsoft.com/office/drawing/2014/main" id="{A1DB1362-7C7F-DAF7-F8E8-C2B8D7FAB6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Chamados</a:t>
            </a:r>
            <a:endParaRPr/>
          </a:p>
        </p:txBody>
      </p:sp>
      <p:sp>
        <p:nvSpPr>
          <p:cNvPr id="159" name="Google Shape;159;p17">
            <a:extLst>
              <a:ext uri="{FF2B5EF4-FFF2-40B4-BE49-F238E27FC236}">
                <a16:creationId xmlns:a16="http://schemas.microsoft.com/office/drawing/2014/main" id="{2CB87EAD-4A56-4D3B-381A-75FE4DCE95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337400" cy="32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 dirty="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tratamento de solicitações e incidentes, desde a abertura até a finalização dos chamados.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Imagem 2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E7896789-D6BA-10F4-47C3-E82564818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2182090"/>
            <a:ext cx="6649726" cy="2320637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C708592-E9A4-1475-8F91-3258AE3C3FA7}"/>
              </a:ext>
            </a:extLst>
          </p:cNvPr>
          <p:cNvSpPr/>
          <p:nvPr/>
        </p:nvSpPr>
        <p:spPr>
          <a:xfrm>
            <a:off x="5271655" y="1922390"/>
            <a:ext cx="1052946" cy="4363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Validação Solicitante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Homologação</a:t>
            </a:r>
          </a:p>
        </p:txBody>
      </p:sp>
    </p:spTree>
    <p:extLst>
      <p:ext uri="{BB962C8B-B14F-4D97-AF65-F5344CB8AC3E}">
        <p14:creationId xmlns:p14="http://schemas.microsoft.com/office/powerpoint/2010/main" val="1083894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EA0068C0-E2C4-1AE1-3546-C453BB7D8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>
            <a:extLst>
              <a:ext uri="{FF2B5EF4-FFF2-40B4-BE49-F238E27FC236}">
                <a16:creationId xmlns:a16="http://schemas.microsoft.com/office/drawing/2014/main" id="{1E8DFB7F-C49D-67A0-EC0F-1FEA6F68D5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Chamados</a:t>
            </a:r>
            <a:endParaRPr/>
          </a:p>
        </p:txBody>
      </p:sp>
      <p:sp>
        <p:nvSpPr>
          <p:cNvPr id="159" name="Google Shape;159;p17">
            <a:extLst>
              <a:ext uri="{FF2B5EF4-FFF2-40B4-BE49-F238E27FC236}">
                <a16:creationId xmlns:a16="http://schemas.microsoft.com/office/drawing/2014/main" id="{81488203-A1E4-14FD-09D7-6A7FC16AEC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337400" cy="32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tratamento de solicitações e incidentes, desde a abertura até a finalização dos chamados.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" name="Imagem 2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F1B39113-2071-A422-C246-C1E72AEBD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2182090"/>
            <a:ext cx="6649726" cy="2320637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14CE6BF-04FF-135D-4470-94B693A96B25}"/>
              </a:ext>
            </a:extLst>
          </p:cNvPr>
          <p:cNvSpPr/>
          <p:nvPr/>
        </p:nvSpPr>
        <p:spPr>
          <a:xfrm>
            <a:off x="5943601" y="2005444"/>
            <a:ext cx="1052946" cy="353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solidFill>
                  <a:schemeClr val="tx1"/>
                </a:solidFill>
              </a:rPr>
              <a:t>Deploy</a:t>
            </a:r>
            <a:endParaRPr lang="pt-BR" sz="800" dirty="0">
              <a:solidFill>
                <a:schemeClr val="tx1"/>
              </a:solidFill>
            </a:endParaRP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Produção</a:t>
            </a:r>
          </a:p>
        </p:txBody>
      </p:sp>
    </p:spTree>
    <p:extLst>
      <p:ext uri="{BB962C8B-B14F-4D97-AF65-F5344CB8AC3E}">
        <p14:creationId xmlns:p14="http://schemas.microsoft.com/office/powerpoint/2010/main" val="602887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773CABFB-2D70-8997-BA42-2BFDF0E45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>
            <a:extLst>
              <a:ext uri="{FF2B5EF4-FFF2-40B4-BE49-F238E27FC236}">
                <a16:creationId xmlns:a16="http://schemas.microsoft.com/office/drawing/2014/main" id="{791EBA34-A926-E477-F059-275F89328B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Chamados</a:t>
            </a:r>
            <a:endParaRPr/>
          </a:p>
        </p:txBody>
      </p:sp>
      <p:sp>
        <p:nvSpPr>
          <p:cNvPr id="159" name="Google Shape;159;p17">
            <a:extLst>
              <a:ext uri="{FF2B5EF4-FFF2-40B4-BE49-F238E27FC236}">
                <a16:creationId xmlns:a16="http://schemas.microsoft.com/office/drawing/2014/main" id="{6ADD11BA-CD33-4C94-C0BC-C169CEE09F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337400" cy="32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 dirty="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tratamento de solicitações e incidentes, desde a abertura até a finalização dos chamados.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Imagem 2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AC454D3C-F14C-3984-9843-3BF43505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2182090"/>
            <a:ext cx="6649726" cy="2320637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F5DD377-9177-FAA8-F27F-49B1660E764B}"/>
              </a:ext>
            </a:extLst>
          </p:cNvPr>
          <p:cNvSpPr/>
          <p:nvPr/>
        </p:nvSpPr>
        <p:spPr>
          <a:xfrm>
            <a:off x="6573982" y="2005444"/>
            <a:ext cx="1052946" cy="353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Validação Produção</a:t>
            </a:r>
          </a:p>
        </p:txBody>
      </p:sp>
    </p:spTree>
    <p:extLst>
      <p:ext uri="{BB962C8B-B14F-4D97-AF65-F5344CB8AC3E}">
        <p14:creationId xmlns:p14="http://schemas.microsoft.com/office/powerpoint/2010/main" val="2959032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CACEF4B7-5678-978A-DC4C-4FD4BCCA8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>
            <a:extLst>
              <a:ext uri="{FF2B5EF4-FFF2-40B4-BE49-F238E27FC236}">
                <a16:creationId xmlns:a16="http://schemas.microsoft.com/office/drawing/2014/main" id="{92AB4948-3B15-BE3D-0258-A5B58BFB73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Chamados</a:t>
            </a:r>
            <a:endParaRPr/>
          </a:p>
        </p:txBody>
      </p:sp>
      <p:sp>
        <p:nvSpPr>
          <p:cNvPr id="159" name="Google Shape;159;p17">
            <a:extLst>
              <a:ext uri="{FF2B5EF4-FFF2-40B4-BE49-F238E27FC236}">
                <a16:creationId xmlns:a16="http://schemas.microsoft.com/office/drawing/2014/main" id="{DCF66853-06B4-5D9C-C997-51CF2D88B6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337400" cy="32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 dirty="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tratamento de solicitações e incidentes, desde a abertura até a finalização dos chamados.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Imagem 2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6A618A86-832D-E2B4-FA35-71E839D06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2182090"/>
            <a:ext cx="6649726" cy="2320637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9C9656C-7F83-AC2B-69DE-A423CADEA0CC}"/>
              </a:ext>
            </a:extLst>
          </p:cNvPr>
          <p:cNvSpPr/>
          <p:nvPr/>
        </p:nvSpPr>
        <p:spPr>
          <a:xfrm>
            <a:off x="7238117" y="3266208"/>
            <a:ext cx="1052946" cy="353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Finaliza o Chamado</a:t>
            </a:r>
          </a:p>
        </p:txBody>
      </p:sp>
    </p:spTree>
    <p:extLst>
      <p:ext uri="{BB962C8B-B14F-4D97-AF65-F5344CB8AC3E}">
        <p14:creationId xmlns:p14="http://schemas.microsoft.com/office/powerpoint/2010/main" val="1971039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E70E9179-2519-5751-2938-091D92BC7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>
            <a:extLst>
              <a:ext uri="{FF2B5EF4-FFF2-40B4-BE49-F238E27FC236}">
                <a16:creationId xmlns:a16="http://schemas.microsoft.com/office/drawing/2014/main" id="{688DC0DE-768D-9B14-4530-AD51534748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Chamados</a:t>
            </a:r>
            <a:endParaRPr/>
          </a:p>
        </p:txBody>
      </p:sp>
      <p:sp>
        <p:nvSpPr>
          <p:cNvPr id="159" name="Google Shape;159;p17">
            <a:extLst>
              <a:ext uri="{FF2B5EF4-FFF2-40B4-BE49-F238E27FC236}">
                <a16:creationId xmlns:a16="http://schemas.microsoft.com/office/drawing/2014/main" id="{E100A795-62D1-C1FA-8035-4A73C983D0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337400" cy="32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 dirty="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tratamento de solicitações e incidentes, desde a abertura até a finalização dos chamados.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Imagem 2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FB6E8CFB-1367-5523-BACF-A32D3B3B8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2182090"/>
            <a:ext cx="6649726" cy="2320637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9A068D4-FBF6-3614-34B6-CF312AD23ED5}"/>
              </a:ext>
            </a:extLst>
          </p:cNvPr>
          <p:cNvSpPr/>
          <p:nvPr/>
        </p:nvSpPr>
        <p:spPr>
          <a:xfrm>
            <a:off x="2506790" y="2989117"/>
            <a:ext cx="1052946" cy="353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Identifica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Solicitação ou Incidente</a:t>
            </a:r>
          </a:p>
        </p:txBody>
      </p:sp>
    </p:spTree>
    <p:extLst>
      <p:ext uri="{BB962C8B-B14F-4D97-AF65-F5344CB8AC3E}">
        <p14:creationId xmlns:p14="http://schemas.microsoft.com/office/powerpoint/2010/main" val="3074055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65C1A9CC-F80A-30F4-A4B7-1F4326EEB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>
            <a:extLst>
              <a:ext uri="{FF2B5EF4-FFF2-40B4-BE49-F238E27FC236}">
                <a16:creationId xmlns:a16="http://schemas.microsoft.com/office/drawing/2014/main" id="{2B82B685-ECA4-0F44-F2B2-1215BFB5A2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Chamados</a:t>
            </a:r>
            <a:endParaRPr/>
          </a:p>
        </p:txBody>
      </p:sp>
      <p:sp>
        <p:nvSpPr>
          <p:cNvPr id="159" name="Google Shape;159;p17">
            <a:extLst>
              <a:ext uri="{FF2B5EF4-FFF2-40B4-BE49-F238E27FC236}">
                <a16:creationId xmlns:a16="http://schemas.microsoft.com/office/drawing/2014/main" id="{751F9E3E-DE7C-03B0-A197-A19E602BFD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337400" cy="32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 dirty="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tratamento de solicitações e incidentes, desde a abertura até a finalização dos chamados.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Imagem 2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793861D4-98B3-9E56-182D-D39ED73CB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2182090"/>
            <a:ext cx="6649726" cy="2320637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C119AC4-D3F0-4F20-04F9-3592D2D3469F}"/>
              </a:ext>
            </a:extLst>
          </p:cNvPr>
          <p:cNvSpPr/>
          <p:nvPr/>
        </p:nvSpPr>
        <p:spPr>
          <a:xfrm>
            <a:off x="844243" y="3659005"/>
            <a:ext cx="1275501" cy="353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Avalia se é Incidente 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(Usuário ou Sistêmico)</a:t>
            </a:r>
          </a:p>
        </p:txBody>
      </p:sp>
    </p:spTree>
    <p:extLst>
      <p:ext uri="{BB962C8B-B14F-4D97-AF65-F5344CB8AC3E}">
        <p14:creationId xmlns:p14="http://schemas.microsoft.com/office/powerpoint/2010/main" val="107345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713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Background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Aptos"/>
                <a:ea typeface="Aptos"/>
                <a:cs typeface="Aptos"/>
                <a:sym typeface="Aptos"/>
              </a:rPr>
              <a:t>A empresa possui um software de rastreamento veicular, porém enfrenta diversos desafios relacionados à gestão e governança de dados, impactando na eficiência operacional e a qualidade do serviço prestado. A seguir, estão listados os principais problemas e as soluções propostas.</a:t>
            </a:r>
            <a:endParaRPr sz="1200"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F812A94B-92B8-4EA7-C65C-1D32931B1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>
            <a:extLst>
              <a:ext uri="{FF2B5EF4-FFF2-40B4-BE49-F238E27FC236}">
                <a16:creationId xmlns:a16="http://schemas.microsoft.com/office/drawing/2014/main" id="{766C9ECB-144B-F612-DEAE-EF098DADFE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Chamados</a:t>
            </a:r>
            <a:endParaRPr/>
          </a:p>
        </p:txBody>
      </p:sp>
      <p:sp>
        <p:nvSpPr>
          <p:cNvPr id="159" name="Google Shape;159;p17">
            <a:extLst>
              <a:ext uri="{FF2B5EF4-FFF2-40B4-BE49-F238E27FC236}">
                <a16:creationId xmlns:a16="http://schemas.microsoft.com/office/drawing/2014/main" id="{81FCF39F-579C-B4B1-4C72-7EF6E34F1E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337400" cy="32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 dirty="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tratamento de solicitações e incidentes, desde a abertura até a finalização dos chamados.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Imagem 2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5DFC4AD2-FDBB-7E9E-C35D-5CBDA4AA6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2182090"/>
            <a:ext cx="6649726" cy="2320637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E805CC8-7773-9F2C-907E-58D41C272187}"/>
              </a:ext>
            </a:extLst>
          </p:cNvPr>
          <p:cNvSpPr/>
          <p:nvPr/>
        </p:nvSpPr>
        <p:spPr>
          <a:xfrm>
            <a:off x="2486008" y="3286990"/>
            <a:ext cx="1052946" cy="353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Analise do Chamado</a:t>
            </a:r>
          </a:p>
        </p:txBody>
      </p:sp>
    </p:spTree>
    <p:extLst>
      <p:ext uri="{BB962C8B-B14F-4D97-AF65-F5344CB8AC3E}">
        <p14:creationId xmlns:p14="http://schemas.microsoft.com/office/powerpoint/2010/main" val="2992599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7283120F-2319-C390-4742-C6B8D718F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>
            <a:extLst>
              <a:ext uri="{FF2B5EF4-FFF2-40B4-BE49-F238E27FC236}">
                <a16:creationId xmlns:a16="http://schemas.microsoft.com/office/drawing/2014/main" id="{2251C7C8-21FE-AA35-58AF-95B280A4FC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Chamados</a:t>
            </a:r>
            <a:endParaRPr/>
          </a:p>
        </p:txBody>
      </p:sp>
      <p:sp>
        <p:nvSpPr>
          <p:cNvPr id="159" name="Google Shape;159;p17">
            <a:extLst>
              <a:ext uri="{FF2B5EF4-FFF2-40B4-BE49-F238E27FC236}">
                <a16:creationId xmlns:a16="http://schemas.microsoft.com/office/drawing/2014/main" id="{D5E07B06-8F3B-9E52-5219-BD9329C67F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337400" cy="32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 dirty="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tratamento de solicitações e incidentes, desde a abertura até a finalização dos chamados.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Imagem 2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30A79276-5AF7-9FFA-4B3D-217327414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2182090"/>
            <a:ext cx="6649726" cy="2320637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F30746F-9855-D77F-1E27-E3DA041D05A5}"/>
              </a:ext>
            </a:extLst>
          </p:cNvPr>
          <p:cNvSpPr/>
          <p:nvPr/>
        </p:nvSpPr>
        <p:spPr>
          <a:xfrm>
            <a:off x="2998626" y="3158837"/>
            <a:ext cx="1052946" cy="4883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Solução do Problema / </a:t>
            </a:r>
            <a:r>
              <a:rPr lang="pt-BR" sz="800" dirty="0" err="1">
                <a:solidFill>
                  <a:schemeClr val="tx1"/>
                </a:solidFill>
              </a:rPr>
              <a:t>feedBack</a:t>
            </a:r>
            <a:r>
              <a:rPr lang="pt-BR" sz="800" dirty="0">
                <a:solidFill>
                  <a:schemeClr val="tx1"/>
                </a:solidFill>
              </a:rPr>
              <a:t> ao cliente</a:t>
            </a:r>
          </a:p>
        </p:txBody>
      </p:sp>
    </p:spTree>
    <p:extLst>
      <p:ext uri="{BB962C8B-B14F-4D97-AF65-F5344CB8AC3E}">
        <p14:creationId xmlns:p14="http://schemas.microsoft.com/office/powerpoint/2010/main" val="1575274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A477CDBA-2D3F-7531-B022-671B76FE5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>
            <a:extLst>
              <a:ext uri="{FF2B5EF4-FFF2-40B4-BE49-F238E27FC236}">
                <a16:creationId xmlns:a16="http://schemas.microsoft.com/office/drawing/2014/main" id="{ABB02233-6A24-9F89-D86F-DDF293C839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Chamados</a:t>
            </a:r>
            <a:endParaRPr/>
          </a:p>
        </p:txBody>
      </p:sp>
      <p:sp>
        <p:nvSpPr>
          <p:cNvPr id="159" name="Google Shape;159;p17">
            <a:extLst>
              <a:ext uri="{FF2B5EF4-FFF2-40B4-BE49-F238E27FC236}">
                <a16:creationId xmlns:a16="http://schemas.microsoft.com/office/drawing/2014/main" id="{E66FCD6E-7376-39B9-E0BE-09945566D7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337400" cy="32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 dirty="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tratamento de solicitações e incidentes, desde a abertura até a finalização dos chamados.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Imagem 2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34F4E84D-EC3D-58A4-1034-043F0D01B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2182090"/>
            <a:ext cx="6649726" cy="2320637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BC4BB5D-8149-8177-2234-638C0E07FE8B}"/>
              </a:ext>
            </a:extLst>
          </p:cNvPr>
          <p:cNvSpPr/>
          <p:nvPr/>
        </p:nvSpPr>
        <p:spPr>
          <a:xfrm>
            <a:off x="7238117" y="3266208"/>
            <a:ext cx="1052946" cy="353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Finaliza o Chamado</a:t>
            </a:r>
          </a:p>
        </p:txBody>
      </p:sp>
    </p:spTree>
    <p:extLst>
      <p:ext uri="{BB962C8B-B14F-4D97-AF65-F5344CB8AC3E}">
        <p14:creationId xmlns:p14="http://schemas.microsoft.com/office/powerpoint/2010/main" val="132034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7A745977-72AF-907C-1D97-A4AE3CCC8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>
            <a:extLst>
              <a:ext uri="{FF2B5EF4-FFF2-40B4-BE49-F238E27FC236}">
                <a16:creationId xmlns:a16="http://schemas.microsoft.com/office/drawing/2014/main" id="{2672BCD9-8659-3B0D-B0B2-9A4C2013AC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Chamados</a:t>
            </a:r>
            <a:endParaRPr/>
          </a:p>
        </p:txBody>
      </p:sp>
      <p:sp>
        <p:nvSpPr>
          <p:cNvPr id="159" name="Google Shape;159;p17">
            <a:extLst>
              <a:ext uri="{FF2B5EF4-FFF2-40B4-BE49-F238E27FC236}">
                <a16:creationId xmlns:a16="http://schemas.microsoft.com/office/drawing/2014/main" id="{846823F1-DD93-D704-58AD-35B2683A1A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337400" cy="32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 dirty="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tratamento de solicitações e incidentes, desde a abertura até a finalização dos chamados.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Imagem 2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FEC32FCA-84BC-A0AA-8560-7CA38BA08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2182090"/>
            <a:ext cx="6649726" cy="2320637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26CBD82-6E0D-EFAF-F101-FDD830022BB2}"/>
              </a:ext>
            </a:extLst>
          </p:cNvPr>
          <p:cNvSpPr/>
          <p:nvPr/>
        </p:nvSpPr>
        <p:spPr>
          <a:xfrm>
            <a:off x="768043" y="3659005"/>
            <a:ext cx="1275501" cy="353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Avalia se é Incidente 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(Usuário ou Sistêmico)</a:t>
            </a:r>
          </a:p>
        </p:txBody>
      </p:sp>
    </p:spTree>
    <p:extLst>
      <p:ext uri="{BB962C8B-B14F-4D97-AF65-F5344CB8AC3E}">
        <p14:creationId xmlns:p14="http://schemas.microsoft.com/office/powerpoint/2010/main" val="36135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67033FA-5F0E-36C7-4EA4-04EED1454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>
            <a:extLst>
              <a:ext uri="{FF2B5EF4-FFF2-40B4-BE49-F238E27FC236}">
                <a16:creationId xmlns:a16="http://schemas.microsoft.com/office/drawing/2014/main" id="{C9D9B760-6CEA-414A-E351-115DF4C8D8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Chamados</a:t>
            </a:r>
            <a:endParaRPr/>
          </a:p>
        </p:txBody>
      </p:sp>
      <p:sp>
        <p:nvSpPr>
          <p:cNvPr id="159" name="Google Shape;159;p17">
            <a:extLst>
              <a:ext uri="{FF2B5EF4-FFF2-40B4-BE49-F238E27FC236}">
                <a16:creationId xmlns:a16="http://schemas.microsoft.com/office/drawing/2014/main" id="{0B4A7475-272E-12A4-297E-5B71700B5A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337400" cy="32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 dirty="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tratamento de solicitações e incidentes, desde a abertura até a finalização dos chamados.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Imagem 2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C18B1920-0222-FA0A-A220-33359AB30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2182090"/>
            <a:ext cx="6649726" cy="2320637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84F2797-21D9-3636-D45D-7236997FCB6A}"/>
              </a:ext>
            </a:extLst>
          </p:cNvPr>
          <p:cNvSpPr/>
          <p:nvPr/>
        </p:nvSpPr>
        <p:spPr>
          <a:xfrm>
            <a:off x="2368244" y="3820390"/>
            <a:ext cx="1052946" cy="353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Direcionar o problema ao </a:t>
            </a:r>
            <a:r>
              <a:rPr lang="pt-BR" sz="800" dirty="0" err="1">
                <a:solidFill>
                  <a:schemeClr val="tx1"/>
                </a:solidFill>
              </a:rPr>
              <a:t>TechLead</a:t>
            </a:r>
            <a:endParaRPr lang="pt-B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9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E98F518-C8D3-9623-4CC6-437FD7508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>
            <a:extLst>
              <a:ext uri="{FF2B5EF4-FFF2-40B4-BE49-F238E27FC236}">
                <a16:creationId xmlns:a16="http://schemas.microsoft.com/office/drawing/2014/main" id="{4AA81C40-82B1-CB5A-38E6-F13D30E0D0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Chamados</a:t>
            </a:r>
            <a:endParaRPr/>
          </a:p>
        </p:txBody>
      </p:sp>
      <p:sp>
        <p:nvSpPr>
          <p:cNvPr id="159" name="Google Shape;159;p17">
            <a:extLst>
              <a:ext uri="{FF2B5EF4-FFF2-40B4-BE49-F238E27FC236}">
                <a16:creationId xmlns:a16="http://schemas.microsoft.com/office/drawing/2014/main" id="{5E8BF9AB-E96A-2EB9-EE2A-59F3B3C330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337400" cy="32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 dirty="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tratamento de solicitações e incidentes, desde a abertura até a finalização dos chamados.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Imagem 2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B5EB137D-ADBB-5057-6AA2-C67438237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2182090"/>
            <a:ext cx="6649726" cy="2320637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9801A5A-628E-94BC-D6DD-3DD35D957D1A}"/>
              </a:ext>
            </a:extLst>
          </p:cNvPr>
          <p:cNvSpPr/>
          <p:nvPr/>
        </p:nvSpPr>
        <p:spPr>
          <a:xfrm>
            <a:off x="2957062" y="3650674"/>
            <a:ext cx="1052946" cy="5230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Atuar com o desenvolvedor para correção imediata</a:t>
            </a:r>
          </a:p>
        </p:txBody>
      </p:sp>
    </p:spTree>
    <p:extLst>
      <p:ext uri="{BB962C8B-B14F-4D97-AF65-F5344CB8AC3E}">
        <p14:creationId xmlns:p14="http://schemas.microsoft.com/office/powerpoint/2010/main" val="1913076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F08357A8-0FF6-B1F0-18C6-921BE2F47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>
            <a:extLst>
              <a:ext uri="{FF2B5EF4-FFF2-40B4-BE49-F238E27FC236}">
                <a16:creationId xmlns:a16="http://schemas.microsoft.com/office/drawing/2014/main" id="{F258E541-1016-8E3A-EA37-73EF8F2CF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Chamados</a:t>
            </a:r>
            <a:endParaRPr/>
          </a:p>
        </p:txBody>
      </p:sp>
      <p:sp>
        <p:nvSpPr>
          <p:cNvPr id="159" name="Google Shape;159;p17">
            <a:extLst>
              <a:ext uri="{FF2B5EF4-FFF2-40B4-BE49-F238E27FC236}">
                <a16:creationId xmlns:a16="http://schemas.microsoft.com/office/drawing/2014/main" id="{7A2839EC-C4B6-39A1-7128-86D88064AB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337400" cy="32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 dirty="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tratamento de solicitações e incidentes, desde a abertura até a finalização dos chamados.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Imagem 2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99A28C91-FD9F-0443-78FC-FD9AE562B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2182090"/>
            <a:ext cx="6649726" cy="2320637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11308BC-F1C9-E7DF-F9D3-0B3AA0073D61}"/>
              </a:ext>
            </a:extLst>
          </p:cNvPr>
          <p:cNvSpPr/>
          <p:nvPr/>
        </p:nvSpPr>
        <p:spPr>
          <a:xfrm>
            <a:off x="3569417" y="3827317"/>
            <a:ext cx="1052946" cy="353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Correção Aplicada</a:t>
            </a:r>
          </a:p>
        </p:txBody>
      </p:sp>
    </p:spTree>
    <p:extLst>
      <p:ext uri="{BB962C8B-B14F-4D97-AF65-F5344CB8AC3E}">
        <p14:creationId xmlns:p14="http://schemas.microsoft.com/office/powerpoint/2010/main" val="2982800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C306DCE-AD82-1C9A-169F-0415782F2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>
            <a:extLst>
              <a:ext uri="{FF2B5EF4-FFF2-40B4-BE49-F238E27FC236}">
                <a16:creationId xmlns:a16="http://schemas.microsoft.com/office/drawing/2014/main" id="{088BF17E-A68B-FA13-DD32-95E483C08E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Chamados</a:t>
            </a:r>
            <a:endParaRPr/>
          </a:p>
        </p:txBody>
      </p:sp>
      <p:sp>
        <p:nvSpPr>
          <p:cNvPr id="159" name="Google Shape;159;p17">
            <a:extLst>
              <a:ext uri="{FF2B5EF4-FFF2-40B4-BE49-F238E27FC236}">
                <a16:creationId xmlns:a16="http://schemas.microsoft.com/office/drawing/2014/main" id="{6A990442-DA53-58C3-854A-2F047700A6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337400" cy="32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 dirty="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tratamento de solicitações e incidentes, desde a abertura até a finalização dos chamados.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Imagem 2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9344E913-21BD-67A9-F2CB-3A346EE0D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2182090"/>
            <a:ext cx="6649726" cy="2320637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DBB4654-CC06-3B8F-0600-4D0C5FE9F670}"/>
              </a:ext>
            </a:extLst>
          </p:cNvPr>
          <p:cNvSpPr/>
          <p:nvPr/>
        </p:nvSpPr>
        <p:spPr>
          <a:xfrm>
            <a:off x="7238117" y="3266208"/>
            <a:ext cx="1052946" cy="353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Finaliza o Chamado</a:t>
            </a:r>
          </a:p>
        </p:txBody>
      </p:sp>
    </p:spTree>
    <p:extLst>
      <p:ext uri="{BB962C8B-B14F-4D97-AF65-F5344CB8AC3E}">
        <p14:creationId xmlns:p14="http://schemas.microsoft.com/office/powerpoint/2010/main" val="4293319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Deploy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deploy do código fonte desde o início do desenvolvimento até o deploy em ambiente produtivo, passando pelos fluxos de aprovação e controle de versionamento. </a:t>
            </a: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1583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1583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975" y="2477450"/>
            <a:ext cx="6629600" cy="17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>
          <a:extLst>
            <a:ext uri="{FF2B5EF4-FFF2-40B4-BE49-F238E27FC236}">
              <a16:creationId xmlns:a16="http://schemas.microsoft.com/office/drawing/2014/main" id="{8E01A231-B137-FAC9-1766-8C0B17E5D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>
            <a:extLst>
              <a:ext uri="{FF2B5EF4-FFF2-40B4-BE49-F238E27FC236}">
                <a16:creationId xmlns:a16="http://schemas.microsoft.com/office/drawing/2014/main" id="{A7D318EC-A4ED-68C9-2EDC-FBFA628A10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Deploy</a:t>
            </a:r>
            <a:endParaRPr/>
          </a:p>
        </p:txBody>
      </p:sp>
      <p:sp>
        <p:nvSpPr>
          <p:cNvPr id="166" name="Google Shape;166;p18">
            <a:extLst>
              <a:ext uri="{FF2B5EF4-FFF2-40B4-BE49-F238E27FC236}">
                <a16:creationId xmlns:a16="http://schemas.microsoft.com/office/drawing/2014/main" id="{38247DB0-2A8B-5646-0CE5-53320015E6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deploy do código fonte desde o início do desenvolvimento até o deploy em ambiente produtivo, passando pelos fluxos de aprovação e controle de versionamento. </a:t>
            </a: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1583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1583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7" name="Google Shape;167;p18">
            <a:extLst>
              <a:ext uri="{FF2B5EF4-FFF2-40B4-BE49-F238E27FC236}">
                <a16:creationId xmlns:a16="http://schemas.microsoft.com/office/drawing/2014/main" id="{A952207B-F6AC-C261-E8D3-5E8CC5033C0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975" y="2477450"/>
            <a:ext cx="6629600" cy="17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CBA2FE5-1EBD-2DA7-9AF5-96EDE3B5F545}"/>
              </a:ext>
            </a:extLst>
          </p:cNvPr>
          <p:cNvSpPr/>
          <p:nvPr/>
        </p:nvSpPr>
        <p:spPr>
          <a:xfrm>
            <a:off x="1033150" y="2846504"/>
            <a:ext cx="1052946" cy="353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310086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encontrados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lnSpc>
                <a:spcPct val="105833"/>
              </a:lnSpc>
              <a:spcBef>
                <a:spcPts val="0"/>
              </a:spcBef>
              <a:spcAft>
                <a:spcPts val="0"/>
              </a:spcAft>
              <a:buSzPts val="1100"/>
              <a:buFont typeface="Aptos"/>
              <a:buAutoNum type="arabicPeriod"/>
            </a:pPr>
            <a:r>
              <a:rPr lang="pt-BR" sz="1100" b="1">
                <a:latin typeface="Aptos"/>
                <a:ea typeface="Aptos"/>
                <a:cs typeface="Aptos"/>
                <a:sym typeface="Aptos"/>
              </a:rPr>
              <a:t>Falta de um canal adequado para suporte:</a:t>
            </a:r>
            <a:r>
              <a:rPr lang="pt-BR" sz="1100">
                <a:latin typeface="Aptos"/>
                <a:ea typeface="Aptos"/>
                <a:cs typeface="Aptos"/>
                <a:sym typeface="Aptos"/>
              </a:rPr>
              <a:t> Os usuários entram em contato diretamente com o desenvolvedor para relatar problemas, sobrecarregando-o e comprometendo a agilidade no atendimento.</a:t>
            </a:r>
            <a:endParaRPr sz="1100">
              <a:latin typeface="Aptos"/>
              <a:ea typeface="Aptos"/>
              <a:cs typeface="Aptos"/>
              <a:sym typeface="Aptos"/>
            </a:endParaRPr>
          </a:p>
          <a:p>
            <a:pPr marL="457200" lvl="0" indent="-298450" algn="l" rtl="0">
              <a:lnSpc>
                <a:spcPct val="105833"/>
              </a:lnSpc>
              <a:spcBef>
                <a:spcPts val="800"/>
              </a:spcBef>
              <a:spcAft>
                <a:spcPts val="0"/>
              </a:spcAft>
              <a:buSzPts val="1100"/>
              <a:buFont typeface="Aptos"/>
              <a:buAutoNum type="arabicPeriod"/>
            </a:pPr>
            <a:r>
              <a:rPr lang="pt-BR" sz="1100" b="1">
                <a:latin typeface="Aptos"/>
                <a:ea typeface="Aptos"/>
                <a:cs typeface="Aptos"/>
                <a:sym typeface="Aptos"/>
              </a:rPr>
              <a:t>Ausência de versionamento de código:</a:t>
            </a:r>
            <a:r>
              <a:rPr lang="pt-BR" sz="1100">
                <a:latin typeface="Aptos"/>
                <a:ea typeface="Aptos"/>
                <a:cs typeface="Aptos"/>
                <a:sym typeface="Aptos"/>
              </a:rPr>
              <a:t> Todas as atualizações, backups e deploys são realizados manualmente, aumentando o risco de erros e dificultando o rastreamento de mudanças.</a:t>
            </a:r>
            <a:endParaRPr sz="1100">
              <a:latin typeface="Aptos"/>
              <a:ea typeface="Aptos"/>
              <a:cs typeface="Aptos"/>
              <a:sym typeface="Aptos"/>
            </a:endParaRPr>
          </a:p>
          <a:p>
            <a:pPr marL="457200" lvl="0" indent="-298450" algn="l" rtl="0">
              <a:lnSpc>
                <a:spcPct val="105833"/>
              </a:lnSpc>
              <a:spcBef>
                <a:spcPts val="800"/>
              </a:spcBef>
              <a:spcAft>
                <a:spcPts val="0"/>
              </a:spcAft>
              <a:buSzPts val="1100"/>
              <a:buFont typeface="Aptos"/>
              <a:buAutoNum type="arabicPeriod"/>
            </a:pPr>
            <a:r>
              <a:rPr lang="pt-BR" sz="1100" b="1">
                <a:latin typeface="Aptos"/>
                <a:ea typeface="Aptos"/>
                <a:cs typeface="Aptos"/>
                <a:sym typeface="Aptos"/>
              </a:rPr>
              <a:t>Falta de ferramentas e processos de gestão de chamados:</a:t>
            </a:r>
            <a:r>
              <a:rPr lang="pt-BR" sz="1100">
                <a:latin typeface="Aptos"/>
                <a:ea typeface="Aptos"/>
                <a:cs typeface="Aptos"/>
                <a:sym typeface="Aptos"/>
              </a:rPr>
              <a:t> A inexistência de um sistema estruturado para registro e acompanhamento de solicitações compromete a organização e a priorização das demandas.</a:t>
            </a:r>
            <a:endParaRPr sz="1100">
              <a:latin typeface="Aptos"/>
              <a:ea typeface="Aptos"/>
              <a:cs typeface="Aptos"/>
              <a:sym typeface="Aptos"/>
            </a:endParaRPr>
          </a:p>
          <a:p>
            <a:pPr marL="457200" lvl="0" indent="-298450" algn="l" rtl="0">
              <a:lnSpc>
                <a:spcPct val="105833"/>
              </a:lnSpc>
              <a:spcBef>
                <a:spcPts val="800"/>
              </a:spcBef>
              <a:spcAft>
                <a:spcPts val="800"/>
              </a:spcAft>
              <a:buSzPts val="1100"/>
              <a:buFont typeface="Aptos"/>
              <a:buAutoNum type="arabicPeriod"/>
            </a:pPr>
            <a:r>
              <a:rPr lang="pt-BR" sz="1100" b="1">
                <a:latin typeface="Aptos"/>
                <a:ea typeface="Aptos"/>
                <a:cs typeface="Aptos"/>
                <a:sym typeface="Aptos"/>
              </a:rPr>
              <a:t>Desenvolvimento diretamente em produção:</a:t>
            </a:r>
            <a:r>
              <a:rPr lang="pt-BR" sz="1100">
                <a:latin typeface="Aptos"/>
                <a:ea typeface="Aptos"/>
                <a:cs typeface="Aptos"/>
                <a:sym typeface="Aptos"/>
              </a:rPr>
              <a:t> Todas as alterações no sistema são feitas no ambiente produtivo, sem passar por um processo de validação ou aprovação de um "Data Owner" aumentando os riscos de falhas e instabilidades. </a:t>
            </a:r>
            <a:endParaRPr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>
          <a:extLst>
            <a:ext uri="{FF2B5EF4-FFF2-40B4-BE49-F238E27FC236}">
              <a16:creationId xmlns:a16="http://schemas.microsoft.com/office/drawing/2014/main" id="{C04C34D8-AEA2-2A80-2CD8-9EF3A8037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>
            <a:extLst>
              <a:ext uri="{FF2B5EF4-FFF2-40B4-BE49-F238E27FC236}">
                <a16:creationId xmlns:a16="http://schemas.microsoft.com/office/drawing/2014/main" id="{7F462DF8-204D-BD83-41D8-42BE65B82F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Deploy</a:t>
            </a:r>
            <a:endParaRPr/>
          </a:p>
        </p:txBody>
      </p:sp>
      <p:sp>
        <p:nvSpPr>
          <p:cNvPr id="166" name="Google Shape;166;p18">
            <a:extLst>
              <a:ext uri="{FF2B5EF4-FFF2-40B4-BE49-F238E27FC236}">
                <a16:creationId xmlns:a16="http://schemas.microsoft.com/office/drawing/2014/main" id="{C8F1FDC5-C0A6-9D5C-5711-092365304A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deploy do código fonte desde o início do desenvolvimento até o deploy em ambiente produtivo, passando pelos fluxos de aprovação e controle de versionamento. </a:t>
            </a: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1583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1583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7" name="Google Shape;167;p18">
            <a:extLst>
              <a:ext uri="{FF2B5EF4-FFF2-40B4-BE49-F238E27FC236}">
                <a16:creationId xmlns:a16="http://schemas.microsoft.com/office/drawing/2014/main" id="{02829868-9C8D-46BC-568D-20839F64AA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975" y="2477450"/>
            <a:ext cx="6629600" cy="17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A0C2E9D-176F-DD1E-B3BD-DFA2736A2EEC}"/>
              </a:ext>
            </a:extLst>
          </p:cNvPr>
          <p:cNvSpPr/>
          <p:nvPr/>
        </p:nvSpPr>
        <p:spPr>
          <a:xfrm>
            <a:off x="1531914" y="2846504"/>
            <a:ext cx="1052946" cy="353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solidFill>
                  <a:schemeClr val="tx1"/>
                </a:solidFill>
              </a:rPr>
              <a:t>Pull</a:t>
            </a:r>
            <a:r>
              <a:rPr lang="pt-BR" sz="800" dirty="0">
                <a:solidFill>
                  <a:schemeClr val="tx1"/>
                </a:solidFill>
              </a:rPr>
              <a:t> </a:t>
            </a:r>
            <a:r>
              <a:rPr lang="pt-BR" sz="800" dirty="0" err="1">
                <a:solidFill>
                  <a:schemeClr val="tx1"/>
                </a:solidFill>
              </a:rPr>
              <a:t>Request</a:t>
            </a:r>
            <a:endParaRPr lang="pt-BR" sz="800" dirty="0">
              <a:solidFill>
                <a:schemeClr val="tx1"/>
              </a:solidFill>
            </a:endParaRP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3994147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>
          <a:extLst>
            <a:ext uri="{FF2B5EF4-FFF2-40B4-BE49-F238E27FC236}">
              <a16:creationId xmlns:a16="http://schemas.microsoft.com/office/drawing/2014/main" id="{E54E0C46-DB42-29E0-A127-4BEB2D974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>
            <a:extLst>
              <a:ext uri="{FF2B5EF4-FFF2-40B4-BE49-F238E27FC236}">
                <a16:creationId xmlns:a16="http://schemas.microsoft.com/office/drawing/2014/main" id="{7142CCC1-325A-E6BD-E067-D35D1A177E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Deploy</a:t>
            </a:r>
            <a:endParaRPr/>
          </a:p>
        </p:txBody>
      </p:sp>
      <p:sp>
        <p:nvSpPr>
          <p:cNvPr id="166" name="Google Shape;166;p18">
            <a:extLst>
              <a:ext uri="{FF2B5EF4-FFF2-40B4-BE49-F238E27FC236}">
                <a16:creationId xmlns:a16="http://schemas.microsoft.com/office/drawing/2014/main" id="{DC9D7FD2-5354-9763-C8E3-0A542B622D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deploy do código fonte desde o início do desenvolvimento até o deploy em ambiente produtivo, passando pelos fluxos de aprovação e controle de versionamento. </a:t>
            </a: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1583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1583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7" name="Google Shape;167;p18">
            <a:extLst>
              <a:ext uri="{FF2B5EF4-FFF2-40B4-BE49-F238E27FC236}">
                <a16:creationId xmlns:a16="http://schemas.microsoft.com/office/drawing/2014/main" id="{97536497-202E-1285-0493-25877D6A2C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975" y="2477450"/>
            <a:ext cx="6629600" cy="17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BD9E54D-004A-4B72-0B54-B46BE68DD64A}"/>
              </a:ext>
            </a:extLst>
          </p:cNvPr>
          <p:cNvSpPr/>
          <p:nvPr/>
        </p:nvSpPr>
        <p:spPr>
          <a:xfrm>
            <a:off x="1982187" y="2846504"/>
            <a:ext cx="1052946" cy="353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solidFill>
                  <a:schemeClr val="tx1"/>
                </a:solidFill>
              </a:rPr>
              <a:t>Deploy</a:t>
            </a:r>
            <a:endParaRPr lang="pt-BR" sz="800" dirty="0">
              <a:solidFill>
                <a:schemeClr val="tx1"/>
              </a:solidFill>
            </a:endParaRP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839071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>
          <a:extLst>
            <a:ext uri="{FF2B5EF4-FFF2-40B4-BE49-F238E27FC236}">
              <a16:creationId xmlns:a16="http://schemas.microsoft.com/office/drawing/2014/main" id="{38E5A6A9-4ECA-D01B-D577-DB195BB85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>
            <a:extLst>
              <a:ext uri="{FF2B5EF4-FFF2-40B4-BE49-F238E27FC236}">
                <a16:creationId xmlns:a16="http://schemas.microsoft.com/office/drawing/2014/main" id="{70125C16-0B12-0D81-48D5-FC266725F9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Deploy</a:t>
            </a:r>
            <a:endParaRPr/>
          </a:p>
        </p:txBody>
      </p:sp>
      <p:sp>
        <p:nvSpPr>
          <p:cNvPr id="166" name="Google Shape;166;p18">
            <a:extLst>
              <a:ext uri="{FF2B5EF4-FFF2-40B4-BE49-F238E27FC236}">
                <a16:creationId xmlns:a16="http://schemas.microsoft.com/office/drawing/2014/main" id="{D54B9FEB-8B64-AADC-3853-53F340F366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deploy do código fonte desde o início do desenvolvimento até o deploy em ambiente produtivo, passando pelos fluxos de aprovação e controle de versionamento. </a:t>
            </a: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1583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1583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7" name="Google Shape;167;p18">
            <a:extLst>
              <a:ext uri="{FF2B5EF4-FFF2-40B4-BE49-F238E27FC236}">
                <a16:creationId xmlns:a16="http://schemas.microsoft.com/office/drawing/2014/main" id="{3EFFEDB3-62B2-F569-6D55-1D96F227783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975" y="2477450"/>
            <a:ext cx="6629600" cy="17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B61D251-5771-9540-0EDF-8FE76DF04F03}"/>
              </a:ext>
            </a:extLst>
          </p:cNvPr>
          <p:cNvSpPr/>
          <p:nvPr/>
        </p:nvSpPr>
        <p:spPr>
          <a:xfrm>
            <a:off x="2605641" y="2846504"/>
            <a:ext cx="1052946" cy="353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Testes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651707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>
          <a:extLst>
            <a:ext uri="{FF2B5EF4-FFF2-40B4-BE49-F238E27FC236}">
              <a16:creationId xmlns:a16="http://schemas.microsoft.com/office/drawing/2014/main" id="{13AF61AD-5627-CD75-11E5-94AAB050A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>
            <a:extLst>
              <a:ext uri="{FF2B5EF4-FFF2-40B4-BE49-F238E27FC236}">
                <a16:creationId xmlns:a16="http://schemas.microsoft.com/office/drawing/2014/main" id="{44E1C148-B7E0-BE8C-FBC8-F10B4D8F3D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Deploy</a:t>
            </a:r>
            <a:endParaRPr/>
          </a:p>
        </p:txBody>
      </p:sp>
      <p:sp>
        <p:nvSpPr>
          <p:cNvPr id="166" name="Google Shape;166;p18">
            <a:extLst>
              <a:ext uri="{FF2B5EF4-FFF2-40B4-BE49-F238E27FC236}">
                <a16:creationId xmlns:a16="http://schemas.microsoft.com/office/drawing/2014/main" id="{7962136F-A708-FCED-FEB5-598CCAE19F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deploy do código fonte desde o início do desenvolvimento até o deploy em ambiente produtivo, passando pelos fluxos de aprovação e controle de versionamento. </a:t>
            </a: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1583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1583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7" name="Google Shape;167;p18">
            <a:extLst>
              <a:ext uri="{FF2B5EF4-FFF2-40B4-BE49-F238E27FC236}">
                <a16:creationId xmlns:a16="http://schemas.microsoft.com/office/drawing/2014/main" id="{B17D4E6B-A425-612F-148D-2D79A705178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975" y="2477450"/>
            <a:ext cx="6629600" cy="17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53178FF-11CD-3007-1C80-A3829B565943}"/>
              </a:ext>
            </a:extLst>
          </p:cNvPr>
          <p:cNvSpPr/>
          <p:nvPr/>
        </p:nvSpPr>
        <p:spPr>
          <a:xfrm>
            <a:off x="3125186" y="2846504"/>
            <a:ext cx="1052946" cy="353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solidFill>
                  <a:schemeClr val="tx1"/>
                </a:solidFill>
              </a:rPr>
              <a:t>Pull</a:t>
            </a:r>
            <a:r>
              <a:rPr lang="pt-BR" sz="800" dirty="0">
                <a:solidFill>
                  <a:schemeClr val="tx1"/>
                </a:solidFill>
              </a:rPr>
              <a:t> </a:t>
            </a:r>
            <a:r>
              <a:rPr lang="pt-BR" sz="800" dirty="0" err="1">
                <a:solidFill>
                  <a:schemeClr val="tx1"/>
                </a:solidFill>
              </a:rPr>
              <a:t>Request</a:t>
            </a:r>
            <a:endParaRPr lang="pt-BR" sz="800" dirty="0">
              <a:solidFill>
                <a:schemeClr val="tx1"/>
              </a:solidFill>
            </a:endParaRP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Homologação</a:t>
            </a:r>
          </a:p>
        </p:txBody>
      </p:sp>
    </p:spTree>
    <p:extLst>
      <p:ext uri="{BB962C8B-B14F-4D97-AF65-F5344CB8AC3E}">
        <p14:creationId xmlns:p14="http://schemas.microsoft.com/office/powerpoint/2010/main" val="1339235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>
          <a:extLst>
            <a:ext uri="{FF2B5EF4-FFF2-40B4-BE49-F238E27FC236}">
              <a16:creationId xmlns:a16="http://schemas.microsoft.com/office/drawing/2014/main" id="{6A6E8D02-AA9E-BBE7-D70A-25F400E9C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>
            <a:extLst>
              <a:ext uri="{FF2B5EF4-FFF2-40B4-BE49-F238E27FC236}">
                <a16:creationId xmlns:a16="http://schemas.microsoft.com/office/drawing/2014/main" id="{B3779459-6D36-0975-2EE2-C8031F13BC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Deploy</a:t>
            </a:r>
            <a:endParaRPr/>
          </a:p>
        </p:txBody>
      </p:sp>
      <p:sp>
        <p:nvSpPr>
          <p:cNvPr id="166" name="Google Shape;166;p18">
            <a:extLst>
              <a:ext uri="{FF2B5EF4-FFF2-40B4-BE49-F238E27FC236}">
                <a16:creationId xmlns:a16="http://schemas.microsoft.com/office/drawing/2014/main" id="{5DFE9F6B-2F78-9B34-2BC8-EAC4189483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deploy do código fonte desde o início do desenvolvimento até o deploy em ambiente produtivo, passando pelos fluxos de aprovação e controle de versionamento. </a:t>
            </a: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1583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1583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7" name="Google Shape;167;p18">
            <a:extLst>
              <a:ext uri="{FF2B5EF4-FFF2-40B4-BE49-F238E27FC236}">
                <a16:creationId xmlns:a16="http://schemas.microsoft.com/office/drawing/2014/main" id="{046ABBDA-4943-3C4B-220D-AB5B659F97F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975" y="2477450"/>
            <a:ext cx="6629600" cy="17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9AE930C-18C7-CE89-9EA6-4FAE82DC9A58}"/>
              </a:ext>
            </a:extLst>
          </p:cNvPr>
          <p:cNvSpPr/>
          <p:nvPr/>
        </p:nvSpPr>
        <p:spPr>
          <a:xfrm>
            <a:off x="3631829" y="3580795"/>
            <a:ext cx="1052946" cy="353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Aprovação Tech</a:t>
            </a:r>
          </a:p>
          <a:p>
            <a:pPr algn="ctr"/>
            <a:r>
              <a:rPr lang="pt-BR" sz="800" dirty="0" err="1">
                <a:solidFill>
                  <a:schemeClr val="tx1"/>
                </a:solidFill>
              </a:rPr>
              <a:t>Code</a:t>
            </a:r>
            <a:r>
              <a:rPr lang="pt-BR" sz="800" dirty="0">
                <a:solidFill>
                  <a:schemeClr val="tx1"/>
                </a:solidFill>
              </a:rPr>
              <a:t> Review</a:t>
            </a:r>
          </a:p>
        </p:txBody>
      </p:sp>
    </p:spTree>
    <p:extLst>
      <p:ext uri="{BB962C8B-B14F-4D97-AF65-F5344CB8AC3E}">
        <p14:creationId xmlns:p14="http://schemas.microsoft.com/office/powerpoint/2010/main" val="886492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>
          <a:extLst>
            <a:ext uri="{FF2B5EF4-FFF2-40B4-BE49-F238E27FC236}">
              <a16:creationId xmlns:a16="http://schemas.microsoft.com/office/drawing/2014/main" id="{509B62A6-07E6-581B-0A90-E1E42AA66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>
            <a:extLst>
              <a:ext uri="{FF2B5EF4-FFF2-40B4-BE49-F238E27FC236}">
                <a16:creationId xmlns:a16="http://schemas.microsoft.com/office/drawing/2014/main" id="{37E831AA-86CB-4AA8-6CFD-42D18FD841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Deploy</a:t>
            </a:r>
            <a:endParaRPr/>
          </a:p>
        </p:txBody>
      </p:sp>
      <p:sp>
        <p:nvSpPr>
          <p:cNvPr id="166" name="Google Shape;166;p18">
            <a:extLst>
              <a:ext uri="{FF2B5EF4-FFF2-40B4-BE49-F238E27FC236}">
                <a16:creationId xmlns:a16="http://schemas.microsoft.com/office/drawing/2014/main" id="{FFB84DF2-9B00-768F-968C-0303D0FA0E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deploy do código fonte desde o início do desenvolvimento até o deploy em ambiente produtivo, passando pelos fluxos de aprovação e controle de versionamento. </a:t>
            </a: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1583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1583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7" name="Google Shape;167;p18">
            <a:extLst>
              <a:ext uri="{FF2B5EF4-FFF2-40B4-BE49-F238E27FC236}">
                <a16:creationId xmlns:a16="http://schemas.microsoft.com/office/drawing/2014/main" id="{7436B1CE-CB9C-03AD-A333-2F55D584942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975" y="2477450"/>
            <a:ext cx="6629600" cy="17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EE220BE-CAF1-1BFE-9555-E342B0C21309}"/>
              </a:ext>
            </a:extLst>
          </p:cNvPr>
          <p:cNvSpPr/>
          <p:nvPr/>
        </p:nvSpPr>
        <p:spPr>
          <a:xfrm>
            <a:off x="4290477" y="3608504"/>
            <a:ext cx="1052946" cy="353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solidFill>
                  <a:schemeClr val="tx1"/>
                </a:solidFill>
              </a:rPr>
              <a:t>Deploy</a:t>
            </a:r>
            <a:endParaRPr lang="pt-BR" sz="800" dirty="0">
              <a:solidFill>
                <a:schemeClr val="tx1"/>
              </a:solidFill>
            </a:endParaRP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Homologação</a:t>
            </a:r>
          </a:p>
        </p:txBody>
      </p:sp>
    </p:spTree>
    <p:extLst>
      <p:ext uri="{BB962C8B-B14F-4D97-AF65-F5344CB8AC3E}">
        <p14:creationId xmlns:p14="http://schemas.microsoft.com/office/powerpoint/2010/main" val="2166714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>
          <a:extLst>
            <a:ext uri="{FF2B5EF4-FFF2-40B4-BE49-F238E27FC236}">
              <a16:creationId xmlns:a16="http://schemas.microsoft.com/office/drawing/2014/main" id="{33D41ECB-2A60-7382-299B-94751FF83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>
            <a:extLst>
              <a:ext uri="{FF2B5EF4-FFF2-40B4-BE49-F238E27FC236}">
                <a16:creationId xmlns:a16="http://schemas.microsoft.com/office/drawing/2014/main" id="{4857780C-61A2-8C37-D9BC-D21A13EC75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Deploy</a:t>
            </a:r>
            <a:endParaRPr/>
          </a:p>
        </p:txBody>
      </p:sp>
      <p:sp>
        <p:nvSpPr>
          <p:cNvPr id="166" name="Google Shape;166;p18">
            <a:extLst>
              <a:ext uri="{FF2B5EF4-FFF2-40B4-BE49-F238E27FC236}">
                <a16:creationId xmlns:a16="http://schemas.microsoft.com/office/drawing/2014/main" id="{E94D04FC-4797-976A-9B01-713C5195E6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deploy do código fonte desde o início do desenvolvimento até o deploy em ambiente produtivo, passando pelos fluxos de aprovação e controle de versionamento. </a:t>
            </a: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1583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1583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7" name="Google Shape;167;p18">
            <a:extLst>
              <a:ext uri="{FF2B5EF4-FFF2-40B4-BE49-F238E27FC236}">
                <a16:creationId xmlns:a16="http://schemas.microsoft.com/office/drawing/2014/main" id="{D9B5E482-0DC4-5BEA-BA04-0C6E962F104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975" y="2477450"/>
            <a:ext cx="6629600" cy="17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C7D337F-44B4-42B6-C48B-18B277C63843}"/>
              </a:ext>
            </a:extLst>
          </p:cNvPr>
          <p:cNvSpPr/>
          <p:nvPr/>
        </p:nvSpPr>
        <p:spPr>
          <a:xfrm>
            <a:off x="4816950" y="3615432"/>
            <a:ext cx="1052946" cy="353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Testes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Homologação</a:t>
            </a:r>
          </a:p>
        </p:txBody>
      </p:sp>
    </p:spTree>
    <p:extLst>
      <p:ext uri="{BB962C8B-B14F-4D97-AF65-F5344CB8AC3E}">
        <p14:creationId xmlns:p14="http://schemas.microsoft.com/office/powerpoint/2010/main" val="1406465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>
          <a:extLst>
            <a:ext uri="{FF2B5EF4-FFF2-40B4-BE49-F238E27FC236}">
              <a16:creationId xmlns:a16="http://schemas.microsoft.com/office/drawing/2014/main" id="{E207C7AB-D4C3-97A7-FE12-D24B1C610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>
            <a:extLst>
              <a:ext uri="{FF2B5EF4-FFF2-40B4-BE49-F238E27FC236}">
                <a16:creationId xmlns:a16="http://schemas.microsoft.com/office/drawing/2014/main" id="{157F7F6D-3066-7F11-FEBF-3A27CA3D13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Deploy</a:t>
            </a:r>
            <a:endParaRPr/>
          </a:p>
        </p:txBody>
      </p:sp>
      <p:sp>
        <p:nvSpPr>
          <p:cNvPr id="166" name="Google Shape;166;p18">
            <a:extLst>
              <a:ext uri="{FF2B5EF4-FFF2-40B4-BE49-F238E27FC236}">
                <a16:creationId xmlns:a16="http://schemas.microsoft.com/office/drawing/2014/main" id="{5F3B6179-C9BF-8150-491F-EFC9F91E05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deploy do código fonte desde o início do desenvolvimento até o deploy em ambiente produtivo, passando pelos fluxos de aprovação e controle de versionamento. </a:t>
            </a: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1583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1583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7" name="Google Shape;167;p18">
            <a:extLst>
              <a:ext uri="{FF2B5EF4-FFF2-40B4-BE49-F238E27FC236}">
                <a16:creationId xmlns:a16="http://schemas.microsoft.com/office/drawing/2014/main" id="{10677DDC-92C0-6084-9F9A-352684D7FE9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975" y="2477450"/>
            <a:ext cx="6629600" cy="17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73CFBD1-9705-72BF-319A-5DD7E6C8CF70}"/>
              </a:ext>
            </a:extLst>
          </p:cNvPr>
          <p:cNvSpPr/>
          <p:nvPr/>
        </p:nvSpPr>
        <p:spPr>
          <a:xfrm>
            <a:off x="5384987" y="3587723"/>
            <a:ext cx="1052946" cy="353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solidFill>
                  <a:schemeClr val="tx1"/>
                </a:solidFill>
              </a:rPr>
              <a:t>Pull</a:t>
            </a:r>
            <a:r>
              <a:rPr lang="pt-BR" sz="800" dirty="0">
                <a:solidFill>
                  <a:schemeClr val="tx1"/>
                </a:solidFill>
              </a:rPr>
              <a:t> </a:t>
            </a:r>
            <a:r>
              <a:rPr lang="pt-BR" sz="800" dirty="0" err="1">
                <a:solidFill>
                  <a:schemeClr val="tx1"/>
                </a:solidFill>
              </a:rPr>
              <a:t>Request</a:t>
            </a:r>
            <a:endParaRPr lang="pt-BR" sz="800" dirty="0">
              <a:solidFill>
                <a:schemeClr val="tx1"/>
              </a:solidFill>
            </a:endParaRP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Produção</a:t>
            </a:r>
          </a:p>
        </p:txBody>
      </p:sp>
    </p:spTree>
    <p:extLst>
      <p:ext uri="{BB962C8B-B14F-4D97-AF65-F5344CB8AC3E}">
        <p14:creationId xmlns:p14="http://schemas.microsoft.com/office/powerpoint/2010/main" val="2358907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>
          <a:extLst>
            <a:ext uri="{FF2B5EF4-FFF2-40B4-BE49-F238E27FC236}">
              <a16:creationId xmlns:a16="http://schemas.microsoft.com/office/drawing/2014/main" id="{A712C73F-E896-EA18-2330-4749C8BF7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>
            <a:extLst>
              <a:ext uri="{FF2B5EF4-FFF2-40B4-BE49-F238E27FC236}">
                <a16:creationId xmlns:a16="http://schemas.microsoft.com/office/drawing/2014/main" id="{971D0D8A-33C2-A41E-06B9-446BAB12AD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Deploy</a:t>
            </a:r>
            <a:endParaRPr/>
          </a:p>
        </p:txBody>
      </p:sp>
      <p:sp>
        <p:nvSpPr>
          <p:cNvPr id="166" name="Google Shape;166;p18">
            <a:extLst>
              <a:ext uri="{FF2B5EF4-FFF2-40B4-BE49-F238E27FC236}">
                <a16:creationId xmlns:a16="http://schemas.microsoft.com/office/drawing/2014/main" id="{955AFCA8-B810-0BB9-BA4B-E948A031C8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deploy do código fonte desde o início do desenvolvimento até o deploy em ambiente produtivo, passando pelos fluxos de aprovação e controle de versionamento. </a:t>
            </a: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1583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1583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7" name="Google Shape;167;p18">
            <a:extLst>
              <a:ext uri="{FF2B5EF4-FFF2-40B4-BE49-F238E27FC236}">
                <a16:creationId xmlns:a16="http://schemas.microsoft.com/office/drawing/2014/main" id="{F91606B5-5710-9ED1-D96C-C2C8E5BA3B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975" y="2477450"/>
            <a:ext cx="6629600" cy="17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5CA6168-A2DA-A2FE-3160-99CBB7C697B6}"/>
              </a:ext>
            </a:extLst>
          </p:cNvPr>
          <p:cNvSpPr/>
          <p:nvPr/>
        </p:nvSpPr>
        <p:spPr>
          <a:xfrm>
            <a:off x="5925315" y="3573868"/>
            <a:ext cx="1052946" cy="353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Aprovação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Data </a:t>
            </a:r>
            <a:r>
              <a:rPr lang="pt-BR" sz="800" dirty="0" err="1">
                <a:solidFill>
                  <a:schemeClr val="tx1"/>
                </a:solidFill>
              </a:rPr>
              <a:t>Owner</a:t>
            </a:r>
            <a:endParaRPr lang="pt-B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953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>
          <a:extLst>
            <a:ext uri="{FF2B5EF4-FFF2-40B4-BE49-F238E27FC236}">
              <a16:creationId xmlns:a16="http://schemas.microsoft.com/office/drawing/2014/main" id="{A08C9A88-981A-22DA-0670-121E634E7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>
            <a:extLst>
              <a:ext uri="{FF2B5EF4-FFF2-40B4-BE49-F238E27FC236}">
                <a16:creationId xmlns:a16="http://schemas.microsoft.com/office/drawing/2014/main" id="{7C5647B2-88A3-68F4-A932-028267E374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Deploy</a:t>
            </a:r>
            <a:endParaRPr/>
          </a:p>
        </p:txBody>
      </p:sp>
      <p:sp>
        <p:nvSpPr>
          <p:cNvPr id="166" name="Google Shape;166;p18">
            <a:extLst>
              <a:ext uri="{FF2B5EF4-FFF2-40B4-BE49-F238E27FC236}">
                <a16:creationId xmlns:a16="http://schemas.microsoft.com/office/drawing/2014/main" id="{971E7DAD-0158-6050-93B4-5AF6B06F9C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deploy do código fonte desde o início do desenvolvimento até o deploy em ambiente produtivo, passando pelos fluxos de aprovação e controle de versionamento. </a:t>
            </a: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1583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1583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7" name="Google Shape;167;p18">
            <a:extLst>
              <a:ext uri="{FF2B5EF4-FFF2-40B4-BE49-F238E27FC236}">
                <a16:creationId xmlns:a16="http://schemas.microsoft.com/office/drawing/2014/main" id="{94C3BA67-71EA-A5BC-035F-FAD0D369F3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975" y="2477450"/>
            <a:ext cx="6629600" cy="17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19ADD4E-41EA-6D06-512F-F058D0873A4B}"/>
              </a:ext>
            </a:extLst>
          </p:cNvPr>
          <p:cNvSpPr/>
          <p:nvPr/>
        </p:nvSpPr>
        <p:spPr>
          <a:xfrm>
            <a:off x="6588569" y="3573868"/>
            <a:ext cx="1052946" cy="353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Aprovação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Data Steward</a:t>
            </a:r>
          </a:p>
        </p:txBody>
      </p:sp>
    </p:spTree>
    <p:extLst>
      <p:ext uri="{BB962C8B-B14F-4D97-AF65-F5344CB8AC3E}">
        <p14:creationId xmlns:p14="http://schemas.microsoft.com/office/powerpoint/2010/main" val="274171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Soluções Propostas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0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29337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ptos"/>
              <a:buAutoNum type="arabicPeriod"/>
            </a:pPr>
            <a:r>
              <a:rPr lang="pt-BR" sz="1200" b="1">
                <a:latin typeface="Aptos"/>
                <a:ea typeface="Aptos"/>
                <a:cs typeface="Aptos"/>
                <a:sym typeface="Aptos"/>
              </a:rPr>
              <a:t>Implementação de um sistema de chamados:</a:t>
            </a:r>
            <a:r>
              <a:rPr lang="pt-BR" sz="1200">
                <a:latin typeface="Aptos"/>
                <a:ea typeface="Aptos"/>
                <a:cs typeface="Aptos"/>
                <a:sym typeface="Aptos"/>
              </a:rPr>
              <a:t> Introduzir um processo estruturado de suporte com categorização de solicitações e incidentes para melhorar o atendimento e reduzir a sobrecarga no desenvolvedor.</a:t>
            </a:r>
            <a:endParaRPr sz="1200">
              <a:latin typeface="Aptos"/>
              <a:ea typeface="Aptos"/>
              <a:cs typeface="Aptos"/>
              <a:sym typeface="Aptos"/>
            </a:endParaRPr>
          </a:p>
          <a:p>
            <a:pPr marL="457200" lvl="0" indent="-293370" algn="l" rtl="0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ptos"/>
              <a:buAutoNum type="arabicPeriod"/>
            </a:pPr>
            <a:r>
              <a:rPr lang="pt-BR" sz="1200" b="1">
                <a:latin typeface="Aptos"/>
                <a:ea typeface="Aptos"/>
                <a:cs typeface="Aptos"/>
                <a:sym typeface="Aptos"/>
              </a:rPr>
              <a:t>Adoção de um pipeline de CI/CD</a:t>
            </a:r>
            <a:r>
              <a:rPr lang="pt-BR" sz="1200">
                <a:latin typeface="Aptos"/>
                <a:ea typeface="Aptos"/>
                <a:cs typeface="Aptos"/>
                <a:sym typeface="Aptos"/>
              </a:rPr>
              <a:t>: Implementar um processo de Integração Contínua e Entrega Contínua (CI/CD) para garantir que todas as mudanças sejam rastreadas e aprovadas antes do deploy, aumentando a segurança e a confiabilidade das atualizações.</a:t>
            </a:r>
            <a:endParaRPr sz="1200">
              <a:latin typeface="Aptos"/>
              <a:ea typeface="Aptos"/>
              <a:cs typeface="Aptos"/>
              <a:sym typeface="Aptos"/>
            </a:endParaRPr>
          </a:p>
          <a:p>
            <a:pPr marL="457200" lvl="0" indent="-293370" algn="l" rtl="0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ptos"/>
              <a:buAutoNum type="arabicPeriod"/>
            </a:pPr>
            <a:r>
              <a:rPr lang="pt-BR" sz="1200" b="1">
                <a:latin typeface="Aptos"/>
                <a:ea typeface="Aptos"/>
                <a:cs typeface="Aptos"/>
                <a:sym typeface="Aptos"/>
              </a:rPr>
              <a:t>Nomeação de um Data Owner</a:t>
            </a:r>
            <a:r>
              <a:rPr lang="pt-BR" sz="1200">
                <a:latin typeface="Aptos"/>
                <a:ea typeface="Aptos"/>
                <a:cs typeface="Aptos"/>
                <a:sym typeface="Aptos"/>
              </a:rPr>
              <a:t>: Designar um responsável pelo gerenciamento das informações, que deverá aprovar qualquer alteração na base de dados para garantir conformidade e segurança.</a:t>
            </a:r>
            <a:endParaRPr sz="1200">
              <a:latin typeface="Aptos"/>
              <a:ea typeface="Aptos"/>
              <a:cs typeface="Aptos"/>
              <a:sym typeface="Aptos"/>
            </a:endParaRPr>
          </a:p>
          <a:p>
            <a:pPr marL="457200" lvl="0" indent="-293370" algn="l" rtl="0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ptos"/>
              <a:buAutoNum type="arabicPeriod"/>
            </a:pPr>
            <a:r>
              <a:rPr lang="pt-BR" sz="1200" b="1">
                <a:latin typeface="Aptos"/>
                <a:ea typeface="Aptos"/>
                <a:cs typeface="Aptos"/>
                <a:sym typeface="Aptos"/>
              </a:rPr>
              <a:t>Aquisição de um Product Owner (P.O.)</a:t>
            </a:r>
            <a:r>
              <a:rPr lang="pt-BR" sz="1200">
                <a:latin typeface="Aptos"/>
                <a:ea typeface="Aptos"/>
                <a:cs typeface="Aptos"/>
                <a:sym typeface="Aptos"/>
              </a:rPr>
              <a:t>: Inserir um P.O. para gerenciar as demandas, atuar como ponte entre os usuários e a equipe técnica, e garantir que as atualizações atendam às necessidades do negócio.</a:t>
            </a:r>
            <a:endParaRPr sz="1200">
              <a:latin typeface="Aptos"/>
              <a:ea typeface="Aptos"/>
              <a:cs typeface="Aptos"/>
              <a:sym typeface="Aptos"/>
            </a:endParaRPr>
          </a:p>
          <a:p>
            <a:pPr marL="457200" lvl="0" indent="-293370" algn="l" rtl="0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ptos"/>
              <a:buAutoNum type="arabicPeriod"/>
            </a:pPr>
            <a:r>
              <a:rPr lang="pt-BR" sz="1200" b="1">
                <a:latin typeface="Aptos"/>
                <a:ea typeface="Aptos"/>
                <a:cs typeface="Aptos"/>
                <a:sym typeface="Aptos"/>
              </a:rPr>
              <a:t>Criação de um ambiente de testes e homologação</a:t>
            </a:r>
            <a:r>
              <a:rPr lang="pt-BR" sz="1200">
                <a:latin typeface="Aptos"/>
                <a:ea typeface="Aptos"/>
                <a:cs typeface="Aptos"/>
                <a:sym typeface="Aptos"/>
              </a:rPr>
              <a:t>: Estabelecer um ambiente seguro para desenvolvimento e testes antes de qualquer alteração ser implementada em produção, reduzindo riscos e aumentando a estabilidade do sistema.</a:t>
            </a:r>
            <a:endParaRPr sz="1200">
              <a:latin typeface="Aptos"/>
              <a:ea typeface="Aptos"/>
              <a:cs typeface="Aptos"/>
              <a:sym typeface="Aptos"/>
            </a:endParaRPr>
          </a:p>
          <a:p>
            <a:pPr marL="457200" lvl="0" indent="0" algn="l" rtl="0">
              <a:lnSpc>
                <a:spcPct val="115833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100" b="1">
              <a:latin typeface="Aptos"/>
              <a:ea typeface="Aptos"/>
              <a:cs typeface="Aptos"/>
              <a:sym typeface="Apto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>
          <a:extLst>
            <a:ext uri="{FF2B5EF4-FFF2-40B4-BE49-F238E27FC236}">
              <a16:creationId xmlns:a16="http://schemas.microsoft.com/office/drawing/2014/main" id="{F603325A-71F2-A058-7EAF-A465EF890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>
            <a:extLst>
              <a:ext uri="{FF2B5EF4-FFF2-40B4-BE49-F238E27FC236}">
                <a16:creationId xmlns:a16="http://schemas.microsoft.com/office/drawing/2014/main" id="{399E6D14-0D5E-BE70-E970-CABA5CE7CE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Deploy</a:t>
            </a:r>
            <a:endParaRPr/>
          </a:p>
        </p:txBody>
      </p:sp>
      <p:sp>
        <p:nvSpPr>
          <p:cNvPr id="166" name="Google Shape;166;p18">
            <a:extLst>
              <a:ext uri="{FF2B5EF4-FFF2-40B4-BE49-F238E27FC236}">
                <a16:creationId xmlns:a16="http://schemas.microsoft.com/office/drawing/2014/main" id="{4580CE80-EEC4-8A0D-1BA7-DC8BB404DD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deploy do código fonte desde o início do desenvolvimento até o deploy em ambiente produtivo, passando pelos fluxos de aprovação e controle de versionamento. </a:t>
            </a: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1583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1583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7" name="Google Shape;167;p18">
            <a:extLst>
              <a:ext uri="{FF2B5EF4-FFF2-40B4-BE49-F238E27FC236}">
                <a16:creationId xmlns:a16="http://schemas.microsoft.com/office/drawing/2014/main" id="{3566EBA8-F8F1-5881-39CE-A5FEA6A86A1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975" y="2477450"/>
            <a:ext cx="6629600" cy="17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F09563BF-154E-C0B4-8FE8-F089E89A57FA}"/>
              </a:ext>
            </a:extLst>
          </p:cNvPr>
          <p:cNvSpPr/>
          <p:nvPr/>
        </p:nvSpPr>
        <p:spPr>
          <a:xfrm>
            <a:off x="7247552" y="2846504"/>
            <a:ext cx="1052946" cy="353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Aprovação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Técnica</a:t>
            </a:r>
          </a:p>
        </p:txBody>
      </p:sp>
    </p:spTree>
    <p:extLst>
      <p:ext uri="{BB962C8B-B14F-4D97-AF65-F5344CB8AC3E}">
        <p14:creationId xmlns:p14="http://schemas.microsoft.com/office/powerpoint/2010/main" val="3193716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>
          <a:extLst>
            <a:ext uri="{FF2B5EF4-FFF2-40B4-BE49-F238E27FC236}">
              <a16:creationId xmlns:a16="http://schemas.microsoft.com/office/drawing/2014/main" id="{C07DD984-7B5B-DDFD-B842-06916738D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>
            <a:extLst>
              <a:ext uri="{FF2B5EF4-FFF2-40B4-BE49-F238E27FC236}">
                <a16:creationId xmlns:a16="http://schemas.microsoft.com/office/drawing/2014/main" id="{98309508-A84B-794D-9D9C-54D92214A2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Deploy</a:t>
            </a:r>
            <a:endParaRPr/>
          </a:p>
        </p:txBody>
      </p:sp>
      <p:sp>
        <p:nvSpPr>
          <p:cNvPr id="166" name="Google Shape;166;p18">
            <a:extLst>
              <a:ext uri="{FF2B5EF4-FFF2-40B4-BE49-F238E27FC236}">
                <a16:creationId xmlns:a16="http://schemas.microsoft.com/office/drawing/2014/main" id="{BF2940EF-A12D-AC7F-86B6-85148B7D55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</a:t>
            </a:r>
            <a:r>
              <a:rPr lang="pt-BR" sz="1200" dirty="0" err="1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deploy</a:t>
            </a:r>
            <a:r>
              <a:rPr lang="pt-BR" sz="1200" dirty="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 do código fonte desde o início do desenvolvimento até o </a:t>
            </a:r>
            <a:r>
              <a:rPr lang="pt-BR" sz="1200" dirty="0" err="1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deploy</a:t>
            </a:r>
            <a:r>
              <a:rPr lang="pt-BR" sz="1200" dirty="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 em ambiente produtivo, passando pelos fluxos de aprovação e controle de versionamento. </a:t>
            </a:r>
            <a:endParaRPr sz="1200" dirty="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1583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15833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67" name="Google Shape;167;p18">
            <a:extLst>
              <a:ext uri="{FF2B5EF4-FFF2-40B4-BE49-F238E27FC236}">
                <a16:creationId xmlns:a16="http://schemas.microsoft.com/office/drawing/2014/main" id="{E215A4DF-3C33-F07A-F846-3E960DC1616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975" y="2477450"/>
            <a:ext cx="6629600" cy="17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F1CF45B-DFE1-A3CE-B4EB-554D05C4EEC1}"/>
              </a:ext>
            </a:extLst>
          </p:cNvPr>
          <p:cNvSpPr/>
          <p:nvPr/>
        </p:nvSpPr>
        <p:spPr>
          <a:xfrm>
            <a:off x="6577605" y="3922984"/>
            <a:ext cx="1052946" cy="353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solidFill>
                  <a:schemeClr val="tx1"/>
                </a:solidFill>
              </a:rPr>
              <a:t>Deploy</a:t>
            </a:r>
            <a:endParaRPr lang="pt-BR" sz="800" dirty="0">
              <a:solidFill>
                <a:schemeClr val="tx1"/>
              </a:solidFill>
            </a:endParaRP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Produção</a:t>
            </a:r>
          </a:p>
        </p:txBody>
      </p:sp>
    </p:spTree>
    <p:extLst>
      <p:ext uri="{BB962C8B-B14F-4D97-AF65-F5344CB8AC3E}">
        <p14:creationId xmlns:p14="http://schemas.microsoft.com/office/powerpoint/2010/main" val="791074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Catálogo de Dados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Tabela SQL: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200" y="2058650"/>
            <a:ext cx="6865876" cy="12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Tipificação de dados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00" y="3298525"/>
            <a:ext cx="9020027" cy="17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00" y="1848250"/>
            <a:ext cx="3053926" cy="14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2225" y="1848250"/>
            <a:ext cx="5966101" cy="14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A implementação dessas soluções permitirá uma gestão mais eficiente do software de rastreamento veicular, garantindo maior confiabilidade, segurança e escalabilidade ao sistema. A introdução de boas práticas de governança e processos estruturados ajudará a mitigar os desafios enfrentados pela empresa, melhorando a experiência dos usuários e otimizando o trabalho da equipe técnica.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Chamados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337400" cy="32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tratamento de solicitações e incidentes, desde a abertura até a finalização dos chamados.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" name="Imagem 2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0BBF7B57-970C-3ADD-CE65-C55B4532C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2182090"/>
            <a:ext cx="6649726" cy="23206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75358EB8-9767-3C1F-3B59-CAE450B52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>
            <a:extLst>
              <a:ext uri="{FF2B5EF4-FFF2-40B4-BE49-F238E27FC236}">
                <a16:creationId xmlns:a16="http://schemas.microsoft.com/office/drawing/2014/main" id="{23DD2555-1BEF-FCA8-01AE-C780E72CFB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Chamados</a:t>
            </a:r>
            <a:endParaRPr/>
          </a:p>
        </p:txBody>
      </p:sp>
      <p:sp>
        <p:nvSpPr>
          <p:cNvPr id="159" name="Google Shape;159;p17">
            <a:extLst>
              <a:ext uri="{FF2B5EF4-FFF2-40B4-BE49-F238E27FC236}">
                <a16:creationId xmlns:a16="http://schemas.microsoft.com/office/drawing/2014/main" id="{B95E080B-51F7-0EF8-DA4D-18A1FFE9BE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337400" cy="32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tratamento de solicitações e incidentes, desde a abertura até a finalização dos chamados.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" name="Imagem 2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E5AFF7A6-034C-F318-AD59-876DEF255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2182090"/>
            <a:ext cx="6649726" cy="2320637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005772D-B08C-BEC9-982E-0F2F2BA33851}"/>
              </a:ext>
            </a:extLst>
          </p:cNvPr>
          <p:cNvSpPr/>
          <p:nvPr/>
        </p:nvSpPr>
        <p:spPr>
          <a:xfrm>
            <a:off x="983673" y="2639291"/>
            <a:ext cx="928255" cy="353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Abertura chamado</a:t>
            </a:r>
          </a:p>
        </p:txBody>
      </p:sp>
    </p:spTree>
    <p:extLst>
      <p:ext uri="{BB962C8B-B14F-4D97-AF65-F5344CB8AC3E}">
        <p14:creationId xmlns:p14="http://schemas.microsoft.com/office/powerpoint/2010/main" val="7361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6D2D186E-23DC-3623-9E4C-0DAF7F826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>
            <a:extLst>
              <a:ext uri="{FF2B5EF4-FFF2-40B4-BE49-F238E27FC236}">
                <a16:creationId xmlns:a16="http://schemas.microsoft.com/office/drawing/2014/main" id="{CD178D4E-2AD4-C008-8387-B5092182E5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Chamados</a:t>
            </a:r>
            <a:endParaRPr/>
          </a:p>
        </p:txBody>
      </p:sp>
      <p:sp>
        <p:nvSpPr>
          <p:cNvPr id="159" name="Google Shape;159;p17">
            <a:extLst>
              <a:ext uri="{FF2B5EF4-FFF2-40B4-BE49-F238E27FC236}">
                <a16:creationId xmlns:a16="http://schemas.microsoft.com/office/drawing/2014/main" id="{C59EA063-FDD5-4141-270E-5FF20F2099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337400" cy="32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tratamento de solicitações e incidentes, desde a abertura até a finalização dos chamados.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" name="Imagem 2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293C749F-0A09-EAC1-6674-EBDE5AA51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2182090"/>
            <a:ext cx="6649726" cy="2320637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02F6028-D22C-4D54-FB5D-1AD88080B8F5}"/>
              </a:ext>
            </a:extLst>
          </p:cNvPr>
          <p:cNvSpPr/>
          <p:nvPr/>
        </p:nvSpPr>
        <p:spPr>
          <a:xfrm>
            <a:off x="2500745" y="2999509"/>
            <a:ext cx="928255" cy="353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Identifica 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Solicitação ou Incidente</a:t>
            </a:r>
          </a:p>
        </p:txBody>
      </p:sp>
    </p:spTree>
    <p:extLst>
      <p:ext uri="{BB962C8B-B14F-4D97-AF65-F5344CB8AC3E}">
        <p14:creationId xmlns:p14="http://schemas.microsoft.com/office/powerpoint/2010/main" val="310853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719761AF-3E8D-7594-511E-F6138FDBF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>
            <a:extLst>
              <a:ext uri="{FF2B5EF4-FFF2-40B4-BE49-F238E27FC236}">
                <a16:creationId xmlns:a16="http://schemas.microsoft.com/office/drawing/2014/main" id="{2A58FAC6-9C79-10B5-1B52-CA090BEA18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Chamados</a:t>
            </a:r>
            <a:endParaRPr/>
          </a:p>
        </p:txBody>
      </p:sp>
      <p:sp>
        <p:nvSpPr>
          <p:cNvPr id="159" name="Google Shape;159;p17">
            <a:extLst>
              <a:ext uri="{FF2B5EF4-FFF2-40B4-BE49-F238E27FC236}">
                <a16:creationId xmlns:a16="http://schemas.microsoft.com/office/drawing/2014/main" id="{5EEB4A3A-2696-A1C8-46C3-EB9D2CCFB9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337400" cy="32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 dirty="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tratamento de solicitações e incidentes, desde a abertura até a finalização dos chamados.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Imagem 2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D49E2377-6FC8-AF2E-A23E-B05AD675E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2182090"/>
            <a:ext cx="6649726" cy="2320637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19F2AB0-8AF8-B7EA-0406-6DCD9CABF5F8}"/>
              </a:ext>
            </a:extLst>
          </p:cNvPr>
          <p:cNvSpPr/>
          <p:nvPr/>
        </p:nvSpPr>
        <p:spPr>
          <a:xfrm>
            <a:off x="1835727" y="2005444"/>
            <a:ext cx="928255" cy="353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Análise de </a:t>
            </a:r>
            <a:r>
              <a:rPr lang="pt-BR" sz="800" dirty="0" err="1">
                <a:solidFill>
                  <a:schemeClr val="tx1"/>
                </a:solidFill>
              </a:rPr>
              <a:t>viábilidade</a:t>
            </a:r>
            <a:endParaRPr lang="pt-B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798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213B8E7E-810F-6B4C-33BD-DA4BA6F79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>
            <a:extLst>
              <a:ext uri="{FF2B5EF4-FFF2-40B4-BE49-F238E27FC236}">
                <a16:creationId xmlns:a16="http://schemas.microsoft.com/office/drawing/2014/main" id="{914324D3-6046-3D49-F94B-86A0837D3C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Chamados</a:t>
            </a:r>
            <a:endParaRPr/>
          </a:p>
        </p:txBody>
      </p:sp>
      <p:sp>
        <p:nvSpPr>
          <p:cNvPr id="159" name="Google Shape;159;p17">
            <a:extLst>
              <a:ext uri="{FF2B5EF4-FFF2-40B4-BE49-F238E27FC236}">
                <a16:creationId xmlns:a16="http://schemas.microsoft.com/office/drawing/2014/main" id="{3D6D9962-623E-8E8E-AF56-47438BEE89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337400" cy="32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tratamento de solicitações e incidentes, desde a abertura até a finalização dos chamados.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" name="Imagem 2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740403F0-986F-7B53-4C28-F0DDEB2BC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2182090"/>
            <a:ext cx="6649726" cy="2320637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F5CCC00-C9D6-C698-BBE3-FB345774C79C}"/>
              </a:ext>
            </a:extLst>
          </p:cNvPr>
          <p:cNvSpPr/>
          <p:nvPr/>
        </p:nvSpPr>
        <p:spPr>
          <a:xfrm>
            <a:off x="2479963" y="2005444"/>
            <a:ext cx="928255" cy="3532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Planejamento</a:t>
            </a:r>
          </a:p>
        </p:txBody>
      </p:sp>
    </p:spTree>
    <p:extLst>
      <p:ext uri="{BB962C8B-B14F-4D97-AF65-F5344CB8AC3E}">
        <p14:creationId xmlns:p14="http://schemas.microsoft.com/office/powerpoint/2010/main" val="3516109273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1713</Words>
  <Application>Microsoft Office PowerPoint</Application>
  <PresentationFormat>Apresentação na tela (16:9)</PresentationFormat>
  <Paragraphs>163</Paragraphs>
  <Slides>44</Slides>
  <Notes>44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0" baseType="lpstr">
      <vt:lpstr>Arial</vt:lpstr>
      <vt:lpstr>Roboto</vt:lpstr>
      <vt:lpstr>Montserrat</vt:lpstr>
      <vt:lpstr>Aptos</vt:lpstr>
      <vt:lpstr>Lato</vt:lpstr>
      <vt:lpstr>Focus</vt:lpstr>
      <vt:lpstr>Data Management and Governance  </vt:lpstr>
      <vt:lpstr>Background</vt:lpstr>
      <vt:lpstr>Problemas encontrados</vt:lpstr>
      <vt:lpstr>Soluções Propostas</vt:lpstr>
      <vt:lpstr>Fluxo de Tratamento de Chamados</vt:lpstr>
      <vt:lpstr>Fluxo de Tratamento de Chamados</vt:lpstr>
      <vt:lpstr>Fluxo de Tratamento de Chamados</vt:lpstr>
      <vt:lpstr>Fluxo de Tratamento de Chamados</vt:lpstr>
      <vt:lpstr>Fluxo de Tratamento de Chamados</vt:lpstr>
      <vt:lpstr>Fluxo de Tratamento de Chamados</vt:lpstr>
      <vt:lpstr>Fluxo de Tratamento de Chamados</vt:lpstr>
      <vt:lpstr>Fluxo de Tratamento de Chamados</vt:lpstr>
      <vt:lpstr>Fluxo de Tratamento de Chamados</vt:lpstr>
      <vt:lpstr>Fluxo de Tratamento de Chamados</vt:lpstr>
      <vt:lpstr>Fluxo de Tratamento de Chamados</vt:lpstr>
      <vt:lpstr>Fluxo de Tratamento de Chamados</vt:lpstr>
      <vt:lpstr>Fluxo de Tratamento de Chamados</vt:lpstr>
      <vt:lpstr>Fluxo de Tratamento de Chamados</vt:lpstr>
      <vt:lpstr>Fluxo de Tratamento de Chamados</vt:lpstr>
      <vt:lpstr>Fluxo de Tratamento de Chamados</vt:lpstr>
      <vt:lpstr>Fluxo de Tratamento de Chamados</vt:lpstr>
      <vt:lpstr>Fluxo de Tratamento de Chamados</vt:lpstr>
      <vt:lpstr>Fluxo de Tratamento de Chamados</vt:lpstr>
      <vt:lpstr>Fluxo de Tratamento de Chamados</vt:lpstr>
      <vt:lpstr>Fluxo de Tratamento de Chamados</vt:lpstr>
      <vt:lpstr>Fluxo de Tratamento de Chamados</vt:lpstr>
      <vt:lpstr>Fluxo de Tratamento de Chamados</vt:lpstr>
      <vt:lpstr>Fluxo de Tratamento de Deploy</vt:lpstr>
      <vt:lpstr>Fluxo de Tratamento de Deploy</vt:lpstr>
      <vt:lpstr>Fluxo de Tratamento de Deploy</vt:lpstr>
      <vt:lpstr>Fluxo de Tratamento de Deploy</vt:lpstr>
      <vt:lpstr>Fluxo de Tratamento de Deploy</vt:lpstr>
      <vt:lpstr>Fluxo de Tratamento de Deploy</vt:lpstr>
      <vt:lpstr>Fluxo de Tratamento de Deploy</vt:lpstr>
      <vt:lpstr>Fluxo de Tratamento de Deploy</vt:lpstr>
      <vt:lpstr>Fluxo de Tratamento de Deploy</vt:lpstr>
      <vt:lpstr>Fluxo de Tratamento de Deploy</vt:lpstr>
      <vt:lpstr>Fluxo de Tratamento de Deploy</vt:lpstr>
      <vt:lpstr>Fluxo de Tratamento de Deploy</vt:lpstr>
      <vt:lpstr>Fluxo de Tratamento de Deploy</vt:lpstr>
      <vt:lpstr>Fluxo de Tratamento de Deploy</vt:lpstr>
      <vt:lpstr>Catálogo de Dados</vt:lpstr>
      <vt:lpstr>Tipificação de dados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Gabriel Anchieta de Sales</cp:lastModifiedBy>
  <cp:revision>1</cp:revision>
  <dcterms:modified xsi:type="dcterms:W3CDTF">2025-04-13T15:07:48Z</dcterms:modified>
</cp:coreProperties>
</file>