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41" r:id="rId4"/>
    <p:sldId id="258" r:id="rId5"/>
    <p:sldId id="281" r:id="rId6"/>
    <p:sldId id="268" r:id="rId7"/>
    <p:sldId id="352" r:id="rId8"/>
    <p:sldId id="291" r:id="rId9"/>
    <p:sldId id="318" r:id="rId10"/>
    <p:sldId id="289" r:id="rId11"/>
    <p:sldId id="353" r:id="rId12"/>
    <p:sldId id="351"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p:restoredTop sz="94659"/>
  </p:normalViewPr>
  <p:slideViewPr>
    <p:cSldViewPr>
      <p:cViewPr>
        <p:scale>
          <a:sx n="184" d="100"/>
          <a:sy n="184" d="100"/>
        </p:scale>
        <p:origin x="1272" y="-8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Arbeitsblat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75"/>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legend>
      <c:legendPos val="r"/>
      <c:overlay val="0"/>
      <c:txPr>
        <a:bodyPr/>
        <a:lstStyle/>
        <a:p>
          <a:pPr>
            <a:defRPr lang="ru-RU">
              <a:solidFill>
                <a:schemeClr val="tx1"/>
              </a:solidFill>
            </a:defRPr>
          </a:pPr>
          <a:endParaRPr lang="de-DE"/>
        </a:p>
      </c:txPr>
    </c:legend>
    <c:plotVisOnly val="1"/>
    <c:dispBlanksAs val="zero"/>
    <c:showDLblsOverMax val="0"/>
  </c:chart>
  <c:txPr>
    <a:bodyPr/>
    <a:lstStyle/>
    <a:p>
      <a:pPr>
        <a:defRPr sz="1800"/>
      </a:pPr>
      <a:endParaRPr lang="de-DE"/>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E3B3B-0D2F-4366-A8E2-769EBEFFF7A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944FEC1-A62D-4536-B28A-844DDA1C596E}">
      <dgm:prSet phldrT="[Text]"/>
      <dgm:spPr>
        <a:solidFill>
          <a:schemeClr val="accent1">
            <a:hueOff val="0"/>
            <a:satOff val="0"/>
            <a:lumOff val="0"/>
          </a:schemeClr>
        </a:solidFill>
      </dgm:spPr>
      <dgm:t>
        <a:bodyPr/>
        <a:lstStyle/>
        <a:p>
          <a:r>
            <a:rPr lang="en-US" dirty="0"/>
            <a:t>80%</a:t>
          </a:r>
        </a:p>
      </dgm:t>
    </dgm:pt>
    <dgm:pt modelId="{F88A8C12-B222-46C2-9A23-742F77330D33}" type="parTrans" cxnId="{FB314693-A5F2-447F-A626-60F7F7A57F3A}">
      <dgm:prSet/>
      <dgm:spPr/>
      <dgm:t>
        <a:bodyPr/>
        <a:lstStyle/>
        <a:p>
          <a:endParaRPr lang="en-US"/>
        </a:p>
      </dgm:t>
    </dgm:pt>
    <dgm:pt modelId="{29BF1CC4-617C-459B-84A9-209A4E3EFAD3}" type="sibTrans" cxnId="{FB314693-A5F2-447F-A626-60F7F7A57F3A}">
      <dgm:prSet/>
      <dgm:spPr/>
      <dgm:t>
        <a:bodyPr/>
        <a:lstStyle/>
        <a:p>
          <a:endParaRPr lang="en-US"/>
        </a:p>
      </dgm:t>
    </dgm:pt>
    <dgm:pt modelId="{BFC57D2C-5FFF-4DE3-92AE-1E2E42ABB637}">
      <dgm:prSet phldrT="[Text]"/>
      <dgm:spPr>
        <a:solidFill>
          <a:schemeClr val="accent3"/>
        </a:solidFill>
      </dgm:spPr>
      <dgm:t>
        <a:bodyPr/>
        <a:lstStyle/>
        <a:p>
          <a:r>
            <a:rPr lang="en-US" dirty="0"/>
            <a:t>79,5%</a:t>
          </a:r>
        </a:p>
      </dgm:t>
    </dgm:pt>
    <dgm:pt modelId="{E8248B27-5C9F-4CD9-97D3-871047409421}" type="parTrans" cxnId="{B281155B-C660-41C7-923E-C62223962E96}">
      <dgm:prSet/>
      <dgm:spPr/>
      <dgm:t>
        <a:bodyPr/>
        <a:lstStyle/>
        <a:p>
          <a:endParaRPr lang="en-US"/>
        </a:p>
      </dgm:t>
    </dgm:pt>
    <dgm:pt modelId="{F7CB95B8-3404-4F8E-B095-AE9DC7A0329A}" type="sibTrans" cxnId="{B281155B-C660-41C7-923E-C62223962E96}">
      <dgm:prSet/>
      <dgm:spPr/>
      <dgm:t>
        <a:bodyPr/>
        <a:lstStyle/>
        <a:p>
          <a:endParaRPr lang="en-US"/>
        </a:p>
      </dgm:t>
    </dgm:pt>
    <dgm:pt modelId="{5D4EE2F6-133D-42A6-99AC-43E17B2CD947}">
      <dgm:prSet phldrT="[Text]"/>
      <dgm:spPr>
        <a:solidFill>
          <a:schemeClr val="accent2"/>
        </a:solidFill>
      </dgm:spPr>
      <dgm:t>
        <a:bodyPr/>
        <a:lstStyle/>
        <a:p>
          <a:r>
            <a:rPr lang="en-US" dirty="0">
              <a:solidFill>
                <a:schemeClr val="tx1"/>
              </a:solidFill>
            </a:rPr>
            <a:t>36,5%</a:t>
          </a:r>
        </a:p>
      </dgm:t>
    </dgm:pt>
    <dgm:pt modelId="{180458A5-6A2B-4F30-BD75-94DF5D69C057}" type="parTrans" cxnId="{39D60952-4EFE-4EC5-BBF1-BFB15CA3009D}">
      <dgm:prSet/>
      <dgm:spPr/>
      <dgm:t>
        <a:bodyPr/>
        <a:lstStyle/>
        <a:p>
          <a:endParaRPr lang="en-US"/>
        </a:p>
      </dgm:t>
    </dgm:pt>
    <dgm:pt modelId="{91089287-51D1-4F08-9C2D-06241E7BED94}" type="sibTrans" cxnId="{39D60952-4EFE-4EC5-BBF1-BFB15CA3009D}">
      <dgm:prSet/>
      <dgm:spPr/>
      <dgm:t>
        <a:bodyPr/>
        <a:lstStyle/>
        <a:p>
          <a:endParaRPr lang="en-US"/>
        </a:p>
      </dgm:t>
    </dgm:pt>
    <dgm:pt modelId="{920812D5-81C5-4B8E-A32E-E3679969427C}">
      <dgm:prSet phldrT="[Text]"/>
      <dgm:spPr>
        <a:solidFill>
          <a:schemeClr val="accent4"/>
        </a:solidFill>
      </dgm:spPr>
      <dgm:t>
        <a:bodyPr/>
        <a:lstStyle/>
        <a:p>
          <a:r>
            <a:rPr lang="en-US" dirty="0">
              <a:solidFill>
                <a:schemeClr val="bg1"/>
              </a:solidFill>
            </a:rPr>
            <a:t>34,5%</a:t>
          </a:r>
        </a:p>
      </dgm:t>
    </dgm:pt>
    <dgm:pt modelId="{324AEFE6-2495-4556-A56E-96977CF88C7F}" type="parTrans" cxnId="{FE5792BB-4810-4E0B-9EF1-E657902CAE61}">
      <dgm:prSet/>
      <dgm:spPr/>
      <dgm:t>
        <a:bodyPr/>
        <a:lstStyle/>
        <a:p>
          <a:endParaRPr lang="en-US"/>
        </a:p>
      </dgm:t>
    </dgm:pt>
    <dgm:pt modelId="{B33A800B-D36A-4F5A-AAC5-2851C19F654A}" type="sibTrans" cxnId="{FE5792BB-4810-4E0B-9EF1-E657902CAE61}">
      <dgm:prSet/>
      <dgm:spPr/>
      <dgm:t>
        <a:bodyPr/>
        <a:lstStyle/>
        <a:p>
          <a:endParaRPr lang="en-US"/>
        </a:p>
      </dgm:t>
    </dgm:pt>
    <dgm:pt modelId="{2C25F291-C07A-4C4B-BCC3-636A634E33C6}">
      <dgm:prSet/>
      <dgm:spPr/>
      <dgm:t>
        <a:bodyPr/>
        <a:lstStyle/>
        <a:p>
          <a:r>
            <a:rPr lang="de-DE" dirty="0"/>
            <a:t>30%</a:t>
          </a:r>
        </a:p>
      </dgm:t>
    </dgm:pt>
    <dgm:pt modelId="{D98760DA-F2F8-8849-BC0A-B86521D68EB5}" type="parTrans" cxnId="{532BC25B-A52C-564E-8E28-0984E5724CC1}">
      <dgm:prSet/>
      <dgm:spPr/>
      <dgm:t>
        <a:bodyPr/>
        <a:lstStyle/>
        <a:p>
          <a:endParaRPr lang="de-DE"/>
        </a:p>
      </dgm:t>
    </dgm:pt>
    <dgm:pt modelId="{B78E4176-55D7-5648-B186-34E71C9607DA}" type="sibTrans" cxnId="{532BC25B-A52C-564E-8E28-0984E5724CC1}">
      <dgm:prSet/>
      <dgm:spPr/>
      <dgm:t>
        <a:bodyPr/>
        <a:lstStyle/>
        <a:p>
          <a:endParaRPr lang="de-DE"/>
        </a:p>
      </dgm:t>
    </dgm:pt>
    <dgm:pt modelId="{030C4D7B-C351-45FD-A04B-E65FB86620AB}" type="pres">
      <dgm:prSet presAssocID="{4CBE3B3B-0D2F-4366-A8E2-769EBEFFF7A2}" presName="Name0" presStyleCnt="0">
        <dgm:presLayoutVars>
          <dgm:chMax val="7"/>
          <dgm:resizeHandles val="exact"/>
        </dgm:presLayoutVars>
      </dgm:prSet>
      <dgm:spPr/>
    </dgm:pt>
    <dgm:pt modelId="{E53B58C1-8489-4358-89BD-DAC26EA3C2CA}" type="pres">
      <dgm:prSet presAssocID="{4CBE3B3B-0D2F-4366-A8E2-769EBEFFF7A2}" presName="comp1" presStyleCnt="0"/>
      <dgm:spPr/>
    </dgm:pt>
    <dgm:pt modelId="{CE891B76-EAA2-41F1-8D08-60884C40EC7F}" type="pres">
      <dgm:prSet presAssocID="{4CBE3B3B-0D2F-4366-A8E2-769EBEFFF7A2}" presName="circle1" presStyleLbl="node1" presStyleIdx="0" presStyleCnt="5"/>
      <dgm:spPr/>
    </dgm:pt>
    <dgm:pt modelId="{A42E986D-E0E2-4F28-A228-BFD98C2CC507}" type="pres">
      <dgm:prSet presAssocID="{4CBE3B3B-0D2F-4366-A8E2-769EBEFFF7A2}" presName="c1text" presStyleLbl="node1" presStyleIdx="0" presStyleCnt="5">
        <dgm:presLayoutVars>
          <dgm:bulletEnabled val="1"/>
        </dgm:presLayoutVars>
      </dgm:prSet>
      <dgm:spPr/>
    </dgm:pt>
    <dgm:pt modelId="{801AB175-C42E-4683-8624-3AB67F34CC1C}" type="pres">
      <dgm:prSet presAssocID="{4CBE3B3B-0D2F-4366-A8E2-769EBEFFF7A2}" presName="comp2" presStyleCnt="0"/>
      <dgm:spPr/>
    </dgm:pt>
    <dgm:pt modelId="{CEADFECE-BDCB-4F85-8CCA-FFFDB33D040C}" type="pres">
      <dgm:prSet presAssocID="{4CBE3B3B-0D2F-4366-A8E2-769EBEFFF7A2}" presName="circle2" presStyleLbl="node1" presStyleIdx="1" presStyleCnt="5"/>
      <dgm:spPr/>
    </dgm:pt>
    <dgm:pt modelId="{C6489B5C-7DA8-47ED-A82F-19E01008D8DB}" type="pres">
      <dgm:prSet presAssocID="{4CBE3B3B-0D2F-4366-A8E2-769EBEFFF7A2}" presName="c2text" presStyleLbl="node1" presStyleIdx="1" presStyleCnt="5">
        <dgm:presLayoutVars>
          <dgm:bulletEnabled val="1"/>
        </dgm:presLayoutVars>
      </dgm:prSet>
      <dgm:spPr/>
    </dgm:pt>
    <dgm:pt modelId="{B1211E38-2F1D-43F4-B2D5-3A6914C792EB}" type="pres">
      <dgm:prSet presAssocID="{4CBE3B3B-0D2F-4366-A8E2-769EBEFFF7A2}" presName="comp3" presStyleCnt="0"/>
      <dgm:spPr/>
    </dgm:pt>
    <dgm:pt modelId="{4B69748E-7362-4D18-8581-7B26B2864CBA}" type="pres">
      <dgm:prSet presAssocID="{4CBE3B3B-0D2F-4366-A8E2-769EBEFFF7A2}" presName="circle3" presStyleLbl="node1" presStyleIdx="2" presStyleCnt="5"/>
      <dgm:spPr/>
    </dgm:pt>
    <dgm:pt modelId="{C9D68422-8496-409D-84CE-A21C831760B9}" type="pres">
      <dgm:prSet presAssocID="{4CBE3B3B-0D2F-4366-A8E2-769EBEFFF7A2}" presName="c3text" presStyleLbl="node1" presStyleIdx="2" presStyleCnt="5">
        <dgm:presLayoutVars>
          <dgm:bulletEnabled val="1"/>
        </dgm:presLayoutVars>
      </dgm:prSet>
      <dgm:spPr/>
    </dgm:pt>
    <dgm:pt modelId="{19D3FD15-EA44-49DE-B56A-FE60F78B04A4}" type="pres">
      <dgm:prSet presAssocID="{4CBE3B3B-0D2F-4366-A8E2-769EBEFFF7A2}" presName="comp4" presStyleCnt="0"/>
      <dgm:spPr/>
    </dgm:pt>
    <dgm:pt modelId="{88A51D48-D6B8-4E68-BA5D-ECB86946C630}" type="pres">
      <dgm:prSet presAssocID="{4CBE3B3B-0D2F-4366-A8E2-769EBEFFF7A2}" presName="circle4" presStyleLbl="node1" presStyleIdx="3" presStyleCnt="5"/>
      <dgm:spPr/>
    </dgm:pt>
    <dgm:pt modelId="{F53B5545-D107-417D-B953-8950775B0DEF}" type="pres">
      <dgm:prSet presAssocID="{4CBE3B3B-0D2F-4366-A8E2-769EBEFFF7A2}" presName="c4text" presStyleLbl="node1" presStyleIdx="3" presStyleCnt="5">
        <dgm:presLayoutVars>
          <dgm:bulletEnabled val="1"/>
        </dgm:presLayoutVars>
      </dgm:prSet>
      <dgm:spPr/>
    </dgm:pt>
    <dgm:pt modelId="{6ABBA4D1-7F7D-F44E-AAC4-9870BA897429}" type="pres">
      <dgm:prSet presAssocID="{4CBE3B3B-0D2F-4366-A8E2-769EBEFFF7A2}" presName="comp5" presStyleCnt="0"/>
      <dgm:spPr/>
    </dgm:pt>
    <dgm:pt modelId="{A34CA463-0C2C-644B-A293-C07EED545956}" type="pres">
      <dgm:prSet presAssocID="{4CBE3B3B-0D2F-4366-A8E2-769EBEFFF7A2}" presName="circle5" presStyleLbl="node1" presStyleIdx="4" presStyleCnt="5"/>
      <dgm:spPr/>
    </dgm:pt>
    <dgm:pt modelId="{22C05545-A9EC-AB4C-B21D-C0A5CFCAF253}" type="pres">
      <dgm:prSet presAssocID="{4CBE3B3B-0D2F-4366-A8E2-769EBEFFF7A2}" presName="c5text" presStyleLbl="node1" presStyleIdx="4" presStyleCnt="5">
        <dgm:presLayoutVars>
          <dgm:bulletEnabled val="1"/>
        </dgm:presLayoutVars>
      </dgm:prSet>
      <dgm:spPr/>
    </dgm:pt>
  </dgm:ptLst>
  <dgm:cxnLst>
    <dgm:cxn modelId="{B165F501-4151-4C59-855D-A5A9EB2D36ED}" type="presOf" srcId="{4CBE3B3B-0D2F-4366-A8E2-769EBEFFF7A2}" destId="{030C4D7B-C351-45FD-A04B-E65FB86620AB}" srcOrd="0" destOrd="0" presId="urn:microsoft.com/office/officeart/2005/8/layout/venn2"/>
    <dgm:cxn modelId="{67A49807-F858-4E62-82A7-62D3982DAC06}" type="presOf" srcId="{5D4EE2F6-133D-42A6-99AC-43E17B2CD947}" destId="{C9D68422-8496-409D-84CE-A21C831760B9}" srcOrd="1" destOrd="0" presId="urn:microsoft.com/office/officeart/2005/8/layout/venn2"/>
    <dgm:cxn modelId="{7EEE7110-08AD-4629-9616-FDEC2CE7C75C}" type="presOf" srcId="{BFC57D2C-5FFF-4DE3-92AE-1E2E42ABB637}" destId="{CEADFECE-BDCB-4F85-8CCA-FFFDB33D040C}" srcOrd="0" destOrd="0" presId="urn:microsoft.com/office/officeart/2005/8/layout/venn2"/>
    <dgm:cxn modelId="{C4698014-37B2-4C10-A012-F15E6254CD6F}" type="presOf" srcId="{920812D5-81C5-4B8E-A32E-E3679969427C}" destId="{F53B5545-D107-417D-B953-8950775B0DEF}" srcOrd="1" destOrd="0" presId="urn:microsoft.com/office/officeart/2005/8/layout/venn2"/>
    <dgm:cxn modelId="{A2BC1939-03D0-4023-A484-D28A5C2F82E2}" type="presOf" srcId="{BFC57D2C-5FFF-4DE3-92AE-1E2E42ABB637}" destId="{C6489B5C-7DA8-47ED-A82F-19E01008D8DB}" srcOrd="1" destOrd="0" presId="urn:microsoft.com/office/officeart/2005/8/layout/venn2"/>
    <dgm:cxn modelId="{39D60952-4EFE-4EC5-BBF1-BFB15CA3009D}" srcId="{4CBE3B3B-0D2F-4366-A8E2-769EBEFFF7A2}" destId="{5D4EE2F6-133D-42A6-99AC-43E17B2CD947}" srcOrd="2" destOrd="0" parTransId="{180458A5-6A2B-4F30-BD75-94DF5D69C057}" sibTransId="{91089287-51D1-4F08-9C2D-06241E7BED94}"/>
    <dgm:cxn modelId="{B281155B-C660-41C7-923E-C62223962E96}" srcId="{4CBE3B3B-0D2F-4366-A8E2-769EBEFFF7A2}" destId="{BFC57D2C-5FFF-4DE3-92AE-1E2E42ABB637}" srcOrd="1" destOrd="0" parTransId="{E8248B27-5C9F-4CD9-97D3-871047409421}" sibTransId="{F7CB95B8-3404-4F8E-B095-AE9DC7A0329A}"/>
    <dgm:cxn modelId="{532BC25B-A52C-564E-8E28-0984E5724CC1}" srcId="{4CBE3B3B-0D2F-4366-A8E2-769EBEFFF7A2}" destId="{2C25F291-C07A-4C4B-BCC3-636A634E33C6}" srcOrd="4" destOrd="0" parTransId="{D98760DA-F2F8-8849-BC0A-B86521D68EB5}" sibTransId="{B78E4176-55D7-5648-B186-34E71C9607DA}"/>
    <dgm:cxn modelId="{F83BCC5C-EE6F-4AE7-9698-B8AB41B6A07A}" type="presOf" srcId="{920812D5-81C5-4B8E-A32E-E3679969427C}" destId="{88A51D48-D6B8-4E68-BA5D-ECB86946C630}" srcOrd="0" destOrd="0" presId="urn:microsoft.com/office/officeart/2005/8/layout/venn2"/>
    <dgm:cxn modelId="{5BB8D45D-A7A3-46D9-A651-7CD46D1DDA63}" type="presOf" srcId="{C944FEC1-A62D-4536-B28A-844DDA1C596E}" destId="{CE891B76-EAA2-41F1-8D08-60884C40EC7F}" srcOrd="0" destOrd="0" presId="urn:microsoft.com/office/officeart/2005/8/layout/venn2"/>
    <dgm:cxn modelId="{1C5AEA66-0C6A-FD4C-869A-F28BEAC4EDA4}" type="presOf" srcId="{2C25F291-C07A-4C4B-BCC3-636A634E33C6}" destId="{A34CA463-0C2C-644B-A293-C07EED545956}" srcOrd="0" destOrd="0" presId="urn:microsoft.com/office/officeart/2005/8/layout/venn2"/>
    <dgm:cxn modelId="{705C9679-ED12-4292-B24E-0FA21C811EA7}" type="presOf" srcId="{5D4EE2F6-133D-42A6-99AC-43E17B2CD947}" destId="{4B69748E-7362-4D18-8581-7B26B2864CBA}" srcOrd="0" destOrd="0" presId="urn:microsoft.com/office/officeart/2005/8/layout/venn2"/>
    <dgm:cxn modelId="{3944ED83-5CB4-4453-BBEE-288421D0F4DC}" type="presOf" srcId="{C944FEC1-A62D-4536-B28A-844DDA1C596E}" destId="{A42E986D-E0E2-4F28-A228-BFD98C2CC507}" srcOrd="1" destOrd="0" presId="urn:microsoft.com/office/officeart/2005/8/layout/venn2"/>
    <dgm:cxn modelId="{FB314693-A5F2-447F-A626-60F7F7A57F3A}" srcId="{4CBE3B3B-0D2F-4366-A8E2-769EBEFFF7A2}" destId="{C944FEC1-A62D-4536-B28A-844DDA1C596E}" srcOrd="0" destOrd="0" parTransId="{F88A8C12-B222-46C2-9A23-742F77330D33}" sibTransId="{29BF1CC4-617C-459B-84A9-209A4E3EFAD3}"/>
    <dgm:cxn modelId="{FE5792BB-4810-4E0B-9EF1-E657902CAE61}" srcId="{4CBE3B3B-0D2F-4366-A8E2-769EBEFFF7A2}" destId="{920812D5-81C5-4B8E-A32E-E3679969427C}" srcOrd="3" destOrd="0" parTransId="{324AEFE6-2495-4556-A56E-96977CF88C7F}" sibTransId="{B33A800B-D36A-4F5A-AAC5-2851C19F654A}"/>
    <dgm:cxn modelId="{BA8893BD-06B0-F542-9623-8D91A740D0F8}" type="presOf" srcId="{2C25F291-C07A-4C4B-BCC3-636A634E33C6}" destId="{22C05545-A9EC-AB4C-B21D-C0A5CFCAF253}" srcOrd="1" destOrd="0" presId="urn:microsoft.com/office/officeart/2005/8/layout/venn2"/>
    <dgm:cxn modelId="{F625E9FA-C141-489C-AEDD-74C1A8ACB784}" type="presParOf" srcId="{030C4D7B-C351-45FD-A04B-E65FB86620AB}" destId="{E53B58C1-8489-4358-89BD-DAC26EA3C2CA}" srcOrd="0" destOrd="0" presId="urn:microsoft.com/office/officeart/2005/8/layout/venn2"/>
    <dgm:cxn modelId="{DDB12018-73F4-4E82-9648-0A1CF759F9EE}" type="presParOf" srcId="{E53B58C1-8489-4358-89BD-DAC26EA3C2CA}" destId="{CE891B76-EAA2-41F1-8D08-60884C40EC7F}" srcOrd="0" destOrd="0" presId="urn:microsoft.com/office/officeart/2005/8/layout/venn2"/>
    <dgm:cxn modelId="{DAA909B7-8C33-45CF-93FC-4275A3E1B4FE}" type="presParOf" srcId="{E53B58C1-8489-4358-89BD-DAC26EA3C2CA}" destId="{A42E986D-E0E2-4F28-A228-BFD98C2CC507}" srcOrd="1" destOrd="0" presId="urn:microsoft.com/office/officeart/2005/8/layout/venn2"/>
    <dgm:cxn modelId="{D5039767-4FFA-4A5A-A3D7-BB76E66330A8}" type="presParOf" srcId="{030C4D7B-C351-45FD-A04B-E65FB86620AB}" destId="{801AB175-C42E-4683-8624-3AB67F34CC1C}" srcOrd="1" destOrd="0" presId="urn:microsoft.com/office/officeart/2005/8/layout/venn2"/>
    <dgm:cxn modelId="{1158E92D-15FF-4084-BCF8-74ABB5DC80D6}" type="presParOf" srcId="{801AB175-C42E-4683-8624-3AB67F34CC1C}" destId="{CEADFECE-BDCB-4F85-8CCA-FFFDB33D040C}" srcOrd="0" destOrd="0" presId="urn:microsoft.com/office/officeart/2005/8/layout/venn2"/>
    <dgm:cxn modelId="{8811D571-AF58-4943-A2CB-3E0FF449AA4F}" type="presParOf" srcId="{801AB175-C42E-4683-8624-3AB67F34CC1C}" destId="{C6489B5C-7DA8-47ED-A82F-19E01008D8DB}" srcOrd="1" destOrd="0" presId="urn:microsoft.com/office/officeart/2005/8/layout/venn2"/>
    <dgm:cxn modelId="{31CC597F-D938-4743-9AA6-AC24566B37B2}" type="presParOf" srcId="{030C4D7B-C351-45FD-A04B-E65FB86620AB}" destId="{B1211E38-2F1D-43F4-B2D5-3A6914C792EB}" srcOrd="2" destOrd="0" presId="urn:microsoft.com/office/officeart/2005/8/layout/venn2"/>
    <dgm:cxn modelId="{CFFED5AD-3EF3-4586-A998-D553424DAE91}" type="presParOf" srcId="{B1211E38-2F1D-43F4-B2D5-3A6914C792EB}" destId="{4B69748E-7362-4D18-8581-7B26B2864CBA}" srcOrd="0" destOrd="0" presId="urn:microsoft.com/office/officeart/2005/8/layout/venn2"/>
    <dgm:cxn modelId="{26755B34-6BB8-4097-8E4B-EA1B9C900C09}" type="presParOf" srcId="{B1211E38-2F1D-43F4-B2D5-3A6914C792EB}" destId="{C9D68422-8496-409D-84CE-A21C831760B9}" srcOrd="1" destOrd="0" presId="urn:microsoft.com/office/officeart/2005/8/layout/venn2"/>
    <dgm:cxn modelId="{F91A1DBF-63D8-4D13-913F-057810BE9817}" type="presParOf" srcId="{030C4D7B-C351-45FD-A04B-E65FB86620AB}" destId="{19D3FD15-EA44-49DE-B56A-FE60F78B04A4}" srcOrd="3" destOrd="0" presId="urn:microsoft.com/office/officeart/2005/8/layout/venn2"/>
    <dgm:cxn modelId="{DE25289E-0557-452F-BDA3-B88896A66557}" type="presParOf" srcId="{19D3FD15-EA44-49DE-B56A-FE60F78B04A4}" destId="{88A51D48-D6B8-4E68-BA5D-ECB86946C630}" srcOrd="0" destOrd="0" presId="urn:microsoft.com/office/officeart/2005/8/layout/venn2"/>
    <dgm:cxn modelId="{CC75657D-BE40-406D-ACD0-2512FFA1915B}" type="presParOf" srcId="{19D3FD15-EA44-49DE-B56A-FE60F78B04A4}" destId="{F53B5545-D107-417D-B953-8950775B0DEF}" srcOrd="1" destOrd="0" presId="urn:microsoft.com/office/officeart/2005/8/layout/venn2"/>
    <dgm:cxn modelId="{CFF13FD3-A2D0-4B4E-9B16-431BCA777284}" type="presParOf" srcId="{030C4D7B-C351-45FD-A04B-E65FB86620AB}" destId="{6ABBA4D1-7F7D-F44E-AAC4-9870BA897429}" srcOrd="4" destOrd="0" presId="urn:microsoft.com/office/officeart/2005/8/layout/venn2"/>
    <dgm:cxn modelId="{E12F7F4E-9494-3A4E-87AA-4CE69C3F6EAD}" type="presParOf" srcId="{6ABBA4D1-7F7D-F44E-AAC4-9870BA897429}" destId="{A34CA463-0C2C-644B-A293-C07EED545956}" srcOrd="0" destOrd="0" presId="urn:microsoft.com/office/officeart/2005/8/layout/venn2"/>
    <dgm:cxn modelId="{EEE05608-9E87-294E-82AE-7E126B0DA43F}" type="presParOf" srcId="{6ABBA4D1-7F7D-F44E-AAC4-9870BA897429}" destId="{22C05545-A9EC-AB4C-B21D-C0A5CFCAF253}"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91B76-EAA2-41F1-8D08-60884C40EC7F}">
      <dsp:nvSpPr>
        <dsp:cNvPr id="0" name=""/>
        <dsp:cNvSpPr/>
      </dsp:nvSpPr>
      <dsp:spPr>
        <a:xfrm>
          <a:off x="1422400" y="0"/>
          <a:ext cx="3556000" cy="3556000"/>
        </a:xfrm>
        <a:prstGeom prst="ellipse">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80%</a:t>
          </a:r>
        </a:p>
      </dsp:txBody>
      <dsp:txXfrm>
        <a:off x="2533650" y="177800"/>
        <a:ext cx="1333500" cy="355600"/>
      </dsp:txXfrm>
    </dsp:sp>
    <dsp:sp modelId="{CEADFECE-BDCB-4F85-8CCA-FFFDB33D040C}">
      <dsp:nvSpPr>
        <dsp:cNvPr id="0" name=""/>
        <dsp:cNvSpPr/>
      </dsp:nvSpPr>
      <dsp:spPr>
        <a:xfrm>
          <a:off x="1689100" y="533399"/>
          <a:ext cx="3022600" cy="3022600"/>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79,5%</a:t>
          </a:r>
        </a:p>
      </dsp:txBody>
      <dsp:txXfrm>
        <a:off x="2548651" y="707199"/>
        <a:ext cx="1303496" cy="347599"/>
      </dsp:txXfrm>
    </dsp:sp>
    <dsp:sp modelId="{4B69748E-7362-4D18-8581-7B26B2864CBA}">
      <dsp:nvSpPr>
        <dsp:cNvPr id="0" name=""/>
        <dsp:cNvSpPr/>
      </dsp:nvSpPr>
      <dsp:spPr>
        <a:xfrm>
          <a:off x="1955800" y="1066799"/>
          <a:ext cx="2489200" cy="2489200"/>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36,5%</a:t>
          </a:r>
        </a:p>
      </dsp:txBody>
      <dsp:txXfrm>
        <a:off x="2556319" y="1238554"/>
        <a:ext cx="1288161" cy="343509"/>
      </dsp:txXfrm>
    </dsp:sp>
    <dsp:sp modelId="{88A51D48-D6B8-4E68-BA5D-ECB86946C630}">
      <dsp:nvSpPr>
        <dsp:cNvPr id="0" name=""/>
        <dsp:cNvSpPr/>
      </dsp:nvSpPr>
      <dsp:spPr>
        <a:xfrm>
          <a:off x="2222500" y="1600199"/>
          <a:ext cx="1955800" cy="1955800"/>
        </a:xfrm>
        <a:prstGeom prst="ellips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34,5%</a:t>
          </a:r>
        </a:p>
      </dsp:txBody>
      <dsp:txXfrm>
        <a:off x="2672334" y="1776221"/>
        <a:ext cx="1056132" cy="352044"/>
      </dsp:txXfrm>
    </dsp:sp>
    <dsp:sp modelId="{A34CA463-0C2C-644B-A293-C07EED545956}">
      <dsp:nvSpPr>
        <dsp:cNvPr id="0" name=""/>
        <dsp:cNvSpPr/>
      </dsp:nvSpPr>
      <dsp:spPr>
        <a:xfrm>
          <a:off x="2489200" y="2133599"/>
          <a:ext cx="1422400" cy="1422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e-DE" sz="1200" kern="1200" dirty="0"/>
            <a:t>30%</a:t>
          </a:r>
        </a:p>
      </dsp:txBody>
      <dsp:txXfrm>
        <a:off x="2697505" y="2489199"/>
        <a:ext cx="1005788" cy="7112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6" name="Grafik 5">
          <a:extLst xmlns:a="http://schemas.openxmlformats.org/drawingml/2006/main">
            <a:ext uri="{FF2B5EF4-FFF2-40B4-BE49-F238E27FC236}">
              <a16:creationId xmlns:a16="http://schemas.microsoft.com/office/drawing/2014/main" id="{1048C0BB-DBFC-D24B-BCE9-15487B455A6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952500"/>
          <a:ext cx="9067800" cy="47625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00205-C48A-4A4F-B12A-216E2DFE8B99}" type="datetimeFigureOut">
              <a:rPr lang="de-DE" smtClean="0"/>
              <a:t>17.12.20</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AA781-C45B-5344-AD71-FFE42F68FAEC}" type="slidenum">
              <a:rPr lang="de-DE" smtClean="0"/>
              <a:t>‹Nr.›</a:t>
            </a:fld>
            <a:endParaRPr lang="de-DE"/>
          </a:p>
        </p:txBody>
      </p:sp>
    </p:spTree>
    <p:extLst>
      <p:ext uri="{BB962C8B-B14F-4D97-AF65-F5344CB8AC3E}">
        <p14:creationId xmlns:p14="http://schemas.microsoft.com/office/powerpoint/2010/main" val="370937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wikipedia.org/wiki/Regressionsparame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5</a:t>
            </a:fld>
            <a:endParaRPr lang="de-DE"/>
          </a:p>
        </p:txBody>
      </p:sp>
    </p:spTree>
    <p:extLst>
      <p:ext uri="{BB962C8B-B14F-4D97-AF65-F5344CB8AC3E}">
        <p14:creationId xmlns:p14="http://schemas.microsoft.com/office/powerpoint/2010/main" val="49236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Mean</a:t>
            </a:r>
            <a:r>
              <a:rPr lang="de-DE" dirty="0"/>
              <a:t> Youth </a:t>
            </a:r>
            <a:r>
              <a:rPr lang="de-DE" dirty="0" err="1"/>
              <a:t>Unemployment</a:t>
            </a:r>
            <a:r>
              <a:rPr lang="de-DE" dirty="0"/>
              <a:t> on a </a:t>
            </a:r>
            <a:r>
              <a:rPr lang="de-DE" dirty="0" err="1"/>
              <a:t>much</a:t>
            </a:r>
            <a:r>
              <a:rPr lang="de-DE" dirty="0"/>
              <a:t> </a:t>
            </a:r>
            <a:r>
              <a:rPr lang="de-DE" dirty="0" err="1"/>
              <a:t>higher</a:t>
            </a:r>
            <a:r>
              <a:rPr lang="de-DE" dirty="0"/>
              <a:t> </a:t>
            </a:r>
            <a:r>
              <a:rPr lang="de-DE" dirty="0" err="1"/>
              <a:t>level</a:t>
            </a:r>
            <a:r>
              <a:rPr lang="de-DE" dirty="0"/>
              <a:t> </a:t>
            </a:r>
            <a:r>
              <a:rPr lang="de-DE" dirty="0" err="1"/>
              <a:t>than</a:t>
            </a:r>
            <a:r>
              <a:rPr lang="de-DE" dirty="0"/>
              <a:t> total </a:t>
            </a:r>
            <a:r>
              <a:rPr lang="de-DE" dirty="0" err="1"/>
              <a:t>unemployment</a:t>
            </a:r>
            <a:r>
              <a:rPr lang="de-DE" dirty="0"/>
              <a:t>  in time </a:t>
            </a:r>
            <a:r>
              <a:rPr lang="de-DE" dirty="0" err="1"/>
              <a:t>interval</a:t>
            </a:r>
            <a:endParaRPr lang="de-DE" dirty="0"/>
          </a:p>
          <a:p>
            <a:r>
              <a:rPr lang="de-DE" dirty="0"/>
              <a:t>The </a:t>
            </a:r>
            <a:r>
              <a:rPr lang="de-DE" dirty="0" err="1"/>
              <a:t>shape</a:t>
            </a:r>
            <a:r>
              <a:rPr lang="de-DE" dirty="0"/>
              <a:t> </a:t>
            </a:r>
            <a:r>
              <a:rPr lang="de-DE" dirty="0" err="1"/>
              <a:t>of</a:t>
            </a:r>
            <a:r>
              <a:rPr lang="de-DE" dirty="0"/>
              <a:t> </a:t>
            </a:r>
            <a:r>
              <a:rPr lang="de-DE" dirty="0" err="1"/>
              <a:t>curves</a:t>
            </a:r>
            <a:r>
              <a:rPr lang="de-DE" dirty="0"/>
              <a:t> </a:t>
            </a:r>
            <a:r>
              <a:rPr lang="de-DE" dirty="0" err="1"/>
              <a:t>is</a:t>
            </a:r>
            <a:r>
              <a:rPr lang="de-DE" dirty="0"/>
              <a:t> </a:t>
            </a:r>
            <a:r>
              <a:rPr lang="de-DE" dirty="0" err="1"/>
              <a:t>similar</a:t>
            </a:r>
            <a:endParaRPr lang="de-DE" dirty="0"/>
          </a:p>
          <a:p>
            <a:r>
              <a:rPr lang="de-DE" dirty="0"/>
              <a:t>2010 at </a:t>
            </a:r>
            <a:r>
              <a:rPr lang="de-DE" dirty="0" err="1"/>
              <a:t>about</a:t>
            </a:r>
            <a:r>
              <a:rPr lang="de-DE" dirty="0"/>
              <a:t> 25% </a:t>
            </a:r>
            <a:r>
              <a:rPr lang="de-DE" dirty="0" err="1"/>
              <a:t>against</a:t>
            </a:r>
            <a:r>
              <a:rPr lang="de-DE" dirty="0"/>
              <a:t> total </a:t>
            </a:r>
            <a:r>
              <a:rPr lang="de-DE" dirty="0" err="1"/>
              <a:t>about</a:t>
            </a:r>
            <a:r>
              <a:rPr lang="de-DE" dirty="0"/>
              <a:t> 11%</a:t>
            </a:r>
          </a:p>
          <a:p>
            <a:r>
              <a:rPr lang="de-DE" dirty="0"/>
              <a:t>The </a:t>
            </a:r>
            <a:r>
              <a:rPr lang="de-DE" dirty="0" err="1"/>
              <a:t>peak</a:t>
            </a:r>
            <a:r>
              <a:rPr lang="de-DE" dirty="0"/>
              <a:t> </a:t>
            </a:r>
            <a:r>
              <a:rPr lang="de-DE" dirty="0" err="1"/>
              <a:t>of</a:t>
            </a:r>
            <a:r>
              <a:rPr lang="de-DE" dirty="0"/>
              <a:t> </a:t>
            </a:r>
            <a:r>
              <a:rPr lang="de-DE" dirty="0" err="1"/>
              <a:t>youth</a:t>
            </a:r>
            <a:r>
              <a:rPr lang="de-DE" dirty="0"/>
              <a:t> </a:t>
            </a:r>
            <a:r>
              <a:rPr lang="de-DE" dirty="0" err="1"/>
              <a:t>unemloyment</a:t>
            </a:r>
            <a:r>
              <a:rPr lang="de-DE" dirty="0"/>
              <a:t> </a:t>
            </a:r>
            <a:r>
              <a:rPr lang="de-DE" dirty="0" err="1"/>
              <a:t>is</a:t>
            </a:r>
            <a:r>
              <a:rPr lang="de-DE" dirty="0"/>
              <a:t> </a:t>
            </a:r>
            <a:r>
              <a:rPr lang="de-DE" dirty="0" err="1"/>
              <a:t>seen</a:t>
            </a:r>
            <a:r>
              <a:rPr lang="de-DE" dirty="0"/>
              <a:t> at </a:t>
            </a:r>
            <a:r>
              <a:rPr lang="de-DE" dirty="0" err="1"/>
              <a:t>beginning</a:t>
            </a:r>
            <a:r>
              <a:rPr lang="de-DE" dirty="0"/>
              <a:t> 2014 </a:t>
            </a:r>
            <a:r>
              <a:rPr lang="de-DE" dirty="0" err="1"/>
              <a:t>with</a:t>
            </a:r>
            <a:r>
              <a:rPr lang="de-DE" dirty="0"/>
              <a:t> </a:t>
            </a:r>
            <a:r>
              <a:rPr lang="de-DE" dirty="0" err="1"/>
              <a:t>nearly</a:t>
            </a:r>
            <a:r>
              <a:rPr lang="de-DE" dirty="0"/>
              <a:t> 30%.</a:t>
            </a:r>
          </a:p>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6</a:t>
            </a:fld>
            <a:endParaRPr lang="de-DE"/>
          </a:p>
        </p:txBody>
      </p:sp>
    </p:spTree>
    <p:extLst>
      <p:ext uri="{BB962C8B-B14F-4D97-AF65-F5344CB8AC3E}">
        <p14:creationId xmlns:p14="http://schemas.microsoft.com/office/powerpoint/2010/main" val="12079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err="1"/>
              <a:t>Slaughterhauses</a:t>
            </a:r>
            <a:r>
              <a:rPr lang="de-DE" dirty="0"/>
              <a:t> not </a:t>
            </a:r>
            <a:r>
              <a:rPr lang="de-DE" dirty="0" err="1"/>
              <a:t>got</a:t>
            </a:r>
            <a:r>
              <a:rPr lang="de-DE" dirty="0"/>
              <a:t> </a:t>
            </a:r>
            <a:r>
              <a:rPr lang="de-DE" dirty="0" err="1"/>
              <a:t>effected</a:t>
            </a:r>
            <a:r>
              <a:rPr lang="de-DE" dirty="0"/>
              <a:t> strong </a:t>
            </a:r>
            <a:r>
              <a:rPr lang="de-DE" dirty="0" err="1"/>
              <a:t>by</a:t>
            </a:r>
            <a:r>
              <a:rPr lang="de-DE" dirty="0"/>
              <a:t> </a:t>
            </a:r>
            <a:r>
              <a:rPr lang="de-DE" dirty="0" err="1"/>
              <a:t>Coronavirus</a:t>
            </a:r>
            <a:r>
              <a:rPr lang="de-DE" dirty="0"/>
              <a:t>. I </a:t>
            </a:r>
            <a:r>
              <a:rPr lang="de-DE" dirty="0" err="1"/>
              <a:t>had</a:t>
            </a:r>
            <a:r>
              <a:rPr lang="de-DE" dirty="0"/>
              <a:t> </a:t>
            </a:r>
            <a:r>
              <a:rPr lang="de-DE" dirty="0" err="1"/>
              <a:t>this</a:t>
            </a:r>
            <a:r>
              <a:rPr lang="de-DE" dirty="0"/>
              <a:t> in </a:t>
            </a:r>
            <a:r>
              <a:rPr lang="de-DE" dirty="0" err="1"/>
              <a:t>mind</a:t>
            </a:r>
            <a:r>
              <a:rPr lang="de-DE" dirty="0"/>
              <a:t> </a:t>
            </a:r>
            <a:r>
              <a:rPr lang="de-DE" dirty="0" err="1"/>
              <a:t>before</a:t>
            </a:r>
            <a:r>
              <a:rPr lang="de-DE" dirty="0"/>
              <a:t> </a:t>
            </a:r>
            <a:r>
              <a:rPr lang="de-DE" dirty="0" err="1"/>
              <a:t>seeing</a:t>
            </a:r>
            <a:r>
              <a:rPr lang="de-DE" dirty="0"/>
              <a:t> </a:t>
            </a:r>
            <a:r>
              <a:rPr lang="de-DE" dirty="0" err="1"/>
              <a:t>this</a:t>
            </a:r>
            <a:r>
              <a:rPr lang="de-DE" dirty="0"/>
              <a:t> </a:t>
            </a:r>
            <a:r>
              <a:rPr lang="de-DE" dirty="0" err="1"/>
              <a:t>plot</a:t>
            </a:r>
            <a:r>
              <a:rPr lang="de-DE" dirty="0"/>
              <a:t>. Europe </a:t>
            </a:r>
            <a:r>
              <a:rPr lang="de-DE" dirty="0" err="1"/>
              <a:t>had</a:t>
            </a:r>
            <a:r>
              <a:rPr lang="de-DE" dirty="0"/>
              <a:t> </a:t>
            </a:r>
            <a:r>
              <a:rPr lang="de-DE" dirty="0" err="1"/>
              <a:t>the</a:t>
            </a:r>
            <a:r>
              <a:rPr lang="de-DE" dirty="0"/>
              <a:t> same </a:t>
            </a:r>
            <a:r>
              <a:rPr lang="de-DE" dirty="0" err="1"/>
              <a:t>population</a:t>
            </a:r>
            <a:r>
              <a:rPr lang="de-DE" dirty="0"/>
              <a:t> </a:t>
            </a:r>
            <a:r>
              <a:rPr lang="de-DE" dirty="0" err="1"/>
              <a:t>during</a:t>
            </a:r>
            <a:r>
              <a:rPr lang="de-DE" dirty="0"/>
              <a:t> </a:t>
            </a:r>
            <a:r>
              <a:rPr lang="de-DE" dirty="0" err="1"/>
              <a:t>lockdown</a:t>
            </a:r>
            <a:r>
              <a:rPr lang="de-DE" dirty="0"/>
              <a:t>.</a:t>
            </a:r>
          </a:p>
          <a:p>
            <a:r>
              <a:rPr lang="de-DE" dirty="0" err="1"/>
              <a:t>Less</a:t>
            </a:r>
            <a:r>
              <a:rPr lang="de-DE" dirty="0"/>
              <a:t> </a:t>
            </a:r>
            <a:r>
              <a:rPr lang="de-DE" dirty="0" err="1"/>
              <a:t>tourists</a:t>
            </a:r>
            <a:r>
              <a:rPr lang="de-DE" dirty="0"/>
              <a:t> </a:t>
            </a:r>
            <a:r>
              <a:rPr lang="de-DE" dirty="0" err="1"/>
              <a:t>coming</a:t>
            </a:r>
            <a:r>
              <a:rPr lang="de-DE" dirty="0"/>
              <a:t> </a:t>
            </a:r>
            <a:r>
              <a:rPr lang="de-DE" dirty="0" err="1"/>
              <a:t>to</a:t>
            </a:r>
            <a:r>
              <a:rPr lang="de-DE" dirty="0"/>
              <a:t> Europe </a:t>
            </a:r>
            <a:r>
              <a:rPr lang="de-DE" dirty="0" err="1"/>
              <a:t>for</a:t>
            </a:r>
            <a:r>
              <a:rPr lang="de-DE" dirty="0"/>
              <a:t> </a:t>
            </a:r>
            <a:r>
              <a:rPr lang="de-DE" dirty="0" err="1"/>
              <a:t>holidays</a:t>
            </a:r>
            <a:r>
              <a:rPr lang="de-DE" dirty="0"/>
              <a:t> </a:t>
            </a:r>
            <a:r>
              <a:rPr lang="de-DE" dirty="0" err="1"/>
              <a:t>from</a:t>
            </a:r>
            <a:r>
              <a:rPr lang="de-DE" dirty="0"/>
              <a:t> </a:t>
            </a:r>
            <a:r>
              <a:rPr lang="de-DE" dirty="0" err="1"/>
              <a:t>abroad</a:t>
            </a:r>
            <a:r>
              <a:rPr lang="de-DE" dirty="0"/>
              <a:t> but on </a:t>
            </a:r>
            <a:r>
              <a:rPr lang="de-DE" dirty="0" err="1"/>
              <a:t>other</a:t>
            </a:r>
            <a:r>
              <a:rPr lang="de-DE" dirty="0"/>
              <a:t> </a:t>
            </a:r>
            <a:r>
              <a:rPr lang="de-DE" dirty="0" err="1"/>
              <a:t>hand</a:t>
            </a:r>
            <a:r>
              <a:rPr lang="de-DE" dirty="0"/>
              <a:t> </a:t>
            </a:r>
            <a:r>
              <a:rPr lang="de-DE" dirty="0" err="1"/>
              <a:t>few</a:t>
            </a:r>
            <a:r>
              <a:rPr lang="de-DE" dirty="0"/>
              <a:t> </a:t>
            </a:r>
            <a:r>
              <a:rPr lang="de-DE" dirty="0" err="1"/>
              <a:t>european</a:t>
            </a:r>
            <a:r>
              <a:rPr lang="de-DE" dirty="0"/>
              <a:t> </a:t>
            </a:r>
            <a:r>
              <a:rPr lang="de-DE" dirty="0" err="1"/>
              <a:t>citizenz</a:t>
            </a:r>
            <a:r>
              <a:rPr lang="de-DE" dirty="0"/>
              <a:t> </a:t>
            </a:r>
            <a:r>
              <a:rPr lang="de-DE" dirty="0" err="1"/>
              <a:t>leaving</a:t>
            </a:r>
            <a:r>
              <a:rPr lang="de-DE" dirty="0"/>
              <a:t> Europe </a:t>
            </a:r>
            <a:r>
              <a:rPr lang="de-DE" dirty="0" err="1"/>
              <a:t>to</a:t>
            </a:r>
            <a:r>
              <a:rPr lang="de-DE" dirty="0"/>
              <a:t> </a:t>
            </a:r>
            <a:r>
              <a:rPr lang="de-DE" dirty="0" err="1"/>
              <a:t>abroad</a:t>
            </a:r>
            <a:r>
              <a:rPr lang="de-DE" dirty="0"/>
              <a:t> in </a:t>
            </a:r>
            <a:r>
              <a:rPr lang="de-DE" dirty="0" err="1"/>
              <a:t>that</a:t>
            </a:r>
            <a:r>
              <a:rPr lang="de-DE" dirty="0"/>
              <a:t> time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Inflation rate </a:t>
            </a:r>
            <a:r>
              <a:rPr lang="de-DE" sz="1200" dirty="0" err="1"/>
              <a:t>does</a:t>
            </a:r>
            <a:r>
              <a:rPr lang="de-DE" sz="1200" dirty="0"/>
              <a:t> not </a:t>
            </a:r>
            <a:r>
              <a:rPr lang="de-DE" sz="1200" dirty="0" err="1"/>
              <a:t>get</a:t>
            </a:r>
            <a:r>
              <a:rPr lang="de-DE" sz="1200" dirty="0"/>
              <a:t> </a:t>
            </a:r>
            <a:r>
              <a:rPr lang="de-DE" sz="1200" dirty="0" err="1"/>
              <a:t>pictured</a:t>
            </a:r>
            <a:r>
              <a:rPr lang="de-DE" sz="1200" dirty="0"/>
              <a:t> </a:t>
            </a:r>
            <a:r>
              <a:rPr lang="de-DE" sz="1200" dirty="0" err="1"/>
              <a:t>good</a:t>
            </a:r>
            <a:r>
              <a:rPr lang="de-DE" sz="1200" dirty="0"/>
              <a:t> in </a:t>
            </a:r>
            <a:r>
              <a:rPr lang="de-DE" sz="1200" dirty="0" err="1"/>
              <a:t>this</a:t>
            </a:r>
            <a:r>
              <a:rPr lang="de-DE" sz="1200" dirty="0"/>
              <a:t> </a:t>
            </a:r>
            <a:r>
              <a:rPr lang="de-DE" sz="1200" dirty="0" err="1"/>
              <a:t>plot</a:t>
            </a:r>
            <a:r>
              <a:rPr lang="de-DE" sz="1200" dirty="0"/>
              <a:t>. </a:t>
            </a:r>
            <a:r>
              <a:rPr lang="de-DE" sz="1200" dirty="0" err="1"/>
              <a:t>Has</a:t>
            </a:r>
            <a:r>
              <a:rPr lang="de-DE" sz="1200" dirty="0"/>
              <a:t> </a:t>
            </a:r>
            <a:r>
              <a:rPr lang="de-DE" sz="1200" dirty="0" err="1"/>
              <a:t>normally</a:t>
            </a:r>
            <a:r>
              <a:rPr lang="de-DE" sz="1200" dirty="0"/>
              <a:t> a </a:t>
            </a:r>
            <a:r>
              <a:rPr lang="de-DE" sz="1200" dirty="0" err="1"/>
              <a:t>very</a:t>
            </a:r>
            <a:r>
              <a:rPr lang="de-DE" sz="1200" dirty="0"/>
              <a:t> </a:t>
            </a:r>
            <a:r>
              <a:rPr lang="de-DE" sz="1200" dirty="0" err="1"/>
              <a:t>small</a:t>
            </a:r>
            <a:r>
              <a:rPr lang="de-DE" sz="1200" dirty="0"/>
              <a:t> </a:t>
            </a:r>
            <a:r>
              <a:rPr lang="de-DE" sz="1200" dirty="0" err="1"/>
              <a:t>variance</a:t>
            </a:r>
            <a:r>
              <a:rPr lang="de-DE" sz="1200" dirty="0"/>
              <a:t>, apart </a:t>
            </a:r>
            <a:r>
              <a:rPr lang="de-DE" sz="1200" dirty="0" err="1"/>
              <a:t>from</a:t>
            </a:r>
            <a:r>
              <a:rPr lang="de-DE" sz="1200" dirty="0"/>
              <a:t> countries </a:t>
            </a:r>
            <a:r>
              <a:rPr lang="de-DE" sz="1200" dirty="0" err="1"/>
              <a:t>with</a:t>
            </a:r>
            <a:r>
              <a:rPr lang="de-DE" sz="1200" dirty="0"/>
              <a:t> Hyperinflation.</a:t>
            </a:r>
          </a:p>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7</a:t>
            </a:fld>
            <a:endParaRPr lang="de-DE"/>
          </a:p>
        </p:txBody>
      </p:sp>
    </p:spTree>
    <p:extLst>
      <p:ext uri="{BB962C8B-B14F-4D97-AF65-F5344CB8AC3E}">
        <p14:creationId xmlns:p14="http://schemas.microsoft.com/office/powerpoint/2010/main" val="299957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Folgenden wird von linearen Funktionen ausgegangen. Es ist dann keine weitere Beschränkung der Allgemeinheit, dass diese Funktionen direkt aus den unabhängigen (erklärenden, exogenen) Variablen bestehen und es ebenso viele zu schätzende </a:t>
            </a:r>
            <a:r>
              <a:rPr lang="de-DE" dirty="0">
                <a:hlinkClick r:id="rId3" tooltip="Regressionsparameter"/>
              </a:rPr>
              <a:t>Regressionsparameter</a:t>
            </a:r>
            <a:r>
              <a:rPr lang="de-DE" dirty="0"/>
              <a:t> </a:t>
            </a:r>
            <a:r>
              <a:rPr lang="el-GR" dirty="0">
                <a:effectLst/>
              </a:rPr>
              <a:t>β </a:t>
            </a:r>
            <a:r>
              <a:rPr lang="de-DE" dirty="0" err="1">
                <a:effectLst/>
              </a:rPr>
              <a:t>k</a:t>
            </a:r>
            <a:r>
              <a:rPr lang="de-DE" dirty="0">
                <a:effectLst/>
              </a:rPr>
              <a:t> {\displaystyle \</a:t>
            </a:r>
            <a:r>
              <a:rPr lang="de-DE" dirty="0" err="1">
                <a:effectLst/>
              </a:rPr>
              <a:t>beta</a:t>
            </a:r>
            <a:r>
              <a:rPr lang="de-DE" dirty="0">
                <a:effectLst/>
              </a:rPr>
              <a:t> _{</a:t>
            </a:r>
            <a:r>
              <a:rPr lang="de-DE" dirty="0" err="1">
                <a:effectLst/>
              </a:rPr>
              <a:t>k</a:t>
            </a:r>
            <a:r>
              <a:rPr lang="de-DE" dirty="0">
                <a:effectLst/>
              </a:rPr>
              <a:t>}} </a:t>
            </a:r>
            <a:r>
              <a:rPr lang="de-DE" dirty="0"/>
              <a:t>gibt wie unabhängige Variablen </a:t>
            </a:r>
            <a:r>
              <a:rPr lang="de-DE" dirty="0">
                <a:effectLst/>
              </a:rPr>
              <a:t>x </a:t>
            </a:r>
            <a:r>
              <a:rPr lang="de-DE" dirty="0" err="1">
                <a:effectLst/>
              </a:rPr>
              <a:t>k</a:t>
            </a:r>
            <a:r>
              <a:rPr lang="de-DE" dirty="0">
                <a:effectLst/>
              </a:rPr>
              <a:t> {\displaystyle x_{</a:t>
            </a:r>
            <a:r>
              <a:rPr lang="de-DE" dirty="0" err="1">
                <a:effectLst/>
              </a:rPr>
              <a:t>k</a:t>
            </a:r>
            <a:r>
              <a:rPr lang="de-DE" dirty="0">
                <a:effectLst/>
              </a:rPr>
              <a:t>}} </a:t>
            </a:r>
            <a:r>
              <a:rPr lang="de-DE" dirty="0"/>
              <a:t>(Index </a:t>
            </a:r>
            <a:r>
              <a:rPr lang="de-DE" dirty="0" err="1">
                <a:effectLst/>
              </a:rPr>
              <a:t>k</a:t>
            </a:r>
            <a:r>
              <a:rPr lang="de-DE" dirty="0">
                <a:effectLst/>
              </a:rPr>
              <a:t> = 1 , 2 , … , K {\displaystyle </a:t>
            </a:r>
            <a:r>
              <a:rPr lang="de-DE" dirty="0" err="1">
                <a:effectLst/>
              </a:rPr>
              <a:t>k</a:t>
            </a:r>
            <a:r>
              <a:rPr lang="de-DE" dirty="0">
                <a:effectLst/>
              </a:rPr>
              <a:t>=1,2,\</a:t>
            </a:r>
            <a:r>
              <a:rPr lang="de-DE" dirty="0" err="1">
                <a:effectLst/>
              </a:rPr>
              <a:t>dots</a:t>
            </a:r>
            <a:r>
              <a:rPr lang="de-DE" dirty="0">
                <a:effectLst/>
              </a:rPr>
              <a:t> ,K} </a:t>
            </a:r>
            <a:r>
              <a:rPr lang="de-DE" dirty="0"/>
              <a:t>). Zum Vergleich: In der einfachen linearen Regression ist </a:t>
            </a:r>
            <a:r>
              <a:rPr lang="de-DE" dirty="0">
                <a:effectLst/>
              </a:rPr>
              <a:t>K = 2 {\displaystyle K=2} </a:t>
            </a:r>
            <a:r>
              <a:rPr lang="de-DE" dirty="0"/>
              <a:t>und </a:t>
            </a:r>
            <a:r>
              <a:rPr lang="de-DE" dirty="0">
                <a:effectLst/>
              </a:rPr>
              <a:t>x 1 {\displaystyle x_{1}} </a:t>
            </a:r>
            <a:r>
              <a:rPr lang="de-DE" dirty="0"/>
              <a:t>konstant gleich </a:t>
            </a:r>
            <a:r>
              <a:rPr lang="de-DE" dirty="0">
                <a:effectLst/>
              </a:rPr>
              <a:t>1 {\displaystyle 1} </a:t>
            </a:r>
            <a:r>
              <a:rPr lang="de-DE" dirty="0"/>
              <a:t>, der zugehörige Regressionsparameter also der </a:t>
            </a:r>
            <a:r>
              <a:rPr lang="de-DE" dirty="0">
                <a:hlinkClick r:id="rId3" tooltip="Regressionsparameter"/>
              </a:rPr>
              <a:t>Achsenabschnitt</a:t>
            </a:r>
            <a:r>
              <a:rPr lang="de-DE" dirty="0"/>
              <a:t>. </a:t>
            </a:r>
          </a:p>
        </p:txBody>
      </p:sp>
      <p:sp>
        <p:nvSpPr>
          <p:cNvPr id="4" name="Foliennummernplatzhalter 3"/>
          <p:cNvSpPr>
            <a:spLocks noGrp="1"/>
          </p:cNvSpPr>
          <p:nvPr>
            <p:ph type="sldNum" sz="quarter" idx="5"/>
          </p:nvPr>
        </p:nvSpPr>
        <p:spPr/>
        <p:txBody>
          <a:bodyPr/>
          <a:lstStyle/>
          <a:p>
            <a:fld id="{24DAA781-C45B-5344-AD71-FFE42F68FAEC}" type="slidenum">
              <a:rPr lang="de-DE" smtClean="0"/>
              <a:t>9</a:t>
            </a:fld>
            <a:endParaRPr lang="de-DE"/>
          </a:p>
        </p:txBody>
      </p:sp>
    </p:spTree>
    <p:extLst>
      <p:ext uri="{BB962C8B-B14F-4D97-AF65-F5344CB8AC3E}">
        <p14:creationId xmlns:p14="http://schemas.microsoft.com/office/powerpoint/2010/main" val="320387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F-Distribution</a:t>
            </a:r>
            <a:r>
              <a:rPr lang="de-DE" dirty="0"/>
              <a:t> </a:t>
            </a:r>
          </a:p>
          <a:p>
            <a:r>
              <a:rPr lang="de-DE" dirty="0"/>
              <a:t>A </a:t>
            </a:r>
            <a:r>
              <a:rPr lang="de-DE" dirty="0" err="1"/>
              <a:t>measure</a:t>
            </a:r>
            <a:r>
              <a:rPr lang="de-DE" dirty="0"/>
              <a:t> </a:t>
            </a:r>
            <a:r>
              <a:rPr lang="de-DE" dirty="0" err="1"/>
              <a:t>how</a:t>
            </a:r>
            <a:r>
              <a:rPr lang="de-DE" dirty="0"/>
              <a:t> </a:t>
            </a:r>
            <a:r>
              <a:rPr lang="de-DE" dirty="0" err="1"/>
              <a:t>significant</a:t>
            </a:r>
            <a:r>
              <a:rPr lang="de-DE" dirty="0"/>
              <a:t> </a:t>
            </a:r>
            <a:r>
              <a:rPr lang="de-DE" dirty="0" err="1"/>
              <a:t>the</a:t>
            </a:r>
            <a:r>
              <a:rPr lang="de-DE" dirty="0"/>
              <a:t> fit </a:t>
            </a:r>
            <a:r>
              <a:rPr lang="de-DE" dirty="0" err="1"/>
              <a:t>is</a:t>
            </a:r>
            <a:r>
              <a:rPr lang="de-DE" dirty="0"/>
              <a:t>. The </a:t>
            </a:r>
            <a:r>
              <a:rPr lang="de-DE" dirty="0" err="1"/>
              <a:t>mean</a:t>
            </a:r>
            <a:r>
              <a:rPr lang="de-DE" dirty="0"/>
              <a:t> </a:t>
            </a:r>
            <a:r>
              <a:rPr lang="de-DE" dirty="0" err="1"/>
              <a:t>squared</a:t>
            </a:r>
            <a:r>
              <a:rPr lang="de-DE" dirty="0"/>
              <a:t> </a:t>
            </a:r>
            <a:r>
              <a:rPr lang="de-DE" dirty="0" err="1"/>
              <a:t>error</a:t>
            </a:r>
            <a:r>
              <a:rPr lang="de-DE" dirty="0"/>
              <a:t> </a:t>
            </a:r>
            <a:r>
              <a:rPr lang="de-DE" dirty="0" err="1"/>
              <a:t>of</a:t>
            </a:r>
            <a:r>
              <a:rPr lang="de-DE" dirty="0"/>
              <a:t> </a:t>
            </a:r>
            <a:r>
              <a:rPr lang="de-DE" dirty="0" err="1"/>
              <a:t>the</a:t>
            </a:r>
            <a:r>
              <a:rPr lang="de-DE" dirty="0"/>
              <a:t> </a:t>
            </a:r>
            <a:r>
              <a:rPr lang="de-DE" dirty="0" err="1"/>
              <a:t>model</a:t>
            </a:r>
            <a:r>
              <a:rPr lang="de-DE" dirty="0"/>
              <a:t> </a:t>
            </a:r>
            <a:r>
              <a:rPr lang="de-DE" dirty="0" err="1"/>
              <a:t>divided</a:t>
            </a:r>
            <a:r>
              <a:rPr lang="de-DE" dirty="0"/>
              <a:t> </a:t>
            </a:r>
            <a:r>
              <a:rPr lang="de-DE" dirty="0" err="1"/>
              <a:t>by</a:t>
            </a:r>
            <a:r>
              <a:rPr lang="de-DE" dirty="0"/>
              <a:t> </a:t>
            </a:r>
            <a:r>
              <a:rPr lang="de-DE" dirty="0" err="1"/>
              <a:t>the</a:t>
            </a:r>
            <a:r>
              <a:rPr lang="de-DE" dirty="0"/>
              <a:t> </a:t>
            </a:r>
            <a:r>
              <a:rPr lang="de-DE" dirty="0" err="1"/>
              <a:t>mean</a:t>
            </a:r>
            <a:r>
              <a:rPr lang="de-DE" dirty="0"/>
              <a:t> </a:t>
            </a:r>
            <a:r>
              <a:rPr lang="de-DE" dirty="0" err="1"/>
              <a:t>squared</a:t>
            </a:r>
            <a:r>
              <a:rPr lang="de-DE" dirty="0"/>
              <a:t> </a:t>
            </a:r>
            <a:r>
              <a:rPr lang="de-DE" dirty="0" err="1"/>
              <a:t>error</a:t>
            </a:r>
            <a:r>
              <a:rPr lang="de-DE" dirty="0"/>
              <a:t> </a:t>
            </a:r>
            <a:r>
              <a:rPr lang="de-DE" dirty="0" err="1"/>
              <a:t>of</a:t>
            </a:r>
            <a:r>
              <a:rPr lang="de-DE" dirty="0"/>
              <a:t> </a:t>
            </a:r>
            <a:r>
              <a:rPr lang="de-DE" dirty="0" err="1"/>
              <a:t>the</a:t>
            </a:r>
            <a:r>
              <a:rPr lang="de-DE" dirty="0"/>
              <a:t> </a:t>
            </a:r>
            <a:r>
              <a:rPr lang="de-DE" dirty="0" err="1"/>
              <a:t>residuals</a:t>
            </a:r>
            <a:endParaRPr lang="de-DE" dirty="0"/>
          </a:p>
          <a:p>
            <a:r>
              <a:rPr lang="de-DE" dirty="0"/>
              <a:t>on a 95% </a:t>
            </a:r>
            <a:r>
              <a:rPr lang="de-DE" dirty="0" err="1"/>
              <a:t>significance</a:t>
            </a:r>
            <a:r>
              <a:rPr lang="de-DE" dirty="0"/>
              <a:t> </a:t>
            </a:r>
            <a:r>
              <a:rPr lang="de-DE" dirty="0" err="1"/>
              <a:t>Nivau</a:t>
            </a:r>
            <a:endParaRPr lang="de-DE" dirty="0"/>
          </a:p>
          <a:p>
            <a:r>
              <a:rPr lang="de-DE" dirty="0" err="1"/>
              <a:t>critical</a:t>
            </a:r>
            <a:r>
              <a:rPr lang="de-DE" dirty="0"/>
              <a:t> </a:t>
            </a:r>
            <a:r>
              <a:rPr lang="de-DE" dirty="0" err="1"/>
              <a:t>value</a:t>
            </a:r>
            <a:r>
              <a:rPr lang="de-DE" dirty="0"/>
              <a:t> </a:t>
            </a:r>
            <a:r>
              <a:rPr lang="de-DE" dirty="0" err="1"/>
              <a:t>for</a:t>
            </a:r>
            <a:r>
              <a:rPr lang="de-DE" dirty="0"/>
              <a:t> </a:t>
            </a:r>
            <a:r>
              <a:rPr lang="de-DE" dirty="0" err="1"/>
              <a:t>Degrees</a:t>
            </a:r>
            <a:r>
              <a:rPr lang="de-DE" dirty="0"/>
              <a:t> </a:t>
            </a:r>
            <a:r>
              <a:rPr lang="de-DE" dirty="0" err="1"/>
              <a:t>of</a:t>
            </a:r>
            <a:r>
              <a:rPr lang="de-DE" dirty="0"/>
              <a:t> Freedom 1671 </a:t>
            </a:r>
            <a:r>
              <a:rPr lang="de-DE" dirty="0" err="1"/>
              <a:t>and</a:t>
            </a:r>
            <a:r>
              <a:rPr lang="de-DE" dirty="0"/>
              <a:t> 6: </a:t>
            </a:r>
            <a:r>
              <a:rPr lang="de-DE" b="1" dirty="0"/>
              <a:t>2,11</a:t>
            </a:r>
            <a:endParaRPr lang="de-DE" dirty="0"/>
          </a:p>
          <a:p>
            <a:r>
              <a:rPr lang="de-DE" dirty="0"/>
              <a:t>in </a:t>
            </a:r>
            <a:r>
              <a:rPr lang="de-DE" dirty="0" err="1"/>
              <a:t>the</a:t>
            </a:r>
            <a:r>
              <a:rPr lang="de-DE" dirty="0"/>
              <a:t> valid </a:t>
            </a:r>
            <a:r>
              <a:rPr lang="de-DE" dirty="0" err="1"/>
              <a:t>model</a:t>
            </a:r>
            <a:r>
              <a:rPr lang="de-DE" dirty="0"/>
              <a:t> </a:t>
            </a:r>
            <a:r>
              <a:rPr lang="de-DE" dirty="0" err="1"/>
              <a:t>of</a:t>
            </a:r>
            <a:r>
              <a:rPr lang="de-DE" dirty="0"/>
              <a:t> </a:t>
            </a:r>
            <a:r>
              <a:rPr lang="de-DE" dirty="0" err="1"/>
              <a:t>iteration</a:t>
            </a:r>
            <a:r>
              <a:rPr lang="de-DE" dirty="0"/>
              <a:t> 6 </a:t>
            </a:r>
            <a:r>
              <a:rPr lang="de-DE" dirty="0" err="1"/>
              <a:t>we</a:t>
            </a:r>
            <a:r>
              <a:rPr lang="de-DE" dirty="0"/>
              <a:t> do </a:t>
            </a:r>
            <a:r>
              <a:rPr lang="de-DE" dirty="0" err="1"/>
              <a:t>have</a:t>
            </a:r>
            <a:r>
              <a:rPr lang="de-DE" dirty="0"/>
              <a:t> F-distribution </a:t>
            </a:r>
            <a:r>
              <a:rPr lang="de-DE" dirty="0" err="1"/>
              <a:t>of</a:t>
            </a:r>
            <a:r>
              <a:rPr lang="de-DE" dirty="0"/>
              <a:t>: </a:t>
            </a:r>
            <a:r>
              <a:rPr lang="de-DE" b="1" dirty="0"/>
              <a:t>F-</a:t>
            </a:r>
            <a:r>
              <a:rPr lang="de-DE" b="1" dirty="0" err="1"/>
              <a:t>statistic</a:t>
            </a:r>
            <a:r>
              <a:rPr lang="de-DE" b="1" dirty="0"/>
              <a:t>: 1094</a:t>
            </a:r>
            <a:endParaRPr lang="de-DE" dirty="0"/>
          </a:p>
          <a:p>
            <a:r>
              <a:rPr lang="de-DE" dirty="0"/>
              <a:t>The </a:t>
            </a:r>
            <a:r>
              <a:rPr lang="de-DE" dirty="0" err="1"/>
              <a:t>value</a:t>
            </a:r>
            <a:r>
              <a:rPr lang="de-DE" dirty="0"/>
              <a:t> </a:t>
            </a:r>
            <a:r>
              <a:rPr lang="de-DE" dirty="0" err="1"/>
              <a:t>of</a:t>
            </a:r>
            <a:r>
              <a:rPr lang="de-DE" dirty="0"/>
              <a:t> </a:t>
            </a:r>
            <a:r>
              <a:rPr lang="de-DE" dirty="0" err="1"/>
              <a:t>used</a:t>
            </a:r>
            <a:r>
              <a:rPr lang="de-DE" dirty="0"/>
              <a:t> </a:t>
            </a:r>
            <a:r>
              <a:rPr lang="de-DE" dirty="0" err="1"/>
              <a:t>regression</a:t>
            </a:r>
            <a:r>
              <a:rPr lang="de-DE" dirty="0"/>
              <a:t> </a:t>
            </a:r>
            <a:r>
              <a:rPr lang="de-DE" dirty="0" err="1"/>
              <a:t>model</a:t>
            </a:r>
            <a:r>
              <a:rPr lang="de-DE" dirty="0"/>
              <a:t> </a:t>
            </a:r>
            <a:r>
              <a:rPr lang="de-DE" dirty="0" err="1"/>
              <a:t>is</a:t>
            </a:r>
            <a:r>
              <a:rPr lang="de-DE" dirty="0"/>
              <a:t> </a:t>
            </a:r>
            <a:r>
              <a:rPr lang="de-DE" dirty="0" err="1"/>
              <a:t>smaller</a:t>
            </a:r>
            <a:r>
              <a:rPr lang="de-DE" dirty="0"/>
              <a:t> </a:t>
            </a:r>
            <a:r>
              <a:rPr lang="de-DE" dirty="0" err="1"/>
              <a:t>than</a:t>
            </a:r>
            <a:r>
              <a:rPr lang="de-DE" dirty="0"/>
              <a:t> </a:t>
            </a:r>
            <a:r>
              <a:rPr lang="de-DE" dirty="0" err="1"/>
              <a:t>critical</a:t>
            </a:r>
            <a:r>
              <a:rPr lang="de-DE" dirty="0"/>
              <a:t> </a:t>
            </a:r>
            <a:r>
              <a:rPr lang="de-DE" dirty="0" err="1"/>
              <a:t>value</a:t>
            </a:r>
            <a:endParaRPr lang="de-DE" dirty="0"/>
          </a:p>
          <a:p>
            <a:endParaRPr lang="de-DE" dirty="0"/>
          </a:p>
        </p:txBody>
      </p:sp>
      <p:sp>
        <p:nvSpPr>
          <p:cNvPr id="4" name="Foliennummernplatzhalter 3"/>
          <p:cNvSpPr>
            <a:spLocks noGrp="1"/>
          </p:cNvSpPr>
          <p:nvPr>
            <p:ph type="sldNum" sz="quarter" idx="5"/>
          </p:nvPr>
        </p:nvSpPr>
        <p:spPr/>
        <p:txBody>
          <a:bodyPr/>
          <a:lstStyle/>
          <a:p>
            <a:fld id="{24DAA781-C45B-5344-AD71-FFE42F68FAEC}" type="slidenum">
              <a:rPr lang="de-DE" smtClean="0"/>
              <a:t>10</a:t>
            </a:fld>
            <a:endParaRPr lang="de-DE"/>
          </a:p>
        </p:txBody>
      </p:sp>
    </p:spTree>
    <p:extLst>
      <p:ext uri="{BB962C8B-B14F-4D97-AF65-F5344CB8AC3E}">
        <p14:creationId xmlns:p14="http://schemas.microsoft.com/office/powerpoint/2010/main" val="4202389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4576763" cy="5724525"/>
            <a:chOff x="0" y="0"/>
            <a:chExt cx="4576763" cy="6864350"/>
          </a:xfrm>
        </p:grpSpPr>
        <p:sp>
          <p:nvSpPr>
            <p:cNvPr id="8" name="Rectangle 9"/>
            <p:cNvSpPr>
              <a:spLocks noChangeArrowheads="1"/>
            </p:cNvSpPr>
            <p:nvPr userDrawn="1"/>
          </p:nvSpPr>
          <p:spPr bwMode="auto">
            <a:xfrm>
              <a:off x="0" y="5651500"/>
              <a:ext cx="4576763" cy="850900"/>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0"/>
            <p:cNvSpPr>
              <a:spLocks noChangeArrowheads="1"/>
            </p:cNvSpPr>
            <p:nvPr userDrawn="1"/>
          </p:nvSpPr>
          <p:spPr bwMode="auto">
            <a:xfrm>
              <a:off x="0" y="0"/>
              <a:ext cx="4576763" cy="5724525"/>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userDrawn="1"/>
          </p:nvSpPr>
          <p:spPr bwMode="auto">
            <a:xfrm>
              <a:off x="0" y="6454775"/>
              <a:ext cx="4576763" cy="409575"/>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304800" y="2324100"/>
            <a:ext cx="7772400" cy="493052"/>
          </a:xfrm>
        </p:spPr>
        <p:txBody>
          <a:bodyPr>
            <a:noAutofit/>
          </a:bodyPr>
          <a:lstStyle>
            <a:lvl1pPr algn="l">
              <a:defRPr sz="2400">
                <a:solidFill>
                  <a:schemeClr val="bg1"/>
                </a:solidFill>
              </a:defRPr>
            </a:lvl1pPr>
          </a:lstStyle>
          <a:p>
            <a:r>
              <a:rPr lang="en-US"/>
              <a:t>Click to edit Master title style</a:t>
            </a:r>
          </a:p>
        </p:txBody>
      </p:sp>
      <p:sp>
        <p:nvSpPr>
          <p:cNvPr id="3" name="Subtitle 2"/>
          <p:cNvSpPr>
            <a:spLocks noGrp="1"/>
          </p:cNvSpPr>
          <p:nvPr>
            <p:ph type="subTitle" idx="1"/>
          </p:nvPr>
        </p:nvSpPr>
        <p:spPr>
          <a:xfrm>
            <a:off x="304800" y="2803071"/>
            <a:ext cx="6400800" cy="435429"/>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672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07518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71069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6A866-0A23-491F-85A5-D120BEBA0BC2}"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3148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6A866-0A23-491F-85A5-D120BEBA0BC2}" type="datetimeFigureOut">
              <a:rPr lang="en-US" smtClean="0"/>
              <a:t>12/17/20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1296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6A866-0A23-491F-85A5-D120BEBA0BC2}"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07950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C6A866-0A23-491F-85A5-D120BEBA0BC2}" type="datetimeFigureOut">
              <a:rPr lang="en-US" smtClean="0"/>
              <a:t>12/17/20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627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C6A866-0A23-491F-85A5-D120BEBA0BC2}" type="datetimeFigureOut">
              <a:rPr lang="en-US" smtClean="0"/>
              <a:t>12/17/20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49127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A866-0A23-491F-85A5-D120BEBA0BC2}" type="datetimeFigureOut">
              <a:rPr lang="en-US" smtClean="0"/>
              <a:t>12/17/20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22614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15753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6A866-0A23-491F-85A5-D120BEBA0BC2}" type="datetimeFigureOut">
              <a:rPr lang="en-US" smtClean="0"/>
              <a:t>12/17/20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93B1-FCDD-4EE2-9D2A-962769FD0B9F}" type="slidenum">
              <a:rPr lang="en-US" smtClean="0"/>
              <a:t>‹Nr.›</a:t>
            </a:fld>
            <a:endParaRPr lang="en-US"/>
          </a:p>
        </p:txBody>
      </p:sp>
    </p:spTree>
    <p:extLst>
      <p:ext uri="{BB962C8B-B14F-4D97-AF65-F5344CB8AC3E}">
        <p14:creationId xmlns:p14="http://schemas.microsoft.com/office/powerpoint/2010/main" val="339524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9"/>
          <p:cNvSpPr>
            <a:spLocks noChangeArrowheads="1"/>
          </p:cNvSpPr>
          <p:nvPr userDrawn="1"/>
        </p:nvSpPr>
        <p:spPr bwMode="auto">
          <a:xfrm>
            <a:off x="8620125" y="3"/>
            <a:ext cx="533400" cy="971549"/>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userDrawn="1"/>
        </p:nvSpPr>
        <p:spPr bwMode="auto">
          <a:xfrm>
            <a:off x="7799388" y="3"/>
            <a:ext cx="960438" cy="971549"/>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userDrawn="1"/>
        </p:nvSpPr>
        <p:spPr bwMode="auto">
          <a:xfrm>
            <a:off x="0" y="3"/>
            <a:ext cx="7837488" cy="971549"/>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457200" y="76200"/>
            <a:ext cx="8229600" cy="8001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latin typeface="Microsoft Sans Serif" pitchFamily="34" charset="0"/>
                <a:cs typeface="Microsoft Sans Serif" pitchFamily="34" charset="0"/>
              </a:defRPr>
            </a:lvl1pPr>
          </a:lstStyle>
          <a:p>
            <a:fld id="{69C6A866-0A23-491F-85A5-D120BEBA0BC2}" type="datetimeFigureOut">
              <a:rPr lang="en-US" smtClean="0"/>
              <a:pPr/>
              <a:t>12/17/20</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Microsoft Sans Serif" pitchFamily="34" charset="0"/>
                <a:cs typeface="Microsoft Sans Serif" pitchFamily="34" charset="0"/>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Microsoft Sans Serif" pitchFamily="34" charset="0"/>
                <a:cs typeface="Microsoft Sans Serif" pitchFamily="34" charset="0"/>
              </a:defRPr>
            </a:lvl1pPr>
          </a:lstStyle>
          <a:p>
            <a:fld id="{F54C93B1-FCDD-4EE2-9D2A-962769FD0B9F}" type="slidenum">
              <a:rPr lang="en-US" smtClean="0"/>
              <a:pPr/>
              <a:t>‹Nr.›</a:t>
            </a:fld>
            <a:endParaRPr lang="en-US"/>
          </a:p>
        </p:txBody>
      </p:sp>
    </p:spTree>
    <p:extLst>
      <p:ext uri="{BB962C8B-B14F-4D97-AF65-F5344CB8AC3E}">
        <p14:creationId xmlns:p14="http://schemas.microsoft.com/office/powerpoint/2010/main" val="408040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bg1"/>
          </a:solidFill>
          <a:latin typeface="Microsoft Sans Serif" pitchFamily="34" charset="0"/>
          <a:ea typeface="+mj-ea"/>
          <a:cs typeface="Microsoft Sans Serif"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icrosoft Sans Serif" pitchFamily="34" charset="0"/>
          <a:ea typeface="+mn-ea"/>
          <a:cs typeface="Microsoft Sans Serif"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icrosoft Sans Serif" pitchFamily="34" charset="0"/>
          <a:ea typeface="+mn-ea"/>
          <a:cs typeface="Microsoft Sans Serif"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icrosoft Sans Serif" pitchFamily="34" charset="0"/>
          <a:ea typeface="+mn-ea"/>
          <a:cs typeface="Microsoft Sans Serif"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icrosoft Sans Serif" pitchFamily="34" charset="0"/>
          <a:ea typeface="+mn-ea"/>
          <a:cs typeface="Microsoft Sans Serif"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Socio-Economic Impact of Corona in Europe</a:t>
            </a:r>
          </a:p>
        </p:txBody>
      </p:sp>
      <p:sp>
        <p:nvSpPr>
          <p:cNvPr id="3" name="Subtitle 2"/>
          <p:cNvSpPr>
            <a:spLocks noGrp="1"/>
          </p:cNvSpPr>
          <p:nvPr>
            <p:ph type="subTitle" idx="1"/>
          </p:nvPr>
        </p:nvSpPr>
        <p:spPr/>
        <p:txBody>
          <a:bodyPr>
            <a:normAutofit fontScale="55000" lnSpcReduction="20000"/>
          </a:bodyPr>
          <a:lstStyle/>
          <a:p>
            <a:r>
              <a:rPr lang="en-US" dirty="0" err="1"/>
              <a:t>Ironhack</a:t>
            </a:r>
            <a:r>
              <a:rPr lang="en-US" dirty="0"/>
              <a:t> Bootcamp Data Analytics Final Project 18.12.2020</a:t>
            </a:r>
          </a:p>
          <a:p>
            <a:r>
              <a:rPr lang="en-US" dirty="0"/>
              <a:t>Daniel Tristram</a:t>
            </a:r>
          </a:p>
        </p:txBody>
      </p:sp>
    </p:spTree>
    <p:extLst>
      <p:ext uri="{BB962C8B-B14F-4D97-AF65-F5344CB8AC3E}">
        <p14:creationId xmlns:p14="http://schemas.microsoft.com/office/powerpoint/2010/main" val="27213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Regression on Youth Unemployment – </a:t>
            </a:r>
            <a:br>
              <a:rPr lang="en-US" dirty="0"/>
            </a:br>
            <a:r>
              <a:rPr lang="en-US" dirty="0"/>
              <a:t>Visualizing the Results</a:t>
            </a:r>
          </a:p>
        </p:txBody>
      </p:sp>
      <p:graphicFrame>
        <p:nvGraphicFramePr>
          <p:cNvPr id="4" name="Diagram 3"/>
          <p:cNvGraphicFramePr/>
          <p:nvPr>
            <p:extLst>
              <p:ext uri="{D42A27DB-BD31-4B8C-83A1-F6EECF244321}">
                <p14:modId xmlns:p14="http://schemas.microsoft.com/office/powerpoint/2010/main" val="1725452480"/>
              </p:ext>
            </p:extLst>
          </p:nvPr>
        </p:nvGraphicFramePr>
        <p:xfrm>
          <a:off x="1371600" y="1524000"/>
          <a:ext cx="64008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9C8E1442-1A1C-AC45-B1D3-A7D14E870CE5}"/>
              </a:ext>
            </a:extLst>
          </p:cNvPr>
          <p:cNvSpPr txBox="1"/>
          <p:nvPr/>
        </p:nvSpPr>
        <p:spPr>
          <a:xfrm>
            <a:off x="-76200" y="1854645"/>
            <a:ext cx="3194263" cy="646331"/>
          </a:xfrm>
          <a:prstGeom prst="rect">
            <a:avLst/>
          </a:prstGeom>
          <a:noFill/>
        </p:spPr>
        <p:txBody>
          <a:bodyPr wrap="square" rtlCol="0">
            <a:spAutoFit/>
          </a:bodyPr>
          <a:lstStyle/>
          <a:p>
            <a:pPr algn="r"/>
            <a:r>
              <a:rPr lang="de-DE" dirty="0" err="1"/>
              <a:t>Enhancing</a:t>
            </a:r>
            <a:r>
              <a:rPr lang="de-DE" dirty="0"/>
              <a:t> </a:t>
            </a:r>
            <a:r>
              <a:rPr lang="de-DE" dirty="0" err="1"/>
              <a:t>the</a:t>
            </a:r>
            <a:r>
              <a:rPr lang="de-DE" dirty="0"/>
              <a:t> </a:t>
            </a:r>
            <a:r>
              <a:rPr lang="de-DE" dirty="0" err="1"/>
              <a:t>model</a:t>
            </a:r>
            <a:r>
              <a:rPr lang="de-DE" dirty="0"/>
              <a:t> </a:t>
            </a:r>
            <a:r>
              <a:rPr lang="de-DE" dirty="0" err="1"/>
              <a:t>by</a:t>
            </a:r>
            <a:r>
              <a:rPr lang="de-DE" dirty="0"/>
              <a:t> </a:t>
            </a:r>
            <a:r>
              <a:rPr lang="de-DE" dirty="0" err="1"/>
              <a:t>adding</a:t>
            </a:r>
            <a:r>
              <a:rPr lang="de-DE" dirty="0"/>
              <a:t>  </a:t>
            </a:r>
            <a:r>
              <a:rPr lang="de-DE" dirty="0" err="1"/>
              <a:t>the</a:t>
            </a:r>
            <a:r>
              <a:rPr lang="de-DE" dirty="0"/>
              <a:t> </a:t>
            </a:r>
            <a:r>
              <a:rPr lang="de-DE" dirty="0" err="1"/>
              <a:t>right</a:t>
            </a:r>
            <a:r>
              <a:rPr lang="de-DE" dirty="0"/>
              <a:t> </a:t>
            </a:r>
            <a:r>
              <a:rPr lang="de-DE" dirty="0" err="1"/>
              <a:t>Indicators</a:t>
            </a:r>
            <a:endParaRPr lang="de-DE" dirty="0"/>
          </a:p>
        </p:txBody>
      </p:sp>
      <p:sp>
        <p:nvSpPr>
          <p:cNvPr id="5" name="Textfeld 4">
            <a:extLst>
              <a:ext uri="{FF2B5EF4-FFF2-40B4-BE49-F238E27FC236}">
                <a16:creationId xmlns:a16="http://schemas.microsoft.com/office/drawing/2014/main" id="{7A6AD3CB-DB4E-904F-A7AF-54BF65201A90}"/>
              </a:ext>
            </a:extLst>
          </p:cNvPr>
          <p:cNvSpPr txBox="1"/>
          <p:nvPr/>
        </p:nvSpPr>
        <p:spPr>
          <a:xfrm>
            <a:off x="4996128" y="1333500"/>
            <a:ext cx="4224072" cy="646331"/>
          </a:xfrm>
          <a:prstGeom prst="rect">
            <a:avLst/>
          </a:prstGeom>
          <a:noFill/>
        </p:spPr>
        <p:txBody>
          <a:bodyPr wrap="square" rtlCol="0">
            <a:spAutoFit/>
          </a:bodyPr>
          <a:lstStyle/>
          <a:p>
            <a:pPr algn="ctr"/>
            <a:r>
              <a:rPr lang="de-DE" dirty="0"/>
              <a:t>In last </a:t>
            </a:r>
            <a:r>
              <a:rPr lang="de-DE" dirty="0" err="1"/>
              <a:t>step</a:t>
            </a:r>
            <a:r>
              <a:rPr lang="de-DE" dirty="0"/>
              <a:t> 80% </a:t>
            </a:r>
            <a:r>
              <a:rPr lang="de-DE" dirty="0" err="1"/>
              <a:t>of</a:t>
            </a:r>
            <a:r>
              <a:rPr lang="de-DE" dirty="0"/>
              <a:t> all 13.500 Datapoints </a:t>
            </a:r>
            <a:r>
              <a:rPr lang="de-DE" dirty="0" err="1"/>
              <a:t>are</a:t>
            </a:r>
            <a:r>
              <a:rPr lang="de-DE" dirty="0"/>
              <a:t> </a:t>
            </a:r>
            <a:r>
              <a:rPr lang="de-DE" dirty="0" err="1"/>
              <a:t>explained</a:t>
            </a:r>
            <a:r>
              <a:rPr lang="de-DE" dirty="0"/>
              <a:t> </a:t>
            </a:r>
            <a:r>
              <a:rPr lang="de-DE" dirty="0" err="1"/>
              <a:t>by</a:t>
            </a:r>
            <a:r>
              <a:rPr lang="de-DE" dirty="0"/>
              <a:t> </a:t>
            </a:r>
            <a:r>
              <a:rPr lang="de-DE" dirty="0" err="1"/>
              <a:t>the</a:t>
            </a:r>
            <a:r>
              <a:rPr lang="de-DE" dirty="0"/>
              <a:t> </a:t>
            </a:r>
            <a:r>
              <a:rPr lang="de-DE" dirty="0" err="1"/>
              <a:t>model</a:t>
            </a:r>
            <a:endParaRPr lang="de-DE" dirty="0"/>
          </a:p>
        </p:txBody>
      </p:sp>
      <p:sp>
        <p:nvSpPr>
          <p:cNvPr id="7" name="Textfeld 6">
            <a:extLst>
              <a:ext uri="{FF2B5EF4-FFF2-40B4-BE49-F238E27FC236}">
                <a16:creationId xmlns:a16="http://schemas.microsoft.com/office/drawing/2014/main" id="{722FCC49-3222-1C49-BF55-71E70AAFFCB1}"/>
              </a:ext>
            </a:extLst>
          </p:cNvPr>
          <p:cNvSpPr txBox="1"/>
          <p:nvPr/>
        </p:nvSpPr>
        <p:spPr>
          <a:xfrm>
            <a:off x="1676400" y="5081973"/>
            <a:ext cx="8920428" cy="738664"/>
          </a:xfrm>
          <a:prstGeom prst="rect">
            <a:avLst/>
          </a:prstGeom>
          <a:noFill/>
        </p:spPr>
        <p:txBody>
          <a:bodyPr wrap="square" rtlCol="0">
            <a:spAutoFit/>
          </a:bodyPr>
          <a:lstStyle/>
          <a:p>
            <a:r>
              <a:rPr lang="de-DE" sz="1400" dirty="0"/>
              <a:t>The </a:t>
            </a:r>
            <a:r>
              <a:rPr lang="de-DE" sz="1400" dirty="0" err="1"/>
              <a:t>independent</a:t>
            </a:r>
            <a:r>
              <a:rPr lang="de-DE" sz="1400" dirty="0"/>
              <a:t> variables </a:t>
            </a:r>
            <a:r>
              <a:rPr lang="de-DE" sz="1400" dirty="0" err="1"/>
              <a:t>used</a:t>
            </a:r>
            <a:r>
              <a:rPr lang="de-DE" sz="1400" dirty="0"/>
              <a:t> in multiple </a:t>
            </a:r>
            <a:r>
              <a:rPr lang="de-DE" sz="1400" dirty="0" err="1"/>
              <a:t>regression</a:t>
            </a:r>
            <a:r>
              <a:rPr lang="de-DE" sz="1400" dirty="0"/>
              <a:t> </a:t>
            </a:r>
            <a:r>
              <a:rPr lang="de-DE" sz="1400" dirty="0" err="1"/>
              <a:t>are</a:t>
            </a:r>
            <a:r>
              <a:rPr lang="de-DE" sz="1400" dirty="0"/>
              <a:t> on a 95% </a:t>
            </a:r>
            <a:r>
              <a:rPr lang="de-DE" sz="1400" dirty="0" err="1"/>
              <a:t>significance</a:t>
            </a:r>
            <a:r>
              <a:rPr lang="de-DE" sz="1400" dirty="0"/>
              <a:t> </a:t>
            </a:r>
            <a:r>
              <a:rPr lang="de-DE" sz="1400" dirty="0" err="1"/>
              <a:t>level</a:t>
            </a:r>
            <a:r>
              <a:rPr lang="de-DE" sz="1400" dirty="0"/>
              <a:t> valid </a:t>
            </a:r>
            <a:r>
              <a:rPr lang="de-DE" sz="1400" dirty="0" err="1"/>
              <a:t>to</a:t>
            </a:r>
            <a:r>
              <a:rPr lang="de-DE" sz="1400" dirty="0"/>
              <a:t> </a:t>
            </a:r>
            <a:r>
              <a:rPr lang="de-DE" sz="1400" dirty="0" err="1"/>
              <a:t>explain</a:t>
            </a:r>
            <a:r>
              <a:rPr lang="de-DE" sz="1400" dirty="0"/>
              <a:t> </a:t>
            </a:r>
          </a:p>
          <a:p>
            <a:r>
              <a:rPr lang="de-DE" sz="1400" dirty="0"/>
              <a:t>Youth </a:t>
            </a:r>
            <a:r>
              <a:rPr lang="de-DE" sz="1400" dirty="0" err="1"/>
              <a:t>Unemployment</a:t>
            </a:r>
            <a:r>
              <a:rPr lang="de-DE" sz="1400" dirty="0"/>
              <a:t> rate. Proof </a:t>
            </a:r>
            <a:r>
              <a:rPr lang="de-DE" sz="1400" dirty="0" err="1"/>
              <a:t>of</a:t>
            </a:r>
            <a:r>
              <a:rPr lang="de-DE" sz="1400" dirty="0"/>
              <a:t> </a:t>
            </a:r>
            <a:r>
              <a:rPr lang="de-DE" sz="1400" dirty="0" err="1"/>
              <a:t>Concept</a:t>
            </a:r>
            <a:r>
              <a:rPr lang="de-DE" sz="1400" dirty="0"/>
              <a:t> </a:t>
            </a:r>
            <a:r>
              <a:rPr lang="de-DE" sz="1400" dirty="0" err="1"/>
              <a:t>by</a:t>
            </a:r>
            <a:r>
              <a:rPr lang="de-DE" sz="1400" dirty="0"/>
              <a:t> </a:t>
            </a:r>
            <a:r>
              <a:rPr lang="de-DE" sz="1400" dirty="0" err="1"/>
              <a:t>critical</a:t>
            </a:r>
            <a:r>
              <a:rPr lang="de-DE" sz="1400" dirty="0"/>
              <a:t> </a:t>
            </a:r>
            <a:r>
              <a:rPr lang="de-DE" sz="1400" dirty="0" err="1"/>
              <a:t>value</a:t>
            </a:r>
            <a:r>
              <a:rPr lang="de-DE" sz="1400" dirty="0"/>
              <a:t> F-Distribution </a:t>
            </a:r>
          </a:p>
          <a:p>
            <a:endParaRPr lang="de-DE" sz="1400" dirty="0"/>
          </a:p>
        </p:txBody>
      </p:sp>
      <p:sp>
        <p:nvSpPr>
          <p:cNvPr id="9" name="Textfeld 8">
            <a:extLst>
              <a:ext uri="{FF2B5EF4-FFF2-40B4-BE49-F238E27FC236}">
                <a16:creationId xmlns:a16="http://schemas.microsoft.com/office/drawing/2014/main" id="{49D84F13-2EA5-C946-956D-E567827EC82F}"/>
              </a:ext>
            </a:extLst>
          </p:cNvPr>
          <p:cNvSpPr txBox="1"/>
          <p:nvPr/>
        </p:nvSpPr>
        <p:spPr>
          <a:xfrm>
            <a:off x="960268" y="4443056"/>
            <a:ext cx="3194263" cy="584775"/>
          </a:xfrm>
          <a:prstGeom prst="rect">
            <a:avLst/>
          </a:prstGeom>
          <a:noFill/>
        </p:spPr>
        <p:txBody>
          <a:bodyPr wrap="square" rtlCol="0">
            <a:spAutoFit/>
          </a:bodyPr>
          <a:lstStyle/>
          <a:p>
            <a:r>
              <a:rPr lang="de-DE" sz="1600" b="1" dirty="0"/>
              <a:t>H0 != 0, H0 </a:t>
            </a:r>
            <a:r>
              <a:rPr lang="de-DE" sz="1600" b="1" dirty="0" err="1"/>
              <a:t>gets</a:t>
            </a:r>
            <a:r>
              <a:rPr lang="de-DE" sz="1600" b="1" dirty="0"/>
              <a:t> </a:t>
            </a:r>
            <a:r>
              <a:rPr lang="de-DE" sz="1600" b="1" dirty="0" err="1"/>
              <a:t>rejected</a:t>
            </a:r>
            <a:r>
              <a:rPr lang="de-DE" sz="1600" dirty="0"/>
              <a:t> </a:t>
            </a:r>
            <a:br>
              <a:rPr lang="de-DE" sz="1600" dirty="0"/>
            </a:br>
            <a:r>
              <a:rPr lang="de-DE" sz="1600" dirty="0"/>
              <a:t>           </a:t>
            </a:r>
            <a:r>
              <a:rPr lang="de-DE" sz="1600" b="1" dirty="0"/>
              <a:t>H1 == 1, H1 </a:t>
            </a:r>
            <a:r>
              <a:rPr lang="de-DE" sz="1600" b="1" dirty="0" err="1"/>
              <a:t>is</a:t>
            </a:r>
            <a:r>
              <a:rPr lang="de-DE" sz="1600" b="1" dirty="0"/>
              <a:t> </a:t>
            </a:r>
            <a:r>
              <a:rPr lang="de-DE" sz="1600" b="1" dirty="0" err="1"/>
              <a:t>proved</a:t>
            </a:r>
            <a:endParaRPr lang="de-DE" sz="1600" dirty="0"/>
          </a:p>
        </p:txBody>
      </p:sp>
    </p:spTree>
    <p:extLst>
      <p:ext uri="{BB962C8B-B14F-4D97-AF65-F5344CB8AC3E}">
        <p14:creationId xmlns:p14="http://schemas.microsoft.com/office/powerpoint/2010/main" val="150366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At a </a:t>
            </a:r>
            <a:r>
              <a:rPr lang="de-DE" dirty="0" err="1"/>
              <a:t>glance</a:t>
            </a:r>
            <a:r>
              <a:rPr lang="de-DE" dirty="0"/>
              <a:t> – </a:t>
            </a:r>
            <a:br>
              <a:rPr lang="de-DE" dirty="0"/>
            </a:br>
            <a:r>
              <a:rPr lang="de-DE" dirty="0" err="1"/>
              <a:t>Results</a:t>
            </a:r>
            <a:r>
              <a:rPr lang="de-DE" dirty="0"/>
              <a:t> </a:t>
            </a:r>
            <a:r>
              <a:rPr lang="de-DE" dirty="0" err="1"/>
              <a:t>of</a:t>
            </a:r>
            <a:r>
              <a:rPr lang="de-DE" dirty="0"/>
              <a:t> </a:t>
            </a:r>
            <a:r>
              <a:rPr lang="de-DE" dirty="0" err="1"/>
              <a:t>the</a:t>
            </a:r>
            <a:r>
              <a:rPr lang="de-DE" dirty="0"/>
              <a:t> </a:t>
            </a:r>
            <a:r>
              <a:rPr lang="de-DE" dirty="0" err="1"/>
              <a:t>examined</a:t>
            </a:r>
            <a:r>
              <a:rPr lang="de-DE" dirty="0"/>
              <a:t> </a:t>
            </a:r>
            <a:r>
              <a:rPr lang="de-DE" dirty="0" err="1"/>
              <a:t>hypotheses</a:t>
            </a:r>
            <a:endParaRPr lang="en-US" dirty="0"/>
          </a:p>
        </p:txBody>
      </p:sp>
      <p:sp>
        <p:nvSpPr>
          <p:cNvPr id="4" name="Rectangle 3"/>
          <p:cNvSpPr/>
          <p:nvPr/>
        </p:nvSpPr>
        <p:spPr>
          <a:xfrm>
            <a:off x="2346960" y="2414031"/>
            <a:ext cx="611124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5" name="Rectangle 4"/>
          <p:cNvSpPr/>
          <p:nvPr/>
        </p:nvSpPr>
        <p:spPr>
          <a:xfrm>
            <a:off x="1219200" y="2404510"/>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2</a:t>
            </a:r>
          </a:p>
        </p:txBody>
      </p:sp>
      <p:sp>
        <p:nvSpPr>
          <p:cNvPr id="6" name="Rectangle 5"/>
          <p:cNvSpPr/>
          <p:nvPr/>
        </p:nvSpPr>
        <p:spPr>
          <a:xfrm>
            <a:off x="2328464" y="3465168"/>
            <a:ext cx="6129735"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7" name="Rectangle 6"/>
          <p:cNvSpPr/>
          <p:nvPr/>
        </p:nvSpPr>
        <p:spPr>
          <a:xfrm>
            <a:off x="1219200" y="3458652"/>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3</a:t>
            </a:r>
          </a:p>
        </p:txBody>
      </p:sp>
      <p:sp>
        <p:nvSpPr>
          <p:cNvPr id="8" name="Rectangle 7"/>
          <p:cNvSpPr/>
          <p:nvPr/>
        </p:nvSpPr>
        <p:spPr>
          <a:xfrm>
            <a:off x="2346960" y="4513882"/>
            <a:ext cx="611124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9" name="Rectangle 8"/>
          <p:cNvSpPr/>
          <p:nvPr/>
        </p:nvSpPr>
        <p:spPr>
          <a:xfrm>
            <a:off x="1219200" y="450436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4</a:t>
            </a:r>
          </a:p>
        </p:txBody>
      </p:sp>
      <p:sp>
        <p:nvSpPr>
          <p:cNvPr id="12" name="Rectangle 11"/>
          <p:cNvSpPr/>
          <p:nvPr/>
        </p:nvSpPr>
        <p:spPr>
          <a:xfrm>
            <a:off x="2354580" y="1343022"/>
            <a:ext cx="610362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13" name="TextBox 12"/>
          <p:cNvSpPr txBox="1"/>
          <p:nvPr/>
        </p:nvSpPr>
        <p:spPr>
          <a:xfrm>
            <a:off x="2286000" y="1333500"/>
            <a:ext cx="5562600" cy="707886"/>
          </a:xfrm>
          <a:prstGeom prst="rect">
            <a:avLst/>
          </a:prstGeom>
          <a:noFill/>
        </p:spPr>
        <p:txBody>
          <a:bodyPr wrap="square" rtlCol="0">
            <a:spAutoFit/>
          </a:bodyPr>
          <a:lstStyle/>
          <a:p>
            <a:r>
              <a:rPr lang="de-DE" sz="2000" dirty="0"/>
              <a:t>H1: Corona </a:t>
            </a:r>
            <a:r>
              <a:rPr lang="de-DE" sz="2000" dirty="0" err="1"/>
              <a:t>has</a:t>
            </a:r>
            <a:r>
              <a:rPr lang="de-DE" sz="2000" dirty="0"/>
              <a:t> an </a:t>
            </a:r>
            <a:r>
              <a:rPr lang="de-DE" sz="2000" dirty="0" err="1"/>
              <a:t>impact</a:t>
            </a:r>
            <a:r>
              <a:rPr lang="de-DE" sz="2000" dirty="0"/>
              <a:t> in Youth </a:t>
            </a:r>
            <a:r>
              <a:rPr lang="de-DE" sz="2000" dirty="0" err="1"/>
              <a:t>Unemployment</a:t>
            </a:r>
            <a:r>
              <a:rPr lang="de-DE" sz="2000" dirty="0"/>
              <a:t>:</a:t>
            </a:r>
          </a:p>
          <a:p>
            <a:r>
              <a:rPr lang="de-DE" sz="2000" dirty="0"/>
              <a:t>H1 </a:t>
            </a:r>
            <a:r>
              <a:rPr lang="de-DE" sz="2000" dirty="0" err="1"/>
              <a:t>prooved</a:t>
            </a:r>
            <a:r>
              <a:rPr lang="de-DE" sz="2000" dirty="0"/>
              <a:t> </a:t>
            </a:r>
            <a:r>
              <a:rPr lang="de-DE" sz="2000" dirty="0" err="1"/>
              <a:t>by</a:t>
            </a:r>
            <a:r>
              <a:rPr lang="de-DE" sz="2000" dirty="0"/>
              <a:t> </a:t>
            </a:r>
            <a:r>
              <a:rPr lang="de-DE" sz="2000" dirty="0" err="1"/>
              <a:t>visualisation</a:t>
            </a:r>
            <a:endParaRPr lang="en-US" sz="2000" dirty="0">
              <a:latin typeface="Arial" pitchFamily="34" charset="0"/>
              <a:cs typeface="Arial" pitchFamily="34" charset="0"/>
            </a:endParaRPr>
          </a:p>
        </p:txBody>
      </p:sp>
      <p:sp>
        <p:nvSpPr>
          <p:cNvPr id="14" name="Rectangle 13"/>
          <p:cNvSpPr/>
          <p:nvPr/>
        </p:nvSpPr>
        <p:spPr>
          <a:xfrm>
            <a:off x="1226820" y="133350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1</a:t>
            </a:r>
            <a:endPar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5" name="TextBox 14"/>
          <p:cNvSpPr txBox="1"/>
          <p:nvPr/>
        </p:nvSpPr>
        <p:spPr>
          <a:xfrm>
            <a:off x="2286000" y="2400300"/>
            <a:ext cx="6095998"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has</a:t>
            </a:r>
            <a:r>
              <a:rPr lang="de-DE" sz="2000" dirty="0"/>
              <a:t> </a:t>
            </a:r>
            <a:r>
              <a:rPr lang="de-DE" sz="2000" dirty="0" err="1"/>
              <a:t>significant</a:t>
            </a:r>
            <a:r>
              <a:rPr lang="de-DE" sz="2000" dirty="0"/>
              <a:t> </a:t>
            </a:r>
            <a:r>
              <a:rPr lang="de-DE" sz="2000" dirty="0" err="1"/>
              <a:t>differences</a:t>
            </a:r>
            <a:r>
              <a:rPr lang="de-DE" sz="2000" dirty="0"/>
              <a:t> </a:t>
            </a:r>
            <a:r>
              <a:rPr lang="de-DE" sz="2000" dirty="0" err="1"/>
              <a:t>of</a:t>
            </a:r>
            <a:r>
              <a:rPr lang="de-DE" sz="2000" dirty="0"/>
              <a:t> </a:t>
            </a:r>
            <a:r>
              <a:rPr lang="de-DE" sz="2000" dirty="0" err="1"/>
              <a:t>means</a:t>
            </a:r>
            <a:r>
              <a:rPr lang="de-DE" sz="2000" dirty="0"/>
              <a:t>: H1 </a:t>
            </a:r>
            <a:r>
              <a:rPr lang="de-DE" sz="2000" dirty="0" err="1"/>
              <a:t>prooved</a:t>
            </a:r>
            <a:r>
              <a:rPr lang="de-DE" sz="2000" dirty="0"/>
              <a:t>, </a:t>
            </a:r>
            <a:r>
              <a:rPr lang="de-DE" sz="2000" dirty="0" err="1"/>
              <a:t>by</a:t>
            </a:r>
            <a:r>
              <a:rPr lang="de-DE" sz="2000" dirty="0"/>
              <a:t> </a:t>
            </a:r>
            <a:r>
              <a:rPr lang="de-DE" sz="2000" dirty="0" err="1"/>
              <a:t>one</a:t>
            </a:r>
            <a:r>
              <a:rPr lang="de-DE" sz="2000" dirty="0"/>
              <a:t> </a:t>
            </a:r>
            <a:r>
              <a:rPr lang="de-DE" sz="2000" dirty="0" err="1"/>
              <a:t>sided</a:t>
            </a:r>
            <a:r>
              <a:rPr lang="de-DE" sz="2000" dirty="0"/>
              <a:t> t-test</a:t>
            </a:r>
            <a:endParaRPr lang="en-US" sz="2000" dirty="0">
              <a:latin typeface="Arial" pitchFamily="34" charset="0"/>
              <a:cs typeface="Arial" pitchFamily="34" charset="0"/>
            </a:endParaRPr>
          </a:p>
        </p:txBody>
      </p:sp>
      <p:sp>
        <p:nvSpPr>
          <p:cNvPr id="16" name="TextBox 15"/>
          <p:cNvSpPr txBox="1"/>
          <p:nvPr/>
        </p:nvSpPr>
        <p:spPr>
          <a:xfrm>
            <a:off x="2286000" y="4493595"/>
            <a:ext cx="6129734" cy="707886"/>
          </a:xfrm>
          <a:prstGeom prst="rect">
            <a:avLst/>
          </a:prstGeom>
          <a:noFill/>
        </p:spPr>
        <p:txBody>
          <a:bodyPr wrap="square" rtlCol="0">
            <a:spAutoFit/>
          </a:bodyPr>
          <a:lstStyle/>
          <a:p>
            <a:r>
              <a:rPr lang="en-US" sz="2000" dirty="0">
                <a:latin typeface="Arial" pitchFamily="34" charset="0"/>
                <a:cs typeface="Arial" pitchFamily="34" charset="0"/>
              </a:rPr>
              <a:t>Youth unemployment can be explained by indicators used in multiple regression: </a:t>
            </a:r>
            <a:r>
              <a:rPr lang="de-DE" sz="2000" dirty="0"/>
              <a:t>H1 </a:t>
            </a:r>
            <a:r>
              <a:rPr lang="de-DE" sz="2000" dirty="0" err="1"/>
              <a:t>prooved</a:t>
            </a:r>
            <a:r>
              <a:rPr lang="de-DE" sz="2000" dirty="0"/>
              <a:t>,</a:t>
            </a:r>
            <a:endParaRPr lang="en-US" sz="2000" dirty="0">
              <a:latin typeface="Arial" pitchFamily="34" charset="0"/>
              <a:cs typeface="Arial" pitchFamily="34" charset="0"/>
            </a:endParaRPr>
          </a:p>
        </p:txBody>
      </p:sp>
      <p:sp>
        <p:nvSpPr>
          <p:cNvPr id="18" name="TextBox 17"/>
          <p:cNvSpPr txBox="1"/>
          <p:nvPr/>
        </p:nvSpPr>
        <p:spPr>
          <a:xfrm>
            <a:off x="2285999" y="3444881"/>
            <a:ext cx="61721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can</a:t>
            </a:r>
            <a:r>
              <a:rPr lang="de-DE" sz="2000" dirty="0"/>
              <a:t> </a:t>
            </a:r>
            <a:r>
              <a:rPr lang="de-DE" sz="2000" dirty="0" err="1"/>
              <a:t>be</a:t>
            </a:r>
            <a:r>
              <a:rPr lang="de-DE" sz="2000" dirty="0"/>
              <a:t> </a:t>
            </a:r>
            <a:r>
              <a:rPr lang="de-DE" sz="2000" dirty="0" err="1"/>
              <a:t>explained</a:t>
            </a:r>
            <a:r>
              <a:rPr lang="de-DE" sz="2000" dirty="0"/>
              <a:t> </a:t>
            </a:r>
            <a:r>
              <a:rPr lang="de-DE" sz="2000" dirty="0" err="1"/>
              <a:t>by</a:t>
            </a:r>
            <a:r>
              <a:rPr lang="de-DE" sz="2000" dirty="0"/>
              <a:t> </a:t>
            </a:r>
            <a:r>
              <a:rPr lang="de-DE" sz="2000" dirty="0" err="1"/>
              <a:t>the</a:t>
            </a:r>
            <a:r>
              <a:rPr lang="de-DE" sz="2000" dirty="0"/>
              <a:t> </a:t>
            </a:r>
            <a:r>
              <a:rPr lang="de-DE" sz="2000" dirty="0" err="1"/>
              <a:t>indicators</a:t>
            </a:r>
            <a:r>
              <a:rPr lang="de-DE" sz="2000" dirty="0"/>
              <a:t> </a:t>
            </a:r>
            <a:r>
              <a:rPr lang="de-DE" sz="2000" dirty="0" err="1"/>
              <a:t>used</a:t>
            </a:r>
            <a:r>
              <a:rPr lang="de-DE" sz="2000" dirty="0"/>
              <a:t>: H0 </a:t>
            </a:r>
            <a:r>
              <a:rPr lang="de-DE" sz="2000" dirty="0" err="1"/>
              <a:t>prooved</a:t>
            </a:r>
            <a:r>
              <a:rPr lang="de-DE" sz="2000" dirty="0"/>
              <a:t>, </a:t>
            </a:r>
            <a:r>
              <a:rPr lang="de-DE" sz="2000" dirty="0" err="1"/>
              <a:t>model</a:t>
            </a:r>
            <a:r>
              <a:rPr lang="de-DE" sz="2000" dirty="0"/>
              <a:t> </a:t>
            </a:r>
            <a:r>
              <a:rPr lang="de-DE" sz="2000" dirty="0" err="1"/>
              <a:t>does</a:t>
            </a:r>
            <a:r>
              <a:rPr lang="de-DE" sz="2000" dirty="0"/>
              <a:t> not </a:t>
            </a:r>
            <a:r>
              <a:rPr lang="de-DE" sz="2000" dirty="0" err="1"/>
              <a:t>explain</a:t>
            </a:r>
            <a:r>
              <a:rPr lang="de-DE" sz="2000" dirty="0"/>
              <a:t> SI</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4345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645834"/>
            <a:ext cx="4114800" cy="129513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latin typeface="Arial" pitchFamily="34" charset="0"/>
                <a:ea typeface="+mj-ea"/>
                <a:cs typeface="Arial" pitchFamily="34" charset="0"/>
              </a:rPr>
              <a:t>Do you have</a:t>
            </a:r>
            <a:br>
              <a:rPr kumimoji="0" lang="ru-RU" sz="3600" b="1" i="0" u="none" strike="noStrike" kern="1200" cap="none" spc="0" normalizeH="0" baseline="0" noProof="0" dirty="0">
                <a:ln>
                  <a:noFill/>
                </a:ln>
                <a:effectLst/>
                <a:uLnTx/>
                <a:uFillTx/>
                <a:latin typeface="Arial" pitchFamily="34" charset="0"/>
                <a:ea typeface="+mj-ea"/>
                <a:cs typeface="Arial" pitchFamily="34" charset="0"/>
              </a:rPr>
            </a:br>
            <a:r>
              <a:rPr kumimoji="0" lang="en-US" sz="3600" b="1" i="0" u="none" strike="noStrike" kern="1200" cap="none" spc="0" normalizeH="0" baseline="0" noProof="0" dirty="0">
                <a:ln>
                  <a:noFill/>
                </a:ln>
                <a:effectLst/>
                <a:uLnTx/>
                <a:uFillTx/>
                <a:latin typeface="Arial" pitchFamily="34" charset="0"/>
                <a:ea typeface="+mj-ea"/>
                <a:cs typeface="Arial" pitchFamily="34" charset="0"/>
              </a:rPr>
              <a:t>any questions?</a:t>
            </a:r>
          </a:p>
        </p:txBody>
      </p:sp>
      <p:sp>
        <p:nvSpPr>
          <p:cNvPr id="5" name="Rectangle 2"/>
          <p:cNvSpPr txBox="1">
            <a:spLocks noChangeArrowheads="1"/>
          </p:cNvSpPr>
          <p:nvPr/>
        </p:nvSpPr>
        <p:spPr>
          <a:xfrm>
            <a:off x="4800600" y="994833"/>
            <a:ext cx="3124200" cy="4254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3300" b="1" dirty="0">
                <a:solidFill>
                  <a:schemeClr val="accent1"/>
                </a:solidFill>
                <a:latin typeface="Century Gothic" pitchFamily="34" charset="0"/>
                <a:ea typeface="+mj-ea"/>
                <a:cs typeface="Arial" pitchFamily="34" charset="0"/>
              </a:rPr>
              <a:t>?</a:t>
            </a:r>
            <a:endParaRPr kumimoji="0" lang="en-US" sz="33300" b="1" i="0" u="none" strike="noStrike" kern="1200" cap="none" spc="0" normalizeH="0" baseline="0" noProof="0" dirty="0">
              <a:ln>
                <a:noFill/>
              </a:ln>
              <a:solidFill>
                <a:schemeClr val="accent1"/>
              </a:solidFill>
              <a:effectLst/>
              <a:uLnTx/>
              <a:uFillTx/>
              <a:latin typeface="Century Gothic" pitchFamily="34" charset="0"/>
              <a:ea typeface="+mj-ea"/>
              <a:cs typeface="Arial" pitchFamily="34" charset="0"/>
            </a:endParaRPr>
          </a:p>
        </p:txBody>
      </p:sp>
      <p:sp>
        <p:nvSpPr>
          <p:cNvPr id="6" name="Rectangle 2"/>
          <p:cNvSpPr txBox="1">
            <a:spLocks noChangeArrowheads="1"/>
          </p:cNvSpPr>
          <p:nvPr/>
        </p:nvSpPr>
        <p:spPr>
          <a:xfrm>
            <a:off x="7086600" y="2866760"/>
            <a:ext cx="1676400" cy="1874573"/>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16700" b="1" dirty="0">
                <a:solidFill>
                  <a:schemeClr val="accent2"/>
                </a:solidFill>
                <a:latin typeface="Century Gothic" pitchFamily="34" charset="0"/>
                <a:ea typeface="+mj-ea"/>
                <a:cs typeface="Arial" pitchFamily="34" charset="0"/>
              </a:rPr>
              <a:t>?</a:t>
            </a:r>
            <a:endParaRPr kumimoji="0" lang="en-US" sz="16700" b="1" i="0" u="none" strike="noStrike" kern="1200" cap="none" spc="0" normalizeH="0" baseline="0" noProof="0" dirty="0">
              <a:ln>
                <a:noFill/>
              </a:ln>
              <a:solidFill>
                <a:schemeClr val="accent2"/>
              </a:solidFill>
              <a:effectLst/>
              <a:uLnTx/>
              <a:uFillTx/>
              <a:latin typeface="Century Gothic" pitchFamily="34" charset="0"/>
              <a:ea typeface="+mj-ea"/>
              <a:cs typeface="Arial" pitchFamily="34" charset="0"/>
            </a:endParaRPr>
          </a:p>
        </p:txBody>
      </p:sp>
      <p:sp>
        <p:nvSpPr>
          <p:cNvPr id="8" name="Rectangle 2"/>
          <p:cNvSpPr txBox="1">
            <a:spLocks noChangeArrowheads="1"/>
          </p:cNvSpPr>
          <p:nvPr/>
        </p:nvSpPr>
        <p:spPr>
          <a:xfrm>
            <a:off x="4572000" y="3153833"/>
            <a:ext cx="838200" cy="10795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9600" b="1" dirty="0">
                <a:solidFill>
                  <a:schemeClr val="accent3"/>
                </a:solidFill>
                <a:latin typeface="Century Gothic" pitchFamily="34" charset="0"/>
                <a:ea typeface="+mj-ea"/>
                <a:cs typeface="Arial" pitchFamily="34" charset="0"/>
              </a:rPr>
              <a:t>?</a:t>
            </a:r>
            <a:endParaRPr kumimoji="0" lang="en-US" sz="9600" b="1" i="0" u="none" strike="noStrike" kern="1200" cap="none" spc="0" normalizeH="0" baseline="0" noProof="0" dirty="0">
              <a:ln>
                <a:noFill/>
              </a:ln>
              <a:solidFill>
                <a:schemeClr val="accent3"/>
              </a:solidFill>
              <a:effectLst/>
              <a:uLnTx/>
              <a:uFillTx/>
              <a:latin typeface="Century Gothic" pitchFamily="34" charset="0"/>
              <a:ea typeface="+mj-ea"/>
              <a:cs typeface="Arial" pitchFamily="34" charset="0"/>
            </a:endParaRPr>
          </a:p>
        </p:txBody>
      </p:sp>
      <p:sp>
        <p:nvSpPr>
          <p:cNvPr id="2" name="Rechteck 1">
            <a:extLst>
              <a:ext uri="{FF2B5EF4-FFF2-40B4-BE49-F238E27FC236}">
                <a16:creationId xmlns:a16="http://schemas.microsoft.com/office/drawing/2014/main" id="{56153702-CF79-B04A-AC33-D46C24BB30B1}"/>
              </a:ext>
            </a:extLst>
          </p:cNvPr>
          <p:cNvSpPr/>
          <p:nvPr/>
        </p:nvSpPr>
        <p:spPr>
          <a:xfrm>
            <a:off x="0" y="0"/>
            <a:ext cx="7239000" cy="461665"/>
          </a:xfrm>
          <a:prstGeom prst="rect">
            <a:avLst/>
          </a:prstGeom>
        </p:spPr>
        <p:txBody>
          <a:bodyPr wrap="square">
            <a:spAutoFit/>
          </a:bodyPr>
          <a:lstStyle/>
          <a:p>
            <a:r>
              <a:rPr lang="en-US" sz="2400" b="1" dirty="0"/>
              <a:t>Socio-Economic Impact of Corona in Europe</a:t>
            </a:r>
            <a:endParaRPr lang="de-DE" sz="2400" b="1" dirty="0"/>
          </a:p>
        </p:txBody>
      </p:sp>
      <p:sp>
        <p:nvSpPr>
          <p:cNvPr id="3" name="Rechteck 2">
            <a:extLst>
              <a:ext uri="{FF2B5EF4-FFF2-40B4-BE49-F238E27FC236}">
                <a16:creationId xmlns:a16="http://schemas.microsoft.com/office/drawing/2014/main" id="{F36C1C3F-0F16-6645-B47E-10A8767237F2}"/>
              </a:ext>
            </a:extLst>
          </p:cNvPr>
          <p:cNvSpPr/>
          <p:nvPr/>
        </p:nvSpPr>
        <p:spPr>
          <a:xfrm>
            <a:off x="3429000" y="481573"/>
            <a:ext cx="4572000" cy="523220"/>
          </a:xfrm>
          <a:prstGeom prst="rect">
            <a:avLst/>
          </a:prstGeom>
        </p:spPr>
        <p:txBody>
          <a:bodyPr>
            <a:spAutoFit/>
          </a:bodyPr>
          <a:lstStyle/>
          <a:p>
            <a:r>
              <a:rPr lang="en-US" sz="1400" dirty="0" err="1"/>
              <a:t>Ironhack</a:t>
            </a:r>
            <a:r>
              <a:rPr lang="en-US" sz="1400" dirty="0"/>
              <a:t> Bootcamp Data Analytics Final Project 18.12.2020</a:t>
            </a:r>
          </a:p>
          <a:p>
            <a:r>
              <a:rPr lang="en-US" sz="1400" dirty="0"/>
              <a:t>Daniel Tristram</a:t>
            </a:r>
          </a:p>
        </p:txBody>
      </p:sp>
    </p:spTree>
    <p:extLst>
      <p:ext uri="{BB962C8B-B14F-4D97-AF65-F5344CB8AC3E}">
        <p14:creationId xmlns:p14="http://schemas.microsoft.com/office/powerpoint/2010/main" val="298419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Analysis</a:t>
            </a:r>
          </a:p>
        </p:txBody>
      </p:sp>
      <p:sp>
        <p:nvSpPr>
          <p:cNvPr id="3" name="Content Placeholder 2"/>
          <p:cNvSpPr>
            <a:spLocks noGrp="1"/>
          </p:cNvSpPr>
          <p:nvPr>
            <p:ph idx="1"/>
          </p:nvPr>
        </p:nvSpPr>
        <p:spPr/>
        <p:txBody>
          <a:bodyPr>
            <a:normAutofit fontScale="62500" lnSpcReduction="20000"/>
          </a:bodyPr>
          <a:lstStyle/>
          <a:p>
            <a:pPr marL="0" indent="0">
              <a:buNone/>
            </a:pPr>
            <a:endParaRPr lang="de-DE" dirty="0"/>
          </a:p>
          <a:p>
            <a:r>
              <a:rPr lang="de-DE" dirty="0"/>
              <a:t>The </a:t>
            </a:r>
            <a:r>
              <a:rPr lang="de-DE" dirty="0" err="1"/>
              <a:t>influence</a:t>
            </a:r>
            <a:r>
              <a:rPr lang="de-DE" dirty="0"/>
              <a:t> </a:t>
            </a:r>
            <a:r>
              <a:rPr lang="de-DE" dirty="0" err="1"/>
              <a:t>of</a:t>
            </a:r>
            <a:r>
              <a:rPr lang="de-DE" dirty="0"/>
              <a:t> Corona on </a:t>
            </a:r>
            <a:r>
              <a:rPr lang="de-DE" dirty="0" err="1"/>
              <a:t>selected</a:t>
            </a:r>
            <a:r>
              <a:rPr lang="de-DE" dirty="0"/>
              <a:t> countries </a:t>
            </a:r>
            <a:r>
              <a:rPr lang="de-DE" dirty="0" err="1"/>
              <a:t>and</a:t>
            </a:r>
            <a:r>
              <a:rPr lang="de-DE" dirty="0"/>
              <a:t> </a:t>
            </a:r>
            <a:r>
              <a:rPr lang="de-DE" dirty="0" err="1"/>
              <a:t>socio-economic</a:t>
            </a:r>
            <a:r>
              <a:rPr lang="de-DE" dirty="0"/>
              <a:t> </a:t>
            </a:r>
            <a:r>
              <a:rPr lang="de-DE" dirty="0" err="1"/>
              <a:t>sectors</a:t>
            </a:r>
            <a:r>
              <a:rPr lang="de-DE" dirty="0"/>
              <a:t> </a:t>
            </a:r>
            <a:r>
              <a:rPr lang="de-DE" dirty="0" err="1"/>
              <a:t>is</a:t>
            </a:r>
            <a:r>
              <a:rPr lang="de-DE" dirty="0"/>
              <a:t> </a:t>
            </a:r>
            <a:r>
              <a:rPr lang="de-DE" dirty="0" err="1"/>
              <a:t>statistically</a:t>
            </a:r>
            <a:r>
              <a:rPr lang="de-DE" dirty="0"/>
              <a:t> </a:t>
            </a:r>
            <a:r>
              <a:rPr lang="de-DE" dirty="0" err="1"/>
              <a:t>evaluated</a:t>
            </a:r>
            <a:r>
              <a:rPr lang="de-DE" dirty="0"/>
              <a:t> </a:t>
            </a:r>
            <a:r>
              <a:rPr lang="de-DE" dirty="0" err="1"/>
              <a:t>using</a:t>
            </a:r>
            <a:r>
              <a:rPr lang="de-DE" dirty="0"/>
              <a:t> time </a:t>
            </a:r>
            <a:r>
              <a:rPr lang="de-DE" dirty="0" err="1"/>
              <a:t>series</a:t>
            </a:r>
            <a:r>
              <a:rPr lang="de-DE" dirty="0"/>
              <a:t> </a:t>
            </a:r>
            <a:r>
              <a:rPr lang="de-DE" dirty="0" err="1"/>
              <a:t>analysis</a:t>
            </a:r>
            <a:endParaRPr lang="de-DE" dirty="0"/>
          </a:p>
          <a:p>
            <a:endParaRPr lang="de-DE" dirty="0"/>
          </a:p>
          <a:p>
            <a:r>
              <a:rPr lang="de-DE" dirty="0"/>
              <a:t>Type, </a:t>
            </a:r>
            <a:r>
              <a:rPr lang="de-DE" dirty="0" err="1"/>
              <a:t>strength</a:t>
            </a:r>
            <a:r>
              <a:rPr lang="de-DE" dirty="0"/>
              <a:t> </a:t>
            </a:r>
            <a:r>
              <a:rPr lang="de-DE" dirty="0" err="1"/>
              <a:t>and</a:t>
            </a:r>
            <a:r>
              <a:rPr lang="de-DE" dirty="0"/>
              <a:t> </a:t>
            </a:r>
            <a:r>
              <a:rPr lang="de-DE" dirty="0" err="1"/>
              <a:t>interdependence</a:t>
            </a:r>
            <a:r>
              <a:rPr lang="de-DE" dirty="0"/>
              <a:t> </a:t>
            </a:r>
            <a:r>
              <a:rPr lang="de-DE" dirty="0" err="1"/>
              <a:t>of</a:t>
            </a:r>
            <a:r>
              <a:rPr lang="de-DE" dirty="0"/>
              <a:t> </a:t>
            </a:r>
            <a:r>
              <a:rPr lang="de-DE" dirty="0" err="1"/>
              <a:t>examined</a:t>
            </a:r>
            <a:r>
              <a:rPr lang="de-DE" dirty="0"/>
              <a:t> </a:t>
            </a:r>
            <a:r>
              <a:rPr lang="de-DE" dirty="0" err="1"/>
              <a:t>indicators</a:t>
            </a:r>
            <a:r>
              <a:rPr lang="de-DE" dirty="0"/>
              <a:t> </a:t>
            </a:r>
            <a:r>
              <a:rPr lang="de-DE" dirty="0" err="1"/>
              <a:t>get</a:t>
            </a:r>
            <a:r>
              <a:rPr lang="de-DE" dirty="0"/>
              <a:t> </a:t>
            </a:r>
            <a:r>
              <a:rPr lang="de-DE" dirty="0" err="1"/>
              <a:t>checked</a:t>
            </a:r>
            <a:endParaRPr lang="de-DE" dirty="0"/>
          </a:p>
          <a:p>
            <a:endParaRPr lang="de-DE" dirty="0"/>
          </a:p>
          <a:p>
            <a:r>
              <a:rPr lang="de-DE" dirty="0" err="1"/>
              <a:t>How</a:t>
            </a:r>
            <a:r>
              <a:rPr lang="de-DE" dirty="0"/>
              <a:t> </a:t>
            </a:r>
            <a:r>
              <a:rPr lang="de-DE" dirty="0" err="1"/>
              <a:t>can</a:t>
            </a:r>
            <a:r>
              <a:rPr lang="de-DE" dirty="0"/>
              <a:t> </a:t>
            </a:r>
            <a:r>
              <a:rPr lang="de-DE" dirty="0" err="1"/>
              <a:t>interactions</a:t>
            </a:r>
            <a:r>
              <a:rPr lang="de-DE" dirty="0"/>
              <a:t> </a:t>
            </a:r>
            <a:r>
              <a:rPr lang="de-DE" dirty="0" err="1"/>
              <a:t>between</a:t>
            </a:r>
            <a:r>
              <a:rPr lang="de-DE" dirty="0"/>
              <a:t> individual </a:t>
            </a:r>
            <a:r>
              <a:rPr lang="de-DE" dirty="0" err="1"/>
              <a:t>indicators</a:t>
            </a:r>
            <a:r>
              <a:rPr lang="de-DE" dirty="0"/>
              <a:t> </a:t>
            </a:r>
            <a:r>
              <a:rPr lang="de-DE" dirty="0" err="1"/>
              <a:t>be</a:t>
            </a:r>
            <a:r>
              <a:rPr lang="de-DE" dirty="0"/>
              <a:t> </a:t>
            </a:r>
            <a:r>
              <a:rPr lang="de-DE" dirty="0" err="1"/>
              <a:t>measured</a:t>
            </a:r>
            <a:r>
              <a:rPr lang="de-DE" dirty="0"/>
              <a:t> </a:t>
            </a:r>
            <a:r>
              <a:rPr lang="de-DE" dirty="0" err="1"/>
              <a:t>and</a:t>
            </a:r>
            <a:r>
              <a:rPr lang="de-DE" dirty="0"/>
              <a:t> </a:t>
            </a:r>
            <a:r>
              <a:rPr lang="de-DE" dirty="0" err="1"/>
              <a:t>dependence</a:t>
            </a:r>
            <a:r>
              <a:rPr lang="de-DE" dirty="0"/>
              <a:t> </a:t>
            </a:r>
            <a:r>
              <a:rPr lang="de-DE" dirty="0" err="1"/>
              <a:t>be</a:t>
            </a:r>
            <a:r>
              <a:rPr lang="de-DE" dirty="0"/>
              <a:t> </a:t>
            </a:r>
            <a:r>
              <a:rPr lang="de-DE" dirty="0" err="1"/>
              <a:t>visualized</a:t>
            </a:r>
            <a:r>
              <a:rPr lang="de-DE" dirty="0"/>
              <a:t>?</a:t>
            </a:r>
          </a:p>
          <a:p>
            <a:endParaRPr lang="en-US" dirty="0"/>
          </a:p>
          <a:p>
            <a:r>
              <a:rPr lang="de-DE" dirty="0" err="1"/>
              <a:t>Answers</a:t>
            </a:r>
            <a:r>
              <a:rPr lang="de-DE" dirty="0"/>
              <a:t> </a:t>
            </a:r>
            <a:r>
              <a:rPr lang="de-DE" dirty="0" err="1"/>
              <a:t>to</a:t>
            </a:r>
            <a:r>
              <a:rPr lang="de-DE" dirty="0"/>
              <a:t> </a:t>
            </a:r>
            <a:r>
              <a:rPr lang="de-DE" dirty="0" err="1"/>
              <a:t>these</a:t>
            </a:r>
            <a:r>
              <a:rPr lang="de-DE" dirty="0"/>
              <a:t> </a:t>
            </a:r>
            <a:r>
              <a:rPr lang="de-DE" dirty="0" err="1"/>
              <a:t>questions</a:t>
            </a:r>
            <a:r>
              <a:rPr lang="de-DE" dirty="0"/>
              <a:t> </a:t>
            </a:r>
            <a:r>
              <a:rPr lang="de-DE" dirty="0" err="1"/>
              <a:t>are</a:t>
            </a:r>
            <a:r>
              <a:rPr lang="de-DE" dirty="0"/>
              <a:t> </a:t>
            </a:r>
            <a:r>
              <a:rPr lang="de-DE" dirty="0" err="1"/>
              <a:t>based</a:t>
            </a:r>
            <a:r>
              <a:rPr lang="de-DE" dirty="0"/>
              <a:t> on </a:t>
            </a:r>
            <a:r>
              <a:rPr lang="de-DE" dirty="0" err="1"/>
              <a:t>exploratory</a:t>
            </a:r>
            <a:r>
              <a:rPr lang="de-DE" dirty="0"/>
              <a:t> </a:t>
            </a:r>
            <a:r>
              <a:rPr lang="de-DE" dirty="0" err="1"/>
              <a:t>and</a:t>
            </a:r>
            <a:r>
              <a:rPr lang="de-DE" dirty="0"/>
              <a:t> </a:t>
            </a:r>
            <a:r>
              <a:rPr lang="de-DE" dirty="0" err="1"/>
              <a:t>inferential</a:t>
            </a:r>
            <a:r>
              <a:rPr lang="de-DE" dirty="0"/>
              <a:t> </a:t>
            </a:r>
            <a:r>
              <a:rPr lang="de-DE" dirty="0" err="1"/>
              <a:t>data</a:t>
            </a:r>
            <a:r>
              <a:rPr lang="de-DE" dirty="0"/>
              <a:t> </a:t>
            </a:r>
            <a:r>
              <a:rPr lang="de-DE" dirty="0" err="1"/>
              <a:t>analysis</a:t>
            </a:r>
            <a:r>
              <a:rPr lang="de-DE" dirty="0"/>
              <a:t> </a:t>
            </a:r>
            <a:r>
              <a:rPr lang="de-DE" dirty="0" err="1"/>
              <a:t>first</a:t>
            </a:r>
            <a:r>
              <a:rPr lang="de-DE" dirty="0"/>
              <a:t>. Second different multiple </a:t>
            </a:r>
            <a:r>
              <a:rPr lang="de-DE" dirty="0" err="1"/>
              <a:t>regression</a:t>
            </a:r>
            <a:r>
              <a:rPr lang="de-DE" dirty="0"/>
              <a:t> </a:t>
            </a:r>
            <a:r>
              <a:rPr lang="de-DE" dirty="0" err="1"/>
              <a:t>models</a:t>
            </a:r>
            <a:r>
              <a:rPr lang="de-DE" dirty="0"/>
              <a:t> </a:t>
            </a:r>
            <a:r>
              <a:rPr lang="de-DE" dirty="0" err="1"/>
              <a:t>are</a:t>
            </a:r>
            <a:r>
              <a:rPr lang="de-DE" dirty="0"/>
              <a:t> </a:t>
            </a:r>
            <a:r>
              <a:rPr lang="de-DE" dirty="0" err="1"/>
              <a:t>used</a:t>
            </a:r>
            <a:r>
              <a:rPr lang="de-DE" dirty="0"/>
              <a:t> </a:t>
            </a:r>
            <a:r>
              <a:rPr lang="de-DE" dirty="0" err="1"/>
              <a:t>to</a:t>
            </a:r>
            <a:r>
              <a:rPr lang="de-DE" dirty="0"/>
              <a:t> </a:t>
            </a:r>
            <a:r>
              <a:rPr lang="de-DE" dirty="0" err="1"/>
              <a:t>explain</a:t>
            </a:r>
            <a:r>
              <a:rPr lang="de-DE" dirty="0"/>
              <a:t> </a:t>
            </a:r>
            <a:r>
              <a:rPr lang="de-DE" dirty="0" err="1"/>
              <a:t>relationship</a:t>
            </a:r>
            <a:r>
              <a:rPr lang="de-DE" dirty="0"/>
              <a:t> </a:t>
            </a:r>
            <a:r>
              <a:rPr lang="de-DE" dirty="0" err="1"/>
              <a:t>and</a:t>
            </a:r>
            <a:r>
              <a:rPr lang="de-DE" dirty="0"/>
              <a:t> </a:t>
            </a:r>
            <a:r>
              <a:rPr lang="de-DE" dirty="0" err="1"/>
              <a:t>dependence</a:t>
            </a:r>
            <a:endParaRPr lang="en-US" dirty="0"/>
          </a:p>
        </p:txBody>
      </p:sp>
    </p:spTree>
    <p:extLst>
      <p:ext uri="{BB962C8B-B14F-4D97-AF65-F5344CB8AC3E}">
        <p14:creationId xmlns:p14="http://schemas.microsoft.com/office/powerpoint/2010/main" val="4068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Analysis</a:t>
            </a:r>
          </a:p>
        </p:txBody>
      </p:sp>
      <p:sp>
        <p:nvSpPr>
          <p:cNvPr id="4" name="Rounded Rectangle 3"/>
          <p:cNvSpPr/>
          <p:nvPr/>
        </p:nvSpPr>
        <p:spPr>
          <a:xfrm>
            <a:off x="3513367" y="15621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5" name="Rounded Rectangle 4"/>
          <p:cNvSpPr/>
          <p:nvPr/>
        </p:nvSpPr>
        <p:spPr>
          <a:xfrm>
            <a:off x="6161048" y="15240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6" name="Rounded Rectangle 5"/>
          <p:cNvSpPr/>
          <p:nvPr/>
        </p:nvSpPr>
        <p:spPr>
          <a:xfrm>
            <a:off x="808462" y="1524000"/>
            <a:ext cx="2068552" cy="3492500"/>
          </a:xfrm>
          <a:prstGeom prst="roundRect">
            <a:avLst>
              <a:gd name="adj" fmla="val 15085"/>
            </a:avLst>
          </a:prstGeom>
          <a:solidFill>
            <a:schemeClr val="accent1">
              <a:lumMod val="20000"/>
              <a:lumOff val="80000"/>
            </a:schemeClr>
          </a:solidFill>
          <a:ln>
            <a:solidFill>
              <a:schemeClr val="accent1">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i="1" dirty="0">
              <a:solidFill>
                <a:prstClr val="white"/>
              </a:solidFill>
            </a:endParaRPr>
          </a:p>
          <a:p>
            <a:endParaRPr lang="en-US" i="1" dirty="0">
              <a:solidFill>
                <a:prstClr val="white"/>
              </a:solidFill>
            </a:endParaRPr>
          </a:p>
        </p:txBody>
      </p:sp>
      <p:sp>
        <p:nvSpPr>
          <p:cNvPr id="7" name="Right Arrow 6"/>
          <p:cNvSpPr/>
          <p:nvPr/>
        </p:nvSpPr>
        <p:spPr>
          <a:xfrm>
            <a:off x="2955074" y="2330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2955074" y="2965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p:cNvSpPr/>
          <p:nvPr/>
        </p:nvSpPr>
        <p:spPr>
          <a:xfrm>
            <a:off x="2955074" y="3621370"/>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5672874" y="2330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5672874" y="2965204"/>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5672874" y="3621370"/>
            <a:ext cx="441945" cy="335248"/>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21988" y="1650840"/>
            <a:ext cx="1841500" cy="707886"/>
          </a:xfrm>
          <a:prstGeom prst="rect">
            <a:avLst/>
          </a:prstGeom>
          <a:noFill/>
          <a:effectLst/>
        </p:spPr>
        <p:txBody>
          <a:bodyPr wrap="square" rtlCol="0">
            <a:spAutoFit/>
          </a:bodyPr>
          <a:lstStyle/>
          <a:p>
            <a:pPr algn="ctr"/>
            <a:r>
              <a:rPr lang="en-US" sz="2000" i="1" dirty="0">
                <a:latin typeface="+mj-lt"/>
              </a:rPr>
              <a:t>13 European</a:t>
            </a:r>
          </a:p>
          <a:p>
            <a:pPr algn="ctr"/>
            <a:r>
              <a:rPr lang="en-US" sz="2000" i="1" dirty="0">
                <a:latin typeface="+mj-lt"/>
              </a:rPr>
              <a:t>Countries</a:t>
            </a:r>
          </a:p>
        </p:txBody>
      </p:sp>
      <p:sp>
        <p:nvSpPr>
          <p:cNvPr id="14" name="TextBox 13"/>
          <p:cNvSpPr txBox="1"/>
          <p:nvPr/>
        </p:nvSpPr>
        <p:spPr>
          <a:xfrm>
            <a:off x="824009" y="2384382"/>
            <a:ext cx="2040109" cy="2492990"/>
          </a:xfrm>
          <a:prstGeom prst="rect">
            <a:avLst/>
          </a:prstGeom>
          <a:noFill/>
          <a:effectLst/>
        </p:spPr>
        <p:txBody>
          <a:bodyPr wrap="square" rtlCol="0">
            <a:spAutoFit/>
          </a:bodyPr>
          <a:lstStyle/>
          <a:p>
            <a:pPr algn="ctr"/>
            <a:r>
              <a:rPr lang="en-US" sz="1200" i="1" dirty="0">
                <a:latin typeface="+mj-lt"/>
              </a:rPr>
              <a:t>Belgium</a:t>
            </a:r>
          </a:p>
          <a:p>
            <a:pPr algn="ctr"/>
            <a:r>
              <a:rPr lang="en-US" sz="1200" i="1" dirty="0">
                <a:latin typeface="+mj-lt"/>
              </a:rPr>
              <a:t>Bulgaria</a:t>
            </a:r>
          </a:p>
          <a:p>
            <a:pPr algn="ctr"/>
            <a:r>
              <a:rPr lang="en-US" sz="1200" i="1" dirty="0" err="1">
                <a:latin typeface="+mj-lt"/>
              </a:rPr>
              <a:t>Chekia</a:t>
            </a:r>
            <a:endParaRPr lang="en-US" sz="1200" i="1" dirty="0">
              <a:latin typeface="+mj-lt"/>
            </a:endParaRPr>
          </a:p>
          <a:p>
            <a:pPr algn="ctr"/>
            <a:r>
              <a:rPr lang="en-US" sz="1200" i="1" dirty="0">
                <a:latin typeface="+mj-lt"/>
              </a:rPr>
              <a:t>Germany</a:t>
            </a:r>
          </a:p>
          <a:p>
            <a:pPr algn="ctr"/>
            <a:r>
              <a:rPr lang="en-US" sz="1200" i="1" dirty="0">
                <a:latin typeface="+mj-lt"/>
              </a:rPr>
              <a:t>Denmark</a:t>
            </a:r>
          </a:p>
          <a:p>
            <a:pPr algn="ctr"/>
            <a:r>
              <a:rPr lang="en-US" sz="1200" i="1" dirty="0">
                <a:latin typeface="+mj-lt"/>
              </a:rPr>
              <a:t>Estonia</a:t>
            </a:r>
          </a:p>
          <a:p>
            <a:pPr algn="ctr"/>
            <a:r>
              <a:rPr lang="en-US" sz="1200" i="1" dirty="0">
                <a:latin typeface="+mj-lt"/>
              </a:rPr>
              <a:t>Greece</a:t>
            </a:r>
          </a:p>
          <a:p>
            <a:pPr algn="ctr"/>
            <a:r>
              <a:rPr lang="en-US" sz="1200" i="1" dirty="0">
                <a:latin typeface="+mj-lt"/>
              </a:rPr>
              <a:t>Spain</a:t>
            </a:r>
          </a:p>
          <a:p>
            <a:pPr algn="ctr"/>
            <a:r>
              <a:rPr lang="en-US" sz="1200" i="1" dirty="0">
                <a:latin typeface="+mj-lt"/>
              </a:rPr>
              <a:t>Finland</a:t>
            </a:r>
          </a:p>
          <a:p>
            <a:pPr algn="ctr"/>
            <a:r>
              <a:rPr lang="en-US" sz="1200" i="1" dirty="0">
                <a:latin typeface="+mj-lt"/>
              </a:rPr>
              <a:t>France</a:t>
            </a:r>
          </a:p>
          <a:p>
            <a:pPr algn="ctr"/>
            <a:r>
              <a:rPr lang="en-US" sz="1200" i="1" dirty="0">
                <a:latin typeface="+mj-lt"/>
              </a:rPr>
              <a:t>Hungary</a:t>
            </a:r>
          </a:p>
          <a:p>
            <a:pPr algn="ctr"/>
            <a:r>
              <a:rPr lang="en-US" sz="1200" i="1" dirty="0">
                <a:latin typeface="+mj-lt"/>
              </a:rPr>
              <a:t>Italia</a:t>
            </a:r>
          </a:p>
          <a:p>
            <a:pPr algn="ctr"/>
            <a:r>
              <a:rPr lang="en-US" sz="1200" i="1" dirty="0">
                <a:latin typeface="+mj-lt"/>
              </a:rPr>
              <a:t>Lithuania</a:t>
            </a:r>
            <a:endParaRPr lang="en-US" sz="2000" i="1" dirty="0">
              <a:latin typeface="+mj-lt"/>
            </a:endParaRPr>
          </a:p>
        </p:txBody>
      </p:sp>
      <p:sp>
        <p:nvSpPr>
          <p:cNvPr id="16" name="TextBox 15"/>
          <p:cNvSpPr txBox="1"/>
          <p:nvPr/>
        </p:nvSpPr>
        <p:spPr>
          <a:xfrm>
            <a:off x="3626893" y="1648670"/>
            <a:ext cx="1841500" cy="400110"/>
          </a:xfrm>
          <a:prstGeom prst="rect">
            <a:avLst/>
          </a:prstGeom>
          <a:noFill/>
          <a:effectLst/>
        </p:spPr>
        <p:txBody>
          <a:bodyPr wrap="square" rtlCol="0">
            <a:spAutoFit/>
          </a:bodyPr>
          <a:lstStyle/>
          <a:p>
            <a:pPr algn="ctr"/>
            <a:r>
              <a:rPr lang="en-US" sz="2000" i="1" dirty="0">
                <a:latin typeface="+mj-lt"/>
              </a:rPr>
              <a:t>8 Indicators</a:t>
            </a:r>
          </a:p>
        </p:txBody>
      </p:sp>
      <p:sp>
        <p:nvSpPr>
          <p:cNvPr id="17" name="TextBox 16"/>
          <p:cNvSpPr txBox="1"/>
          <p:nvPr/>
        </p:nvSpPr>
        <p:spPr>
          <a:xfrm>
            <a:off x="3583933" y="4169486"/>
            <a:ext cx="1841500" cy="707886"/>
          </a:xfrm>
          <a:prstGeom prst="rect">
            <a:avLst/>
          </a:prstGeom>
          <a:noFill/>
          <a:effectLst/>
        </p:spPr>
        <p:txBody>
          <a:bodyPr wrap="square" rtlCol="0">
            <a:spAutoFit/>
          </a:bodyPr>
          <a:lstStyle/>
          <a:p>
            <a:pPr algn="ctr"/>
            <a:r>
              <a:rPr lang="en-US" sz="2000" i="1" dirty="0">
                <a:latin typeface="+mj-lt"/>
              </a:rPr>
              <a:t>Time </a:t>
            </a:r>
            <a:r>
              <a:rPr lang="en-US" sz="2000" i="1" dirty="0" err="1">
                <a:latin typeface="+mj-lt"/>
              </a:rPr>
              <a:t>Intervall</a:t>
            </a:r>
            <a:r>
              <a:rPr lang="en-US" sz="2000" i="1" dirty="0">
                <a:latin typeface="+mj-lt"/>
              </a:rPr>
              <a:t> 11 Years</a:t>
            </a:r>
          </a:p>
        </p:txBody>
      </p:sp>
      <p:sp>
        <p:nvSpPr>
          <p:cNvPr id="18" name="TextBox 17"/>
          <p:cNvSpPr txBox="1"/>
          <p:nvPr/>
        </p:nvSpPr>
        <p:spPr>
          <a:xfrm>
            <a:off x="6281388" y="2019300"/>
            <a:ext cx="1841500" cy="1938992"/>
          </a:xfrm>
          <a:prstGeom prst="rect">
            <a:avLst/>
          </a:prstGeom>
          <a:noFill/>
          <a:effectLst/>
        </p:spPr>
        <p:txBody>
          <a:bodyPr wrap="square" rtlCol="0">
            <a:spAutoFit/>
          </a:bodyPr>
          <a:lstStyle/>
          <a:p>
            <a:pPr algn="ctr"/>
            <a:endParaRPr lang="en-US" sz="2000" i="1" dirty="0">
              <a:latin typeface="+mj-lt"/>
            </a:endParaRPr>
          </a:p>
          <a:p>
            <a:pPr algn="ctr"/>
            <a:r>
              <a:rPr lang="en-US" sz="2000" i="1" dirty="0">
                <a:latin typeface="+mj-lt"/>
              </a:rPr>
              <a:t>Total of</a:t>
            </a:r>
          </a:p>
          <a:p>
            <a:pPr algn="ctr"/>
            <a:endParaRPr lang="en-US" sz="2000" i="1" dirty="0">
              <a:latin typeface="+mj-lt"/>
            </a:endParaRPr>
          </a:p>
          <a:p>
            <a:pPr algn="ctr"/>
            <a:r>
              <a:rPr lang="en-US" sz="2000" b="1" i="1" dirty="0">
                <a:latin typeface="+mj-lt"/>
              </a:rPr>
              <a:t>13.500</a:t>
            </a:r>
          </a:p>
          <a:p>
            <a:pPr algn="ctr"/>
            <a:endParaRPr lang="en-US" sz="2000" i="1" dirty="0">
              <a:latin typeface="+mj-lt"/>
            </a:endParaRPr>
          </a:p>
          <a:p>
            <a:pPr algn="ctr"/>
            <a:r>
              <a:rPr lang="en-US" sz="2000" i="1" dirty="0">
                <a:latin typeface="+mj-lt"/>
              </a:rPr>
              <a:t>Datapoints</a:t>
            </a:r>
          </a:p>
        </p:txBody>
      </p:sp>
      <p:sp>
        <p:nvSpPr>
          <p:cNvPr id="19" name="Rechteck 18">
            <a:extLst>
              <a:ext uri="{FF2B5EF4-FFF2-40B4-BE49-F238E27FC236}">
                <a16:creationId xmlns:a16="http://schemas.microsoft.com/office/drawing/2014/main" id="{DB8A7CEA-A439-C549-8682-E5D3152653D7}"/>
              </a:ext>
            </a:extLst>
          </p:cNvPr>
          <p:cNvSpPr/>
          <p:nvPr/>
        </p:nvSpPr>
        <p:spPr>
          <a:xfrm>
            <a:off x="3504344" y="2247900"/>
            <a:ext cx="2036948" cy="1938992"/>
          </a:xfrm>
          <a:prstGeom prst="rect">
            <a:avLst/>
          </a:prstGeom>
        </p:spPr>
        <p:txBody>
          <a:bodyPr wrap="square">
            <a:spAutoFit/>
          </a:bodyPr>
          <a:lstStyle/>
          <a:p>
            <a:pPr algn="ctr"/>
            <a:r>
              <a:rPr lang="de-DE" sz="1200" i="1" dirty="0"/>
              <a:t>Inflation rate</a:t>
            </a:r>
          </a:p>
          <a:p>
            <a:pPr algn="ctr"/>
            <a:r>
              <a:rPr lang="de-DE" sz="1200" i="1" dirty="0"/>
              <a:t>Rental </a:t>
            </a:r>
            <a:r>
              <a:rPr lang="de-DE" sz="1200" i="1" dirty="0" err="1"/>
              <a:t>prices</a:t>
            </a:r>
            <a:endParaRPr lang="de-DE" sz="1200" i="1" dirty="0"/>
          </a:p>
          <a:p>
            <a:pPr algn="ctr"/>
            <a:r>
              <a:rPr lang="de-DE" sz="1200" i="1" dirty="0"/>
              <a:t>Balance </a:t>
            </a:r>
            <a:r>
              <a:rPr lang="de-DE" sz="1200" i="1" dirty="0" err="1"/>
              <a:t>of</a:t>
            </a:r>
            <a:r>
              <a:rPr lang="de-DE" sz="1200" i="1" dirty="0"/>
              <a:t> </a:t>
            </a:r>
            <a:r>
              <a:rPr lang="de-DE" sz="1200" i="1" dirty="0" err="1"/>
              <a:t>payments</a:t>
            </a:r>
            <a:endParaRPr lang="de-DE" sz="1200" i="1" dirty="0"/>
          </a:p>
          <a:p>
            <a:pPr algn="ctr"/>
            <a:r>
              <a:rPr lang="de-DE" sz="1200" i="1" dirty="0"/>
              <a:t>Trade </a:t>
            </a:r>
            <a:r>
              <a:rPr lang="de-DE" sz="1200" i="1" dirty="0" err="1"/>
              <a:t>by</a:t>
            </a:r>
            <a:r>
              <a:rPr lang="de-DE" sz="1200" i="1" dirty="0"/>
              <a:t>  </a:t>
            </a:r>
            <a:r>
              <a:rPr lang="de-DE" sz="1200" i="1" dirty="0" err="1"/>
              <a:t>product</a:t>
            </a:r>
            <a:r>
              <a:rPr lang="de-DE" sz="1200" i="1" dirty="0"/>
              <a:t> </a:t>
            </a:r>
            <a:r>
              <a:rPr lang="de-DE" sz="1200" i="1" dirty="0" err="1"/>
              <a:t>group</a:t>
            </a:r>
            <a:endParaRPr lang="de-DE" sz="1200" i="1" dirty="0"/>
          </a:p>
          <a:p>
            <a:pPr algn="ctr"/>
            <a:r>
              <a:rPr lang="de-DE" sz="1200" i="1" dirty="0"/>
              <a:t>Sentiment </a:t>
            </a:r>
            <a:r>
              <a:rPr lang="de-DE" sz="1200" i="1" dirty="0" err="1"/>
              <a:t>indicators</a:t>
            </a:r>
            <a:r>
              <a:rPr lang="de-DE" sz="1200" i="1" dirty="0"/>
              <a:t> </a:t>
            </a:r>
            <a:r>
              <a:rPr lang="de-DE" sz="1200" i="1" dirty="0" err="1"/>
              <a:t>economy</a:t>
            </a:r>
            <a:endParaRPr lang="de-DE" sz="1200" i="1" dirty="0"/>
          </a:p>
          <a:p>
            <a:pPr algn="ctr"/>
            <a:r>
              <a:rPr lang="de-DE" sz="1200" i="1" dirty="0" err="1"/>
              <a:t>Unemployment</a:t>
            </a:r>
            <a:r>
              <a:rPr lang="de-DE" sz="1200" i="1" dirty="0"/>
              <a:t> </a:t>
            </a:r>
            <a:r>
              <a:rPr lang="de-DE" sz="1200" i="1" dirty="0" err="1"/>
              <a:t>rates</a:t>
            </a:r>
            <a:r>
              <a:rPr lang="de-DE" sz="1200" i="1" dirty="0"/>
              <a:t> total</a:t>
            </a:r>
          </a:p>
          <a:p>
            <a:pPr algn="ctr"/>
            <a:r>
              <a:rPr lang="de-DE" sz="1200" i="1" dirty="0"/>
              <a:t>Youth </a:t>
            </a:r>
            <a:r>
              <a:rPr lang="de-DE" sz="1200" i="1" dirty="0" err="1"/>
              <a:t>Unemployment</a:t>
            </a:r>
            <a:r>
              <a:rPr lang="de-DE" sz="1200" i="1" dirty="0"/>
              <a:t> </a:t>
            </a:r>
            <a:r>
              <a:rPr lang="de-DE" sz="1200" i="1" dirty="0" err="1"/>
              <a:t>rates</a:t>
            </a:r>
            <a:r>
              <a:rPr lang="de-DE" sz="1200" i="1" dirty="0"/>
              <a:t> under25</a:t>
            </a:r>
          </a:p>
          <a:p>
            <a:pPr algn="ctr"/>
            <a:r>
              <a:rPr lang="de-DE" sz="1200" i="1" dirty="0" err="1"/>
              <a:t>Slaughtering</a:t>
            </a:r>
            <a:r>
              <a:rPr lang="de-DE" sz="1200" i="1" dirty="0"/>
              <a:t> in </a:t>
            </a:r>
            <a:r>
              <a:rPr lang="de-DE" sz="1200" i="1" dirty="0" err="1"/>
              <a:t>slaughterhouses</a:t>
            </a:r>
            <a:endParaRPr lang="de-DE" sz="1200" i="1" dirty="0"/>
          </a:p>
        </p:txBody>
      </p:sp>
    </p:spTree>
    <p:extLst>
      <p:ext uri="{BB962C8B-B14F-4D97-AF65-F5344CB8AC3E}">
        <p14:creationId xmlns:p14="http://schemas.microsoft.com/office/powerpoint/2010/main" val="397077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researched</a:t>
            </a:r>
          </a:p>
        </p:txBody>
      </p:sp>
      <p:sp>
        <p:nvSpPr>
          <p:cNvPr id="4" name="Rectangle 3"/>
          <p:cNvSpPr/>
          <p:nvPr/>
        </p:nvSpPr>
        <p:spPr>
          <a:xfrm>
            <a:off x="2346960" y="2414031"/>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5" name="Rectangle 4"/>
          <p:cNvSpPr/>
          <p:nvPr/>
        </p:nvSpPr>
        <p:spPr>
          <a:xfrm>
            <a:off x="1219200" y="2404510"/>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2</a:t>
            </a:r>
          </a:p>
        </p:txBody>
      </p:sp>
      <p:sp>
        <p:nvSpPr>
          <p:cNvPr id="6" name="Rectangle 5"/>
          <p:cNvSpPr/>
          <p:nvPr/>
        </p:nvSpPr>
        <p:spPr>
          <a:xfrm>
            <a:off x="2328465" y="3465168"/>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7" name="Rectangle 6"/>
          <p:cNvSpPr/>
          <p:nvPr/>
        </p:nvSpPr>
        <p:spPr>
          <a:xfrm>
            <a:off x="1219200" y="3458652"/>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3</a:t>
            </a:r>
          </a:p>
        </p:txBody>
      </p:sp>
      <p:sp>
        <p:nvSpPr>
          <p:cNvPr id="8" name="Rectangle 7"/>
          <p:cNvSpPr/>
          <p:nvPr/>
        </p:nvSpPr>
        <p:spPr>
          <a:xfrm>
            <a:off x="2346960" y="4513882"/>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9" name="Rectangle 8"/>
          <p:cNvSpPr/>
          <p:nvPr/>
        </p:nvSpPr>
        <p:spPr>
          <a:xfrm>
            <a:off x="1219200" y="450436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4</a:t>
            </a:r>
          </a:p>
        </p:txBody>
      </p:sp>
      <p:sp>
        <p:nvSpPr>
          <p:cNvPr id="12" name="Rectangle 11"/>
          <p:cNvSpPr/>
          <p:nvPr/>
        </p:nvSpPr>
        <p:spPr>
          <a:xfrm>
            <a:off x="2354580" y="1343022"/>
            <a:ext cx="5562600" cy="667312"/>
          </a:xfrm>
          <a:prstGeom prst="rect">
            <a:avLst/>
          </a:prstGeom>
          <a:solidFill>
            <a:schemeClr val="accent1">
              <a:lumMod val="20000"/>
              <a:lumOff val="80000"/>
            </a:schemeClr>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Arial" pitchFamily="34" charset="0"/>
                <a:ea typeface="+mn-ea"/>
                <a:cs typeface="Arial" pitchFamily="34" charset="0"/>
              </a:rPr>
              <a:t> </a:t>
            </a:r>
          </a:p>
        </p:txBody>
      </p:sp>
      <p:sp>
        <p:nvSpPr>
          <p:cNvPr id="13" name="TextBox 12"/>
          <p:cNvSpPr txBox="1"/>
          <p:nvPr/>
        </p:nvSpPr>
        <p:spPr>
          <a:xfrm>
            <a:off x="2328465" y="1456904"/>
            <a:ext cx="5562600" cy="400110"/>
          </a:xfrm>
          <a:prstGeom prst="rect">
            <a:avLst/>
          </a:prstGeom>
          <a:noFill/>
        </p:spPr>
        <p:txBody>
          <a:bodyPr wrap="square" rtlCol="0">
            <a:spAutoFit/>
          </a:bodyPr>
          <a:lstStyle/>
          <a:p>
            <a:r>
              <a:rPr lang="de-DE" sz="2000" dirty="0"/>
              <a:t>H1: Corona </a:t>
            </a:r>
            <a:r>
              <a:rPr lang="de-DE" sz="2000" dirty="0" err="1"/>
              <a:t>has</a:t>
            </a:r>
            <a:r>
              <a:rPr lang="de-DE" sz="2000" dirty="0"/>
              <a:t> an </a:t>
            </a:r>
            <a:r>
              <a:rPr lang="de-DE" sz="2000" dirty="0" err="1"/>
              <a:t>impact</a:t>
            </a:r>
            <a:r>
              <a:rPr lang="de-DE" sz="2000" dirty="0"/>
              <a:t> in Youth </a:t>
            </a:r>
            <a:r>
              <a:rPr lang="de-DE" sz="2000" dirty="0" err="1"/>
              <a:t>Unemployment</a:t>
            </a:r>
            <a:endParaRPr lang="en-US" sz="2000" dirty="0">
              <a:latin typeface="Arial" pitchFamily="34" charset="0"/>
              <a:cs typeface="Arial" pitchFamily="34" charset="0"/>
            </a:endParaRPr>
          </a:p>
        </p:txBody>
      </p:sp>
      <p:sp>
        <p:nvSpPr>
          <p:cNvPr id="14" name="Rectangle 13"/>
          <p:cNvSpPr/>
          <p:nvPr/>
        </p:nvSpPr>
        <p:spPr>
          <a:xfrm>
            <a:off x="1226820" y="1333501"/>
            <a:ext cx="792272" cy="686823"/>
          </a:xfrm>
          <a:prstGeom prst="rect">
            <a:avLst/>
          </a:prstGeom>
          <a:solidFill>
            <a:schemeClr val="accent1"/>
          </a:solidFill>
          <a:ln w="25400" cap="flat" cmpd="sng" algn="ctr">
            <a:solidFill>
              <a:schemeClr val="accent1">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rPr>
              <a:t>1</a:t>
            </a:r>
            <a:endParaRPr kumimoji="0" lang="en-US" sz="2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5" name="TextBox 14"/>
          <p:cNvSpPr txBox="1"/>
          <p:nvPr/>
        </p:nvSpPr>
        <p:spPr>
          <a:xfrm>
            <a:off x="2362201" y="2414031"/>
            <a:ext cx="55625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has</a:t>
            </a:r>
            <a:r>
              <a:rPr lang="de-DE" sz="2000" dirty="0"/>
              <a:t> </a:t>
            </a:r>
            <a:r>
              <a:rPr lang="de-DE" sz="2000" dirty="0" err="1"/>
              <a:t>significant</a:t>
            </a:r>
            <a:r>
              <a:rPr lang="de-DE" sz="2000" dirty="0"/>
              <a:t> </a:t>
            </a:r>
            <a:r>
              <a:rPr lang="de-DE" sz="2000" dirty="0" err="1"/>
              <a:t>differences</a:t>
            </a:r>
            <a:r>
              <a:rPr lang="de-DE" sz="2000" dirty="0"/>
              <a:t> </a:t>
            </a:r>
            <a:r>
              <a:rPr lang="de-DE" sz="2000" dirty="0" err="1"/>
              <a:t>of</a:t>
            </a:r>
            <a:r>
              <a:rPr lang="de-DE" sz="2000" dirty="0"/>
              <a:t> </a:t>
            </a:r>
            <a:r>
              <a:rPr lang="de-DE" sz="2000" dirty="0" err="1"/>
              <a:t>means</a:t>
            </a:r>
            <a:r>
              <a:rPr lang="de-DE" sz="2000" dirty="0"/>
              <a:t> </a:t>
            </a:r>
            <a:r>
              <a:rPr lang="de-DE" sz="2000" dirty="0" err="1"/>
              <a:t>along</a:t>
            </a:r>
            <a:r>
              <a:rPr lang="de-DE" sz="2000" dirty="0"/>
              <a:t> </a:t>
            </a:r>
            <a:r>
              <a:rPr lang="de-DE" sz="2000" dirty="0" err="1"/>
              <a:t>the</a:t>
            </a:r>
            <a:r>
              <a:rPr lang="de-DE" sz="2000" dirty="0"/>
              <a:t> countries </a:t>
            </a:r>
            <a:r>
              <a:rPr lang="de-DE" sz="2000" dirty="0" err="1"/>
              <a:t>pictured</a:t>
            </a:r>
            <a:endParaRPr lang="en-US" sz="2000" dirty="0">
              <a:latin typeface="Arial" pitchFamily="34" charset="0"/>
              <a:cs typeface="Arial" pitchFamily="34" charset="0"/>
            </a:endParaRPr>
          </a:p>
        </p:txBody>
      </p:sp>
      <p:sp>
        <p:nvSpPr>
          <p:cNvPr id="16" name="TextBox 15"/>
          <p:cNvSpPr txBox="1"/>
          <p:nvPr/>
        </p:nvSpPr>
        <p:spPr>
          <a:xfrm>
            <a:off x="2328170" y="4493595"/>
            <a:ext cx="5528862" cy="707886"/>
          </a:xfrm>
          <a:prstGeom prst="rect">
            <a:avLst/>
          </a:prstGeom>
          <a:noFill/>
        </p:spPr>
        <p:txBody>
          <a:bodyPr wrap="square" rtlCol="0">
            <a:spAutoFit/>
          </a:bodyPr>
          <a:lstStyle/>
          <a:p>
            <a:r>
              <a:rPr lang="en-US" sz="2000" dirty="0">
                <a:latin typeface="Arial" pitchFamily="34" charset="0"/>
                <a:cs typeface="Arial" pitchFamily="34" charset="0"/>
              </a:rPr>
              <a:t>Youth unemployment can be explained by indicators used</a:t>
            </a:r>
          </a:p>
        </p:txBody>
      </p:sp>
      <p:sp>
        <p:nvSpPr>
          <p:cNvPr id="18" name="TextBox 17"/>
          <p:cNvSpPr txBox="1"/>
          <p:nvPr/>
        </p:nvSpPr>
        <p:spPr>
          <a:xfrm>
            <a:off x="2328465" y="3444881"/>
            <a:ext cx="5562599" cy="707886"/>
          </a:xfrm>
          <a:prstGeom prst="rect">
            <a:avLst/>
          </a:prstGeom>
          <a:noFill/>
        </p:spPr>
        <p:txBody>
          <a:bodyPr wrap="square" rtlCol="0">
            <a:spAutoFit/>
          </a:bodyPr>
          <a:lstStyle/>
          <a:p>
            <a:r>
              <a:rPr lang="de-DE" sz="2000" dirty="0" err="1"/>
              <a:t>Economic</a:t>
            </a:r>
            <a:r>
              <a:rPr lang="de-DE" sz="2000" dirty="0"/>
              <a:t> Sentiment </a:t>
            </a:r>
            <a:r>
              <a:rPr lang="de-DE" sz="2000" dirty="0" err="1"/>
              <a:t>Indicator</a:t>
            </a:r>
            <a:r>
              <a:rPr lang="de-DE" sz="2000" dirty="0"/>
              <a:t> </a:t>
            </a:r>
            <a:r>
              <a:rPr lang="de-DE" sz="2000" dirty="0" err="1"/>
              <a:t>can</a:t>
            </a:r>
            <a:r>
              <a:rPr lang="de-DE" sz="2000" dirty="0"/>
              <a:t> </a:t>
            </a:r>
            <a:r>
              <a:rPr lang="de-DE" sz="2000" dirty="0" err="1"/>
              <a:t>be</a:t>
            </a:r>
            <a:r>
              <a:rPr lang="de-DE" sz="2000" dirty="0"/>
              <a:t> </a:t>
            </a:r>
            <a:r>
              <a:rPr lang="de-DE" sz="2000" dirty="0" err="1"/>
              <a:t>explained</a:t>
            </a:r>
            <a:r>
              <a:rPr lang="de-DE" sz="2000" dirty="0"/>
              <a:t> </a:t>
            </a:r>
            <a:r>
              <a:rPr lang="de-DE" sz="2000" dirty="0" err="1"/>
              <a:t>by</a:t>
            </a:r>
            <a:r>
              <a:rPr lang="de-DE" sz="2000" dirty="0"/>
              <a:t> </a:t>
            </a:r>
            <a:r>
              <a:rPr lang="de-DE" sz="2000" dirty="0" err="1"/>
              <a:t>the</a:t>
            </a:r>
            <a:r>
              <a:rPr lang="de-DE" sz="2000" dirty="0"/>
              <a:t> </a:t>
            </a:r>
            <a:r>
              <a:rPr lang="de-DE" sz="2000" dirty="0" err="1"/>
              <a:t>indicators</a:t>
            </a:r>
            <a:r>
              <a:rPr lang="de-DE" sz="2000" dirty="0"/>
              <a:t> </a:t>
            </a:r>
            <a:r>
              <a:rPr lang="de-DE" sz="2000" dirty="0" err="1"/>
              <a:t>used</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97026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Timeline  - Putting The Pieces Together </a:t>
            </a:r>
          </a:p>
        </p:txBody>
      </p:sp>
      <p:sp>
        <p:nvSpPr>
          <p:cNvPr id="68" name="Text Box 394"/>
          <p:cNvSpPr txBox="1">
            <a:spLocks noChangeArrowheads="1"/>
          </p:cNvSpPr>
          <p:nvPr/>
        </p:nvSpPr>
        <p:spPr bwMode="auto">
          <a:xfrm rot="21299976">
            <a:off x="2026705" y="1342797"/>
            <a:ext cx="1571628" cy="400110"/>
          </a:xfrm>
          <a:prstGeom prst="rect">
            <a:avLst/>
          </a:prstGeom>
          <a:noFill/>
          <a:ln w="9525" algn="ctr">
            <a:noFill/>
            <a:miter lim="800000"/>
            <a:headEnd/>
            <a:tailEnd/>
          </a:ln>
          <a:effectLst/>
        </p:spPr>
        <p:txBody>
          <a:bodyPr wrap="square" lIns="91440" tIns="91440" anchor="ctr" anchorCtr="0">
            <a:spAutoFit/>
          </a:bodyPr>
          <a:lstStyle/>
          <a:p>
            <a:pPr algn="ctr" fontAlgn="auto">
              <a:spcBef>
                <a:spcPts val="0"/>
              </a:spcBef>
              <a:spcAft>
                <a:spcPts val="0"/>
              </a:spcAft>
              <a:defRPr/>
            </a:pPr>
            <a:r>
              <a:rPr lang="en-US" sz="1700" b="1" kern="0" dirty="0">
                <a:ea typeface="굴림" charset="-127"/>
                <a:cs typeface="Arial" pitchFamily="34" charset="0"/>
              </a:rPr>
              <a:t>10.12.2020</a:t>
            </a:r>
          </a:p>
        </p:txBody>
      </p:sp>
      <p:sp>
        <p:nvSpPr>
          <p:cNvPr id="69" name="Text Box 394"/>
          <p:cNvSpPr txBox="1">
            <a:spLocks noChangeArrowheads="1"/>
          </p:cNvSpPr>
          <p:nvPr/>
        </p:nvSpPr>
        <p:spPr bwMode="auto">
          <a:xfrm>
            <a:off x="4683709" y="4908942"/>
            <a:ext cx="1488491" cy="400110"/>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700" b="1" kern="0" dirty="0">
                <a:ea typeface="굴림" charset="-127"/>
                <a:cs typeface="Arial" pitchFamily="34" charset="0"/>
              </a:rPr>
              <a:t>17.12.2020</a:t>
            </a:r>
          </a:p>
        </p:txBody>
      </p:sp>
      <p:sp>
        <p:nvSpPr>
          <p:cNvPr id="70" name="Text Box 394"/>
          <p:cNvSpPr txBox="1">
            <a:spLocks noChangeArrowheads="1"/>
          </p:cNvSpPr>
          <p:nvPr/>
        </p:nvSpPr>
        <p:spPr bwMode="auto">
          <a:xfrm>
            <a:off x="6720666" y="1946685"/>
            <a:ext cx="19661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Research of Indicators</a:t>
            </a:r>
          </a:p>
        </p:txBody>
      </p:sp>
      <p:sp>
        <p:nvSpPr>
          <p:cNvPr id="71" name="Text Box 394"/>
          <p:cNvSpPr txBox="1">
            <a:spLocks noChangeArrowheads="1"/>
          </p:cNvSpPr>
          <p:nvPr/>
        </p:nvSpPr>
        <p:spPr bwMode="auto">
          <a:xfrm>
            <a:off x="6767836" y="3607776"/>
            <a:ext cx="1995164" cy="600164"/>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Proof of Concept and Conclusion</a:t>
            </a:r>
          </a:p>
        </p:txBody>
      </p:sp>
      <p:sp>
        <p:nvSpPr>
          <p:cNvPr id="72" name="Text Box 394"/>
          <p:cNvSpPr txBox="1">
            <a:spLocks noChangeArrowheads="1"/>
          </p:cNvSpPr>
          <p:nvPr/>
        </p:nvSpPr>
        <p:spPr bwMode="auto">
          <a:xfrm>
            <a:off x="6749694" y="2423934"/>
            <a:ext cx="2376164" cy="600164"/>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Prework: Developing </a:t>
            </a:r>
          </a:p>
          <a:p>
            <a:pPr fontAlgn="auto">
              <a:spcBef>
                <a:spcPts val="0"/>
              </a:spcBef>
              <a:spcAft>
                <a:spcPts val="0"/>
              </a:spcAft>
              <a:defRPr/>
            </a:pPr>
            <a:r>
              <a:rPr lang="en-US" sz="1500" b="1" kern="0" dirty="0">
                <a:ea typeface="굴림" charset="-127"/>
                <a:cs typeface="Arial" pitchFamily="34" charset="0"/>
              </a:rPr>
              <a:t>the database</a:t>
            </a:r>
          </a:p>
        </p:txBody>
      </p:sp>
      <p:sp>
        <p:nvSpPr>
          <p:cNvPr id="73" name="Text Box 394"/>
          <p:cNvSpPr txBox="1">
            <a:spLocks noChangeArrowheads="1"/>
          </p:cNvSpPr>
          <p:nvPr/>
        </p:nvSpPr>
        <p:spPr bwMode="auto">
          <a:xfrm>
            <a:off x="6767836" y="3127986"/>
            <a:ext cx="237616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Explorative Data Analysis</a:t>
            </a:r>
          </a:p>
        </p:txBody>
      </p:sp>
      <p:grpSp>
        <p:nvGrpSpPr>
          <p:cNvPr id="74" name="Group 65"/>
          <p:cNvGrpSpPr/>
          <p:nvPr/>
        </p:nvGrpSpPr>
        <p:grpSpPr>
          <a:xfrm>
            <a:off x="6330256" y="1988013"/>
            <a:ext cx="310257" cy="299880"/>
            <a:chOff x="7391400" y="1988344"/>
            <a:chExt cx="454025" cy="454025"/>
          </a:xfrm>
          <a:effectLst/>
        </p:grpSpPr>
        <p:sp>
          <p:nvSpPr>
            <p:cNvPr id="75"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p:txBody>
        </p:sp>
        <p:sp>
          <p:nvSpPr>
            <p:cNvPr id="76"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grpSp>
      <p:grpSp>
        <p:nvGrpSpPr>
          <p:cNvPr id="77" name="Group 65"/>
          <p:cNvGrpSpPr/>
          <p:nvPr/>
        </p:nvGrpSpPr>
        <p:grpSpPr>
          <a:xfrm>
            <a:off x="6305441" y="3248478"/>
            <a:ext cx="312714" cy="302255"/>
            <a:chOff x="7391400" y="1988344"/>
            <a:chExt cx="454025" cy="454025"/>
          </a:xfrm>
          <a:effectLst/>
        </p:grpSpPr>
        <p:sp>
          <p:nvSpPr>
            <p:cNvPr id="78"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effectLst/>
                <a:uLnTx/>
                <a:uFillTx/>
              </a:endParaRPr>
            </a:p>
          </p:txBody>
        </p:sp>
        <p:sp>
          <p:nvSpPr>
            <p:cNvPr id="79"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grpSp>
      <p:grpSp>
        <p:nvGrpSpPr>
          <p:cNvPr id="80" name="Group 65"/>
          <p:cNvGrpSpPr/>
          <p:nvPr/>
        </p:nvGrpSpPr>
        <p:grpSpPr>
          <a:xfrm>
            <a:off x="6309066" y="2558113"/>
            <a:ext cx="316706" cy="306114"/>
            <a:chOff x="7391400" y="1988344"/>
            <a:chExt cx="454025" cy="454025"/>
          </a:xfrm>
          <a:effectLst/>
        </p:grpSpPr>
        <p:sp>
          <p:nvSpPr>
            <p:cNvPr id="81"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82"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3" name="Group 65"/>
          <p:cNvGrpSpPr/>
          <p:nvPr/>
        </p:nvGrpSpPr>
        <p:grpSpPr>
          <a:xfrm>
            <a:off x="6302601" y="3863004"/>
            <a:ext cx="315302" cy="304757"/>
            <a:chOff x="7391400" y="1988344"/>
            <a:chExt cx="454025" cy="454025"/>
          </a:xfrm>
          <a:effectLst/>
        </p:grpSpPr>
        <p:sp>
          <p:nvSpPr>
            <p:cNvPr id="84"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85"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9" name="Group 88"/>
          <p:cNvGrpSpPr/>
          <p:nvPr/>
        </p:nvGrpSpPr>
        <p:grpSpPr>
          <a:xfrm>
            <a:off x="1472086" y="2033437"/>
            <a:ext cx="3439773" cy="3005666"/>
            <a:chOff x="1472085" y="1440275"/>
            <a:chExt cx="4495800" cy="3968688"/>
          </a:xfrm>
        </p:grpSpPr>
        <p:grpSp>
          <p:nvGrpSpPr>
            <p:cNvPr id="45" name="Group 44"/>
            <p:cNvGrpSpPr/>
            <p:nvPr/>
          </p:nvGrpSpPr>
          <p:grpSpPr>
            <a:xfrm>
              <a:off x="1472085" y="1614036"/>
              <a:ext cx="4495800" cy="3794927"/>
              <a:chOff x="2471666" y="2559085"/>
              <a:chExt cx="3992978" cy="3370493"/>
            </a:xfrm>
            <a:effectLst>
              <a:outerShdw blurRad="139700" dist="139700" dir="7380000" sx="98000" sy="98000" algn="tr" rotWithShape="0">
                <a:prstClr val="black">
                  <a:alpha val="99000"/>
                </a:prstClr>
              </a:outerShdw>
            </a:effectLst>
          </p:grpSpPr>
          <p:sp>
            <p:nvSpPr>
              <p:cNvPr id="46" name="Freeform 12"/>
              <p:cNvSpPr>
                <a:spLocks/>
              </p:cNvSpPr>
              <p:nvPr/>
            </p:nvSpPr>
            <p:spPr bwMode="auto">
              <a:xfrm rot="404747">
                <a:off x="2471666" y="2559085"/>
                <a:ext cx="3550894" cy="3370493"/>
              </a:xfrm>
              <a:custGeom>
                <a:avLst/>
                <a:gdLst/>
                <a:ahLst/>
                <a:cxnLst>
                  <a:cxn ang="0">
                    <a:pos x="3" y="41"/>
                  </a:cxn>
                  <a:cxn ang="0">
                    <a:pos x="119" y="12"/>
                  </a:cxn>
                  <a:cxn ang="0">
                    <a:pos x="128" y="0"/>
                  </a:cxn>
                  <a:cxn ang="0">
                    <a:pos x="341" y="362"/>
                  </a:cxn>
                  <a:cxn ang="0">
                    <a:pos x="331" y="374"/>
                  </a:cxn>
                  <a:cxn ang="0">
                    <a:pos x="107" y="298"/>
                  </a:cxn>
                  <a:cxn ang="0">
                    <a:pos x="0" y="55"/>
                  </a:cxn>
                  <a:cxn ang="0">
                    <a:pos x="3" y="41"/>
                  </a:cxn>
                </a:cxnLst>
                <a:rect l="0" t="0" r="r" b="b"/>
                <a:pathLst>
                  <a:path w="341" h="374">
                    <a:moveTo>
                      <a:pt x="3" y="41"/>
                    </a:moveTo>
                    <a:lnTo>
                      <a:pt x="119" y="12"/>
                    </a:lnTo>
                    <a:lnTo>
                      <a:pt x="128" y="0"/>
                    </a:lnTo>
                    <a:lnTo>
                      <a:pt x="341" y="362"/>
                    </a:lnTo>
                    <a:lnTo>
                      <a:pt x="331" y="374"/>
                    </a:lnTo>
                    <a:lnTo>
                      <a:pt x="107" y="298"/>
                    </a:lnTo>
                    <a:lnTo>
                      <a:pt x="0" y="55"/>
                    </a:lnTo>
                    <a:lnTo>
                      <a:pt x="3" y="41"/>
                    </a:lnTo>
                    <a:close/>
                  </a:path>
                </a:pathLst>
              </a:custGeom>
              <a:gradFill>
                <a:gsLst>
                  <a:gs pos="53000">
                    <a:sysClr val="window" lastClr="FFFFFF">
                      <a:lumMod val="50000"/>
                    </a:sysClr>
                  </a:gs>
                  <a:gs pos="52000">
                    <a:srgbClr val="525252"/>
                  </a:gs>
                </a:gsLst>
                <a:lin ang="2400000" scaled="0"/>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Freeform 13"/>
              <p:cNvSpPr>
                <a:spLocks/>
              </p:cNvSpPr>
              <p:nvPr/>
            </p:nvSpPr>
            <p:spPr bwMode="auto">
              <a:xfrm rot="404747">
                <a:off x="2507632" y="2586981"/>
                <a:ext cx="3957012" cy="3262349"/>
              </a:xfrm>
              <a:custGeom>
                <a:avLst/>
                <a:gdLst/>
                <a:ahLst/>
                <a:cxnLst>
                  <a:cxn ang="0">
                    <a:pos x="125" y="0"/>
                  </a:cxn>
                  <a:cxn ang="0">
                    <a:pos x="380" y="159"/>
                  </a:cxn>
                  <a:cxn ang="0">
                    <a:pos x="338" y="362"/>
                  </a:cxn>
                  <a:cxn ang="0">
                    <a:pos x="116" y="282"/>
                  </a:cxn>
                  <a:cxn ang="0">
                    <a:pos x="0" y="38"/>
                  </a:cxn>
                  <a:cxn ang="0">
                    <a:pos x="125" y="0"/>
                  </a:cxn>
                </a:cxnLst>
                <a:rect l="0" t="0" r="r" b="b"/>
                <a:pathLst>
                  <a:path w="380" h="362">
                    <a:moveTo>
                      <a:pt x="125" y="0"/>
                    </a:moveTo>
                    <a:lnTo>
                      <a:pt x="380" y="159"/>
                    </a:lnTo>
                    <a:lnTo>
                      <a:pt x="338" y="362"/>
                    </a:lnTo>
                    <a:lnTo>
                      <a:pt x="116" y="282"/>
                    </a:lnTo>
                    <a:lnTo>
                      <a:pt x="0" y="38"/>
                    </a:lnTo>
                    <a:lnTo>
                      <a:pt x="125" y="0"/>
                    </a:lnTo>
                    <a:close/>
                  </a:path>
                </a:pathLst>
              </a:custGeom>
              <a:gradFill>
                <a:gsLst>
                  <a:gs pos="31000">
                    <a:sysClr val="window" lastClr="FFFFFF">
                      <a:lumMod val="50000"/>
                    </a:sysClr>
                  </a:gs>
                  <a:gs pos="68000">
                    <a:sysClr val="window" lastClr="FFFFFF"/>
                  </a:gs>
                </a:gsLst>
                <a:lin ang="7800000" scaled="0"/>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48" name="Straight Connector 47"/>
            <p:cNvCxnSpPr/>
            <p:nvPr/>
          </p:nvCxnSpPr>
          <p:spPr>
            <a:xfrm flipV="1">
              <a:off x="2767485" y="3519036"/>
              <a:ext cx="3200400" cy="838200"/>
            </a:xfrm>
            <a:prstGeom prst="line">
              <a:avLst/>
            </a:prstGeom>
            <a:noFill/>
            <a:ln w="9525" cap="flat" cmpd="sng" algn="ctr">
              <a:solidFill>
                <a:sysClr val="window" lastClr="FFFFFF"/>
              </a:solidFill>
              <a:prstDash val="solid"/>
            </a:ln>
            <a:effectLst/>
          </p:spPr>
        </p:cxnSp>
        <p:cxnSp>
          <p:nvCxnSpPr>
            <p:cNvPr id="49" name="Straight Connector 48"/>
            <p:cNvCxnSpPr/>
            <p:nvPr/>
          </p:nvCxnSpPr>
          <p:spPr>
            <a:xfrm flipV="1">
              <a:off x="1969322" y="1929168"/>
              <a:ext cx="1716438" cy="368085"/>
            </a:xfrm>
            <a:prstGeom prst="line">
              <a:avLst/>
            </a:prstGeom>
            <a:noFill/>
            <a:ln w="9525" cap="flat" cmpd="sng" algn="ctr">
              <a:solidFill>
                <a:sysClr val="window" lastClr="FFFFFF"/>
              </a:solidFill>
              <a:prstDash val="solid"/>
            </a:ln>
            <a:effectLst/>
          </p:spPr>
        </p:cxnSp>
        <p:cxnSp>
          <p:nvCxnSpPr>
            <p:cNvPr id="50" name="Straight Connector 49"/>
            <p:cNvCxnSpPr/>
            <p:nvPr/>
          </p:nvCxnSpPr>
          <p:spPr>
            <a:xfrm flipV="1">
              <a:off x="2204380" y="2324375"/>
              <a:ext cx="2039319" cy="489488"/>
            </a:xfrm>
            <a:prstGeom prst="line">
              <a:avLst/>
            </a:prstGeom>
            <a:noFill/>
            <a:ln w="9525" cap="flat" cmpd="sng" algn="ctr">
              <a:solidFill>
                <a:sysClr val="window" lastClr="FFFFFF"/>
              </a:solidFill>
              <a:prstDash val="solid"/>
            </a:ln>
            <a:effectLst/>
          </p:spPr>
        </p:cxnSp>
        <p:cxnSp>
          <p:nvCxnSpPr>
            <p:cNvPr id="51" name="Straight Connector 50"/>
            <p:cNvCxnSpPr/>
            <p:nvPr/>
          </p:nvCxnSpPr>
          <p:spPr>
            <a:xfrm flipV="1">
              <a:off x="2440729" y="2859067"/>
              <a:ext cx="2546888" cy="625098"/>
            </a:xfrm>
            <a:prstGeom prst="line">
              <a:avLst/>
            </a:prstGeom>
            <a:noFill/>
            <a:ln w="9525" cap="flat" cmpd="sng" algn="ctr">
              <a:solidFill>
                <a:sysClr val="window" lastClr="FFFFFF"/>
              </a:solidFill>
              <a:prstDash val="solid"/>
            </a:ln>
            <a:effectLst/>
          </p:spPr>
        </p:cxnSp>
        <p:grpSp>
          <p:nvGrpSpPr>
            <p:cNvPr id="52" name="Group 65"/>
            <p:cNvGrpSpPr/>
            <p:nvPr/>
          </p:nvGrpSpPr>
          <p:grpSpPr>
            <a:xfrm rot="19999615">
              <a:off x="3499875" y="2781264"/>
              <a:ext cx="1162050" cy="1162050"/>
              <a:chOff x="7391400" y="1988344"/>
              <a:chExt cx="454025" cy="454025"/>
            </a:xfrm>
            <a:effectLst/>
          </p:grpSpPr>
          <p:sp>
            <p:nvSpPr>
              <p:cNvPr id="53"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5" name="Group 65"/>
            <p:cNvGrpSpPr/>
            <p:nvPr/>
          </p:nvGrpSpPr>
          <p:grpSpPr>
            <a:xfrm rot="19999615">
              <a:off x="2269828" y="2379455"/>
              <a:ext cx="906486" cy="906486"/>
              <a:chOff x="7391400" y="1988344"/>
              <a:chExt cx="454025" cy="454025"/>
            </a:xfrm>
            <a:effectLst/>
          </p:grpSpPr>
          <p:sp>
            <p:nvSpPr>
              <p:cNvPr id="56"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7" name="Oval 269"/>
              <p:cNvSpPr>
                <a:spLocks noChangeArrowheads="1"/>
              </p:cNvSpPr>
              <p:nvPr/>
            </p:nvSpPr>
            <p:spPr bwMode="auto">
              <a:xfrm rot="21347776">
                <a:off x="7439610" y="1990858"/>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8" name="Group 65"/>
            <p:cNvGrpSpPr/>
            <p:nvPr/>
          </p:nvGrpSpPr>
          <p:grpSpPr>
            <a:xfrm rot="19999615">
              <a:off x="3221662" y="1725408"/>
              <a:ext cx="696773" cy="696773"/>
              <a:chOff x="7391400" y="1988344"/>
              <a:chExt cx="454025" cy="454025"/>
            </a:xfrm>
            <a:effectLst/>
          </p:grpSpPr>
          <p:sp>
            <p:nvSpPr>
              <p:cNvPr id="59"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60" name="Oval 269"/>
              <p:cNvSpPr>
                <a:spLocks noChangeArrowheads="1"/>
              </p:cNvSpPr>
              <p:nvPr/>
            </p:nvSpPr>
            <p:spPr bwMode="auto">
              <a:xfrm rot="21347776">
                <a:off x="7438064" y="1992645"/>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1" name="Group 65"/>
            <p:cNvGrpSpPr/>
            <p:nvPr/>
          </p:nvGrpSpPr>
          <p:grpSpPr>
            <a:xfrm rot="19999615">
              <a:off x="1966098" y="1440275"/>
              <a:ext cx="632718" cy="632718"/>
              <a:chOff x="7391400" y="1988344"/>
              <a:chExt cx="454025" cy="454025"/>
            </a:xfrm>
            <a:effectLst/>
          </p:grpSpPr>
          <p:sp>
            <p:nvSpPr>
              <p:cNvPr id="62"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63"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64" name="Text Box 394"/>
          <p:cNvSpPr txBox="1">
            <a:spLocks noChangeArrowheads="1"/>
          </p:cNvSpPr>
          <p:nvPr/>
        </p:nvSpPr>
        <p:spPr bwMode="auto">
          <a:xfrm rot="20669111">
            <a:off x="345429" y="2462901"/>
            <a:ext cx="1203987" cy="369332"/>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1500" b="1" kern="0" dirty="0">
                <a:ea typeface="굴림" charset="-127"/>
                <a:cs typeface="Arial" pitchFamily="34" charset="0"/>
              </a:rPr>
              <a:t>Thursday</a:t>
            </a:r>
          </a:p>
        </p:txBody>
      </p:sp>
      <p:sp>
        <p:nvSpPr>
          <p:cNvPr id="65" name="Text Box 394"/>
          <p:cNvSpPr txBox="1">
            <a:spLocks noChangeArrowheads="1"/>
          </p:cNvSpPr>
          <p:nvPr/>
        </p:nvSpPr>
        <p:spPr bwMode="auto">
          <a:xfrm rot="20700000">
            <a:off x="477405" y="2854580"/>
            <a:ext cx="1230278" cy="446276"/>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2000" b="1" kern="0" dirty="0">
                <a:ea typeface="굴림" charset="-127"/>
                <a:cs typeface="Arial" pitchFamily="34" charset="0"/>
              </a:rPr>
              <a:t>Saturday</a:t>
            </a:r>
          </a:p>
        </p:txBody>
      </p:sp>
      <p:sp>
        <p:nvSpPr>
          <p:cNvPr id="66" name="Text Box 394"/>
          <p:cNvSpPr txBox="1">
            <a:spLocks noChangeArrowheads="1"/>
          </p:cNvSpPr>
          <p:nvPr/>
        </p:nvSpPr>
        <p:spPr bwMode="auto">
          <a:xfrm rot="20732083">
            <a:off x="279614" y="3357275"/>
            <a:ext cx="1587546" cy="523220"/>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2500" b="1" kern="0" dirty="0">
                <a:ea typeface="굴림" charset="-127"/>
                <a:cs typeface="Arial" pitchFamily="34" charset="0"/>
              </a:rPr>
              <a:t>Tuesday</a:t>
            </a:r>
          </a:p>
        </p:txBody>
      </p:sp>
      <p:sp>
        <p:nvSpPr>
          <p:cNvPr id="67" name="Text Box 394"/>
          <p:cNvSpPr txBox="1">
            <a:spLocks noChangeArrowheads="1"/>
          </p:cNvSpPr>
          <p:nvPr/>
        </p:nvSpPr>
        <p:spPr bwMode="auto">
          <a:xfrm rot="20716268">
            <a:off x="-193153" y="4009590"/>
            <a:ext cx="2340591" cy="600164"/>
          </a:xfrm>
          <a:prstGeom prst="rect">
            <a:avLst/>
          </a:prstGeom>
          <a:noFill/>
          <a:ln w="9525" algn="ctr">
            <a:noFill/>
            <a:miter lim="800000"/>
            <a:headEnd/>
            <a:tailEnd/>
          </a:ln>
          <a:effectLst/>
        </p:spPr>
        <p:txBody>
          <a:bodyPr wrap="square" lIns="91440" tIns="91440" anchor="ctr" anchorCtr="0">
            <a:spAutoFit/>
          </a:bodyPr>
          <a:lstStyle/>
          <a:p>
            <a:pPr algn="r" fontAlgn="auto">
              <a:spcBef>
                <a:spcPts val="0"/>
              </a:spcBef>
              <a:spcAft>
                <a:spcPts val="0"/>
              </a:spcAft>
              <a:defRPr/>
            </a:pPr>
            <a:r>
              <a:rPr lang="en-US" sz="3000" b="1" kern="0" dirty="0">
                <a:ea typeface="굴림" charset="-127"/>
                <a:cs typeface="Arial" pitchFamily="34" charset="0"/>
              </a:rPr>
              <a:t>Wednesday</a:t>
            </a:r>
          </a:p>
        </p:txBody>
      </p:sp>
    </p:spTree>
    <p:extLst>
      <p:ext uri="{BB962C8B-B14F-4D97-AF65-F5344CB8AC3E}">
        <p14:creationId xmlns:p14="http://schemas.microsoft.com/office/powerpoint/2010/main" val="218929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Answers – </a:t>
            </a:r>
            <a:r>
              <a:rPr lang="en-US" dirty="0" err="1"/>
              <a:t>Lineplot</a:t>
            </a:r>
            <a:r>
              <a:rPr lang="en-US" dirty="0"/>
              <a:t> Youth Unemployment</a:t>
            </a:r>
          </a:p>
        </p:txBody>
      </p:sp>
      <p:sp>
        <p:nvSpPr>
          <p:cNvPr id="6" name="Content Placeholder 2"/>
          <p:cNvSpPr>
            <a:spLocks noGrp="1"/>
          </p:cNvSpPr>
          <p:nvPr>
            <p:ph idx="1"/>
          </p:nvPr>
        </p:nvSpPr>
        <p:spPr>
          <a:xfrm>
            <a:off x="4495800" y="1104900"/>
            <a:ext cx="4038600" cy="4292600"/>
          </a:xfrm>
        </p:spPr>
        <p:txBody>
          <a:bodyPr>
            <a:normAutofit fontScale="47500" lnSpcReduction="20000"/>
          </a:bodyPr>
          <a:lstStyle/>
          <a:p>
            <a:r>
              <a:rPr lang="de-DE" sz="3400" dirty="0"/>
              <a:t>2010 YU </a:t>
            </a:r>
            <a:r>
              <a:rPr lang="de-DE" sz="3400" dirty="0" err="1"/>
              <a:t>about</a:t>
            </a:r>
            <a:r>
              <a:rPr lang="de-DE" sz="3400" dirty="0"/>
              <a:t> 25%</a:t>
            </a:r>
          </a:p>
          <a:p>
            <a:pPr marL="0" indent="0">
              <a:buNone/>
            </a:pPr>
            <a:r>
              <a:rPr lang="de-DE" sz="3400" dirty="0"/>
              <a:t>  </a:t>
            </a:r>
          </a:p>
          <a:p>
            <a:r>
              <a:rPr lang="de-DE" sz="3400" dirty="0"/>
              <a:t>TU </a:t>
            </a:r>
            <a:r>
              <a:rPr lang="de-DE" sz="3400" dirty="0" err="1"/>
              <a:t>about</a:t>
            </a:r>
            <a:r>
              <a:rPr lang="de-DE" sz="3400" dirty="0"/>
              <a:t> 11%</a:t>
            </a:r>
          </a:p>
          <a:p>
            <a:pPr marL="0" indent="0">
              <a:buNone/>
            </a:pPr>
            <a:endParaRPr lang="de-DE" sz="3400" dirty="0"/>
          </a:p>
          <a:p>
            <a:r>
              <a:rPr lang="de-DE" sz="3400" dirty="0"/>
              <a:t>The </a:t>
            </a:r>
            <a:r>
              <a:rPr lang="de-DE" sz="3400" dirty="0" err="1"/>
              <a:t>peak</a:t>
            </a:r>
            <a:r>
              <a:rPr lang="de-DE" sz="3400" dirty="0"/>
              <a:t> </a:t>
            </a:r>
            <a:r>
              <a:rPr lang="de-DE" sz="3400" dirty="0" err="1"/>
              <a:t>of</a:t>
            </a:r>
            <a:r>
              <a:rPr lang="de-DE" sz="3400" dirty="0"/>
              <a:t> </a:t>
            </a:r>
            <a:r>
              <a:rPr lang="de-DE" sz="3400" dirty="0" err="1"/>
              <a:t>youth</a:t>
            </a:r>
            <a:r>
              <a:rPr lang="de-DE" sz="3400" dirty="0"/>
              <a:t> </a:t>
            </a:r>
            <a:r>
              <a:rPr lang="de-DE" sz="3400" dirty="0" err="1"/>
              <a:t>unemloyment</a:t>
            </a:r>
            <a:r>
              <a:rPr lang="de-DE" sz="3400" dirty="0"/>
              <a:t> </a:t>
            </a:r>
            <a:r>
              <a:rPr lang="de-DE" sz="3400" dirty="0" err="1"/>
              <a:t>is</a:t>
            </a:r>
            <a:r>
              <a:rPr lang="de-DE" sz="3400" dirty="0"/>
              <a:t> </a:t>
            </a:r>
            <a:r>
              <a:rPr lang="de-DE" sz="3400" dirty="0" err="1"/>
              <a:t>seen</a:t>
            </a:r>
            <a:r>
              <a:rPr lang="de-DE" sz="3400" dirty="0"/>
              <a:t> at </a:t>
            </a:r>
            <a:r>
              <a:rPr lang="de-DE" sz="3400" dirty="0" err="1"/>
              <a:t>beginning</a:t>
            </a:r>
            <a:r>
              <a:rPr lang="de-DE" sz="3400" dirty="0"/>
              <a:t> 2014 </a:t>
            </a:r>
            <a:r>
              <a:rPr lang="de-DE" sz="3400" dirty="0" err="1"/>
              <a:t>with</a:t>
            </a:r>
            <a:r>
              <a:rPr lang="de-DE" sz="3400" dirty="0"/>
              <a:t> </a:t>
            </a:r>
            <a:r>
              <a:rPr lang="de-DE" sz="3400" dirty="0" err="1"/>
              <a:t>nearly</a:t>
            </a:r>
            <a:r>
              <a:rPr lang="de-DE" sz="3400" dirty="0"/>
              <a:t> 30%.</a:t>
            </a:r>
          </a:p>
          <a:p>
            <a:pPr marL="0" indent="0">
              <a:buNone/>
            </a:pPr>
            <a:endParaRPr lang="de-DE" sz="3400" dirty="0"/>
          </a:p>
          <a:p>
            <a:r>
              <a:rPr lang="de-DE" sz="3400" dirty="0" err="1"/>
              <a:t>until</a:t>
            </a:r>
            <a:r>
              <a:rPr lang="de-DE" sz="3400" dirty="0"/>
              <a:t> end </a:t>
            </a:r>
            <a:r>
              <a:rPr lang="de-DE" sz="3400" dirty="0" err="1"/>
              <a:t>of</a:t>
            </a:r>
            <a:r>
              <a:rPr lang="de-DE" sz="3400" dirty="0"/>
              <a:t> 2019 </a:t>
            </a:r>
            <a:r>
              <a:rPr lang="de-DE" sz="3400" dirty="0" err="1"/>
              <a:t>both</a:t>
            </a:r>
            <a:r>
              <a:rPr lang="de-DE" sz="3400" dirty="0"/>
              <a:t> </a:t>
            </a:r>
            <a:r>
              <a:rPr lang="de-DE" sz="3400" dirty="0" err="1"/>
              <a:t>curves</a:t>
            </a:r>
            <a:r>
              <a:rPr lang="de-DE" sz="3400" dirty="0"/>
              <a:t> fall </a:t>
            </a:r>
            <a:r>
              <a:rPr lang="de-DE" sz="3400" dirty="0" err="1"/>
              <a:t>relatively</a:t>
            </a:r>
            <a:r>
              <a:rPr lang="de-DE" sz="3400" dirty="0"/>
              <a:t> </a:t>
            </a:r>
            <a:r>
              <a:rPr lang="de-DE" sz="3400" dirty="0" err="1"/>
              <a:t>evenly</a:t>
            </a:r>
            <a:r>
              <a:rPr lang="de-DE" sz="3400" dirty="0"/>
              <a:t>, </a:t>
            </a:r>
            <a:r>
              <a:rPr lang="de-DE" sz="3400" dirty="0" err="1"/>
              <a:t>to</a:t>
            </a:r>
            <a:r>
              <a:rPr lang="de-DE" sz="3400" dirty="0"/>
              <a:t> a </a:t>
            </a:r>
            <a:r>
              <a:rPr lang="de-DE" sz="3400" dirty="0" err="1"/>
              <a:t>level</a:t>
            </a:r>
            <a:r>
              <a:rPr lang="de-DE" sz="3400" dirty="0"/>
              <a:t> </a:t>
            </a:r>
            <a:r>
              <a:rPr lang="de-DE" sz="3400" dirty="0" err="1"/>
              <a:t>of</a:t>
            </a:r>
            <a:r>
              <a:rPr lang="de-DE" sz="3400" dirty="0"/>
              <a:t> </a:t>
            </a:r>
            <a:r>
              <a:rPr lang="de-DE" sz="3400" dirty="0" err="1"/>
              <a:t>about</a:t>
            </a:r>
            <a:r>
              <a:rPr lang="de-DE" sz="3400" dirty="0"/>
              <a:t> 5% total, </a:t>
            </a:r>
            <a:r>
              <a:rPr lang="de-DE" sz="3400" dirty="0" err="1"/>
              <a:t>and</a:t>
            </a:r>
            <a:r>
              <a:rPr lang="de-DE" sz="3400" dirty="0"/>
              <a:t> 17% Youth </a:t>
            </a:r>
            <a:r>
              <a:rPr lang="de-DE" sz="3400" dirty="0" err="1"/>
              <a:t>unemployment</a:t>
            </a:r>
            <a:endParaRPr lang="de-DE" sz="3400" dirty="0"/>
          </a:p>
          <a:p>
            <a:pPr marL="0" indent="0">
              <a:buNone/>
            </a:pPr>
            <a:endParaRPr lang="de-DE" sz="3400" dirty="0"/>
          </a:p>
          <a:p>
            <a:r>
              <a:rPr lang="de-DE" sz="3400" dirty="0"/>
              <a:t>In 2020 </a:t>
            </a:r>
            <a:r>
              <a:rPr lang="de-DE" sz="3400" dirty="0" err="1"/>
              <a:t>the</a:t>
            </a:r>
            <a:r>
              <a:rPr lang="de-DE" sz="3400" dirty="0"/>
              <a:t> </a:t>
            </a:r>
            <a:r>
              <a:rPr lang="de-DE" sz="3400" dirty="0" err="1"/>
              <a:t>curve</a:t>
            </a:r>
            <a:r>
              <a:rPr lang="de-DE" sz="3400" dirty="0"/>
              <a:t> </a:t>
            </a:r>
            <a:r>
              <a:rPr lang="de-DE" sz="3400" dirty="0" err="1"/>
              <a:t>of</a:t>
            </a:r>
            <a:r>
              <a:rPr lang="de-DE" sz="3400" dirty="0"/>
              <a:t> Youth </a:t>
            </a:r>
            <a:r>
              <a:rPr lang="de-DE" sz="3400" dirty="0" err="1"/>
              <a:t>unemployment</a:t>
            </a:r>
            <a:r>
              <a:rPr lang="de-DE" sz="3400" dirty="0"/>
              <a:t> </a:t>
            </a:r>
            <a:r>
              <a:rPr lang="de-DE" sz="3400" dirty="0" err="1"/>
              <a:t>rises</a:t>
            </a:r>
            <a:r>
              <a:rPr lang="de-DE" sz="3400" dirty="0"/>
              <a:t> </a:t>
            </a:r>
            <a:r>
              <a:rPr lang="de-DE" sz="3400" dirty="0" err="1"/>
              <a:t>sharply</a:t>
            </a:r>
            <a:r>
              <a:rPr lang="de-DE" sz="3400" dirty="0"/>
              <a:t>, </a:t>
            </a:r>
            <a:r>
              <a:rPr lang="de-DE" sz="3400" dirty="0" err="1"/>
              <a:t>by</a:t>
            </a:r>
            <a:r>
              <a:rPr lang="de-DE" sz="3400" dirty="0"/>
              <a:t> 6% </a:t>
            </a:r>
            <a:r>
              <a:rPr lang="de-DE" sz="3400" dirty="0" err="1"/>
              <a:t>from</a:t>
            </a:r>
            <a:r>
              <a:rPr lang="de-DE" sz="3400" dirty="0"/>
              <a:t> 17% </a:t>
            </a:r>
            <a:r>
              <a:rPr lang="de-DE" sz="3400" dirty="0" err="1"/>
              <a:t>to</a:t>
            </a:r>
            <a:r>
              <a:rPr lang="de-DE" sz="3400" dirty="0"/>
              <a:t> 23%, </a:t>
            </a:r>
            <a:r>
              <a:rPr lang="de-DE" sz="3400" dirty="0" err="1"/>
              <a:t>while</a:t>
            </a:r>
            <a:r>
              <a:rPr lang="de-DE" sz="3400" dirty="0"/>
              <a:t> </a:t>
            </a:r>
            <a:r>
              <a:rPr lang="de-DE" sz="3400" dirty="0" err="1"/>
              <a:t>the</a:t>
            </a:r>
            <a:r>
              <a:rPr lang="de-DE" sz="3400" dirty="0"/>
              <a:t> total </a:t>
            </a:r>
            <a:r>
              <a:rPr lang="de-DE" sz="3400" dirty="0" err="1"/>
              <a:t>unemployment</a:t>
            </a:r>
            <a:r>
              <a:rPr lang="de-DE" sz="3400" dirty="0"/>
              <a:t>, </a:t>
            </a:r>
            <a:r>
              <a:rPr lang="de-DE" sz="3400" dirty="0" err="1"/>
              <a:t>rises</a:t>
            </a:r>
            <a:r>
              <a:rPr lang="de-DE" sz="3400" dirty="0"/>
              <a:t>, but not </a:t>
            </a:r>
            <a:r>
              <a:rPr lang="de-DE" sz="3400" dirty="0" err="1"/>
              <a:t>as</a:t>
            </a:r>
            <a:r>
              <a:rPr lang="de-DE" sz="3400" dirty="0"/>
              <a:t> strong</a:t>
            </a:r>
          </a:p>
          <a:p>
            <a:endParaRPr lang="de-DE" sz="3400" dirty="0"/>
          </a:p>
          <a:p>
            <a:r>
              <a:rPr lang="de-DE" sz="3400" b="1" dirty="0"/>
              <a:t>H0 !=  0 </a:t>
            </a:r>
            <a:r>
              <a:rPr lang="de-DE" sz="3400" b="1" dirty="0">
                <a:sym typeface="Wingdings" pitchFamily="2" charset="2"/>
              </a:rPr>
              <a:t></a:t>
            </a:r>
            <a:r>
              <a:rPr lang="de-DE" sz="3400" b="1" dirty="0"/>
              <a:t> </a:t>
            </a:r>
            <a:r>
              <a:rPr lang="de-DE" sz="3400" b="1" dirty="0" err="1"/>
              <a:t>rejected</a:t>
            </a:r>
            <a:r>
              <a:rPr lang="de-DE" sz="3400" dirty="0"/>
              <a:t> </a:t>
            </a:r>
            <a:br>
              <a:rPr lang="de-DE" sz="3400" dirty="0"/>
            </a:br>
            <a:r>
              <a:rPr lang="de-DE" sz="3400" b="1" dirty="0"/>
              <a:t>H1 == 1 </a:t>
            </a:r>
            <a:r>
              <a:rPr lang="de-DE" sz="3400" b="1" dirty="0">
                <a:sym typeface="Wingdings" pitchFamily="2" charset="2"/>
              </a:rPr>
              <a:t></a:t>
            </a:r>
            <a:r>
              <a:rPr lang="de-DE" sz="3400" b="1" dirty="0"/>
              <a:t> Hypothesis </a:t>
            </a:r>
            <a:r>
              <a:rPr lang="de-DE" sz="3400" b="1" dirty="0" err="1"/>
              <a:t>approved</a:t>
            </a:r>
            <a:endParaRPr lang="de-DE" sz="3400"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2453" y="1612726"/>
            <a:ext cx="3868547" cy="3225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579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Answers – </a:t>
            </a:r>
            <a:r>
              <a:rPr lang="en-US" dirty="0" err="1"/>
              <a:t>Lineplot</a:t>
            </a:r>
            <a:r>
              <a:rPr lang="en-US" dirty="0"/>
              <a:t> Youth Unemployment</a:t>
            </a:r>
          </a:p>
        </p:txBody>
      </p:sp>
      <p:sp>
        <p:nvSpPr>
          <p:cNvPr id="6" name="Content Placeholder 2"/>
          <p:cNvSpPr>
            <a:spLocks noGrp="1"/>
          </p:cNvSpPr>
          <p:nvPr>
            <p:ph idx="1"/>
          </p:nvPr>
        </p:nvSpPr>
        <p:spPr>
          <a:xfrm>
            <a:off x="4495800" y="952500"/>
            <a:ext cx="4038600" cy="4762500"/>
          </a:xfrm>
        </p:spPr>
        <p:txBody>
          <a:bodyPr>
            <a:normAutofit fontScale="25000" lnSpcReduction="20000"/>
          </a:bodyPr>
          <a:lstStyle/>
          <a:p>
            <a:pPr marL="0" indent="0">
              <a:buNone/>
            </a:pPr>
            <a:r>
              <a:rPr lang="de-DE" sz="5600" dirty="0"/>
              <a:t> </a:t>
            </a:r>
          </a:p>
          <a:p>
            <a:r>
              <a:rPr lang="de-DE" sz="5600" dirty="0"/>
              <a:t>The </a:t>
            </a:r>
            <a:r>
              <a:rPr lang="de-DE" sz="5600" dirty="0" err="1"/>
              <a:t>economic</a:t>
            </a:r>
            <a:r>
              <a:rPr lang="de-DE" sz="5600" dirty="0"/>
              <a:t> </a:t>
            </a:r>
            <a:r>
              <a:rPr lang="de-DE" sz="5600" dirty="0" err="1"/>
              <a:t>sentiment</a:t>
            </a:r>
            <a:r>
              <a:rPr lang="de-DE" sz="5600" dirty="0"/>
              <a:t> </a:t>
            </a:r>
            <a:r>
              <a:rPr lang="de-DE" sz="5600" dirty="0" err="1"/>
              <a:t>index</a:t>
            </a:r>
            <a:r>
              <a:rPr lang="de-DE" sz="5600" dirty="0"/>
              <a:t> falls </a:t>
            </a:r>
            <a:r>
              <a:rPr lang="de-DE" sz="5600" dirty="0" err="1"/>
              <a:t>dramatically</a:t>
            </a:r>
            <a:r>
              <a:rPr lang="de-DE" sz="5600" dirty="0"/>
              <a:t> at </a:t>
            </a:r>
            <a:r>
              <a:rPr lang="de-DE" sz="5600" dirty="0" err="1"/>
              <a:t>the</a:t>
            </a:r>
            <a:r>
              <a:rPr lang="de-DE" sz="5600" dirty="0"/>
              <a:t> </a:t>
            </a:r>
            <a:r>
              <a:rPr lang="de-DE" sz="5600" dirty="0" err="1"/>
              <a:t>beginning</a:t>
            </a:r>
            <a:r>
              <a:rPr lang="de-DE" sz="5600" dirty="0"/>
              <a:t> </a:t>
            </a:r>
            <a:r>
              <a:rPr lang="de-DE" sz="5600" dirty="0" err="1"/>
              <a:t>of</a:t>
            </a:r>
            <a:r>
              <a:rPr lang="de-DE" sz="5600" dirty="0"/>
              <a:t> </a:t>
            </a:r>
            <a:r>
              <a:rPr lang="de-DE" sz="5600" dirty="0" err="1"/>
              <a:t>lockdown</a:t>
            </a:r>
            <a:r>
              <a:rPr lang="de-DE" sz="5600" dirty="0"/>
              <a:t> </a:t>
            </a:r>
            <a:r>
              <a:rPr lang="de-DE" sz="5600" dirty="0" err="1"/>
              <a:t>February</a:t>
            </a:r>
            <a:r>
              <a:rPr lang="de-DE" sz="5600" dirty="0"/>
              <a:t>/March 2020</a:t>
            </a:r>
          </a:p>
          <a:p>
            <a:endParaRPr lang="de-DE" sz="5600" dirty="0"/>
          </a:p>
          <a:p>
            <a:r>
              <a:rPr lang="de-DE" sz="5600" dirty="0" err="1"/>
              <a:t>From</a:t>
            </a:r>
            <a:r>
              <a:rPr lang="de-DE" sz="5600" dirty="0"/>
              <a:t> a </a:t>
            </a:r>
            <a:r>
              <a:rPr lang="de-DE" sz="5600" dirty="0" err="1"/>
              <a:t>socio-economic</a:t>
            </a:r>
            <a:r>
              <a:rPr lang="de-DE" sz="5600" dirty="0"/>
              <a:t> </a:t>
            </a:r>
            <a:r>
              <a:rPr lang="de-DE" sz="5600" dirty="0" err="1"/>
              <a:t>perspective</a:t>
            </a:r>
            <a:r>
              <a:rPr lang="de-DE" sz="5600" dirty="0"/>
              <a:t>, </a:t>
            </a:r>
            <a:r>
              <a:rPr lang="de-DE" sz="5600" dirty="0" err="1"/>
              <a:t>the</a:t>
            </a:r>
            <a:r>
              <a:rPr lang="de-DE" sz="5600" dirty="0"/>
              <a:t> </a:t>
            </a:r>
            <a:r>
              <a:rPr lang="de-DE" sz="5600" dirty="0" err="1"/>
              <a:t>line</a:t>
            </a:r>
            <a:r>
              <a:rPr lang="de-DE" sz="5600" dirty="0"/>
              <a:t> </a:t>
            </a:r>
            <a:r>
              <a:rPr lang="de-DE" sz="5600" dirty="0" err="1"/>
              <a:t>diagram</a:t>
            </a:r>
            <a:r>
              <a:rPr lang="de-DE" sz="5600" dirty="0"/>
              <a:t> </a:t>
            </a:r>
            <a:r>
              <a:rPr lang="de-DE" sz="5600" dirty="0" err="1"/>
              <a:t>shows</a:t>
            </a:r>
            <a:r>
              <a:rPr lang="de-DE" sz="5600" dirty="0"/>
              <a:t> a </a:t>
            </a:r>
            <a:r>
              <a:rPr lang="de-DE" sz="5600" dirty="0" err="1"/>
              <a:t>development</a:t>
            </a:r>
            <a:r>
              <a:rPr lang="de-DE" sz="5600" dirty="0"/>
              <a:t> </a:t>
            </a:r>
            <a:r>
              <a:rPr lang="de-DE" sz="5600" dirty="0" err="1"/>
              <a:t>caused</a:t>
            </a:r>
            <a:r>
              <a:rPr lang="de-DE" sz="5600" dirty="0"/>
              <a:t> </a:t>
            </a:r>
            <a:r>
              <a:rPr lang="de-DE" sz="5600" dirty="0" err="1"/>
              <a:t>by</a:t>
            </a:r>
            <a:r>
              <a:rPr lang="de-DE" sz="5600" dirty="0"/>
              <a:t> Corona, </a:t>
            </a:r>
            <a:r>
              <a:rPr lang="de-DE" sz="5600" dirty="0" err="1"/>
              <a:t>which</a:t>
            </a:r>
            <a:r>
              <a:rPr lang="de-DE" sz="5600" dirty="0"/>
              <a:t> </a:t>
            </a:r>
            <a:r>
              <a:rPr lang="de-DE" sz="5600" dirty="0" err="1"/>
              <a:t>has</a:t>
            </a:r>
            <a:r>
              <a:rPr lang="de-DE" sz="5600" dirty="0"/>
              <a:t> a </a:t>
            </a:r>
            <a:r>
              <a:rPr lang="de-DE" sz="5600" dirty="0" err="1"/>
              <a:t>major</a:t>
            </a:r>
            <a:r>
              <a:rPr lang="de-DE" sz="5600" dirty="0"/>
              <a:t> </a:t>
            </a:r>
            <a:r>
              <a:rPr lang="de-DE" sz="5600" dirty="0" err="1"/>
              <a:t>impact</a:t>
            </a:r>
            <a:r>
              <a:rPr lang="de-DE" sz="5600" dirty="0"/>
              <a:t> on large </a:t>
            </a:r>
            <a:r>
              <a:rPr lang="de-DE" sz="5600" dirty="0" err="1"/>
              <a:t>parts</a:t>
            </a:r>
            <a:r>
              <a:rPr lang="de-DE" sz="5600" dirty="0"/>
              <a:t> </a:t>
            </a:r>
            <a:r>
              <a:rPr lang="de-DE" sz="5600" dirty="0" err="1"/>
              <a:t>of</a:t>
            </a:r>
            <a:r>
              <a:rPr lang="de-DE" sz="5600" dirty="0"/>
              <a:t> </a:t>
            </a:r>
            <a:r>
              <a:rPr lang="de-DE" sz="5600" dirty="0" err="1"/>
              <a:t>society</a:t>
            </a:r>
            <a:endParaRPr lang="de-DE" sz="5600" dirty="0"/>
          </a:p>
          <a:p>
            <a:pPr marL="0" indent="0">
              <a:buNone/>
            </a:pPr>
            <a:endParaRPr lang="de-DE" sz="5600" dirty="0"/>
          </a:p>
          <a:p>
            <a:r>
              <a:rPr lang="de-DE" sz="5600" dirty="0"/>
              <a:t>The </a:t>
            </a:r>
            <a:r>
              <a:rPr lang="de-DE" sz="5600" dirty="0" err="1"/>
              <a:t>green</a:t>
            </a:r>
            <a:r>
              <a:rPr lang="de-DE" sz="5600" dirty="0"/>
              <a:t> </a:t>
            </a:r>
            <a:r>
              <a:rPr lang="de-DE" sz="5600" dirty="0" err="1"/>
              <a:t>line</a:t>
            </a:r>
            <a:r>
              <a:rPr lang="de-DE" sz="5600" dirty="0"/>
              <a:t> </a:t>
            </a:r>
            <a:r>
              <a:rPr lang="de-DE" sz="5600" dirty="0" err="1"/>
              <a:t>of</a:t>
            </a:r>
            <a:r>
              <a:rPr lang="de-DE" sz="5600" dirty="0"/>
              <a:t> </a:t>
            </a:r>
            <a:r>
              <a:rPr lang="de-DE" sz="5600" dirty="0" err="1"/>
              <a:t>rental</a:t>
            </a:r>
            <a:r>
              <a:rPr lang="de-DE" sz="5600" dirty="0"/>
              <a:t> </a:t>
            </a:r>
            <a:r>
              <a:rPr lang="de-DE" sz="5600" dirty="0" err="1"/>
              <a:t>prices</a:t>
            </a:r>
            <a:r>
              <a:rPr lang="de-DE" sz="5600" dirty="0"/>
              <a:t> </a:t>
            </a:r>
            <a:r>
              <a:rPr lang="de-DE" sz="5600" dirty="0" err="1"/>
              <a:t>has</a:t>
            </a:r>
            <a:r>
              <a:rPr lang="de-DE" sz="5600" dirty="0"/>
              <a:t> a </a:t>
            </a:r>
            <a:r>
              <a:rPr lang="de-DE" sz="5600" dirty="0" err="1"/>
              <a:t>very</a:t>
            </a:r>
            <a:r>
              <a:rPr lang="de-DE" sz="5600" dirty="0"/>
              <a:t> linear </a:t>
            </a:r>
            <a:r>
              <a:rPr lang="de-DE" sz="5600" dirty="0" err="1"/>
              <a:t>gradient</a:t>
            </a:r>
            <a:r>
              <a:rPr lang="de-DE" sz="5600" dirty="0"/>
              <a:t>. </a:t>
            </a:r>
            <a:r>
              <a:rPr lang="de-DE" sz="5600" dirty="0" err="1"/>
              <a:t>Beginning</a:t>
            </a:r>
            <a:r>
              <a:rPr lang="de-DE" sz="5600" dirty="0"/>
              <a:t> 2020 </a:t>
            </a:r>
            <a:r>
              <a:rPr lang="de-DE" sz="5600" dirty="0" err="1"/>
              <a:t>it</a:t>
            </a:r>
            <a:r>
              <a:rPr lang="de-DE" sz="5600" dirty="0"/>
              <a:t> </a:t>
            </a:r>
            <a:r>
              <a:rPr lang="de-DE" sz="5600" dirty="0" err="1"/>
              <a:t>drops</a:t>
            </a:r>
            <a:r>
              <a:rPr lang="de-DE" sz="5600" dirty="0"/>
              <a:t> </a:t>
            </a:r>
            <a:r>
              <a:rPr lang="de-DE" sz="5600" dirty="0" err="1"/>
              <a:t>slightly</a:t>
            </a:r>
            <a:r>
              <a:rPr lang="de-DE" sz="5600" dirty="0"/>
              <a:t>, but </a:t>
            </a:r>
            <a:r>
              <a:rPr lang="de-DE" sz="5600" dirty="0" err="1"/>
              <a:t>recovered</a:t>
            </a:r>
            <a:r>
              <a:rPr lang="de-DE" sz="5600" dirty="0"/>
              <a:t> </a:t>
            </a:r>
            <a:r>
              <a:rPr lang="de-DE" sz="5600" dirty="0" err="1"/>
              <a:t>quickly</a:t>
            </a:r>
            <a:r>
              <a:rPr lang="de-DE" sz="5600" dirty="0"/>
              <a:t> </a:t>
            </a:r>
          </a:p>
          <a:p>
            <a:pPr marL="0" indent="0">
              <a:buNone/>
            </a:pPr>
            <a:endParaRPr lang="de-DE" sz="5600" dirty="0"/>
          </a:p>
          <a:p>
            <a:r>
              <a:rPr lang="de-DE" sz="5600" dirty="0"/>
              <a:t>On </a:t>
            </a:r>
            <a:r>
              <a:rPr lang="de-DE" sz="5600" dirty="0" err="1"/>
              <a:t>the</a:t>
            </a:r>
            <a:r>
              <a:rPr lang="de-DE" sz="5600" dirty="0"/>
              <a:t> </a:t>
            </a:r>
            <a:r>
              <a:rPr lang="de-DE" sz="5600" dirty="0" err="1"/>
              <a:t>other</a:t>
            </a:r>
            <a:r>
              <a:rPr lang="de-DE" sz="5600" dirty="0"/>
              <a:t> </a:t>
            </a:r>
            <a:r>
              <a:rPr lang="de-DE" sz="5600" dirty="0" err="1"/>
              <a:t>hand</a:t>
            </a:r>
            <a:r>
              <a:rPr lang="de-DE" sz="5600" dirty="0"/>
              <a:t> </a:t>
            </a:r>
            <a:r>
              <a:rPr lang="de-DE" sz="5600" dirty="0" err="1"/>
              <a:t>we</a:t>
            </a:r>
            <a:r>
              <a:rPr lang="de-DE" sz="5600" dirty="0"/>
              <a:t> </a:t>
            </a:r>
            <a:r>
              <a:rPr lang="de-DE" sz="5600" dirty="0" err="1"/>
              <a:t>have</a:t>
            </a:r>
            <a:r>
              <a:rPr lang="de-DE" sz="5600" dirty="0"/>
              <a:t> </a:t>
            </a:r>
            <a:r>
              <a:rPr lang="de-DE" sz="5600" dirty="0" err="1"/>
              <a:t>higher</a:t>
            </a:r>
            <a:r>
              <a:rPr lang="de-DE" sz="5600" dirty="0"/>
              <a:t> </a:t>
            </a:r>
            <a:r>
              <a:rPr lang="de-DE" sz="5600" dirty="0" err="1"/>
              <a:t>unemployment</a:t>
            </a:r>
            <a:r>
              <a:rPr lang="de-DE" sz="5600" dirty="0"/>
              <a:t> rate </a:t>
            </a:r>
            <a:r>
              <a:rPr lang="de-DE" sz="5600" dirty="0" err="1"/>
              <a:t>since</a:t>
            </a:r>
            <a:r>
              <a:rPr lang="de-DE" sz="5600" dirty="0"/>
              <a:t> Corona, </a:t>
            </a:r>
            <a:r>
              <a:rPr lang="de-DE" sz="5600" dirty="0" err="1"/>
              <a:t>people</a:t>
            </a:r>
            <a:r>
              <a:rPr lang="de-DE" sz="5600" dirty="0"/>
              <a:t> </a:t>
            </a:r>
            <a:r>
              <a:rPr lang="de-DE" sz="5600" dirty="0" err="1"/>
              <a:t>who</a:t>
            </a:r>
            <a:r>
              <a:rPr lang="de-DE" sz="5600" dirty="0"/>
              <a:t> </a:t>
            </a:r>
            <a:r>
              <a:rPr lang="de-DE" sz="5600" dirty="0" err="1"/>
              <a:t>are</a:t>
            </a:r>
            <a:r>
              <a:rPr lang="de-DE" sz="5600" dirty="0"/>
              <a:t> in </a:t>
            </a:r>
            <a:r>
              <a:rPr lang="de-DE" sz="5600" dirty="0" err="1"/>
              <a:t>job</a:t>
            </a:r>
            <a:r>
              <a:rPr lang="de-DE" sz="5600" dirty="0"/>
              <a:t> </a:t>
            </a:r>
            <a:r>
              <a:rPr lang="de-DE" sz="5600" dirty="0" err="1"/>
              <a:t>have</a:t>
            </a:r>
            <a:r>
              <a:rPr lang="de-DE" sz="5600" dirty="0"/>
              <a:t> </a:t>
            </a:r>
            <a:r>
              <a:rPr lang="de-DE" sz="5600" dirty="0" err="1"/>
              <a:t>less</a:t>
            </a:r>
            <a:r>
              <a:rPr lang="de-DE" sz="5600" dirty="0"/>
              <a:t> </a:t>
            </a:r>
            <a:r>
              <a:rPr lang="de-DE" sz="5600" dirty="0" err="1"/>
              <a:t>income</a:t>
            </a:r>
            <a:r>
              <a:rPr lang="de-DE" sz="5600" dirty="0"/>
              <a:t> due </a:t>
            </a:r>
            <a:r>
              <a:rPr lang="de-DE" sz="5600" dirty="0" err="1"/>
              <a:t>to</a:t>
            </a:r>
            <a:r>
              <a:rPr lang="de-DE" sz="5600" dirty="0"/>
              <a:t> </a:t>
            </a:r>
            <a:r>
              <a:rPr lang="de-DE" sz="5600" dirty="0" err="1"/>
              <a:t>short</a:t>
            </a:r>
            <a:r>
              <a:rPr lang="de-DE" sz="5600" dirty="0"/>
              <a:t>-term </a:t>
            </a:r>
            <a:r>
              <a:rPr lang="de-DE" sz="5600" dirty="0" err="1"/>
              <a:t>work</a:t>
            </a:r>
            <a:endParaRPr lang="de-DE" sz="5600" dirty="0"/>
          </a:p>
          <a:p>
            <a:pPr marL="0" indent="0">
              <a:buNone/>
            </a:pPr>
            <a:endParaRPr lang="de-DE" sz="5600" dirty="0"/>
          </a:p>
          <a:p>
            <a:r>
              <a:rPr lang="de-DE" sz="5600" dirty="0" err="1"/>
              <a:t>Lineplot</a:t>
            </a:r>
            <a:r>
              <a:rPr lang="de-DE" sz="5600" dirty="0"/>
              <a:t> </a:t>
            </a:r>
            <a:r>
              <a:rPr lang="de-DE" sz="5600" dirty="0" err="1"/>
              <a:t>shows</a:t>
            </a:r>
            <a:r>
              <a:rPr lang="de-DE" sz="5600" dirty="0"/>
              <a:t> </a:t>
            </a:r>
            <a:r>
              <a:rPr lang="de-DE" sz="5600" dirty="0" err="1"/>
              <a:t>tendency</a:t>
            </a:r>
            <a:r>
              <a:rPr lang="de-DE" sz="5600" dirty="0"/>
              <a:t> </a:t>
            </a:r>
            <a:r>
              <a:rPr lang="de-DE" sz="5600" dirty="0" err="1"/>
              <a:t>to</a:t>
            </a:r>
            <a:r>
              <a:rPr lang="de-DE" sz="5600" dirty="0"/>
              <a:t> </a:t>
            </a:r>
            <a:r>
              <a:rPr lang="de-DE" sz="5600" dirty="0" err="1"/>
              <a:t>rising</a:t>
            </a:r>
            <a:r>
              <a:rPr lang="de-DE" sz="5600" dirty="0"/>
              <a:t> </a:t>
            </a:r>
            <a:r>
              <a:rPr lang="de-DE" sz="5600" dirty="0" err="1"/>
              <a:t>imbalances</a:t>
            </a:r>
            <a:r>
              <a:rPr lang="de-DE" sz="5600" dirty="0"/>
              <a:t> in </a:t>
            </a:r>
            <a:r>
              <a:rPr lang="de-DE" sz="5600" dirty="0" err="1"/>
              <a:t>the</a:t>
            </a:r>
            <a:r>
              <a:rPr lang="de-DE" sz="5600" dirty="0"/>
              <a:t> European </a:t>
            </a:r>
            <a:r>
              <a:rPr lang="de-DE" sz="5600" dirty="0" err="1"/>
              <a:t>population</a:t>
            </a:r>
            <a:r>
              <a:rPr lang="de-DE" sz="5600" dirty="0"/>
              <a:t>. </a:t>
            </a:r>
            <a:r>
              <a:rPr lang="de-DE" sz="5600" dirty="0" err="1"/>
              <a:t>Of</a:t>
            </a:r>
            <a:r>
              <a:rPr lang="de-DE" sz="5600" dirty="0"/>
              <a:t> </a:t>
            </a:r>
            <a:r>
              <a:rPr lang="de-DE" sz="5600" dirty="0" err="1"/>
              <a:t>course</a:t>
            </a:r>
            <a:r>
              <a:rPr lang="de-DE" sz="5600" dirty="0"/>
              <a:t> </a:t>
            </a:r>
            <a:r>
              <a:rPr lang="de-DE" sz="5600" dirty="0" err="1"/>
              <a:t>is</a:t>
            </a:r>
            <a:r>
              <a:rPr lang="de-DE" sz="5600" dirty="0"/>
              <a:t> </a:t>
            </a:r>
            <a:r>
              <a:rPr lang="de-DE" sz="5600" dirty="0" err="1"/>
              <a:t>this</a:t>
            </a:r>
            <a:r>
              <a:rPr lang="de-DE" sz="5600" dirty="0"/>
              <a:t> </a:t>
            </a:r>
            <a:r>
              <a:rPr lang="de-DE" sz="5600" dirty="0" err="1"/>
              <a:t>lineplot</a:t>
            </a:r>
            <a:r>
              <a:rPr lang="de-DE" sz="5600" dirty="0"/>
              <a:t> on a </a:t>
            </a:r>
            <a:r>
              <a:rPr lang="de-DE" sz="5600" dirty="0" err="1"/>
              <a:t>very</a:t>
            </a:r>
            <a:r>
              <a:rPr lang="de-DE" sz="5600" dirty="0"/>
              <a:t> high </a:t>
            </a:r>
            <a:r>
              <a:rPr lang="de-DE" sz="5600" dirty="0" err="1"/>
              <a:t>aggregation</a:t>
            </a:r>
            <a:r>
              <a:rPr lang="de-DE" sz="5600" dirty="0"/>
              <a:t> </a:t>
            </a:r>
            <a:r>
              <a:rPr lang="de-DE" sz="5600" dirty="0" err="1"/>
              <a:t>level</a:t>
            </a:r>
            <a:r>
              <a:rPr lang="de-DE" sz="5600" dirty="0"/>
              <a:t>, but </a:t>
            </a:r>
            <a:r>
              <a:rPr lang="de-DE" sz="5600" dirty="0" err="1"/>
              <a:t>some</a:t>
            </a:r>
            <a:r>
              <a:rPr lang="de-DE" sz="5600" dirty="0"/>
              <a:t> </a:t>
            </a:r>
            <a:r>
              <a:rPr lang="de-DE" sz="5600" dirty="0" err="1"/>
              <a:t>important</a:t>
            </a:r>
            <a:r>
              <a:rPr lang="de-DE" sz="5600" dirty="0"/>
              <a:t> </a:t>
            </a:r>
            <a:r>
              <a:rPr lang="de-DE" sz="5600" dirty="0" err="1"/>
              <a:t>to</a:t>
            </a:r>
            <a:r>
              <a:rPr lang="de-DE" sz="5600" dirty="0"/>
              <a:t> </a:t>
            </a:r>
            <a:r>
              <a:rPr lang="de-DE" sz="5600" dirty="0" err="1"/>
              <a:t>watch</a:t>
            </a:r>
            <a:r>
              <a:rPr lang="de-DE" sz="5600" dirty="0"/>
              <a:t> on</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0461" y="1257300"/>
            <a:ext cx="3778303"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3704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Pie Chart– </a:t>
            </a:r>
            <a:r>
              <a:rPr lang="en-US" dirty="0" err="1"/>
              <a:t>Visualising</a:t>
            </a:r>
            <a:r>
              <a:rPr lang="en-US" dirty="0"/>
              <a:t> Shares of Unemployment</a:t>
            </a:r>
            <a:br>
              <a:rPr lang="en-US" dirty="0"/>
            </a:br>
            <a:r>
              <a:rPr lang="en-US" dirty="0"/>
              <a:t>on </a:t>
            </a:r>
            <a:r>
              <a:rPr lang="en-US" dirty="0" err="1"/>
              <a:t>Countrylevel</a:t>
            </a:r>
            <a:endParaRPr lang="en-US" dirty="0"/>
          </a:p>
        </p:txBody>
      </p:sp>
      <p:graphicFrame>
        <p:nvGraphicFramePr>
          <p:cNvPr id="4" name="Chart 3"/>
          <p:cNvGraphicFramePr/>
          <p:nvPr>
            <p:extLst>
              <p:ext uri="{D42A27DB-BD31-4B8C-83A1-F6EECF244321}">
                <p14:modId xmlns:p14="http://schemas.microsoft.com/office/powerpoint/2010/main" val="2304095950"/>
              </p:ext>
            </p:extLst>
          </p:nvPr>
        </p:nvGraphicFramePr>
        <p:xfrm>
          <a:off x="0" y="952500"/>
          <a:ext cx="9067800" cy="4762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304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00100"/>
          </a:xfrm>
        </p:spPr>
        <p:txBody>
          <a:bodyPr>
            <a:normAutofit fontScale="90000"/>
          </a:bodyPr>
          <a:lstStyle/>
          <a:p>
            <a:r>
              <a:rPr lang="en-US" dirty="0"/>
              <a:t>Panel Analysis with Multiple Regression on Youth Unemployment – how does it work?</a:t>
            </a:r>
          </a:p>
        </p:txBody>
      </p:sp>
      <p:sp>
        <p:nvSpPr>
          <p:cNvPr id="25" name="Text Box 394"/>
          <p:cNvSpPr txBox="1">
            <a:spLocks noChangeArrowheads="1"/>
          </p:cNvSpPr>
          <p:nvPr/>
        </p:nvSpPr>
        <p:spPr bwMode="auto">
          <a:xfrm>
            <a:off x="6111066" y="2353602"/>
            <a:ext cx="28043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Slaughtering in Slaughterhouses</a:t>
            </a:r>
          </a:p>
        </p:txBody>
      </p:sp>
      <p:sp>
        <p:nvSpPr>
          <p:cNvPr id="26" name="Text Box 394"/>
          <p:cNvSpPr txBox="1">
            <a:spLocks noChangeArrowheads="1"/>
          </p:cNvSpPr>
          <p:nvPr/>
        </p:nvSpPr>
        <p:spPr bwMode="auto">
          <a:xfrm>
            <a:off x="6111066" y="3613139"/>
            <a:ext cx="2575734"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Economic Sentiment Indicator</a:t>
            </a:r>
          </a:p>
        </p:txBody>
      </p:sp>
      <p:sp>
        <p:nvSpPr>
          <p:cNvPr id="27" name="Text Box 394"/>
          <p:cNvSpPr txBox="1">
            <a:spLocks noChangeArrowheads="1"/>
          </p:cNvSpPr>
          <p:nvPr/>
        </p:nvSpPr>
        <p:spPr bwMode="auto">
          <a:xfrm>
            <a:off x="6140094" y="2776323"/>
            <a:ext cx="1727200"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Trade Volume</a:t>
            </a:r>
          </a:p>
        </p:txBody>
      </p:sp>
      <p:sp>
        <p:nvSpPr>
          <p:cNvPr id="28" name="Text Box 394"/>
          <p:cNvSpPr txBox="1">
            <a:spLocks noChangeArrowheads="1"/>
          </p:cNvSpPr>
          <p:nvPr/>
        </p:nvSpPr>
        <p:spPr bwMode="auto">
          <a:xfrm>
            <a:off x="6158237" y="3196169"/>
            <a:ext cx="1727200" cy="369332"/>
          </a:xfrm>
          <a:prstGeom prst="rect">
            <a:avLst/>
          </a:prstGeom>
          <a:noFill/>
          <a:ln w="9525" algn="ctr">
            <a:noFill/>
            <a:miter lim="800000"/>
            <a:headEnd/>
            <a:tailEnd/>
          </a:ln>
          <a:effectLst/>
        </p:spPr>
        <p:txBody>
          <a:bodyPr wrap="square" lIns="91440" tIns="91440" anchor="ctr" anchorCtr="0">
            <a:spAutoFit/>
          </a:bodyPr>
          <a:lstStyle/>
          <a:p>
            <a:pPr fontAlgn="auto">
              <a:spcBef>
                <a:spcPts val="0"/>
              </a:spcBef>
              <a:spcAft>
                <a:spcPts val="0"/>
              </a:spcAft>
              <a:defRPr/>
            </a:pPr>
            <a:r>
              <a:rPr lang="en-US" sz="1500" b="1" kern="0" dirty="0">
                <a:ea typeface="굴림" charset="-127"/>
                <a:cs typeface="Arial" pitchFamily="34" charset="0"/>
              </a:rPr>
              <a:t>Rental Housing</a:t>
            </a:r>
          </a:p>
        </p:txBody>
      </p:sp>
      <p:grpSp>
        <p:nvGrpSpPr>
          <p:cNvPr id="29" name="Group 65"/>
          <p:cNvGrpSpPr/>
          <p:nvPr/>
        </p:nvGrpSpPr>
        <p:grpSpPr>
          <a:xfrm>
            <a:off x="5720657" y="2436033"/>
            <a:ext cx="233893" cy="245880"/>
            <a:chOff x="7391400" y="1988344"/>
            <a:chExt cx="454025" cy="454025"/>
          </a:xfrm>
          <a:effectLst/>
        </p:grpSpPr>
        <p:sp>
          <p:nvSpPr>
            <p:cNvPr id="30"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1"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2" name="Group 65"/>
          <p:cNvGrpSpPr/>
          <p:nvPr/>
        </p:nvGrpSpPr>
        <p:grpSpPr>
          <a:xfrm>
            <a:off x="5718175" y="2875029"/>
            <a:ext cx="235746" cy="247828"/>
            <a:chOff x="7391400" y="1988344"/>
            <a:chExt cx="454025" cy="454025"/>
          </a:xfrm>
          <a:effectLst/>
        </p:grpSpPr>
        <p:sp>
          <p:nvSpPr>
            <p:cNvPr id="33"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5" name="Group 65"/>
          <p:cNvGrpSpPr/>
          <p:nvPr/>
        </p:nvGrpSpPr>
        <p:grpSpPr>
          <a:xfrm>
            <a:off x="5715000" y="3297751"/>
            <a:ext cx="238755" cy="250991"/>
            <a:chOff x="7391400" y="1988344"/>
            <a:chExt cx="454025" cy="454025"/>
          </a:xfrm>
          <a:effectLst/>
        </p:grpSpPr>
        <p:sp>
          <p:nvSpPr>
            <p:cNvPr id="36"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37"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8" name="Group 65"/>
          <p:cNvGrpSpPr/>
          <p:nvPr/>
        </p:nvGrpSpPr>
        <p:grpSpPr>
          <a:xfrm>
            <a:off x="5717382" y="3712150"/>
            <a:ext cx="237697" cy="249878"/>
            <a:chOff x="7391400" y="1988344"/>
            <a:chExt cx="454025" cy="454025"/>
          </a:xfrm>
          <a:effectLst/>
        </p:grpSpPr>
        <p:sp>
          <p:nvSpPr>
            <p:cNvPr id="39"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40"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 name="WordArt 2"/>
          <p:cNvSpPr>
            <a:spLocks noChangeArrowheads="1" noChangeShapeType="1" noTextEdit="1"/>
          </p:cNvSpPr>
          <p:nvPr/>
        </p:nvSpPr>
        <p:spPr bwMode="auto">
          <a:xfrm rot="21157417">
            <a:off x="2318611" y="1480582"/>
            <a:ext cx="1336299" cy="1333464"/>
          </a:xfrm>
          <a:prstGeom prst="rect">
            <a:avLst/>
          </a:prstGeom>
        </p:spPr>
        <p:txBody>
          <a:bodyPr vert="horz" wrap="square" fromWordArt="1" anchor="t" anchorCtr="0">
            <a:prstTxWarp prst="textArchUp">
              <a:avLst>
                <a:gd name="adj" fmla="val 12509215"/>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a:latin typeface="Tahoma" pitchFamily="34" charset="0"/>
                <a:ea typeface="굴림" charset="-127"/>
                <a:cs typeface="Arial" pitchFamily="34" charset="0"/>
              </a:rPr>
              <a:t>Data Indicator</a:t>
            </a:r>
            <a:endParaRPr kumimoji="0" lang="en-US" sz="1000" b="0" i="0" u="none" strike="noStrike" kern="10" cap="none" spc="0" normalizeH="0" baseline="0" noProof="0" dirty="0">
              <a:ln w="9525">
                <a:solidFill>
                  <a:srgbClr val="000000"/>
                </a:solidFill>
                <a:round/>
                <a:headEnd/>
                <a:tailEnd/>
              </a:ln>
              <a:effectLst/>
              <a:uLnTx/>
              <a:uFillTx/>
              <a:latin typeface="Tahoma" pitchFamily="34" charset="0"/>
              <a:cs typeface="Tahoma" pitchFamily="34" charset="0"/>
            </a:endParaRPr>
          </a:p>
        </p:txBody>
      </p:sp>
      <p:grpSp>
        <p:nvGrpSpPr>
          <p:cNvPr id="13" name="Group 65"/>
          <p:cNvGrpSpPr/>
          <p:nvPr/>
        </p:nvGrpSpPr>
        <p:grpSpPr>
          <a:xfrm>
            <a:off x="1447800" y="4469626"/>
            <a:ext cx="3124200" cy="1253005"/>
            <a:chOff x="7391400" y="1988344"/>
            <a:chExt cx="454025" cy="454025"/>
          </a:xfrm>
          <a:effectLst/>
        </p:grpSpPr>
        <p:sp>
          <p:nvSpPr>
            <p:cNvPr id="14" name="Oval 268"/>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15"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6" name="Group 65"/>
          <p:cNvGrpSpPr/>
          <p:nvPr/>
        </p:nvGrpSpPr>
        <p:grpSpPr>
          <a:xfrm>
            <a:off x="3235862" y="2592459"/>
            <a:ext cx="685751" cy="718394"/>
            <a:chOff x="7391400" y="1988344"/>
            <a:chExt cx="454025" cy="454025"/>
          </a:xfrm>
          <a:effectLst/>
        </p:grpSpPr>
        <p:sp>
          <p:nvSpPr>
            <p:cNvPr id="17" name="Oval 268"/>
            <p:cNvSpPr>
              <a:spLocks noChangeArrowheads="1"/>
            </p:cNvSpPr>
            <p:nvPr/>
          </p:nvSpPr>
          <p:spPr bwMode="auto">
            <a:xfrm rot="21347776">
              <a:off x="7391400" y="1988344"/>
              <a:ext cx="454025" cy="454025"/>
            </a:xfrm>
            <a:prstGeom prst="ellipse">
              <a:avLst/>
            </a:prstGeom>
            <a:gradFill>
              <a:gsLst>
                <a:gs pos="0">
                  <a:schemeClr val="accent2"/>
                </a:gs>
                <a:gs pos="100000">
                  <a:schemeClr val="accent2">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18"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2"/>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 name="Group 65"/>
          <p:cNvGrpSpPr/>
          <p:nvPr/>
        </p:nvGrpSpPr>
        <p:grpSpPr>
          <a:xfrm>
            <a:off x="2418973" y="3061433"/>
            <a:ext cx="527104" cy="552195"/>
            <a:chOff x="7391400" y="1988344"/>
            <a:chExt cx="454025" cy="454025"/>
          </a:xfrm>
          <a:effectLst/>
        </p:grpSpPr>
        <p:sp>
          <p:nvSpPr>
            <p:cNvPr id="20" name="Oval 268"/>
            <p:cNvSpPr>
              <a:spLocks noChangeArrowheads="1"/>
            </p:cNvSpPr>
            <p:nvPr/>
          </p:nvSpPr>
          <p:spPr bwMode="auto">
            <a:xfrm rot="21347776">
              <a:off x="7391400" y="1988344"/>
              <a:ext cx="454025" cy="454025"/>
            </a:xfrm>
            <a:prstGeom prst="ellipse">
              <a:avLst/>
            </a:prstGeom>
            <a:gradFill>
              <a:gsLst>
                <a:gs pos="0">
                  <a:schemeClr val="accent3">
                    <a:lumMod val="60000"/>
                    <a:lumOff val="40000"/>
                  </a:schemeClr>
                </a:gs>
                <a:gs pos="100000">
                  <a:srgbClr val="FF0000">
                    <a:lumMod val="50000"/>
                  </a:srgb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21"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3">
                    <a:lumMod val="60000"/>
                    <a:lumOff val="40000"/>
                  </a:schemeClr>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2" name="Group 65"/>
          <p:cNvGrpSpPr/>
          <p:nvPr/>
        </p:nvGrpSpPr>
        <p:grpSpPr>
          <a:xfrm>
            <a:off x="3061936" y="3777494"/>
            <a:ext cx="394645" cy="413430"/>
            <a:chOff x="7391400" y="1988344"/>
            <a:chExt cx="454025" cy="454025"/>
          </a:xfrm>
          <a:effectLst/>
        </p:grpSpPr>
        <p:sp>
          <p:nvSpPr>
            <p:cNvPr id="23" name="Oval 268"/>
            <p:cNvSpPr>
              <a:spLocks noChangeArrowheads="1"/>
            </p:cNvSpPr>
            <p:nvPr/>
          </p:nvSpPr>
          <p:spPr bwMode="auto">
            <a:xfrm rot="21347776">
              <a:off x="7391400" y="1988344"/>
              <a:ext cx="454025" cy="454025"/>
            </a:xfrm>
            <a:prstGeom prst="ellipse">
              <a:avLst/>
            </a:prstGeom>
            <a:gradFill>
              <a:gsLst>
                <a:gs pos="0">
                  <a:schemeClr val="accent6"/>
                </a:gs>
                <a:gs pos="100000">
                  <a:schemeClr val="accent6">
                    <a:lumMod val="50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24" name="Oval 269"/>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6"/>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1" name="TextBox 40"/>
          <p:cNvSpPr txBox="1"/>
          <p:nvPr/>
        </p:nvSpPr>
        <p:spPr>
          <a:xfrm>
            <a:off x="2182640" y="5315621"/>
            <a:ext cx="1729345" cy="400110"/>
          </a:xfrm>
          <a:prstGeom prst="rect">
            <a:avLst/>
          </a:prstGeom>
          <a:noFill/>
          <a:effectLst/>
        </p:spPr>
        <p:txBody>
          <a:bodyPr wrap="square" rtlCol="0">
            <a:spAutoFit/>
          </a:bodyPr>
          <a:lstStyle/>
          <a:p>
            <a:pPr algn="ctr"/>
            <a:r>
              <a:rPr lang="en-US" sz="2000" b="1" dirty="0">
                <a:latin typeface="+mj-lt"/>
              </a:rPr>
              <a:t>Result</a:t>
            </a:r>
          </a:p>
        </p:txBody>
      </p:sp>
      <p:grpSp>
        <p:nvGrpSpPr>
          <p:cNvPr id="4" name="Group 3"/>
          <p:cNvGrpSpPr/>
          <p:nvPr/>
        </p:nvGrpSpPr>
        <p:grpSpPr>
          <a:xfrm>
            <a:off x="1600201" y="2178639"/>
            <a:ext cx="2895599" cy="2735611"/>
            <a:chOff x="617292" y="1905000"/>
            <a:chExt cx="3802308" cy="3429000"/>
          </a:xfrm>
        </p:grpSpPr>
        <p:grpSp>
          <p:nvGrpSpPr>
            <p:cNvPr id="5" name="Group 78"/>
            <p:cNvGrpSpPr/>
            <p:nvPr/>
          </p:nvGrpSpPr>
          <p:grpSpPr>
            <a:xfrm>
              <a:off x="2070100" y="4580691"/>
              <a:ext cx="902494" cy="753290"/>
              <a:chOff x="838200" y="4580957"/>
              <a:chExt cx="979521" cy="829996"/>
            </a:xfrm>
          </p:grpSpPr>
          <p:sp>
            <p:nvSpPr>
              <p:cNvPr id="10" name="Freeform 7"/>
              <p:cNvSpPr>
                <a:spLocks/>
              </p:cNvSpPr>
              <p:nvPr/>
            </p:nvSpPr>
            <p:spPr bwMode="auto">
              <a:xfrm>
                <a:off x="842615" y="5291138"/>
                <a:ext cx="974281" cy="119815"/>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gradFill>
                <a:gsLst>
                  <a:gs pos="20000">
                    <a:schemeClr val="tx1">
                      <a:lumMod val="40000"/>
                      <a:lumOff val="60000"/>
                    </a:schemeClr>
                  </a:gs>
                  <a:gs pos="100000">
                    <a:schemeClr val="tx1">
                      <a:alpha val="43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auto">
              <a:xfrm>
                <a:off x="838200" y="4580957"/>
                <a:ext cx="979521" cy="829243"/>
              </a:xfrm>
              <a:custGeom>
                <a:avLst/>
                <a:gdLst/>
                <a:ahLst/>
                <a:cxnLst>
                  <a:cxn ang="0">
                    <a:pos x="0" y="0"/>
                  </a:cxn>
                  <a:cxn ang="0">
                    <a:pos x="0" y="180"/>
                  </a:cxn>
                  <a:cxn ang="0">
                    <a:pos x="113" y="194"/>
                  </a:cxn>
                  <a:cxn ang="0">
                    <a:pos x="227" y="180"/>
                  </a:cxn>
                  <a:cxn ang="0">
                    <a:pos x="229" y="180"/>
                  </a:cxn>
                  <a:cxn ang="0">
                    <a:pos x="229" y="0"/>
                  </a:cxn>
                  <a:cxn ang="0">
                    <a:pos x="0" y="0"/>
                  </a:cxn>
                </a:cxnLst>
                <a:rect l="0" t="0" r="r" b="b"/>
                <a:pathLst>
                  <a:path w="229" h="194">
                    <a:moveTo>
                      <a:pt x="0" y="0"/>
                    </a:moveTo>
                    <a:cubicBezTo>
                      <a:pt x="0" y="180"/>
                      <a:pt x="0" y="180"/>
                      <a:pt x="0" y="180"/>
                    </a:cubicBezTo>
                    <a:cubicBezTo>
                      <a:pt x="0" y="188"/>
                      <a:pt x="51" y="194"/>
                      <a:pt x="113" y="194"/>
                    </a:cubicBezTo>
                    <a:cubicBezTo>
                      <a:pt x="176" y="194"/>
                      <a:pt x="227" y="188"/>
                      <a:pt x="227" y="180"/>
                    </a:cubicBezTo>
                    <a:cubicBezTo>
                      <a:pt x="229" y="180"/>
                      <a:pt x="229" y="180"/>
                      <a:pt x="229" y="180"/>
                    </a:cubicBezTo>
                    <a:cubicBezTo>
                      <a:pt x="229" y="0"/>
                      <a:pt x="229" y="0"/>
                      <a:pt x="229" y="0"/>
                    </a:cubicBezTo>
                    <a:lnTo>
                      <a:pt x="0" y="0"/>
                    </a:lnTo>
                    <a:close/>
                  </a:path>
                </a:pathLst>
              </a:custGeom>
              <a:gradFill>
                <a:gsLst>
                  <a:gs pos="0">
                    <a:schemeClr val="bg1"/>
                  </a:gs>
                  <a:gs pos="33000">
                    <a:schemeClr val="bg1">
                      <a:lumMod val="65000"/>
                      <a:alpha val="0"/>
                    </a:schemeClr>
                  </a:gs>
                  <a:gs pos="100000">
                    <a:schemeClr val="tx1">
                      <a:alpha val="39000"/>
                    </a:schemeClr>
                  </a:gs>
                </a:gsLst>
                <a:lin ang="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Freeform 7"/>
            <p:cNvSpPr>
              <a:spLocks/>
            </p:cNvSpPr>
            <p:nvPr/>
          </p:nvSpPr>
          <p:spPr bwMode="auto">
            <a:xfrm>
              <a:off x="2071121" y="4470796"/>
              <a:ext cx="903275" cy="218627"/>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solidFill>
              <a:schemeClr val="tx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2"/>
            <p:cNvSpPr>
              <a:spLocks/>
            </p:cNvSpPr>
            <p:nvPr/>
          </p:nvSpPr>
          <p:spPr bwMode="auto">
            <a:xfrm>
              <a:off x="624204" y="2111827"/>
              <a:ext cx="3788925" cy="2572034"/>
            </a:xfrm>
            <a:custGeom>
              <a:avLst/>
              <a:gdLst/>
              <a:ahLst/>
              <a:cxnLst>
                <a:cxn ang="0">
                  <a:pos x="1114" y="0"/>
                </a:cxn>
                <a:cxn ang="0">
                  <a:pos x="557" y="55"/>
                </a:cxn>
                <a:cxn ang="0">
                  <a:pos x="0" y="1"/>
                </a:cxn>
                <a:cxn ang="0">
                  <a:pos x="388" y="666"/>
                </a:cxn>
                <a:cxn ang="0">
                  <a:pos x="423" y="725"/>
                </a:cxn>
                <a:cxn ang="0">
                  <a:pos x="557" y="756"/>
                </a:cxn>
                <a:cxn ang="0">
                  <a:pos x="692" y="726"/>
                </a:cxn>
                <a:cxn ang="0">
                  <a:pos x="692" y="726"/>
                </a:cxn>
                <a:cxn ang="0">
                  <a:pos x="854" y="446"/>
                </a:cxn>
                <a:cxn ang="0">
                  <a:pos x="854" y="446"/>
                </a:cxn>
                <a:cxn ang="0">
                  <a:pos x="1114" y="0"/>
                </a:cxn>
              </a:cxnLst>
              <a:rect l="0" t="0" r="r" b="b"/>
              <a:pathLst>
                <a:path w="1114" h="756">
                  <a:moveTo>
                    <a:pt x="1114" y="0"/>
                  </a:moveTo>
                  <a:cubicBezTo>
                    <a:pt x="1091" y="31"/>
                    <a:pt x="850" y="55"/>
                    <a:pt x="557" y="55"/>
                  </a:cubicBezTo>
                  <a:cubicBezTo>
                    <a:pt x="267" y="55"/>
                    <a:pt x="28" y="32"/>
                    <a:pt x="0" y="1"/>
                  </a:cubicBezTo>
                  <a:cubicBezTo>
                    <a:pt x="388" y="666"/>
                    <a:pt x="388" y="666"/>
                    <a:pt x="388" y="666"/>
                  </a:cubicBezTo>
                  <a:cubicBezTo>
                    <a:pt x="423" y="725"/>
                    <a:pt x="423" y="725"/>
                    <a:pt x="423" y="725"/>
                  </a:cubicBezTo>
                  <a:cubicBezTo>
                    <a:pt x="431" y="742"/>
                    <a:pt x="488" y="756"/>
                    <a:pt x="557" y="756"/>
                  </a:cubicBezTo>
                  <a:cubicBezTo>
                    <a:pt x="626" y="756"/>
                    <a:pt x="682" y="743"/>
                    <a:pt x="692" y="726"/>
                  </a:cubicBezTo>
                  <a:cubicBezTo>
                    <a:pt x="692" y="726"/>
                    <a:pt x="692" y="726"/>
                    <a:pt x="692" y="726"/>
                  </a:cubicBezTo>
                  <a:cubicBezTo>
                    <a:pt x="854" y="446"/>
                    <a:pt x="854" y="446"/>
                    <a:pt x="854" y="446"/>
                  </a:cubicBezTo>
                  <a:cubicBezTo>
                    <a:pt x="854" y="446"/>
                    <a:pt x="854" y="446"/>
                    <a:pt x="854" y="446"/>
                  </a:cubicBezTo>
                  <a:lnTo>
                    <a:pt x="1114" y="0"/>
                  </a:lnTo>
                  <a:close/>
                </a:path>
              </a:pathLst>
            </a:custGeom>
            <a:gradFill>
              <a:gsLst>
                <a:gs pos="0">
                  <a:schemeClr val="tx1">
                    <a:alpha val="44000"/>
                  </a:schemeClr>
                </a:gs>
                <a:gs pos="48000">
                  <a:schemeClr val="bg1">
                    <a:alpha val="67000"/>
                  </a:schemeClr>
                </a:gs>
                <a:gs pos="53000">
                  <a:schemeClr val="bg1">
                    <a:alpha val="67000"/>
                  </a:schemeClr>
                </a:gs>
                <a:gs pos="100000">
                  <a:schemeClr val="tx1">
                    <a:alpha val="45000"/>
                  </a:schemeClr>
                </a:gs>
              </a:gsLst>
              <a:lin ang="1080000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3"/>
            <p:cNvSpPr>
              <a:spLocks/>
            </p:cNvSpPr>
            <p:nvPr/>
          </p:nvSpPr>
          <p:spPr bwMode="auto">
            <a:xfrm>
              <a:off x="1219204" y="2233649"/>
              <a:ext cx="1004691" cy="2401041"/>
            </a:xfrm>
            <a:custGeom>
              <a:avLst/>
              <a:gdLst/>
              <a:ahLst/>
              <a:cxnLst>
                <a:cxn ang="0">
                  <a:pos x="0" y="0"/>
                </a:cxn>
                <a:cxn ang="0">
                  <a:pos x="293" y="715"/>
                </a:cxn>
                <a:cxn ang="0">
                  <a:pos x="300" y="716"/>
                </a:cxn>
                <a:cxn ang="0">
                  <a:pos x="190" y="12"/>
                </a:cxn>
                <a:cxn ang="0">
                  <a:pos x="0" y="0"/>
                </a:cxn>
              </a:cxnLst>
              <a:rect l="0" t="0" r="r" b="b"/>
              <a:pathLst>
                <a:path w="300" h="716">
                  <a:moveTo>
                    <a:pt x="0" y="0"/>
                  </a:moveTo>
                  <a:cubicBezTo>
                    <a:pt x="293" y="715"/>
                    <a:pt x="293" y="715"/>
                    <a:pt x="293" y="715"/>
                  </a:cubicBezTo>
                  <a:cubicBezTo>
                    <a:pt x="300" y="716"/>
                    <a:pt x="300" y="716"/>
                    <a:pt x="300" y="716"/>
                  </a:cubicBezTo>
                  <a:cubicBezTo>
                    <a:pt x="190" y="12"/>
                    <a:pt x="190" y="12"/>
                    <a:pt x="190" y="12"/>
                  </a:cubicBezTo>
                  <a:cubicBezTo>
                    <a:pt x="119" y="9"/>
                    <a:pt x="55" y="5"/>
                    <a:pt x="0" y="0"/>
                  </a:cubicBezTo>
                  <a:close/>
                </a:path>
              </a:pathLst>
            </a:custGeom>
            <a:gradFill>
              <a:gsLst>
                <a:gs pos="100000">
                  <a:schemeClr val="bg1">
                    <a:alpha val="88000"/>
                  </a:schemeClr>
                </a:gs>
                <a:gs pos="0">
                  <a:schemeClr val="bg1">
                    <a:alpha val="93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17292" y="1905000"/>
              <a:ext cx="3802308" cy="395600"/>
            </a:xfrm>
            <a:custGeom>
              <a:avLst/>
              <a:gdLst/>
              <a:ahLst/>
              <a:cxnLst>
                <a:cxn ang="0">
                  <a:pos x="522" y="51"/>
                </a:cxn>
                <a:cxn ang="0">
                  <a:pos x="261" y="103"/>
                </a:cxn>
                <a:cxn ang="0">
                  <a:pos x="261" y="103"/>
                </a:cxn>
                <a:cxn ang="0">
                  <a:pos x="0" y="51"/>
                </a:cxn>
                <a:cxn ang="0">
                  <a:pos x="0" y="51"/>
                </a:cxn>
                <a:cxn ang="0">
                  <a:pos x="0" y="51"/>
                </a:cxn>
                <a:cxn ang="0">
                  <a:pos x="261" y="0"/>
                </a:cxn>
                <a:cxn ang="0">
                  <a:pos x="261" y="0"/>
                </a:cxn>
                <a:cxn ang="0">
                  <a:pos x="261" y="0"/>
                </a:cxn>
                <a:cxn ang="0">
                  <a:pos x="522" y="51"/>
                </a:cxn>
                <a:cxn ang="0">
                  <a:pos x="522" y="51"/>
                </a:cxn>
              </a:cxnLst>
              <a:rect l="0" t="0" r="r" b="b"/>
              <a:pathLst>
                <a:path w="522" h="103">
                  <a:moveTo>
                    <a:pt x="522" y="51"/>
                  </a:moveTo>
                  <a:cubicBezTo>
                    <a:pt x="522" y="80"/>
                    <a:pt x="405" y="103"/>
                    <a:pt x="261" y="103"/>
                  </a:cubicBezTo>
                  <a:cubicBezTo>
                    <a:pt x="261" y="103"/>
                    <a:pt x="261" y="103"/>
                    <a:pt x="261" y="103"/>
                  </a:cubicBezTo>
                  <a:cubicBezTo>
                    <a:pt x="117" y="103"/>
                    <a:pt x="0" y="80"/>
                    <a:pt x="0" y="51"/>
                  </a:cubicBezTo>
                  <a:cubicBezTo>
                    <a:pt x="0" y="51"/>
                    <a:pt x="0" y="51"/>
                    <a:pt x="0" y="51"/>
                  </a:cubicBezTo>
                  <a:cubicBezTo>
                    <a:pt x="0" y="51"/>
                    <a:pt x="0" y="51"/>
                    <a:pt x="0" y="51"/>
                  </a:cubicBezTo>
                  <a:cubicBezTo>
                    <a:pt x="0" y="23"/>
                    <a:pt x="117" y="0"/>
                    <a:pt x="261" y="0"/>
                  </a:cubicBezTo>
                  <a:cubicBezTo>
                    <a:pt x="261" y="0"/>
                    <a:pt x="261" y="0"/>
                    <a:pt x="261" y="0"/>
                  </a:cubicBezTo>
                  <a:cubicBezTo>
                    <a:pt x="261" y="0"/>
                    <a:pt x="261" y="0"/>
                    <a:pt x="261" y="0"/>
                  </a:cubicBezTo>
                  <a:cubicBezTo>
                    <a:pt x="405" y="0"/>
                    <a:pt x="522" y="23"/>
                    <a:pt x="522" y="51"/>
                  </a:cubicBezTo>
                  <a:cubicBezTo>
                    <a:pt x="522" y="51"/>
                    <a:pt x="522" y="51"/>
                    <a:pt x="522" y="51"/>
                  </a:cubicBezTo>
                  <a:close/>
                </a:path>
              </a:pathLst>
            </a:custGeom>
            <a:gradFill>
              <a:gsLst>
                <a:gs pos="20000">
                  <a:schemeClr val="bg1"/>
                </a:gs>
                <a:gs pos="100000">
                  <a:schemeClr val="tx1">
                    <a:alpha val="43000"/>
                  </a:schemeClr>
                </a:gs>
              </a:gsLst>
              <a:lin ang="5400000" scaled="0"/>
            </a:gradFill>
            <a:ln w="12700">
              <a:solidFill>
                <a:schemeClr val="tx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65">
            <a:extLst>
              <a:ext uri="{FF2B5EF4-FFF2-40B4-BE49-F238E27FC236}">
                <a16:creationId xmlns:a16="http://schemas.microsoft.com/office/drawing/2014/main" id="{34143D67-7F77-CC4D-B5EC-35DC6E5E5EC6}"/>
              </a:ext>
            </a:extLst>
          </p:cNvPr>
          <p:cNvGrpSpPr/>
          <p:nvPr/>
        </p:nvGrpSpPr>
        <p:grpSpPr>
          <a:xfrm>
            <a:off x="2513728" y="1643724"/>
            <a:ext cx="879084" cy="920930"/>
            <a:chOff x="7391400" y="1988344"/>
            <a:chExt cx="454025" cy="454025"/>
          </a:xfrm>
          <a:effectLst/>
        </p:grpSpPr>
        <p:sp>
          <p:nvSpPr>
            <p:cNvPr id="43" name="Oval 268">
              <a:extLst>
                <a:ext uri="{FF2B5EF4-FFF2-40B4-BE49-F238E27FC236}">
                  <a16:creationId xmlns:a16="http://schemas.microsoft.com/office/drawing/2014/main" id="{7DC31F85-B391-954C-803C-6A88BF0B1462}"/>
                </a:ext>
              </a:extLst>
            </p:cNvPr>
            <p:cNvSpPr>
              <a:spLocks noChangeArrowheads="1"/>
            </p:cNvSpPr>
            <p:nvPr/>
          </p:nvSpPr>
          <p:spPr bwMode="auto">
            <a:xfrm rot="21347776">
              <a:off x="7391400" y="1988344"/>
              <a:ext cx="454025" cy="454025"/>
            </a:xfrm>
            <a:prstGeom prst="ellipse">
              <a:avLst/>
            </a:prstGeom>
            <a:gradFill>
              <a:gsLst>
                <a:gs pos="0">
                  <a:schemeClr val="accent5"/>
                </a:gs>
                <a:gs pos="100000">
                  <a:schemeClr val="accent1">
                    <a:lumMod val="75000"/>
                  </a:schemeClr>
                </a:gs>
              </a:gsLst>
              <a:lin ang="15600000" scaled="0"/>
            </a:gradFill>
            <a:ln w="9525">
              <a:noFill/>
              <a:round/>
              <a:headEnd/>
              <a:tailEnd/>
            </a:ln>
          </p:spPr>
          <p:txBody>
            <a:bodyPr wrap="none"/>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44" name="Oval 269">
              <a:extLst>
                <a:ext uri="{FF2B5EF4-FFF2-40B4-BE49-F238E27FC236}">
                  <a16:creationId xmlns:a16="http://schemas.microsoft.com/office/drawing/2014/main" id="{17ACA240-C7D3-A449-A3F7-4C16DE058E1E}"/>
                </a:ext>
              </a:extLst>
            </p:cNvPr>
            <p:cNvSpPr>
              <a:spLocks noChangeArrowheads="1"/>
            </p:cNvSpPr>
            <p:nvPr/>
          </p:nvSpPr>
          <p:spPr bwMode="auto">
            <a:xfrm rot="21347776">
              <a:off x="7439013" y="1991424"/>
              <a:ext cx="354310" cy="265201"/>
            </a:xfrm>
            <a:prstGeom prst="ellipse">
              <a:avLst/>
            </a:prstGeom>
            <a:gradFill rotWithShape="1">
              <a:gsLst>
                <a:gs pos="0">
                  <a:sysClr val="window" lastClr="FFFFFF"/>
                </a:gs>
                <a:gs pos="100000">
                  <a:schemeClr val="accent5"/>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46" name="Grafik 45">
            <a:extLst>
              <a:ext uri="{FF2B5EF4-FFF2-40B4-BE49-F238E27FC236}">
                <a16:creationId xmlns:a16="http://schemas.microsoft.com/office/drawing/2014/main" id="{1BCD469D-1D43-2448-83B7-9C8D680C84E7}"/>
              </a:ext>
            </a:extLst>
          </p:cNvPr>
          <p:cNvPicPr>
            <a:picLocks noChangeAspect="1"/>
          </p:cNvPicPr>
          <p:nvPr/>
        </p:nvPicPr>
        <p:blipFill>
          <a:blip r:embed="rId3"/>
          <a:stretch>
            <a:fillRect/>
          </a:stretch>
        </p:blipFill>
        <p:spPr>
          <a:xfrm>
            <a:off x="1869385" y="4878745"/>
            <a:ext cx="2714963" cy="175789"/>
          </a:xfrm>
          <a:prstGeom prst="rect">
            <a:avLst/>
          </a:prstGeom>
        </p:spPr>
      </p:pic>
      <p:sp>
        <p:nvSpPr>
          <p:cNvPr id="47" name="Right Arrow 8">
            <a:extLst>
              <a:ext uri="{FF2B5EF4-FFF2-40B4-BE49-F238E27FC236}">
                <a16:creationId xmlns:a16="http://schemas.microsoft.com/office/drawing/2014/main" id="{393CC7DA-A2D2-144C-B829-CD677241FE66}"/>
              </a:ext>
            </a:extLst>
          </p:cNvPr>
          <p:cNvSpPr/>
          <p:nvPr/>
        </p:nvSpPr>
        <p:spPr>
          <a:xfrm rot="5400000">
            <a:off x="2875428" y="5116715"/>
            <a:ext cx="343767" cy="257526"/>
          </a:xfrm>
          <a:prstGeom prst="rightArrow">
            <a:avLst>
              <a:gd name="adj1" fmla="val 48166"/>
              <a:gd name="adj2" fmla="val 50000"/>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42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2262B1"/>
      </a:accent1>
      <a:accent2>
        <a:srgbClr val="6699CC"/>
      </a:accent2>
      <a:accent3>
        <a:srgbClr val="66CCCC"/>
      </a:accent3>
      <a:accent4>
        <a:srgbClr val="9999CC"/>
      </a:accent4>
      <a:accent5>
        <a:srgbClr val="99CCCC"/>
      </a:accent5>
      <a:accent6>
        <a:srgbClr val="CCCCC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Words>
  <Application>Microsoft Macintosh PowerPoint</Application>
  <PresentationFormat>Bildschirmpräsentation (16:10)</PresentationFormat>
  <Paragraphs>153</Paragraphs>
  <Slides>12</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Century Gothic</vt:lpstr>
      <vt:lpstr>Microsoft Sans Serif</vt:lpstr>
      <vt:lpstr>Tahoma</vt:lpstr>
      <vt:lpstr>Office Theme</vt:lpstr>
      <vt:lpstr>Socio-Economic Impact of Corona in Europe</vt:lpstr>
      <vt:lpstr>Scope of Analysis</vt:lpstr>
      <vt:lpstr>Scope of Analysis</vt:lpstr>
      <vt:lpstr>Hypothesis researched</vt:lpstr>
      <vt:lpstr>Project Timeline  - Putting The Pieces Together </vt:lpstr>
      <vt:lpstr>Getting Answers – Lineplot Youth Unemployment</vt:lpstr>
      <vt:lpstr>Getting Answers – Lineplot Youth Unemployment</vt:lpstr>
      <vt:lpstr>Pie Chart– Visualising Shares of Unemployment on Countrylevel</vt:lpstr>
      <vt:lpstr>Panel Analysis with Multiple Regression on Youth Unemployment – how does it work?</vt:lpstr>
      <vt:lpstr>Multiple Regression on Youth Unemployment –  Visualizing the Results</vt:lpstr>
      <vt:lpstr>At a glance –  Results of the examined hypotheses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Company</dc:creator>
  <cp:lastModifiedBy>Daniel Tristram</cp:lastModifiedBy>
  <cp:revision>42</cp:revision>
  <dcterms:created xsi:type="dcterms:W3CDTF">2013-12-25T12:45:28Z</dcterms:created>
  <dcterms:modified xsi:type="dcterms:W3CDTF">2020-12-17T10:05:41Z</dcterms:modified>
</cp:coreProperties>
</file>