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Fredoka" charset="1" panose="02000000000000000000"/>
      <p:regular r:id="rId11"/>
    </p:embeddedFont>
    <p:embeddedFont>
      <p:font typeface="KG Primary Penmanship" charset="1" panose="02000506000000020003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ED8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4776" y="493677"/>
            <a:ext cx="17278447" cy="9299645"/>
            <a:chOff x="0" y="0"/>
            <a:chExt cx="210052641" cy="113055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209907872" cy="112910233"/>
            </a:xfrm>
            <a:custGeom>
              <a:avLst/>
              <a:gdLst/>
              <a:ahLst/>
              <a:cxnLst/>
              <a:rect r="r" b="b" t="t" l="l"/>
              <a:pathLst>
                <a:path h="112910233" w="209907872">
                  <a:moveTo>
                    <a:pt x="0" y="0"/>
                  </a:moveTo>
                  <a:lnTo>
                    <a:pt x="209907872" y="0"/>
                  </a:lnTo>
                  <a:lnTo>
                    <a:pt x="209907872" y="112910233"/>
                  </a:lnTo>
                  <a:lnTo>
                    <a:pt x="0" y="112910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052642" cy="113055016"/>
            </a:xfrm>
            <a:custGeom>
              <a:avLst/>
              <a:gdLst/>
              <a:ahLst/>
              <a:cxnLst/>
              <a:rect r="r" b="b" t="t" l="l"/>
              <a:pathLst>
                <a:path h="113055016" w="210052642">
                  <a:moveTo>
                    <a:pt x="209907857" y="112910231"/>
                  </a:moveTo>
                  <a:lnTo>
                    <a:pt x="210052642" y="112910231"/>
                  </a:lnTo>
                  <a:lnTo>
                    <a:pt x="210052642" y="113055016"/>
                  </a:lnTo>
                  <a:lnTo>
                    <a:pt x="209907857" y="113055016"/>
                  </a:lnTo>
                  <a:lnTo>
                    <a:pt x="209907857" y="1129102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12910231"/>
                  </a:lnTo>
                  <a:lnTo>
                    <a:pt x="0" y="112910231"/>
                  </a:lnTo>
                  <a:lnTo>
                    <a:pt x="0" y="144780"/>
                  </a:lnTo>
                  <a:close/>
                  <a:moveTo>
                    <a:pt x="0" y="112910231"/>
                  </a:moveTo>
                  <a:lnTo>
                    <a:pt x="144780" y="112910231"/>
                  </a:lnTo>
                  <a:lnTo>
                    <a:pt x="144780" y="113055016"/>
                  </a:lnTo>
                  <a:lnTo>
                    <a:pt x="0" y="113055016"/>
                  </a:lnTo>
                  <a:lnTo>
                    <a:pt x="0" y="112910231"/>
                  </a:lnTo>
                  <a:close/>
                  <a:moveTo>
                    <a:pt x="209907857" y="144780"/>
                  </a:moveTo>
                  <a:lnTo>
                    <a:pt x="210052642" y="144780"/>
                  </a:lnTo>
                  <a:lnTo>
                    <a:pt x="210052642" y="112910231"/>
                  </a:lnTo>
                  <a:lnTo>
                    <a:pt x="209907857" y="112910231"/>
                  </a:lnTo>
                  <a:lnTo>
                    <a:pt x="209907857" y="144780"/>
                  </a:lnTo>
                  <a:close/>
                  <a:moveTo>
                    <a:pt x="144780" y="112910231"/>
                  </a:moveTo>
                  <a:lnTo>
                    <a:pt x="209907857" y="112910231"/>
                  </a:lnTo>
                  <a:lnTo>
                    <a:pt x="209907857" y="113055016"/>
                  </a:lnTo>
                  <a:lnTo>
                    <a:pt x="144780" y="113055016"/>
                  </a:lnTo>
                  <a:lnTo>
                    <a:pt x="144780" y="112910231"/>
                  </a:lnTo>
                  <a:close/>
                  <a:moveTo>
                    <a:pt x="209907857" y="0"/>
                  </a:moveTo>
                  <a:lnTo>
                    <a:pt x="210052642" y="0"/>
                  </a:lnTo>
                  <a:lnTo>
                    <a:pt x="210052642" y="144780"/>
                  </a:lnTo>
                  <a:lnTo>
                    <a:pt x="209907857" y="144780"/>
                  </a:lnTo>
                  <a:lnTo>
                    <a:pt x="20990785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9907857" y="0"/>
                  </a:lnTo>
                  <a:lnTo>
                    <a:pt x="20990785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708642" y="1028700"/>
            <a:ext cx="7550658" cy="8229600"/>
          </a:xfrm>
          <a:custGeom>
            <a:avLst/>
            <a:gdLst/>
            <a:ahLst/>
            <a:cxnLst/>
            <a:rect r="r" b="b" t="t" l="l"/>
            <a:pathLst>
              <a:path h="8229600" w="7550658">
                <a:moveTo>
                  <a:pt x="0" y="0"/>
                </a:moveTo>
                <a:lnTo>
                  <a:pt x="7550658" y="0"/>
                </a:lnTo>
                <a:lnTo>
                  <a:pt x="755065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80686"/>
            <a:ext cx="12455271" cy="228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99"/>
              </a:lnSpc>
            </a:pPr>
            <a:r>
              <a:rPr lang="en-US" sz="6814">
                <a:solidFill>
                  <a:srgbClr val="8BC5E5"/>
                </a:solidFill>
                <a:latin typeface="Fredoka"/>
                <a:ea typeface="Fredoka"/>
                <a:cs typeface="Fredoka"/>
                <a:sym typeface="Fredoka"/>
              </a:rPr>
              <a:t>ANALISIS PENGELUARAN PELANGGAN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695999"/>
            <a:ext cx="9546717" cy="1629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82"/>
              </a:lnSpc>
            </a:pPr>
            <a:r>
              <a:rPr lang="en-US" sz="8614">
                <a:solidFill>
                  <a:srgbClr val="E28692"/>
                </a:solidFill>
                <a:latin typeface="Fredoka"/>
                <a:ea typeface="Fredoka"/>
                <a:cs typeface="Fredoka"/>
                <a:sym typeface="Fredoka"/>
              </a:rPr>
              <a:t> WHOLESALE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543178"/>
            <a:ext cx="6859723" cy="715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50"/>
              </a:lnSpc>
            </a:pPr>
            <a:r>
              <a:rPr lang="en-US" sz="4955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Pengantar Teknologi Informasi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6DD8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72347" y="679927"/>
            <a:ext cx="16514302" cy="8927146"/>
            <a:chOff x="0" y="0"/>
            <a:chExt cx="88424989" cy="477999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88280208" cy="47655168"/>
            </a:xfrm>
            <a:custGeom>
              <a:avLst/>
              <a:gdLst/>
              <a:ahLst/>
              <a:cxnLst/>
              <a:rect r="r" b="b" t="t" l="l"/>
              <a:pathLst>
                <a:path h="47655168" w="88280208">
                  <a:moveTo>
                    <a:pt x="0" y="0"/>
                  </a:moveTo>
                  <a:lnTo>
                    <a:pt x="88280208" y="0"/>
                  </a:lnTo>
                  <a:lnTo>
                    <a:pt x="88280208" y="47655168"/>
                  </a:lnTo>
                  <a:lnTo>
                    <a:pt x="0" y="476551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E8E8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8424990" cy="47799947"/>
            </a:xfrm>
            <a:custGeom>
              <a:avLst/>
              <a:gdLst/>
              <a:ahLst/>
              <a:cxnLst/>
              <a:rect r="r" b="b" t="t" l="l"/>
              <a:pathLst>
                <a:path h="47799947" w="88424990">
                  <a:moveTo>
                    <a:pt x="88280211" y="47655169"/>
                  </a:moveTo>
                  <a:lnTo>
                    <a:pt x="88424990" y="47655169"/>
                  </a:lnTo>
                  <a:lnTo>
                    <a:pt x="88424990" y="47799947"/>
                  </a:lnTo>
                  <a:lnTo>
                    <a:pt x="88280211" y="47799947"/>
                  </a:lnTo>
                  <a:lnTo>
                    <a:pt x="88280211" y="4765516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7655169"/>
                  </a:lnTo>
                  <a:lnTo>
                    <a:pt x="0" y="47655169"/>
                  </a:lnTo>
                  <a:lnTo>
                    <a:pt x="0" y="144780"/>
                  </a:lnTo>
                  <a:close/>
                  <a:moveTo>
                    <a:pt x="0" y="47655169"/>
                  </a:moveTo>
                  <a:lnTo>
                    <a:pt x="144780" y="47655169"/>
                  </a:lnTo>
                  <a:lnTo>
                    <a:pt x="144780" y="47799947"/>
                  </a:lnTo>
                  <a:lnTo>
                    <a:pt x="0" y="47799947"/>
                  </a:lnTo>
                  <a:lnTo>
                    <a:pt x="0" y="47655169"/>
                  </a:lnTo>
                  <a:close/>
                  <a:moveTo>
                    <a:pt x="88280211" y="144780"/>
                  </a:moveTo>
                  <a:lnTo>
                    <a:pt x="88424990" y="144780"/>
                  </a:lnTo>
                  <a:lnTo>
                    <a:pt x="88424990" y="47655169"/>
                  </a:lnTo>
                  <a:lnTo>
                    <a:pt x="88280211" y="47655169"/>
                  </a:lnTo>
                  <a:lnTo>
                    <a:pt x="88280211" y="144780"/>
                  </a:lnTo>
                  <a:close/>
                  <a:moveTo>
                    <a:pt x="144780" y="47655169"/>
                  </a:moveTo>
                  <a:lnTo>
                    <a:pt x="88280211" y="47655169"/>
                  </a:lnTo>
                  <a:lnTo>
                    <a:pt x="88280211" y="47799947"/>
                  </a:lnTo>
                  <a:lnTo>
                    <a:pt x="144780" y="47799947"/>
                  </a:lnTo>
                  <a:lnTo>
                    <a:pt x="144780" y="47655169"/>
                  </a:lnTo>
                  <a:close/>
                  <a:moveTo>
                    <a:pt x="88280211" y="0"/>
                  </a:moveTo>
                  <a:lnTo>
                    <a:pt x="88424990" y="0"/>
                  </a:lnTo>
                  <a:lnTo>
                    <a:pt x="88424990" y="144780"/>
                  </a:lnTo>
                  <a:lnTo>
                    <a:pt x="88280211" y="144780"/>
                  </a:lnTo>
                  <a:lnTo>
                    <a:pt x="8828021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88280211" y="0"/>
                  </a:lnTo>
                  <a:lnTo>
                    <a:pt x="8828021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8538391" y="2332935"/>
            <a:ext cx="8491906" cy="5217484"/>
          </a:xfrm>
          <a:custGeom>
            <a:avLst/>
            <a:gdLst/>
            <a:ahLst/>
            <a:cxnLst/>
            <a:rect r="r" b="b" t="t" l="l"/>
            <a:pathLst>
              <a:path h="5217484" w="8491906">
                <a:moveTo>
                  <a:pt x="0" y="0"/>
                </a:moveTo>
                <a:lnTo>
                  <a:pt x="8491905" y="0"/>
                </a:lnTo>
                <a:lnTo>
                  <a:pt x="8491905" y="5217485"/>
                </a:lnTo>
                <a:lnTo>
                  <a:pt x="0" y="52174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76325"/>
            <a:ext cx="16001596" cy="877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94"/>
              </a:lnSpc>
            </a:pPr>
            <a:r>
              <a:rPr lang="en-US" sz="6085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Ringkasan Data Awal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471458"/>
            <a:ext cx="7845803" cy="4978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64"/>
              </a:lnSpc>
            </a:pPr>
            <a:r>
              <a:rPr lang="en-US" sz="4785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Rata-rata pengeluaran pelanggan:</a:t>
            </a:r>
          </a:p>
          <a:p>
            <a:pPr algn="l" marL="1033219" indent="-516610" lvl="1">
              <a:lnSpc>
                <a:spcPts val="5264"/>
              </a:lnSpc>
              <a:buFont typeface="Arial"/>
              <a:buChar char="•"/>
            </a:pPr>
            <a:r>
              <a:rPr lang="en-US" sz="4785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Fresh: 12000.3</a:t>
            </a:r>
          </a:p>
          <a:p>
            <a:pPr algn="l" marL="1033219" indent="-516610" lvl="1">
              <a:lnSpc>
                <a:spcPts val="5264"/>
              </a:lnSpc>
              <a:buFont typeface="Arial"/>
              <a:buChar char="•"/>
            </a:pPr>
            <a:r>
              <a:rPr lang="en-US" sz="4785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Milk: 5796.27</a:t>
            </a:r>
          </a:p>
          <a:p>
            <a:pPr algn="l" marL="1033219" indent="-516610" lvl="1">
              <a:lnSpc>
                <a:spcPts val="5264"/>
              </a:lnSpc>
              <a:buFont typeface="Arial"/>
              <a:buChar char="•"/>
            </a:pPr>
            <a:r>
              <a:rPr lang="en-US" sz="4785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Grocery: 7951.28</a:t>
            </a:r>
          </a:p>
          <a:p>
            <a:pPr algn="l" marL="1033219" indent="-516610" lvl="1">
              <a:lnSpc>
                <a:spcPts val="5264"/>
              </a:lnSpc>
              <a:buFont typeface="Arial"/>
              <a:buChar char="•"/>
            </a:pPr>
            <a:r>
              <a:rPr lang="en-US" sz="4785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Frozen: 3071.93</a:t>
            </a:r>
          </a:p>
          <a:p>
            <a:pPr algn="l" marL="1033219" indent="-516610" lvl="1">
              <a:lnSpc>
                <a:spcPts val="5264"/>
              </a:lnSpc>
              <a:buFont typeface="Arial"/>
              <a:buChar char="•"/>
            </a:pPr>
            <a:r>
              <a:rPr lang="en-US" sz="4785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Detergents_Paper: 2881.49</a:t>
            </a:r>
          </a:p>
          <a:p>
            <a:pPr algn="l" marL="1033219" indent="-516610" lvl="1">
              <a:lnSpc>
                <a:spcPts val="5264"/>
              </a:lnSpc>
              <a:buFont typeface="Arial"/>
              <a:buChar char="•"/>
            </a:pPr>
            <a:r>
              <a:rPr lang="en-US" sz="4785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Delicassen: 1524.87</a:t>
            </a:r>
          </a:p>
          <a:p>
            <a:pPr algn="l" marL="471893" indent="-235947" lvl="1">
              <a:lnSpc>
                <a:spcPts val="2404"/>
              </a:lnSpc>
              <a:buFont typeface="Arial"/>
              <a:buChar char="•"/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92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4776" y="493677"/>
            <a:ext cx="17278447" cy="9299645"/>
            <a:chOff x="0" y="0"/>
            <a:chExt cx="210052641" cy="113055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209907872" cy="112910233"/>
            </a:xfrm>
            <a:custGeom>
              <a:avLst/>
              <a:gdLst/>
              <a:ahLst/>
              <a:cxnLst/>
              <a:rect r="r" b="b" t="t" l="l"/>
              <a:pathLst>
                <a:path h="112910233" w="209907872">
                  <a:moveTo>
                    <a:pt x="0" y="0"/>
                  </a:moveTo>
                  <a:lnTo>
                    <a:pt x="209907872" y="0"/>
                  </a:lnTo>
                  <a:lnTo>
                    <a:pt x="209907872" y="112910233"/>
                  </a:lnTo>
                  <a:lnTo>
                    <a:pt x="0" y="112910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052642" cy="113055016"/>
            </a:xfrm>
            <a:custGeom>
              <a:avLst/>
              <a:gdLst/>
              <a:ahLst/>
              <a:cxnLst/>
              <a:rect r="r" b="b" t="t" l="l"/>
              <a:pathLst>
                <a:path h="113055016" w="210052642">
                  <a:moveTo>
                    <a:pt x="209907857" y="112910231"/>
                  </a:moveTo>
                  <a:lnTo>
                    <a:pt x="210052642" y="112910231"/>
                  </a:lnTo>
                  <a:lnTo>
                    <a:pt x="210052642" y="113055016"/>
                  </a:lnTo>
                  <a:lnTo>
                    <a:pt x="209907857" y="113055016"/>
                  </a:lnTo>
                  <a:lnTo>
                    <a:pt x="209907857" y="1129102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12910231"/>
                  </a:lnTo>
                  <a:lnTo>
                    <a:pt x="0" y="112910231"/>
                  </a:lnTo>
                  <a:lnTo>
                    <a:pt x="0" y="144780"/>
                  </a:lnTo>
                  <a:close/>
                  <a:moveTo>
                    <a:pt x="0" y="112910231"/>
                  </a:moveTo>
                  <a:lnTo>
                    <a:pt x="144780" y="112910231"/>
                  </a:lnTo>
                  <a:lnTo>
                    <a:pt x="144780" y="113055016"/>
                  </a:lnTo>
                  <a:lnTo>
                    <a:pt x="0" y="113055016"/>
                  </a:lnTo>
                  <a:lnTo>
                    <a:pt x="0" y="112910231"/>
                  </a:lnTo>
                  <a:close/>
                  <a:moveTo>
                    <a:pt x="209907857" y="144780"/>
                  </a:moveTo>
                  <a:lnTo>
                    <a:pt x="210052642" y="144780"/>
                  </a:lnTo>
                  <a:lnTo>
                    <a:pt x="210052642" y="112910231"/>
                  </a:lnTo>
                  <a:lnTo>
                    <a:pt x="209907857" y="112910231"/>
                  </a:lnTo>
                  <a:lnTo>
                    <a:pt x="209907857" y="144780"/>
                  </a:lnTo>
                  <a:close/>
                  <a:moveTo>
                    <a:pt x="144780" y="112910231"/>
                  </a:moveTo>
                  <a:lnTo>
                    <a:pt x="209907857" y="112910231"/>
                  </a:lnTo>
                  <a:lnTo>
                    <a:pt x="209907857" y="113055016"/>
                  </a:lnTo>
                  <a:lnTo>
                    <a:pt x="144780" y="113055016"/>
                  </a:lnTo>
                  <a:lnTo>
                    <a:pt x="144780" y="112910231"/>
                  </a:lnTo>
                  <a:close/>
                  <a:moveTo>
                    <a:pt x="209907857" y="0"/>
                  </a:moveTo>
                  <a:lnTo>
                    <a:pt x="210052642" y="0"/>
                  </a:lnTo>
                  <a:lnTo>
                    <a:pt x="210052642" y="144780"/>
                  </a:lnTo>
                  <a:lnTo>
                    <a:pt x="209907857" y="144780"/>
                  </a:lnTo>
                  <a:lnTo>
                    <a:pt x="20990785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9907857" y="0"/>
                  </a:lnTo>
                  <a:lnTo>
                    <a:pt x="20990785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952500"/>
            <a:ext cx="9790027" cy="67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BC92DD"/>
                </a:solidFill>
                <a:latin typeface="Fredoka"/>
                <a:ea typeface="Fredoka"/>
                <a:cs typeface="Fredoka"/>
                <a:sym typeface="Fredoka"/>
              </a:rPr>
              <a:t>GRAFIK PENGELUARAN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78728" y="952500"/>
            <a:ext cx="10083550" cy="6795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PELANGGAN DI BERBAGAI KATEGORI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2784997" y="1632013"/>
            <a:ext cx="12718006" cy="7814029"/>
          </a:xfrm>
          <a:custGeom>
            <a:avLst/>
            <a:gdLst/>
            <a:ahLst/>
            <a:cxnLst/>
            <a:rect r="r" b="b" t="t" l="l"/>
            <a:pathLst>
              <a:path h="7814029" w="12718006">
                <a:moveTo>
                  <a:pt x="0" y="0"/>
                </a:moveTo>
                <a:lnTo>
                  <a:pt x="12718006" y="0"/>
                </a:lnTo>
                <a:lnTo>
                  <a:pt x="12718006" y="7814029"/>
                </a:lnTo>
                <a:lnTo>
                  <a:pt x="0" y="7814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C92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4776" y="493677"/>
            <a:ext cx="17278447" cy="9299645"/>
            <a:chOff x="0" y="0"/>
            <a:chExt cx="210052641" cy="113055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209907872" cy="112910233"/>
            </a:xfrm>
            <a:custGeom>
              <a:avLst/>
              <a:gdLst/>
              <a:ahLst/>
              <a:cxnLst/>
              <a:rect r="r" b="b" t="t" l="l"/>
              <a:pathLst>
                <a:path h="112910233" w="209907872">
                  <a:moveTo>
                    <a:pt x="0" y="0"/>
                  </a:moveTo>
                  <a:lnTo>
                    <a:pt x="209907872" y="0"/>
                  </a:lnTo>
                  <a:lnTo>
                    <a:pt x="209907872" y="112910233"/>
                  </a:lnTo>
                  <a:lnTo>
                    <a:pt x="0" y="112910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052642" cy="113055016"/>
            </a:xfrm>
            <a:custGeom>
              <a:avLst/>
              <a:gdLst/>
              <a:ahLst/>
              <a:cxnLst/>
              <a:rect r="r" b="b" t="t" l="l"/>
              <a:pathLst>
                <a:path h="113055016" w="210052642">
                  <a:moveTo>
                    <a:pt x="209907857" y="112910231"/>
                  </a:moveTo>
                  <a:lnTo>
                    <a:pt x="210052642" y="112910231"/>
                  </a:lnTo>
                  <a:lnTo>
                    <a:pt x="210052642" y="113055016"/>
                  </a:lnTo>
                  <a:lnTo>
                    <a:pt x="209907857" y="113055016"/>
                  </a:lnTo>
                  <a:lnTo>
                    <a:pt x="209907857" y="1129102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12910231"/>
                  </a:lnTo>
                  <a:lnTo>
                    <a:pt x="0" y="112910231"/>
                  </a:lnTo>
                  <a:lnTo>
                    <a:pt x="0" y="144780"/>
                  </a:lnTo>
                  <a:close/>
                  <a:moveTo>
                    <a:pt x="0" y="112910231"/>
                  </a:moveTo>
                  <a:lnTo>
                    <a:pt x="144780" y="112910231"/>
                  </a:lnTo>
                  <a:lnTo>
                    <a:pt x="144780" y="113055016"/>
                  </a:lnTo>
                  <a:lnTo>
                    <a:pt x="0" y="113055016"/>
                  </a:lnTo>
                  <a:lnTo>
                    <a:pt x="0" y="112910231"/>
                  </a:lnTo>
                  <a:close/>
                  <a:moveTo>
                    <a:pt x="209907857" y="144780"/>
                  </a:moveTo>
                  <a:lnTo>
                    <a:pt x="210052642" y="144780"/>
                  </a:lnTo>
                  <a:lnTo>
                    <a:pt x="210052642" y="112910231"/>
                  </a:lnTo>
                  <a:lnTo>
                    <a:pt x="209907857" y="112910231"/>
                  </a:lnTo>
                  <a:lnTo>
                    <a:pt x="209907857" y="144780"/>
                  </a:lnTo>
                  <a:close/>
                  <a:moveTo>
                    <a:pt x="144780" y="112910231"/>
                  </a:moveTo>
                  <a:lnTo>
                    <a:pt x="209907857" y="112910231"/>
                  </a:lnTo>
                  <a:lnTo>
                    <a:pt x="209907857" y="113055016"/>
                  </a:lnTo>
                  <a:lnTo>
                    <a:pt x="144780" y="113055016"/>
                  </a:lnTo>
                  <a:lnTo>
                    <a:pt x="144780" y="112910231"/>
                  </a:lnTo>
                  <a:close/>
                  <a:moveTo>
                    <a:pt x="209907857" y="0"/>
                  </a:moveTo>
                  <a:lnTo>
                    <a:pt x="210052642" y="0"/>
                  </a:lnTo>
                  <a:lnTo>
                    <a:pt x="210052642" y="144780"/>
                  </a:lnTo>
                  <a:lnTo>
                    <a:pt x="209907857" y="144780"/>
                  </a:lnTo>
                  <a:lnTo>
                    <a:pt x="20990785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9907857" y="0"/>
                  </a:lnTo>
                  <a:lnTo>
                    <a:pt x="20990785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818152" y="2411200"/>
            <a:ext cx="13832525" cy="6847100"/>
          </a:xfrm>
          <a:custGeom>
            <a:avLst/>
            <a:gdLst/>
            <a:ahLst/>
            <a:cxnLst/>
            <a:rect r="r" b="b" t="t" l="l"/>
            <a:pathLst>
              <a:path h="6847100" w="13832525">
                <a:moveTo>
                  <a:pt x="0" y="0"/>
                </a:moveTo>
                <a:lnTo>
                  <a:pt x="13832525" y="0"/>
                </a:lnTo>
                <a:lnTo>
                  <a:pt x="13832525" y="6847100"/>
                </a:lnTo>
                <a:lnTo>
                  <a:pt x="0" y="6847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78473" y="933450"/>
            <a:ext cx="7555941" cy="829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02"/>
              </a:lnSpc>
            </a:pPr>
            <a:r>
              <a:rPr lang="en-US" sz="4859">
                <a:solidFill>
                  <a:srgbClr val="BC92DD"/>
                </a:solidFill>
                <a:latin typeface="Fredoka"/>
                <a:ea typeface="Fredoka"/>
                <a:cs typeface="Fredoka"/>
                <a:sym typeface="Fredoka"/>
              </a:rPr>
              <a:t>DIAGRAM SEGMENTASI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734414" y="942975"/>
            <a:ext cx="8524886" cy="803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62"/>
              </a:lnSpc>
            </a:pPr>
            <a:r>
              <a:rPr lang="en-US" sz="4759">
                <a:solidFill>
                  <a:srgbClr val="000000"/>
                </a:solidFill>
                <a:latin typeface="Fredoka"/>
                <a:ea typeface="Fredoka"/>
                <a:cs typeface="Fredoka"/>
                <a:sym typeface="Fredoka"/>
              </a:rPr>
              <a:t>RELAGION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5EC7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4776" y="493677"/>
            <a:ext cx="17278447" cy="9299645"/>
            <a:chOff x="0" y="0"/>
            <a:chExt cx="210052641" cy="1130550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209907872" cy="112910233"/>
            </a:xfrm>
            <a:custGeom>
              <a:avLst/>
              <a:gdLst/>
              <a:ahLst/>
              <a:cxnLst/>
              <a:rect r="r" b="b" t="t" l="l"/>
              <a:pathLst>
                <a:path h="112910233" w="209907872">
                  <a:moveTo>
                    <a:pt x="0" y="0"/>
                  </a:moveTo>
                  <a:lnTo>
                    <a:pt x="209907872" y="0"/>
                  </a:lnTo>
                  <a:lnTo>
                    <a:pt x="209907872" y="112910233"/>
                  </a:lnTo>
                  <a:lnTo>
                    <a:pt x="0" y="112910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052642" cy="113055016"/>
            </a:xfrm>
            <a:custGeom>
              <a:avLst/>
              <a:gdLst/>
              <a:ahLst/>
              <a:cxnLst/>
              <a:rect r="r" b="b" t="t" l="l"/>
              <a:pathLst>
                <a:path h="113055016" w="210052642">
                  <a:moveTo>
                    <a:pt x="209907857" y="112910231"/>
                  </a:moveTo>
                  <a:lnTo>
                    <a:pt x="210052642" y="112910231"/>
                  </a:lnTo>
                  <a:lnTo>
                    <a:pt x="210052642" y="113055016"/>
                  </a:lnTo>
                  <a:lnTo>
                    <a:pt x="209907857" y="113055016"/>
                  </a:lnTo>
                  <a:lnTo>
                    <a:pt x="209907857" y="112910231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12910231"/>
                  </a:lnTo>
                  <a:lnTo>
                    <a:pt x="0" y="112910231"/>
                  </a:lnTo>
                  <a:lnTo>
                    <a:pt x="0" y="144780"/>
                  </a:lnTo>
                  <a:close/>
                  <a:moveTo>
                    <a:pt x="0" y="112910231"/>
                  </a:moveTo>
                  <a:lnTo>
                    <a:pt x="144780" y="112910231"/>
                  </a:lnTo>
                  <a:lnTo>
                    <a:pt x="144780" y="113055016"/>
                  </a:lnTo>
                  <a:lnTo>
                    <a:pt x="0" y="113055016"/>
                  </a:lnTo>
                  <a:lnTo>
                    <a:pt x="0" y="112910231"/>
                  </a:lnTo>
                  <a:close/>
                  <a:moveTo>
                    <a:pt x="209907857" y="144780"/>
                  </a:moveTo>
                  <a:lnTo>
                    <a:pt x="210052642" y="144780"/>
                  </a:lnTo>
                  <a:lnTo>
                    <a:pt x="210052642" y="112910231"/>
                  </a:lnTo>
                  <a:lnTo>
                    <a:pt x="209907857" y="112910231"/>
                  </a:lnTo>
                  <a:lnTo>
                    <a:pt x="209907857" y="144780"/>
                  </a:lnTo>
                  <a:close/>
                  <a:moveTo>
                    <a:pt x="144780" y="112910231"/>
                  </a:moveTo>
                  <a:lnTo>
                    <a:pt x="209907857" y="112910231"/>
                  </a:lnTo>
                  <a:lnTo>
                    <a:pt x="209907857" y="113055016"/>
                  </a:lnTo>
                  <a:lnTo>
                    <a:pt x="144780" y="113055016"/>
                  </a:lnTo>
                  <a:lnTo>
                    <a:pt x="144780" y="112910231"/>
                  </a:lnTo>
                  <a:close/>
                  <a:moveTo>
                    <a:pt x="209907857" y="0"/>
                  </a:moveTo>
                  <a:lnTo>
                    <a:pt x="210052642" y="0"/>
                  </a:lnTo>
                  <a:lnTo>
                    <a:pt x="210052642" y="144780"/>
                  </a:lnTo>
                  <a:lnTo>
                    <a:pt x="209907857" y="144780"/>
                  </a:lnTo>
                  <a:lnTo>
                    <a:pt x="209907857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09907857" y="0"/>
                  </a:lnTo>
                  <a:lnTo>
                    <a:pt x="209907857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904875"/>
            <a:ext cx="7555941" cy="106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62"/>
              </a:lnSpc>
            </a:pPr>
            <a:r>
              <a:rPr lang="en-US" sz="6258">
                <a:solidFill>
                  <a:srgbClr val="5EC7FE"/>
                </a:solidFill>
                <a:latin typeface="Fredoka"/>
                <a:ea typeface="Fredoka"/>
                <a:cs typeface="Fredoka"/>
                <a:sym typeface="Fredoka"/>
              </a:rPr>
              <a:t>KESIMPULAN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46986"/>
            <a:ext cx="16230600" cy="7092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6"/>
              </a:lnSpc>
            </a:pPr>
            <a:r>
              <a:rPr lang="en-US" sz="516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Kesimpulan:</a:t>
            </a:r>
          </a:p>
          <a:p>
            <a:pPr algn="l" marL="1114116" indent="-557058" lvl="1">
              <a:lnSpc>
                <a:spcPts val="5676"/>
              </a:lnSpc>
              <a:buFont typeface="Arial"/>
              <a:buChar char="•"/>
            </a:pPr>
            <a:r>
              <a:rPr lang="en-US" sz="516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Saluran distribusi 1 menghasilkan pendapatan paling banyak.</a:t>
            </a:r>
          </a:p>
          <a:p>
            <a:pPr algn="l" marL="1114116" indent="-557058" lvl="1">
              <a:lnSpc>
                <a:spcPts val="5676"/>
              </a:lnSpc>
              <a:buFont typeface="Arial"/>
              <a:buChar char="•"/>
            </a:pPr>
            <a:r>
              <a:rPr lang="en-US" sz="516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Kategori produk Fresh mendominasi pengeluaran pelanggan.</a:t>
            </a:r>
          </a:p>
          <a:p>
            <a:pPr algn="l" marL="1114116" indent="-557058" lvl="1">
              <a:lnSpc>
                <a:spcPts val="5676"/>
              </a:lnSpc>
              <a:buFont typeface="Arial"/>
              <a:buChar char="•"/>
            </a:pPr>
            <a:r>
              <a:rPr lang="en-US" sz="516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Wilayah 3 memiliki pengeluaran tertinggi.</a:t>
            </a:r>
          </a:p>
          <a:p>
            <a:pPr algn="l">
              <a:lnSpc>
                <a:spcPts val="5676"/>
              </a:lnSpc>
            </a:pPr>
          </a:p>
          <a:p>
            <a:pPr algn="l">
              <a:lnSpc>
                <a:spcPts val="5676"/>
              </a:lnSpc>
            </a:pPr>
            <a:r>
              <a:rPr lang="en-US" sz="516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Rekomendasi:</a:t>
            </a:r>
          </a:p>
          <a:p>
            <a:pPr algn="l" marL="1114116" indent="-557058" lvl="1">
              <a:lnSpc>
                <a:spcPts val="5676"/>
              </a:lnSpc>
              <a:buFont typeface="Arial"/>
              <a:buChar char="•"/>
            </a:pPr>
            <a:r>
              <a:rPr lang="en-US" sz="516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Fokus pada saluran distribusi 1.</a:t>
            </a:r>
          </a:p>
          <a:p>
            <a:pPr algn="l" marL="1114116" indent="-557058" lvl="1">
              <a:lnSpc>
                <a:spcPts val="5676"/>
              </a:lnSpc>
              <a:buFont typeface="Arial"/>
              <a:buChar char="•"/>
            </a:pPr>
            <a:r>
              <a:rPr lang="en-US" sz="516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Promosikan kategori produk Fresh.</a:t>
            </a:r>
          </a:p>
          <a:p>
            <a:pPr algn="l" marL="1114116" indent="-557058" lvl="1">
              <a:lnSpc>
                <a:spcPts val="5676"/>
              </a:lnSpc>
              <a:buFont typeface="Arial"/>
              <a:buChar char="•"/>
            </a:pPr>
            <a:r>
              <a:rPr lang="en-US" sz="5160">
                <a:solidFill>
                  <a:srgbClr val="000000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Berikan perhatian khusus pada wilayah 3.</a:t>
            </a:r>
          </a:p>
          <a:p>
            <a:pPr algn="l">
              <a:lnSpc>
                <a:spcPts val="5676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DAGaYkr-4j8</dc:identifier>
  <dcterms:modified xsi:type="dcterms:W3CDTF">2011-08-01T06:04:30Z</dcterms:modified>
  <cp:revision>1</cp:revision>
  <dc:title>Data and Graphing Mathematics Presentation in Colorful Grid Style</dc:title>
</cp:coreProperties>
</file>