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5"/>
  </p:notesMasterIdLst>
  <p:handoutMasterIdLst>
    <p:handoutMasterId r:id="rId36"/>
  </p:handoutMasterIdLst>
  <p:sldIdLst>
    <p:sldId id="277" r:id="rId5"/>
    <p:sldId id="278" r:id="rId6"/>
    <p:sldId id="282" r:id="rId7"/>
    <p:sldId id="279" r:id="rId8"/>
    <p:sldId id="304" r:id="rId9"/>
    <p:sldId id="280" r:id="rId10"/>
    <p:sldId id="281" r:id="rId11"/>
    <p:sldId id="283" r:id="rId12"/>
    <p:sldId id="284" r:id="rId13"/>
    <p:sldId id="285" r:id="rId14"/>
    <p:sldId id="286" r:id="rId15"/>
    <p:sldId id="305" r:id="rId16"/>
    <p:sldId id="287" r:id="rId17"/>
    <p:sldId id="288" r:id="rId18"/>
    <p:sldId id="295" r:id="rId19"/>
    <p:sldId id="289" r:id="rId20"/>
    <p:sldId id="290" r:id="rId21"/>
    <p:sldId id="291" r:id="rId22"/>
    <p:sldId id="292" r:id="rId23"/>
    <p:sldId id="293" r:id="rId24"/>
    <p:sldId id="294" r:id="rId25"/>
    <p:sldId id="296" r:id="rId26"/>
    <p:sldId id="297" r:id="rId27"/>
    <p:sldId id="298" r:id="rId28"/>
    <p:sldId id="299" r:id="rId29"/>
    <p:sldId id="303" r:id="rId30"/>
    <p:sldId id="302" r:id="rId31"/>
    <p:sldId id="300" r:id="rId32"/>
    <p:sldId id="301" r:id="rId33"/>
    <p:sldId id="26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79632" autoAdjust="0"/>
  </p:normalViewPr>
  <p:slideViewPr>
    <p:cSldViewPr snapToGrid="0">
      <p:cViewPr varScale="1">
        <p:scale>
          <a:sx n="93" d="100"/>
          <a:sy n="93" d="100"/>
        </p:scale>
        <p:origin x="1176" y="72"/>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5/19/2015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5/19/2015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Students will learn more about Entity Framework and data access in Module 2.</a:t>
            </a:r>
          </a:p>
          <a:p>
            <a:pPr>
              <a:lnSpc>
                <a:spcPct val="115000"/>
              </a:lnSpc>
              <a:spcAft>
                <a:spcPts val="1000"/>
              </a:spcAft>
            </a:pPr>
            <a:r>
              <a:rPr lang="en-US" sz="1000">
                <a:latin typeface="Arial"/>
                <a:ea typeface="Calibri"/>
                <a:cs typeface="Times New Roman"/>
              </a:rPr>
              <a:t>Students will learn more about the ASP.NET Routing Engine in Module 7.</a:t>
            </a:r>
          </a:p>
        </p:txBody>
      </p:sp>
      <p:sp>
        <p:nvSpPr>
          <p:cNvPr id="4" name="Slide Number Placeholder 3"/>
          <p:cNvSpPr>
            <a:spLocks noGrp="1"/>
          </p:cNvSpPr>
          <p:nvPr>
            <p:ph type="sldNum" sz="quarter" idx="10"/>
          </p:nvPr>
        </p:nvSpPr>
        <p:spPr/>
        <p:txBody>
          <a:bodyPr/>
          <a:lstStyle/>
          <a:p>
            <a:fld id="{B07A3AA4-E735-44C5-88C1-6B0F6288FC71}" type="slidenum">
              <a:rPr lang="en-US" smtClean="0"/>
              <a:pPr/>
              <a:t>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extLst>
      <p:ext uri="{BB962C8B-B14F-4D97-AF65-F5344CB8AC3E}">
        <p14:creationId xmlns:p14="http://schemas.microsoft.com/office/powerpoint/2010/main" val="4256121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 a new Django project in Visual Studio. Name the project </a:t>
            </a:r>
            <a:r>
              <a:rPr lang="en-US" dirty="0" err="1" smtClean="0"/>
              <a:t>MusicStore</a:t>
            </a:r>
            <a:r>
              <a:rPr lang="en-US" dirty="0" smtClean="0"/>
              <a:t>, and the solution MVA Demos</a:t>
            </a:r>
          </a:p>
          <a:p>
            <a:r>
              <a:rPr lang="en-US" dirty="0" smtClean="0"/>
              <a:t>Open models.py</a:t>
            </a:r>
            <a:r>
              <a:rPr lang="en-US" baseline="0" dirty="0" smtClean="0"/>
              <a:t> under App</a:t>
            </a:r>
          </a:p>
          <a:p>
            <a:r>
              <a:rPr lang="en-US" baseline="0" dirty="0" smtClean="0"/>
              <a:t>Add the following code:</a:t>
            </a:r>
          </a:p>
          <a:p>
            <a:r>
              <a:rPr lang="en-US" sz="1200" kern="1200" dirty="0" smtClean="0">
                <a:solidFill>
                  <a:schemeClr val="tx1"/>
                </a:solidFill>
                <a:latin typeface="+mn-lt"/>
                <a:ea typeface="+mn-ea"/>
                <a:cs typeface="+mn-cs"/>
              </a:rPr>
              <a:t>class Artist(</a:t>
            </a:r>
            <a:r>
              <a:rPr lang="en-US" sz="1200" kern="1200" dirty="0" err="1" smtClean="0">
                <a:solidFill>
                  <a:schemeClr val="tx1"/>
                </a:solidFill>
                <a:latin typeface="+mn-lt"/>
                <a:ea typeface="+mn-ea"/>
                <a:cs typeface="+mn-cs"/>
              </a:rPr>
              <a:t>models.Model</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name = </a:t>
            </a:r>
            <a:r>
              <a:rPr lang="en-US" sz="1200" kern="1200" dirty="0" err="1" smtClean="0">
                <a:solidFill>
                  <a:schemeClr val="tx1"/>
                </a:solidFill>
                <a:latin typeface="+mn-lt"/>
                <a:ea typeface="+mn-ea"/>
                <a:cs typeface="+mn-cs"/>
              </a:rPr>
              <a:t>models.CharField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max_length</a:t>
            </a:r>
            <a:r>
              <a:rPr lang="en-US" sz="1200" kern="1200" dirty="0" smtClean="0">
                <a:solidFill>
                  <a:schemeClr val="tx1"/>
                </a:solidFill>
                <a:latin typeface="+mn-lt"/>
                <a:ea typeface="+mn-ea"/>
                <a:cs typeface="+mn-cs"/>
              </a:rPr>
              <a:t>=50);</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year_formed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models.PositiveIntegerField</a:t>
            </a:r>
            <a:r>
              <a:rPr lang="en-US" sz="1200" kern="1200" dirty="0" smtClean="0">
                <a:solidFill>
                  <a:schemeClr val="tx1"/>
                </a:solidFill>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21</a:t>
            </a:fld>
            <a:endParaRPr lang="en-US"/>
          </a:p>
        </p:txBody>
      </p:sp>
    </p:spTree>
    <p:extLst>
      <p:ext uri="{BB962C8B-B14F-4D97-AF65-F5344CB8AC3E}">
        <p14:creationId xmlns:p14="http://schemas.microsoft.com/office/powerpoint/2010/main" val="3713977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24</a:t>
            </a:fld>
            <a:endParaRPr lang="en-US"/>
          </a:p>
        </p:txBody>
      </p:sp>
    </p:spTree>
    <p:extLst>
      <p:ext uri="{BB962C8B-B14F-4D97-AF65-F5344CB8AC3E}">
        <p14:creationId xmlns:p14="http://schemas.microsoft.com/office/powerpoint/2010/main" val="1343286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the following to models.py:</a:t>
            </a:r>
          </a:p>
          <a:p>
            <a:endParaRPr lang="en-US" dirty="0" smtClean="0"/>
          </a:p>
          <a:p>
            <a:r>
              <a:rPr lang="en-US" dirty="0" smtClean="0"/>
              <a:t>class Album(</a:t>
            </a:r>
            <a:r>
              <a:rPr lang="en-US" dirty="0" err="1" smtClean="0"/>
              <a:t>models.Model</a:t>
            </a:r>
            <a:r>
              <a:rPr lang="en-US" dirty="0" smtClean="0"/>
              <a:t>):</a:t>
            </a:r>
          </a:p>
          <a:p>
            <a:r>
              <a:rPr lang="en-US" dirty="0" smtClean="0"/>
              <a:t>	name = </a:t>
            </a:r>
            <a:r>
              <a:rPr lang="en-US" dirty="0" err="1" smtClean="0"/>
              <a:t>models.CharField</a:t>
            </a:r>
            <a:r>
              <a:rPr lang="en-US" dirty="0" smtClean="0"/>
              <a:t>(</a:t>
            </a:r>
            <a:r>
              <a:rPr lang="en-US" dirty="0" err="1" smtClean="0"/>
              <a:t>max_length</a:t>
            </a:r>
            <a:r>
              <a:rPr lang="en-US" dirty="0" smtClean="0"/>
              <a:t>=50);</a:t>
            </a:r>
          </a:p>
          <a:p>
            <a:r>
              <a:rPr lang="en-US" dirty="0" smtClean="0"/>
              <a:t>	artist = </a:t>
            </a:r>
            <a:r>
              <a:rPr lang="en-US" dirty="0" err="1" smtClean="0"/>
              <a:t>models.ForeignKey</a:t>
            </a:r>
            <a:r>
              <a:rPr lang="en-US" dirty="0" smtClean="0"/>
              <a:t>(Artist);</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25</a:t>
            </a:fld>
            <a:endParaRPr lang="en-US"/>
          </a:p>
        </p:txBody>
      </p:sp>
    </p:spTree>
    <p:extLst>
      <p:ext uri="{BB962C8B-B14F-4D97-AF65-F5344CB8AC3E}">
        <p14:creationId xmlns:p14="http://schemas.microsoft.com/office/powerpoint/2010/main" val="3270103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Update models.py</a:t>
            </a:r>
          </a:p>
          <a:p>
            <a:endParaRPr lang="en-US" dirty="0" smtClean="0"/>
          </a:p>
          <a:p>
            <a:r>
              <a:rPr lang="en-US" sz="1200" kern="1200" dirty="0" smtClean="0">
                <a:solidFill>
                  <a:schemeClr val="tx1"/>
                </a:solidFill>
                <a:latin typeface="+mn-lt"/>
                <a:ea typeface="+mn-ea"/>
                <a:cs typeface="+mn-cs"/>
              </a:rPr>
              <a:t>In artist:</a:t>
            </a:r>
          </a:p>
          <a:p>
            <a:r>
              <a:rPr lang="en-US" sz="1200" kern="1200" dirty="0" smtClean="0">
                <a:solidFill>
                  <a:schemeClr val="tx1"/>
                </a:solidFill>
                <a:latin typeface="+mn-lt"/>
                <a:ea typeface="+mn-ea"/>
                <a:cs typeface="+mn-cs"/>
              </a:rPr>
              <a:t>name = </a:t>
            </a:r>
            <a:r>
              <a:rPr lang="en-US" sz="1200" kern="1200" dirty="0" err="1" smtClean="0">
                <a:solidFill>
                  <a:schemeClr val="tx1"/>
                </a:solidFill>
                <a:latin typeface="+mn-lt"/>
                <a:ea typeface="+mn-ea"/>
                <a:cs typeface="+mn-cs"/>
              </a:rPr>
              <a:t>models.CharField</a:t>
            </a:r>
            <a:r>
              <a:rPr lang="en-US" sz="1200" kern="1200" dirty="0" smtClean="0">
                <a:solidFill>
                  <a:schemeClr val="tx1"/>
                </a:solidFill>
                <a:latin typeface="+mn-lt"/>
                <a:ea typeface="+mn-ea"/>
                <a:cs typeface="+mn-cs"/>
              </a:rPr>
              <a:t>("artist", </a:t>
            </a:r>
            <a:r>
              <a:rPr lang="en-US" sz="1200" kern="1200" dirty="0" err="1" smtClean="0">
                <a:solidFill>
                  <a:schemeClr val="tx1"/>
                </a:solidFill>
                <a:latin typeface="+mn-lt"/>
                <a:ea typeface="+mn-ea"/>
                <a:cs typeface="+mn-cs"/>
              </a:rPr>
              <a:t>max_length</a:t>
            </a:r>
            <a:r>
              <a:rPr lang="en-US" sz="1200" kern="1200" dirty="0" smtClean="0">
                <a:solidFill>
                  <a:schemeClr val="tx1"/>
                </a:solidFill>
                <a:latin typeface="+mn-lt"/>
                <a:ea typeface="+mn-ea"/>
                <a:cs typeface="+mn-cs"/>
              </a:rPr>
              <a:t>=50);</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In album:</a:t>
            </a:r>
          </a:p>
          <a:p>
            <a:r>
              <a:rPr lang="en-US" sz="1200" kern="1200" dirty="0" smtClean="0">
                <a:solidFill>
                  <a:schemeClr val="tx1"/>
                </a:solidFill>
                <a:latin typeface="+mn-lt"/>
                <a:ea typeface="+mn-ea"/>
                <a:cs typeface="+mn-cs"/>
              </a:rPr>
              <a:t>name = </a:t>
            </a:r>
            <a:r>
              <a:rPr lang="en-US" sz="1200" kern="1200" dirty="0" err="1" smtClean="0">
                <a:solidFill>
                  <a:schemeClr val="tx1"/>
                </a:solidFill>
                <a:latin typeface="+mn-lt"/>
                <a:ea typeface="+mn-ea"/>
                <a:cs typeface="+mn-cs"/>
              </a:rPr>
              <a:t>models.CharField</a:t>
            </a:r>
            <a:r>
              <a:rPr lang="en-US" sz="1200" kern="1200" dirty="0" smtClean="0">
                <a:solidFill>
                  <a:schemeClr val="tx1"/>
                </a:solidFill>
                <a:latin typeface="+mn-lt"/>
                <a:ea typeface="+mn-ea"/>
                <a:cs typeface="+mn-cs"/>
              </a:rPr>
              <a:t>("album", </a:t>
            </a:r>
            <a:r>
              <a:rPr lang="en-US" sz="1200" kern="1200" dirty="0" err="1" smtClean="0">
                <a:solidFill>
                  <a:schemeClr val="tx1"/>
                </a:solidFill>
                <a:latin typeface="+mn-lt"/>
                <a:ea typeface="+mn-ea"/>
                <a:cs typeface="+mn-cs"/>
              </a:rPr>
              <a:t>max_length</a:t>
            </a:r>
            <a:r>
              <a:rPr lang="en-US" sz="1200" kern="1200" dirty="0" smtClean="0">
                <a:solidFill>
                  <a:schemeClr val="tx1"/>
                </a:solidFill>
                <a:latin typeface="+mn-lt"/>
                <a:ea typeface="+mn-ea"/>
                <a:cs typeface="+mn-cs"/>
              </a:rPr>
              <a:t>=50);</a:t>
            </a:r>
            <a:endParaRPr lang="en-US" dirty="0" smtClean="0"/>
          </a:p>
        </p:txBody>
      </p:sp>
      <p:sp>
        <p:nvSpPr>
          <p:cNvPr id="4" name="Slide Number Placeholder 3"/>
          <p:cNvSpPr>
            <a:spLocks noGrp="1"/>
          </p:cNvSpPr>
          <p:nvPr>
            <p:ph type="sldNum" sz="quarter" idx="10"/>
          </p:nvPr>
        </p:nvSpPr>
        <p:spPr/>
        <p:txBody>
          <a:bodyPr/>
          <a:lstStyle/>
          <a:p>
            <a:fld id="{4CFD207A-07DF-40AD-A916-9872E089CE7A}" type="slidenum">
              <a:rPr lang="en-US" smtClean="0"/>
              <a:t>27</a:t>
            </a:fld>
            <a:endParaRPr lang="en-US"/>
          </a:p>
        </p:txBody>
      </p:sp>
    </p:spTree>
    <p:extLst>
      <p:ext uri="{BB962C8B-B14F-4D97-AF65-F5344CB8AC3E}">
        <p14:creationId xmlns:p14="http://schemas.microsoft.com/office/powerpoint/2010/main" val="1127195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hyperlink" Target="https://docs.djangoproject.com/en/1.8/ref/models/fields/" TargetMode="Externa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02 | Building models</a:t>
            </a:r>
            <a:endParaRPr lang="en-US" dirty="0"/>
          </a:p>
        </p:txBody>
      </p:sp>
      <p:sp>
        <p:nvSpPr>
          <p:cNvPr id="4" name="Subtitle 3"/>
          <p:cNvSpPr>
            <a:spLocks noGrp="1"/>
          </p:cNvSpPr>
          <p:nvPr>
            <p:ph type="subTitle" idx="1"/>
          </p:nvPr>
        </p:nvSpPr>
        <p:spPr/>
        <p:txBody>
          <a:bodyPr/>
          <a:lstStyle/>
          <a:p>
            <a:r>
              <a:rPr lang="en-US" dirty="0" smtClean="0"/>
              <a:t>Susan Ibach</a:t>
            </a:r>
            <a:endParaRPr lang="en-US" dirty="0"/>
          </a:p>
          <a:p>
            <a:r>
              <a:rPr lang="en-US" dirty="0" smtClean="0"/>
              <a:t>Christopher Harrison</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need to work with data in a database</a:t>
            </a:r>
            <a:endParaRPr lang="en-US" dirty="0"/>
          </a:p>
        </p:txBody>
      </p:sp>
      <p:sp>
        <p:nvSpPr>
          <p:cNvPr id="3" name="Content Placeholder 2"/>
          <p:cNvSpPr>
            <a:spLocks noGrp="1"/>
          </p:cNvSpPr>
          <p:nvPr>
            <p:ph sz="quarter" idx="10"/>
          </p:nvPr>
        </p:nvSpPr>
        <p:spPr/>
        <p:txBody>
          <a:bodyPr/>
          <a:lstStyle/>
          <a:p>
            <a:r>
              <a:rPr lang="en-US" dirty="0" smtClean="0"/>
              <a:t>We could write SQL queries, but…</a:t>
            </a:r>
          </a:p>
          <a:p>
            <a:pPr lvl="1"/>
            <a:r>
              <a:rPr lang="en-US" dirty="0" smtClean="0"/>
              <a:t>Not natural for developers who are used to working with objects</a:t>
            </a:r>
          </a:p>
          <a:p>
            <a:pPr lvl="1"/>
            <a:r>
              <a:rPr lang="en-US" dirty="0" smtClean="0"/>
              <a:t>Can introduce security concerns through SQL injection attacks</a:t>
            </a:r>
          </a:p>
          <a:p>
            <a:pPr lvl="1"/>
            <a:r>
              <a:rPr lang="en-US" dirty="0" smtClean="0"/>
              <a:t>Might tie the application to one database</a:t>
            </a:r>
            <a:endParaRPr lang="en-US" dirty="0"/>
          </a:p>
        </p:txBody>
      </p:sp>
    </p:spTree>
    <p:extLst>
      <p:ext uri="{BB962C8B-B14F-4D97-AF65-F5344CB8AC3E}">
        <p14:creationId xmlns:p14="http://schemas.microsoft.com/office/powerpoint/2010/main" val="3469887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Object-relational mapping</a:t>
            </a:r>
            <a:endParaRPr lang="en-US" dirty="0"/>
          </a:p>
        </p:txBody>
      </p:sp>
      <p:sp>
        <p:nvSpPr>
          <p:cNvPr id="3" name="Content Placeholder 2"/>
          <p:cNvSpPr>
            <a:spLocks noGrp="1"/>
          </p:cNvSpPr>
          <p:nvPr>
            <p:ph sz="quarter" idx="10"/>
          </p:nvPr>
        </p:nvSpPr>
        <p:spPr/>
        <p:txBody>
          <a:bodyPr/>
          <a:lstStyle/>
          <a:p>
            <a:r>
              <a:rPr lang="en-US" dirty="0" smtClean="0"/>
              <a:t>This is where object-relational mapping (ORM) comes into play</a:t>
            </a:r>
          </a:p>
          <a:p>
            <a:pPr lvl="1"/>
            <a:r>
              <a:rPr lang="en-US" dirty="0" smtClean="0"/>
              <a:t>ORM can also be a noun (object-relational mapper)</a:t>
            </a:r>
          </a:p>
          <a:p>
            <a:r>
              <a:rPr lang="en-US" dirty="0" smtClean="0"/>
              <a:t>ORM is about creating a layer between your application and the database</a:t>
            </a:r>
          </a:p>
          <a:p>
            <a:pPr lvl="1"/>
            <a:r>
              <a:rPr lang="en-US" dirty="0" smtClean="0"/>
              <a:t>The ORM converts queries written in code into SQL</a:t>
            </a:r>
          </a:p>
          <a:p>
            <a:pPr lvl="1"/>
            <a:r>
              <a:rPr lang="en-US" dirty="0" smtClean="0"/>
              <a:t>The ORM converts tabular results into objects</a:t>
            </a:r>
            <a:endParaRPr lang="en-US" dirty="0"/>
          </a:p>
        </p:txBody>
      </p:sp>
    </p:spTree>
    <p:extLst>
      <p:ext uri="{BB962C8B-B14F-4D97-AF65-F5344CB8AC3E}">
        <p14:creationId xmlns:p14="http://schemas.microsoft.com/office/powerpoint/2010/main" val="584263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DIAGRAM</a:t>
            </a:r>
            <a:endParaRPr lang="en-US" dirty="0">
              <a:solidFill>
                <a:srgbClr val="FF0000"/>
              </a:solidFill>
            </a:endParaRPr>
          </a:p>
        </p:txBody>
      </p:sp>
      <p:sp>
        <p:nvSpPr>
          <p:cNvPr id="3" name="Content Placeholder 2"/>
          <p:cNvSpPr>
            <a:spLocks noGrp="1"/>
          </p:cNvSpPr>
          <p:nvPr>
            <p:ph sz="quarter" idx="10"/>
          </p:nvPr>
        </p:nvSpPr>
        <p:spPr/>
        <p:txBody>
          <a:bodyPr/>
          <a:lstStyle/>
          <a:p>
            <a:r>
              <a:rPr lang="en-US" dirty="0" smtClean="0">
                <a:solidFill>
                  <a:srgbClr val="FF0000"/>
                </a:solidFill>
              </a:rPr>
              <a:t>Diagram the ORM and Database</a:t>
            </a:r>
            <a:endParaRPr lang="en-US" dirty="0">
              <a:solidFill>
                <a:srgbClr val="FF0000"/>
              </a:solidFill>
            </a:endParaRPr>
          </a:p>
        </p:txBody>
      </p:sp>
      <p:sp>
        <p:nvSpPr>
          <p:cNvPr id="4" name="Rounded Rectangle 3"/>
          <p:cNvSpPr/>
          <p:nvPr/>
        </p:nvSpPr>
        <p:spPr>
          <a:xfrm>
            <a:off x="3365369" y="2328421"/>
            <a:ext cx="3799002" cy="2469822"/>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ORM</a:t>
            </a:r>
            <a:endParaRPr lang="en-US" dirty="0"/>
          </a:p>
        </p:txBody>
      </p:sp>
      <p:sp>
        <p:nvSpPr>
          <p:cNvPr id="5" name="Can 4"/>
          <p:cNvSpPr/>
          <p:nvPr/>
        </p:nvSpPr>
        <p:spPr>
          <a:xfrm>
            <a:off x="8908330" y="3139126"/>
            <a:ext cx="2884602" cy="1979629"/>
          </a:xfrm>
          <a:prstGeom prst="ca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 name="Smiley Face 5"/>
          <p:cNvSpPr/>
          <p:nvPr/>
        </p:nvSpPr>
        <p:spPr>
          <a:xfrm>
            <a:off x="379413" y="2978870"/>
            <a:ext cx="1741618" cy="1593130"/>
          </a:xfrm>
          <a:prstGeom prst="smileyFac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1089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an ORM?</a:t>
            </a:r>
            <a:endParaRPr lang="en-US" dirty="0"/>
          </a:p>
        </p:txBody>
      </p:sp>
      <p:sp>
        <p:nvSpPr>
          <p:cNvPr id="3" name="Content Placeholder 2"/>
          <p:cNvSpPr>
            <a:spLocks noGrp="1"/>
          </p:cNvSpPr>
          <p:nvPr>
            <p:ph sz="quarter" idx="10"/>
          </p:nvPr>
        </p:nvSpPr>
        <p:spPr/>
        <p:txBody>
          <a:bodyPr/>
          <a:lstStyle/>
          <a:p>
            <a:r>
              <a:rPr lang="en-US" dirty="0" smtClean="0"/>
              <a:t>Simplifies creation of your application, allowing you to focus on objects and not the underlying database</a:t>
            </a:r>
          </a:p>
          <a:p>
            <a:r>
              <a:rPr lang="en-US" dirty="0" smtClean="0"/>
              <a:t>Can be updated to use a different database without having to rewrite a bunch of code</a:t>
            </a:r>
            <a:endParaRPr lang="en-US" dirty="0"/>
          </a:p>
        </p:txBody>
      </p:sp>
    </p:spTree>
    <p:extLst>
      <p:ext uri="{BB962C8B-B14F-4D97-AF65-F5344CB8AC3E}">
        <p14:creationId xmlns:p14="http://schemas.microsoft.com/office/powerpoint/2010/main" val="272537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ORMs are available?</a:t>
            </a:r>
            <a:endParaRPr lang="en-US" dirty="0"/>
          </a:p>
        </p:txBody>
      </p:sp>
      <p:sp>
        <p:nvSpPr>
          <p:cNvPr id="3" name="Content Placeholder 2"/>
          <p:cNvSpPr>
            <a:spLocks noGrp="1"/>
          </p:cNvSpPr>
          <p:nvPr>
            <p:ph sz="quarter" idx="10"/>
          </p:nvPr>
        </p:nvSpPr>
        <p:spPr/>
        <p:txBody>
          <a:bodyPr/>
          <a:lstStyle/>
          <a:p>
            <a:r>
              <a:rPr lang="en-US" dirty="0" smtClean="0"/>
              <a:t>Almost every programming environment has ORM implementations</a:t>
            </a:r>
          </a:p>
          <a:p>
            <a:r>
              <a:rPr lang="en-US" dirty="0" smtClean="0"/>
              <a:t>Popular ones include</a:t>
            </a:r>
          </a:p>
          <a:p>
            <a:pPr lvl="1"/>
            <a:r>
              <a:rPr lang="en-US" dirty="0" smtClean="0"/>
              <a:t>Hibernate</a:t>
            </a:r>
          </a:p>
          <a:p>
            <a:pPr lvl="1"/>
            <a:r>
              <a:rPr lang="en-US" dirty="0" smtClean="0"/>
              <a:t>Entity </a:t>
            </a:r>
            <a:r>
              <a:rPr lang="en-US" dirty="0" smtClean="0"/>
              <a:t>Framework &amp; LINQ</a:t>
            </a:r>
            <a:endParaRPr lang="en-US" dirty="0" smtClean="0"/>
          </a:p>
          <a:p>
            <a:pPr lvl="1"/>
            <a:r>
              <a:rPr lang="en-US" dirty="0" smtClean="0"/>
              <a:t>The one built into Django</a:t>
            </a:r>
            <a:endParaRPr lang="en-US" dirty="0"/>
          </a:p>
        </p:txBody>
      </p:sp>
    </p:spTree>
    <p:extLst>
      <p:ext uri="{BB962C8B-B14F-4D97-AF65-F5344CB8AC3E}">
        <p14:creationId xmlns:p14="http://schemas.microsoft.com/office/powerpoint/2010/main" val="2945235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GB" dirty="0"/>
              <a:t>How do we get our model ready for use in Django</a:t>
            </a:r>
            <a:r>
              <a:rPr lang="en-GB" dirty="0" smtClean="0"/>
              <a:t>?</a:t>
            </a:r>
            <a:endParaRPr lang="en-GB"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15535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design our classes?</a:t>
            </a:r>
            <a:endParaRPr lang="en-US" dirty="0"/>
          </a:p>
        </p:txBody>
      </p:sp>
      <p:sp>
        <p:nvSpPr>
          <p:cNvPr id="3" name="Content Placeholder 2"/>
          <p:cNvSpPr>
            <a:spLocks noGrp="1"/>
          </p:cNvSpPr>
          <p:nvPr>
            <p:ph sz="quarter" idx="10"/>
          </p:nvPr>
        </p:nvSpPr>
        <p:spPr/>
        <p:txBody>
          <a:bodyPr/>
          <a:lstStyle/>
          <a:p>
            <a:r>
              <a:rPr lang="en-US" dirty="0" smtClean="0"/>
              <a:t>Django ORM uses “Active record pattern</a:t>
            </a:r>
            <a:r>
              <a:rPr lang="en-US" dirty="0" smtClean="0"/>
              <a:t>”</a:t>
            </a:r>
          </a:p>
          <a:p>
            <a:pPr lvl="1"/>
            <a:r>
              <a:rPr lang="en-US" dirty="0" smtClean="0"/>
              <a:t>First described by Martin Fowler</a:t>
            </a:r>
            <a:endParaRPr lang="en-US" dirty="0" smtClean="0"/>
          </a:p>
          <a:p>
            <a:r>
              <a:rPr lang="en-US" dirty="0" smtClean="0"/>
              <a:t>Components</a:t>
            </a:r>
            <a:endParaRPr lang="en-US" dirty="0" smtClean="0"/>
          </a:p>
          <a:p>
            <a:pPr lvl="1"/>
            <a:r>
              <a:rPr lang="en-US" dirty="0" smtClean="0"/>
              <a:t>Each </a:t>
            </a:r>
            <a:r>
              <a:rPr lang="en-US" dirty="0" smtClean="0"/>
              <a:t>class represents a table in the database</a:t>
            </a:r>
          </a:p>
          <a:p>
            <a:pPr lvl="1"/>
            <a:r>
              <a:rPr lang="en-US" dirty="0" smtClean="0"/>
              <a:t>Each object has the ability to interact with the database</a:t>
            </a:r>
          </a:p>
          <a:p>
            <a:pPr lvl="2"/>
            <a:r>
              <a:rPr lang="en-US" dirty="0" smtClean="0"/>
              <a:t>Save for insert &amp; update</a:t>
            </a:r>
          </a:p>
          <a:p>
            <a:pPr lvl="2"/>
            <a:r>
              <a:rPr lang="en-US" dirty="0" smtClean="0"/>
              <a:t>Delete for, well, delete</a:t>
            </a:r>
          </a:p>
          <a:p>
            <a:pPr lvl="2"/>
            <a:r>
              <a:rPr lang="en-US" dirty="0" smtClean="0"/>
              <a:t>Queries to load records</a:t>
            </a:r>
          </a:p>
          <a:p>
            <a:pPr lvl="3"/>
            <a:r>
              <a:rPr lang="en-US" dirty="0" smtClean="0"/>
              <a:t>More on the database interaction later</a:t>
            </a:r>
            <a:endParaRPr lang="en-US" dirty="0"/>
          </a:p>
        </p:txBody>
      </p:sp>
    </p:spTree>
    <p:extLst>
      <p:ext uri="{BB962C8B-B14F-4D97-AF65-F5344CB8AC3E}">
        <p14:creationId xmlns:p14="http://schemas.microsoft.com/office/powerpoint/2010/main" val="3999986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class for Django ORM</a:t>
            </a:r>
            <a:endParaRPr lang="en-US" dirty="0"/>
          </a:p>
        </p:txBody>
      </p:sp>
      <p:sp>
        <p:nvSpPr>
          <p:cNvPr id="3" name="Content Placeholder 2"/>
          <p:cNvSpPr>
            <a:spLocks noGrp="1"/>
          </p:cNvSpPr>
          <p:nvPr>
            <p:ph sz="quarter" idx="10"/>
          </p:nvPr>
        </p:nvSpPr>
        <p:spPr/>
        <p:txBody>
          <a:bodyPr/>
          <a:lstStyle/>
          <a:p>
            <a:r>
              <a:rPr lang="en-US" dirty="0" smtClean="0"/>
              <a:t>Class must inherit from Model class, inside the models package</a:t>
            </a:r>
          </a:p>
          <a:p>
            <a:pPr lvl="1"/>
            <a:r>
              <a:rPr lang="en-US" dirty="0" smtClean="0"/>
              <a:t>Model adds ORM methods, such as </a:t>
            </a:r>
            <a:r>
              <a:rPr lang="en-US" b="1" dirty="0" smtClean="0">
                <a:latin typeface="Consolas" panose="020B0609020204030204" pitchFamily="49" charset="0"/>
                <a:cs typeface="Consolas" panose="020B0609020204030204" pitchFamily="49" charset="0"/>
              </a:rPr>
              <a:t>save()</a:t>
            </a:r>
            <a:r>
              <a:rPr lang="en-US" dirty="0" smtClean="0"/>
              <a:t> and </a:t>
            </a:r>
            <a:r>
              <a:rPr lang="en-US" b="1" dirty="0" smtClean="0">
                <a:latin typeface="Consolas" panose="020B0609020204030204" pitchFamily="49" charset="0"/>
                <a:cs typeface="Consolas" panose="020B0609020204030204" pitchFamily="49" charset="0"/>
              </a:rPr>
              <a:t>delete()</a:t>
            </a:r>
          </a:p>
          <a:p>
            <a:pPr lvl="1"/>
            <a:r>
              <a:rPr lang="en-US" dirty="0" smtClean="0"/>
              <a:t>Model adds an </a:t>
            </a:r>
            <a:r>
              <a:rPr lang="en-US" b="1" dirty="0" smtClean="0">
                <a:latin typeface="Consolas" panose="020B0609020204030204" pitchFamily="49" charset="0"/>
                <a:cs typeface="Consolas" panose="020B0609020204030204" pitchFamily="49" charset="0"/>
              </a:rPr>
              <a:t>objects</a:t>
            </a:r>
            <a:r>
              <a:rPr lang="en-US" dirty="0" smtClean="0"/>
              <a:t> collection as a property for querying data</a:t>
            </a:r>
            <a:endParaRPr lang="en-US" dirty="0"/>
          </a:p>
          <a:p>
            <a:pPr marL="0" indent="0">
              <a:buNone/>
            </a:pPr>
            <a:endParaRPr lang="en-US" dirty="0" smtClean="0">
              <a:solidFill>
                <a:srgbClr val="0000FF"/>
              </a:solidFill>
              <a:highlight>
                <a:srgbClr val="FFFFFF"/>
              </a:highlight>
              <a:latin typeface="Consolas" panose="020B0609020204030204" pitchFamily="49" charset="0"/>
            </a:endParaRPr>
          </a:p>
          <a:p>
            <a:pPr marL="0" indent="0">
              <a:buNone/>
            </a:pPr>
            <a:r>
              <a:rPr lang="en-US" dirty="0" smtClean="0">
                <a:solidFill>
                  <a:srgbClr val="0000FF"/>
                </a:solidFill>
                <a:highlight>
                  <a:srgbClr val="FFFFFF"/>
                </a:highlight>
                <a:latin typeface="Consolas" panose="020B0609020204030204" pitchFamily="49" charset="0"/>
              </a:rPr>
              <a:t>		class</a:t>
            </a:r>
            <a:r>
              <a:rPr lang="en-US" dirty="0" smtClean="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Artist</a:t>
            </a:r>
            <a:r>
              <a:rPr lang="en-US" dirty="0">
                <a:solidFill>
                  <a:srgbClr val="000000"/>
                </a:solidFill>
                <a:highlight>
                  <a:srgbClr val="FFFFFF"/>
                </a:highlight>
                <a:latin typeface="Consolas" panose="020B0609020204030204" pitchFamily="49" charset="0"/>
              </a:rPr>
              <a:t>(</a:t>
            </a:r>
            <a:r>
              <a:rPr lang="en-US" dirty="0" err="1">
                <a:solidFill>
                  <a:srgbClr val="6F008A"/>
                </a:solidFill>
                <a:highlight>
                  <a:srgbClr val="FFFFFF"/>
                </a:highlight>
                <a:latin typeface="Consolas" panose="020B0609020204030204" pitchFamily="49" charset="0"/>
              </a:rPr>
              <a:t>models</a:t>
            </a:r>
            <a:r>
              <a:rPr lang="en-US" dirty="0" err="1">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Model</a:t>
            </a:r>
            <a:r>
              <a:rPr lang="en-US" dirty="0">
                <a:solidFill>
                  <a:srgbClr val="000000"/>
                </a:solidFill>
                <a:highlight>
                  <a:srgbClr val="FFFFFF"/>
                </a:highlight>
                <a:latin typeface="Consolas" panose="020B0609020204030204" pitchFamily="49" charset="0"/>
              </a:rPr>
              <a:t>):</a:t>
            </a:r>
            <a:endParaRPr lang="en-US" b="1" dirty="0" smtClean="0"/>
          </a:p>
        </p:txBody>
      </p:sp>
    </p:spTree>
    <p:extLst>
      <p:ext uri="{BB962C8B-B14F-4D97-AF65-F5344CB8AC3E}">
        <p14:creationId xmlns:p14="http://schemas.microsoft.com/office/powerpoint/2010/main" val="3776938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properties</a:t>
            </a:r>
            <a:endParaRPr lang="en-US" dirty="0"/>
          </a:p>
        </p:txBody>
      </p:sp>
      <p:sp>
        <p:nvSpPr>
          <p:cNvPr id="3" name="Content Placeholder 2"/>
          <p:cNvSpPr>
            <a:spLocks noGrp="1"/>
          </p:cNvSpPr>
          <p:nvPr>
            <p:ph sz="quarter" idx="10"/>
          </p:nvPr>
        </p:nvSpPr>
        <p:spPr/>
        <p:txBody>
          <a:bodyPr/>
          <a:lstStyle/>
          <a:p>
            <a:r>
              <a:rPr lang="en-US" dirty="0" smtClean="0"/>
              <a:t>Properties become columns inside the database</a:t>
            </a:r>
          </a:p>
          <a:p>
            <a:r>
              <a:rPr lang="en-US" dirty="0" smtClean="0"/>
              <a:t>Columns need to know:</a:t>
            </a:r>
          </a:p>
          <a:p>
            <a:pPr lvl="1"/>
            <a:r>
              <a:rPr lang="en-US" dirty="0" smtClean="0"/>
              <a:t>Datatype</a:t>
            </a:r>
          </a:p>
          <a:p>
            <a:pPr lvl="1"/>
            <a:r>
              <a:rPr lang="en-US" dirty="0" smtClean="0"/>
              <a:t>Size</a:t>
            </a:r>
          </a:p>
          <a:p>
            <a:pPr lvl="1"/>
            <a:r>
              <a:rPr lang="en-US" dirty="0" err="1" smtClean="0"/>
              <a:t>Nullability</a:t>
            </a:r>
            <a:endParaRPr lang="en-US" dirty="0" smtClean="0"/>
          </a:p>
          <a:p>
            <a:r>
              <a:rPr lang="en-US" dirty="0" smtClean="0"/>
              <a:t>Syntax:</a:t>
            </a:r>
          </a:p>
          <a:p>
            <a:pPr marL="0" indent="0">
              <a:buNone/>
            </a:pPr>
            <a:r>
              <a:rPr lang="en-US" b="1" dirty="0">
                <a:latin typeface="Consolas" panose="020B0609020204030204" pitchFamily="49" charset="0"/>
                <a:cs typeface="Consolas" panose="020B0609020204030204" pitchFamily="49" charset="0"/>
              </a:rPr>
              <a:t>	</a:t>
            </a:r>
            <a:r>
              <a:rPr lang="en-US" b="1" dirty="0" err="1" smtClean="0">
                <a:latin typeface="Consolas" panose="020B0609020204030204" pitchFamily="49" charset="0"/>
                <a:cs typeface="Consolas" panose="020B0609020204030204" pitchFamily="49" charset="0"/>
              </a:rPr>
              <a:t>property_name</a:t>
            </a:r>
            <a:r>
              <a:rPr lang="en-US" b="1" dirty="0" smtClean="0">
                <a:latin typeface="Consolas" panose="020B0609020204030204" pitchFamily="49" charset="0"/>
                <a:cs typeface="Consolas" panose="020B0609020204030204" pitchFamily="49" charset="0"/>
              </a:rPr>
              <a:t> = </a:t>
            </a:r>
            <a:r>
              <a:rPr lang="en-US" b="1" dirty="0" err="1" smtClean="0">
                <a:latin typeface="Consolas" panose="020B0609020204030204" pitchFamily="49" charset="0"/>
                <a:cs typeface="Consolas" panose="020B0609020204030204" pitchFamily="49" charset="0"/>
              </a:rPr>
              <a:t>models.</a:t>
            </a:r>
            <a:r>
              <a:rPr lang="en-US" b="1" i="1" dirty="0" err="1" smtClean="0">
                <a:latin typeface="Consolas" panose="020B0609020204030204" pitchFamily="49" charset="0"/>
                <a:cs typeface="Consolas" panose="020B0609020204030204" pitchFamily="49" charset="0"/>
              </a:rPr>
              <a:t>Type</a:t>
            </a:r>
            <a:r>
              <a:rPr lang="en-US" b="1" dirty="0" smtClean="0">
                <a:latin typeface="Consolas" panose="020B0609020204030204" pitchFamily="49" charset="0"/>
                <a:cs typeface="Consolas" panose="020B0609020204030204" pitchFamily="49" charset="0"/>
              </a:rPr>
              <a:t>(parameters)</a:t>
            </a:r>
          </a:p>
        </p:txBody>
      </p:sp>
    </p:spTree>
    <p:extLst>
      <p:ext uri="{BB962C8B-B14F-4D97-AF65-F5344CB8AC3E}">
        <p14:creationId xmlns:p14="http://schemas.microsoft.com/office/powerpoint/2010/main" val="2768054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strings</a:t>
            </a:r>
            <a:endParaRPr lang="en-US" dirty="0"/>
          </a:p>
        </p:txBody>
      </p:sp>
      <p:sp>
        <p:nvSpPr>
          <p:cNvPr id="3" name="Content Placeholder 2"/>
          <p:cNvSpPr>
            <a:spLocks noGrp="1"/>
          </p:cNvSpPr>
          <p:nvPr>
            <p:ph sz="quarter" idx="10"/>
          </p:nvPr>
        </p:nvSpPr>
        <p:spPr/>
        <p:txBody>
          <a:bodyPr>
            <a:normAutofit lnSpcReduction="10000"/>
          </a:bodyPr>
          <a:lstStyle/>
          <a:p>
            <a:r>
              <a:rPr lang="en-US" dirty="0" smtClean="0"/>
              <a:t>Syntax</a:t>
            </a:r>
          </a:p>
          <a:p>
            <a:pPr lvl="1"/>
            <a:r>
              <a:rPr lang="en-US" dirty="0" smtClean="0">
                <a:latin typeface="Consolas" panose="020B0609020204030204" pitchFamily="49" charset="0"/>
                <a:cs typeface="Consolas" panose="020B0609020204030204" pitchFamily="49" charset="0"/>
              </a:rPr>
              <a:t>name = </a:t>
            </a:r>
            <a:r>
              <a:rPr lang="en-US" dirty="0" err="1" smtClean="0">
                <a:latin typeface="Consolas" panose="020B0609020204030204" pitchFamily="49" charset="0"/>
                <a:cs typeface="Consolas" panose="020B0609020204030204" pitchFamily="49" charset="0"/>
              </a:rPr>
              <a:t>models.CharField</a:t>
            </a:r>
            <a:r>
              <a:rPr lang="en-US" dirty="0" smtClean="0">
                <a:latin typeface="Consolas" panose="020B0609020204030204" pitchFamily="49" charset="0"/>
                <a:cs typeface="Consolas" panose="020B0609020204030204" pitchFamily="49" charset="0"/>
              </a:rPr>
              <a:t>(parameters)</a:t>
            </a:r>
            <a:endParaRPr lang="en-US" dirty="0">
              <a:latin typeface="Consolas" panose="020B0609020204030204" pitchFamily="49" charset="0"/>
              <a:cs typeface="Consolas" panose="020B0609020204030204" pitchFamily="49" charset="0"/>
            </a:endParaRPr>
          </a:p>
          <a:p>
            <a:r>
              <a:rPr lang="en-US" dirty="0" smtClean="0"/>
              <a:t>Parameters</a:t>
            </a:r>
          </a:p>
          <a:p>
            <a:pPr lvl="1"/>
            <a:r>
              <a:rPr lang="en-US" dirty="0" err="1" smtClean="0"/>
              <a:t>max_length</a:t>
            </a:r>
            <a:endParaRPr lang="en-US" dirty="0" smtClean="0"/>
          </a:p>
          <a:p>
            <a:pPr lvl="2"/>
            <a:r>
              <a:rPr lang="en-US" dirty="0" smtClean="0"/>
              <a:t>Integer to represent maximum number of characters</a:t>
            </a:r>
          </a:p>
          <a:p>
            <a:pPr lvl="1"/>
            <a:r>
              <a:rPr lang="en-US" dirty="0" smtClean="0"/>
              <a:t>null</a:t>
            </a:r>
          </a:p>
          <a:p>
            <a:pPr lvl="2"/>
            <a:r>
              <a:rPr lang="en-US" dirty="0" smtClean="0"/>
              <a:t>Boolean if field allows null values. </a:t>
            </a:r>
            <a:r>
              <a:rPr lang="en-US" b="1" dirty="0" smtClean="0"/>
              <a:t>False by default</a:t>
            </a:r>
            <a:r>
              <a:rPr lang="en-US" dirty="0" smtClean="0"/>
              <a:t>.</a:t>
            </a:r>
          </a:p>
          <a:p>
            <a:pPr lvl="1"/>
            <a:r>
              <a:rPr lang="en-US" dirty="0" smtClean="0"/>
              <a:t>blank</a:t>
            </a:r>
          </a:p>
          <a:p>
            <a:pPr lvl="2"/>
            <a:r>
              <a:rPr lang="en-US" dirty="0" smtClean="0"/>
              <a:t>Boolean to indicate if empty string is allowed. </a:t>
            </a:r>
            <a:r>
              <a:rPr lang="en-US" b="1" dirty="0" smtClean="0"/>
              <a:t>False by default</a:t>
            </a:r>
            <a:r>
              <a:rPr lang="en-US" dirty="0" smtClean="0"/>
              <a:t>.</a:t>
            </a:r>
          </a:p>
          <a:p>
            <a:pPr lvl="1"/>
            <a:r>
              <a:rPr lang="en-US" dirty="0" smtClean="0"/>
              <a:t>default</a:t>
            </a:r>
          </a:p>
          <a:p>
            <a:pPr lvl="2"/>
            <a:r>
              <a:rPr lang="en-US" dirty="0" smtClean="0"/>
              <a:t>Default value if none is provided</a:t>
            </a:r>
          </a:p>
          <a:p>
            <a:pPr lvl="1"/>
            <a:endParaRPr lang="en-US" dirty="0"/>
          </a:p>
        </p:txBody>
      </p:sp>
    </p:spTree>
    <p:extLst>
      <p:ext uri="{BB962C8B-B14F-4D97-AF65-F5344CB8AC3E}">
        <p14:creationId xmlns:p14="http://schemas.microsoft.com/office/powerpoint/2010/main" val="2782707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What’s a model?</a:t>
            </a:r>
          </a:p>
          <a:p>
            <a:r>
              <a:rPr lang="en-GB" dirty="0" smtClean="0"/>
              <a:t>But what about the database?</a:t>
            </a:r>
          </a:p>
          <a:p>
            <a:r>
              <a:rPr lang="en-GB" dirty="0" smtClean="0"/>
              <a:t>How do we get our model ready for use in Django?</a:t>
            </a:r>
          </a:p>
        </p:txBody>
      </p:sp>
      <p:sp>
        <p:nvSpPr>
          <p:cNvPr id="2" name="Title 1"/>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integers</a:t>
            </a:r>
            <a:endParaRPr lang="en-US" dirty="0"/>
          </a:p>
        </p:txBody>
      </p:sp>
      <p:sp>
        <p:nvSpPr>
          <p:cNvPr id="3" name="Content Placeholder 2"/>
          <p:cNvSpPr>
            <a:spLocks noGrp="1"/>
          </p:cNvSpPr>
          <p:nvPr>
            <p:ph sz="quarter" idx="10"/>
          </p:nvPr>
        </p:nvSpPr>
        <p:spPr/>
        <p:txBody>
          <a:bodyPr/>
          <a:lstStyle/>
          <a:p>
            <a:r>
              <a:rPr lang="en-US" dirty="0" smtClean="0"/>
              <a:t>Syntax</a:t>
            </a:r>
          </a:p>
          <a:p>
            <a:pPr lvl="1"/>
            <a:r>
              <a:rPr lang="en-US" dirty="0" smtClean="0"/>
              <a:t>name = </a:t>
            </a:r>
            <a:r>
              <a:rPr lang="en-US" dirty="0" err="1" smtClean="0"/>
              <a:t>models.IntegerField</a:t>
            </a:r>
            <a:r>
              <a:rPr lang="en-US" dirty="0" smtClean="0"/>
              <a:t>(parameters)</a:t>
            </a:r>
          </a:p>
          <a:p>
            <a:r>
              <a:rPr lang="en-US" dirty="0" smtClean="0"/>
              <a:t>Parameters</a:t>
            </a:r>
          </a:p>
          <a:p>
            <a:pPr lvl="1"/>
            <a:r>
              <a:rPr lang="en-US" dirty="0" smtClean="0"/>
              <a:t>null</a:t>
            </a:r>
            <a:endParaRPr lang="en-US" dirty="0"/>
          </a:p>
          <a:p>
            <a:pPr lvl="2"/>
            <a:r>
              <a:rPr lang="en-US" dirty="0"/>
              <a:t>Boolean if field allows null values. </a:t>
            </a:r>
            <a:r>
              <a:rPr lang="en-US" b="1" dirty="0"/>
              <a:t>False by default</a:t>
            </a:r>
            <a:r>
              <a:rPr lang="en-US" dirty="0"/>
              <a:t>.</a:t>
            </a:r>
          </a:p>
          <a:p>
            <a:pPr lvl="1"/>
            <a:r>
              <a:rPr lang="en-US" dirty="0" smtClean="0"/>
              <a:t>default</a:t>
            </a:r>
            <a:endParaRPr lang="en-US" dirty="0"/>
          </a:p>
          <a:p>
            <a:pPr lvl="2"/>
            <a:r>
              <a:rPr lang="en-US" dirty="0"/>
              <a:t>Default value if none is </a:t>
            </a:r>
            <a:r>
              <a:rPr lang="en-US" dirty="0" smtClean="0"/>
              <a:t>provided</a:t>
            </a:r>
            <a:endParaRPr lang="en-US" dirty="0"/>
          </a:p>
        </p:txBody>
      </p:sp>
    </p:spTree>
    <p:extLst>
      <p:ext uri="{BB962C8B-B14F-4D97-AF65-F5344CB8AC3E}">
        <p14:creationId xmlns:p14="http://schemas.microsoft.com/office/powerpoint/2010/main" val="16052025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Creating a class and adding fields</a:t>
            </a:r>
            <a:endParaRPr lang="en-US" dirty="0"/>
          </a:p>
        </p:txBody>
      </p:sp>
    </p:spTree>
    <p:extLst>
      <p:ext uri="{BB962C8B-B14F-4D97-AF65-F5344CB8AC3E}">
        <p14:creationId xmlns:p14="http://schemas.microsoft.com/office/powerpoint/2010/main" val="19589789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about primary keys?</a:t>
            </a:r>
            <a:endParaRPr lang="en-US" dirty="0"/>
          </a:p>
        </p:txBody>
      </p:sp>
      <p:sp>
        <p:nvSpPr>
          <p:cNvPr id="4" name="Content Placeholder 3"/>
          <p:cNvSpPr>
            <a:spLocks noGrp="1"/>
          </p:cNvSpPr>
          <p:nvPr>
            <p:ph sz="quarter" idx="10"/>
          </p:nvPr>
        </p:nvSpPr>
        <p:spPr/>
        <p:txBody>
          <a:bodyPr/>
          <a:lstStyle/>
          <a:p>
            <a:r>
              <a:rPr lang="en-US" dirty="0" smtClean="0"/>
              <a:t>Every table should have a primary key</a:t>
            </a:r>
          </a:p>
          <a:p>
            <a:r>
              <a:rPr lang="en-US" dirty="0" smtClean="0"/>
              <a:t>The primary key typically has a name of id, and is an auto-generated number</a:t>
            </a:r>
          </a:p>
          <a:p>
            <a:r>
              <a:rPr lang="en-US" dirty="0" smtClean="0"/>
              <a:t>Django automatically handles that for us!</a:t>
            </a:r>
          </a:p>
          <a:p>
            <a:pPr lvl="1"/>
            <a:r>
              <a:rPr lang="en-US" dirty="0" smtClean="0"/>
              <a:t>Model automatically adds an id property set to auto-generated for us</a:t>
            </a:r>
            <a:endParaRPr lang="en-US" dirty="0"/>
          </a:p>
        </p:txBody>
      </p:sp>
    </p:spTree>
    <p:extLst>
      <p:ext uri="{BB962C8B-B14F-4D97-AF65-F5344CB8AC3E}">
        <p14:creationId xmlns:p14="http://schemas.microsoft.com/office/powerpoint/2010/main" val="35711007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if we want to customize the primary key?</a:t>
            </a:r>
            <a:endParaRPr lang="en-US" dirty="0"/>
          </a:p>
        </p:txBody>
      </p:sp>
      <p:sp>
        <p:nvSpPr>
          <p:cNvPr id="3" name="Content Placeholder 2"/>
          <p:cNvSpPr>
            <a:spLocks noGrp="1"/>
          </p:cNvSpPr>
          <p:nvPr>
            <p:ph sz="quarter" idx="10"/>
          </p:nvPr>
        </p:nvSpPr>
        <p:spPr/>
        <p:txBody>
          <a:bodyPr/>
          <a:lstStyle/>
          <a:p>
            <a:r>
              <a:rPr lang="en-US" dirty="0" smtClean="0"/>
              <a:t>If it’s a string, add </a:t>
            </a:r>
            <a:r>
              <a:rPr lang="en-US" b="1" dirty="0" err="1" smtClean="0"/>
              <a:t>primary_key</a:t>
            </a:r>
            <a:r>
              <a:rPr lang="en-US" b="1" dirty="0" smtClean="0"/>
              <a:t>=True</a:t>
            </a:r>
            <a:r>
              <a:rPr lang="en-US" dirty="0" smtClean="0"/>
              <a:t> to the </a:t>
            </a:r>
            <a:r>
              <a:rPr lang="en-US" dirty="0" err="1" smtClean="0"/>
              <a:t>CharField</a:t>
            </a:r>
            <a:r>
              <a:rPr lang="en-US" dirty="0" smtClean="0"/>
              <a:t> declaration</a:t>
            </a:r>
          </a:p>
          <a:p>
            <a:pPr lvl="1"/>
            <a:r>
              <a:rPr lang="en-US" dirty="0" smtClean="0">
                <a:latin typeface="Consolas" panose="020B0609020204030204" pitchFamily="49" charset="0"/>
                <a:cs typeface="Consolas" panose="020B0609020204030204" pitchFamily="49" charset="0"/>
              </a:rPr>
              <a:t>name = </a:t>
            </a:r>
            <a:r>
              <a:rPr lang="en-US" dirty="0" err="1" smtClean="0">
                <a:latin typeface="Consolas" panose="020B0609020204030204" pitchFamily="49" charset="0"/>
                <a:cs typeface="Consolas" panose="020B0609020204030204" pitchFamily="49" charset="0"/>
              </a:rPr>
              <a:t>models.CharField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primary_key</a:t>
            </a:r>
            <a:r>
              <a:rPr lang="en-US" dirty="0" smtClean="0">
                <a:latin typeface="Consolas" panose="020B0609020204030204" pitchFamily="49" charset="0"/>
                <a:cs typeface="Consolas" panose="020B0609020204030204" pitchFamily="49" charset="0"/>
              </a:rPr>
              <a:t>=True)</a:t>
            </a:r>
          </a:p>
          <a:p>
            <a:r>
              <a:rPr lang="en-US" dirty="0" smtClean="0"/>
              <a:t>If it’s an integer, add to the </a:t>
            </a:r>
            <a:r>
              <a:rPr lang="en-US" b="1" dirty="0" err="1"/>
              <a:t>primary_key</a:t>
            </a:r>
            <a:r>
              <a:rPr lang="en-US" b="1" dirty="0"/>
              <a:t>=True</a:t>
            </a:r>
            <a:r>
              <a:rPr lang="en-US" dirty="0" smtClean="0"/>
              <a:t> </a:t>
            </a:r>
            <a:r>
              <a:rPr lang="en-US" dirty="0" err="1" smtClean="0"/>
              <a:t>IntField</a:t>
            </a:r>
            <a:r>
              <a:rPr lang="en-US" dirty="0" smtClean="0"/>
              <a:t> declaration</a:t>
            </a:r>
          </a:p>
          <a:p>
            <a:pPr lvl="1"/>
            <a:r>
              <a:rPr lang="en-US" dirty="0" err="1" smtClean="0">
                <a:latin typeface="Consolas" panose="020B0609020204030204" pitchFamily="49" charset="0"/>
                <a:cs typeface="Consolas" panose="020B0609020204030204" pitchFamily="49" charset="0"/>
              </a:rPr>
              <a:t>custom_id</a:t>
            </a:r>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models.IntField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primary_key</a:t>
            </a:r>
            <a:r>
              <a:rPr lang="en-US" dirty="0" smtClean="0">
                <a:latin typeface="Consolas" panose="020B0609020204030204" pitchFamily="49" charset="0"/>
                <a:cs typeface="Consolas" panose="020B0609020204030204" pitchFamily="49" charset="0"/>
              </a:rPr>
              <a:t>=True)</a:t>
            </a:r>
            <a:endParaRPr lang="en-US" dirty="0" smtClean="0"/>
          </a:p>
          <a:p>
            <a:r>
              <a:rPr lang="en-US" dirty="0" smtClean="0"/>
              <a:t>If you want it to be an auto-generated integer, use </a:t>
            </a:r>
            <a:r>
              <a:rPr lang="en-US" dirty="0" err="1" smtClean="0"/>
              <a:t>AutoField</a:t>
            </a:r>
            <a:endParaRPr lang="en-US" dirty="0" smtClean="0"/>
          </a:p>
          <a:p>
            <a:pPr lvl="1"/>
            <a:r>
              <a:rPr lang="en-US" dirty="0" err="1" smtClean="0">
                <a:latin typeface="Consolas" panose="020B0609020204030204" pitchFamily="49" charset="0"/>
                <a:cs typeface="Consolas" panose="020B0609020204030204" pitchFamily="49" charset="0"/>
              </a:rPr>
              <a:t>custom_id</a:t>
            </a:r>
            <a:r>
              <a:rPr lang="en-US" dirty="0" smtClean="0">
                <a:latin typeface="Consolas" panose="020B0609020204030204" pitchFamily="49" charset="0"/>
                <a:cs typeface="Consolas" panose="020B0609020204030204" pitchFamily="49" charset="0"/>
              </a:rPr>
              <a:t> = </a:t>
            </a:r>
            <a:r>
              <a:rPr lang="en-US" dirty="0" err="1" smtClean="0">
                <a:latin typeface="Consolas" panose="020B0609020204030204" pitchFamily="49" charset="0"/>
                <a:cs typeface="Consolas" panose="020B0609020204030204" pitchFamily="49" charset="0"/>
              </a:rPr>
              <a:t>models.AutoField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primary_key</a:t>
            </a:r>
            <a:r>
              <a:rPr lang="en-US" dirty="0" smtClean="0">
                <a:latin typeface="Consolas" panose="020B0609020204030204" pitchFamily="49" charset="0"/>
                <a:cs typeface="Consolas" panose="020B0609020204030204" pitchFamily="49" charset="0"/>
              </a:rPr>
              <a:t>=True)</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5848772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about relationships?</a:t>
            </a:r>
            <a:endParaRPr lang="en-US" dirty="0"/>
          </a:p>
        </p:txBody>
      </p:sp>
      <p:sp>
        <p:nvSpPr>
          <p:cNvPr id="3" name="Content Placeholder 2"/>
          <p:cNvSpPr>
            <a:spLocks noGrp="1"/>
          </p:cNvSpPr>
          <p:nvPr>
            <p:ph sz="quarter" idx="10"/>
          </p:nvPr>
        </p:nvSpPr>
        <p:spPr/>
        <p:txBody>
          <a:bodyPr/>
          <a:lstStyle/>
          <a:p>
            <a:r>
              <a:rPr lang="en-US" dirty="0" smtClean="0"/>
              <a:t>An artist has albums, right?</a:t>
            </a:r>
          </a:p>
          <a:p>
            <a:r>
              <a:rPr lang="en-US" dirty="0" smtClean="0"/>
              <a:t>When creating the album (which is the child to artist’s parent), use </a:t>
            </a:r>
            <a:r>
              <a:rPr lang="en-US" dirty="0" err="1" smtClean="0"/>
              <a:t>models.ForeignKey</a:t>
            </a:r>
            <a:r>
              <a:rPr lang="en-US" dirty="0" smtClean="0"/>
              <a:t> to create the relationship</a:t>
            </a:r>
          </a:p>
          <a:p>
            <a:pPr lvl="1"/>
            <a:r>
              <a:rPr lang="en-US" dirty="0" smtClean="0"/>
              <a:t>Django takes care of the rest</a:t>
            </a:r>
          </a:p>
          <a:p>
            <a:pPr marL="0" indent="0">
              <a:buNone/>
            </a:pPr>
            <a:endParaRPr lang="en-US" dirty="0"/>
          </a:p>
          <a:p>
            <a:pPr marL="0" indent="0">
              <a:buNone/>
            </a:pP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Album</a:t>
            </a:r>
            <a:r>
              <a:rPr lang="en-US" dirty="0">
                <a:solidFill>
                  <a:srgbClr val="000000"/>
                </a:solidFill>
                <a:highlight>
                  <a:srgbClr val="FFFFFF"/>
                </a:highlight>
                <a:latin typeface="Consolas" panose="020B0609020204030204" pitchFamily="49" charset="0"/>
              </a:rPr>
              <a:t>(</a:t>
            </a:r>
            <a:r>
              <a:rPr lang="en-US" dirty="0" err="1">
                <a:solidFill>
                  <a:srgbClr val="6F008A"/>
                </a:solidFill>
                <a:highlight>
                  <a:srgbClr val="FFFFFF"/>
                </a:highlight>
                <a:latin typeface="Consolas" panose="020B0609020204030204" pitchFamily="49" charset="0"/>
              </a:rPr>
              <a:t>models</a:t>
            </a:r>
            <a:r>
              <a:rPr lang="en-US" dirty="0" err="1">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Model</a:t>
            </a:r>
            <a:r>
              <a:rPr lang="en-US" dirty="0">
                <a:solidFill>
                  <a:srgbClr val="000000"/>
                </a:solidFill>
                <a:highlight>
                  <a:srgbClr val="FFFFFF"/>
                </a:highlight>
                <a:latin typeface="Consolas" panose="020B0609020204030204" pitchFamily="49" charset="0"/>
              </a:rPr>
              <a:t>):</a:t>
            </a:r>
          </a:p>
          <a:p>
            <a:pPr marL="0" indent="0">
              <a:buNone/>
            </a:pPr>
            <a:r>
              <a:rPr lang="en-US" dirty="0" smtClean="0">
                <a:solidFill>
                  <a:srgbClr val="000000"/>
                </a:solidFill>
                <a:highlight>
                  <a:srgbClr val="FFFFFF"/>
                </a:highlight>
                <a:latin typeface="Consolas" panose="020B0609020204030204" pitchFamily="49" charset="0"/>
              </a:rPr>
              <a:t>  name </a:t>
            </a:r>
            <a:r>
              <a:rPr lang="en-US" dirty="0">
                <a:solidFill>
                  <a:srgbClr val="000000"/>
                </a:solidFill>
                <a:highlight>
                  <a:srgbClr val="FFFFFF"/>
                </a:highlight>
                <a:latin typeface="Consolas" panose="020B0609020204030204" pitchFamily="49" charset="0"/>
              </a:rPr>
              <a:t>= </a:t>
            </a:r>
            <a:r>
              <a:rPr lang="en-US" dirty="0" err="1">
                <a:solidFill>
                  <a:srgbClr val="6F008A"/>
                </a:solidFill>
                <a:highlight>
                  <a:srgbClr val="FFFFFF"/>
                </a:highlight>
                <a:latin typeface="Consolas" panose="020B0609020204030204" pitchFamily="49" charset="0"/>
              </a:rPr>
              <a:t>models</a:t>
            </a:r>
            <a:r>
              <a:rPr lang="en-US" dirty="0" err="1">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CharField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max_length</a:t>
            </a:r>
            <a:r>
              <a:rPr lang="en-US" dirty="0">
                <a:solidFill>
                  <a:srgbClr val="000000"/>
                </a:solidFill>
                <a:highlight>
                  <a:srgbClr val="FFFFFF"/>
                </a:highlight>
                <a:latin typeface="Consolas" panose="020B0609020204030204" pitchFamily="49" charset="0"/>
              </a:rPr>
              <a:t>=50);</a:t>
            </a:r>
          </a:p>
          <a:p>
            <a:pPr marL="0" indent="0">
              <a:buNone/>
            </a:pPr>
            <a:r>
              <a:rPr lang="en-US" dirty="0" smtClean="0">
                <a:solidFill>
                  <a:srgbClr val="000000"/>
                </a:solidFill>
                <a:highlight>
                  <a:srgbClr val="FFFFFF"/>
                </a:highlight>
                <a:latin typeface="Consolas" panose="020B0609020204030204" pitchFamily="49" charset="0"/>
              </a:rPr>
              <a:t>  artist </a:t>
            </a:r>
            <a:r>
              <a:rPr lang="en-US" dirty="0">
                <a:solidFill>
                  <a:srgbClr val="000000"/>
                </a:solidFill>
                <a:highlight>
                  <a:srgbClr val="FFFFFF"/>
                </a:highlight>
                <a:latin typeface="Consolas" panose="020B0609020204030204" pitchFamily="49" charset="0"/>
              </a:rPr>
              <a:t>= </a:t>
            </a:r>
            <a:r>
              <a:rPr lang="en-US" dirty="0" err="1">
                <a:solidFill>
                  <a:srgbClr val="6F008A"/>
                </a:solidFill>
                <a:highlight>
                  <a:srgbClr val="FFFFFF"/>
                </a:highlight>
                <a:latin typeface="Consolas" panose="020B0609020204030204" pitchFamily="49" charset="0"/>
              </a:rPr>
              <a:t>models</a:t>
            </a:r>
            <a:r>
              <a:rPr lang="en-US" dirty="0" err="1">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ForeignKey</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Artist</a:t>
            </a:r>
            <a:r>
              <a:rPr lang="en-US" dirty="0">
                <a:solidFill>
                  <a:srgbClr val="000000"/>
                </a:solidFill>
                <a:highlight>
                  <a:srgbClr val="FFFFFF"/>
                </a:highlight>
                <a:latin typeface="Consolas" panose="020B0609020204030204" pitchFamily="49" charset="0"/>
              </a:rPr>
              <a:t>);</a:t>
            </a:r>
            <a:endParaRPr lang="en-US" dirty="0"/>
          </a:p>
        </p:txBody>
      </p:sp>
    </p:spTree>
    <p:extLst>
      <p:ext uri="{BB962C8B-B14F-4D97-AF65-F5344CB8AC3E}">
        <p14:creationId xmlns:p14="http://schemas.microsoft.com/office/powerpoint/2010/main" val="29323916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Adding relationships</a:t>
            </a:r>
            <a:endParaRPr lang="en-US" dirty="0"/>
          </a:p>
        </p:txBody>
      </p:sp>
    </p:spTree>
    <p:extLst>
      <p:ext uri="{BB962C8B-B14F-4D97-AF65-F5344CB8AC3E}">
        <p14:creationId xmlns:p14="http://schemas.microsoft.com/office/powerpoint/2010/main" val="7067227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Now about those names...</a:t>
            </a:r>
            <a:endParaRPr lang="en-US" dirty="0"/>
          </a:p>
        </p:txBody>
      </p:sp>
      <p:sp>
        <p:nvSpPr>
          <p:cNvPr id="7" name="Content Placeholder 6"/>
          <p:cNvSpPr>
            <a:spLocks noGrp="1"/>
          </p:cNvSpPr>
          <p:nvPr>
            <p:ph sz="quarter" idx="10"/>
          </p:nvPr>
        </p:nvSpPr>
        <p:spPr/>
        <p:txBody>
          <a:bodyPr/>
          <a:lstStyle/>
          <a:p>
            <a:r>
              <a:rPr lang="en-US" dirty="0" smtClean="0"/>
              <a:t>Convention in Django is to use underscores rather than camel casing</a:t>
            </a:r>
          </a:p>
          <a:p>
            <a:r>
              <a:rPr lang="en-US" dirty="0" smtClean="0"/>
              <a:t>Django can help automatically labels for model properties in views</a:t>
            </a:r>
          </a:p>
          <a:p>
            <a:pPr lvl="1"/>
            <a:r>
              <a:rPr lang="en-US" dirty="0" smtClean="0"/>
              <a:t>Underscores are replaced by spaces</a:t>
            </a:r>
          </a:p>
          <a:p>
            <a:pPr lvl="1"/>
            <a:r>
              <a:rPr lang="en-US" b="1" dirty="0" err="1" smtClean="0"/>
              <a:t>first_name</a:t>
            </a:r>
            <a:r>
              <a:rPr lang="en-US" dirty="0" smtClean="0"/>
              <a:t> becomes </a:t>
            </a:r>
            <a:r>
              <a:rPr lang="en-US" b="1" dirty="0" smtClean="0"/>
              <a:t>first name</a:t>
            </a:r>
          </a:p>
          <a:p>
            <a:r>
              <a:rPr lang="en-US" dirty="0" smtClean="0"/>
              <a:t>What if we need to customize things?</a:t>
            </a:r>
          </a:p>
          <a:p>
            <a:pPr lvl="1"/>
            <a:r>
              <a:rPr lang="en-US" b="1" dirty="0" err="1" smtClean="0"/>
              <a:t>verbose_name</a:t>
            </a:r>
            <a:r>
              <a:rPr lang="en-US" dirty="0" smtClean="0"/>
              <a:t> allows you to provide custom names</a:t>
            </a:r>
          </a:p>
          <a:p>
            <a:pPr lvl="1"/>
            <a:r>
              <a:rPr lang="en-US" dirty="0" smtClean="0"/>
              <a:t>Always start with a lower case letter, as Django will capitalize as needed</a:t>
            </a:r>
            <a:endParaRPr lang="en-US" dirty="0"/>
          </a:p>
        </p:txBody>
      </p:sp>
    </p:spTree>
    <p:extLst>
      <p:ext uri="{BB962C8B-B14F-4D97-AF65-F5344CB8AC3E}">
        <p14:creationId xmlns:p14="http://schemas.microsoft.com/office/powerpoint/2010/main" val="41607717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models ready for display</a:t>
            </a:r>
            <a:endParaRPr lang="en-US" dirty="0"/>
          </a:p>
        </p:txBody>
      </p:sp>
    </p:spTree>
    <p:extLst>
      <p:ext uri="{BB962C8B-B14F-4D97-AF65-F5344CB8AC3E}">
        <p14:creationId xmlns:p14="http://schemas.microsoft.com/office/powerpoint/2010/main" val="15550687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Are these the only field options?</a:t>
            </a:r>
            <a:endParaRPr lang="en-US" dirty="0"/>
          </a:p>
        </p:txBody>
      </p:sp>
      <p:sp>
        <p:nvSpPr>
          <p:cNvPr id="4" name="Content Placeholder 3"/>
          <p:cNvSpPr>
            <a:spLocks noGrp="1"/>
          </p:cNvSpPr>
          <p:nvPr>
            <p:ph sz="quarter" idx="10"/>
          </p:nvPr>
        </p:nvSpPr>
        <p:spPr/>
        <p:txBody>
          <a:bodyPr/>
          <a:lstStyle/>
          <a:p>
            <a:r>
              <a:rPr lang="en-US" dirty="0" smtClean="0"/>
              <a:t>Absolutely not!</a:t>
            </a:r>
          </a:p>
          <a:p>
            <a:pPr lvl="1"/>
            <a:r>
              <a:rPr lang="en-US" dirty="0" smtClean="0"/>
              <a:t>Django offers great power and control over the underlying database</a:t>
            </a:r>
          </a:p>
          <a:p>
            <a:pPr lvl="2"/>
            <a:r>
              <a:rPr lang="en-US" dirty="0" smtClean="0"/>
              <a:t>Many to many relationships</a:t>
            </a:r>
          </a:p>
          <a:p>
            <a:pPr lvl="2"/>
            <a:r>
              <a:rPr lang="en-US" dirty="0" smtClean="0"/>
              <a:t>Complex data types</a:t>
            </a:r>
          </a:p>
          <a:p>
            <a:pPr lvl="2"/>
            <a:r>
              <a:rPr lang="en-US" dirty="0" smtClean="0"/>
              <a:t>Custom column names</a:t>
            </a:r>
            <a:endParaRPr lang="en-US" dirty="0"/>
          </a:p>
          <a:p>
            <a:r>
              <a:rPr lang="en-US" dirty="0"/>
              <a:t>See </a:t>
            </a:r>
            <a:r>
              <a:rPr lang="en-US" dirty="0">
                <a:hlinkClick r:id="rId2"/>
              </a:rPr>
              <a:t>https://docs.djangoproject.com/en/1.8/ref/models/fields</a:t>
            </a:r>
            <a:r>
              <a:rPr lang="en-US" dirty="0" smtClean="0">
                <a:hlinkClick r:id="rId2"/>
              </a:rPr>
              <a:t>/</a:t>
            </a:r>
            <a:r>
              <a:rPr lang="en-US" dirty="0" smtClean="0"/>
              <a:t> for more information</a:t>
            </a:r>
          </a:p>
        </p:txBody>
      </p:sp>
    </p:spTree>
    <p:extLst>
      <p:ext uri="{BB962C8B-B14F-4D97-AF65-F5344CB8AC3E}">
        <p14:creationId xmlns:p14="http://schemas.microsoft.com/office/powerpoint/2010/main" val="4327514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what about the database?!</a:t>
            </a:r>
            <a:endParaRPr lang="en-US" dirty="0"/>
          </a:p>
        </p:txBody>
      </p:sp>
      <p:sp>
        <p:nvSpPr>
          <p:cNvPr id="3" name="Content Placeholder 2"/>
          <p:cNvSpPr>
            <a:spLocks noGrp="1"/>
          </p:cNvSpPr>
          <p:nvPr>
            <p:ph sz="quarter" idx="10"/>
          </p:nvPr>
        </p:nvSpPr>
        <p:spPr/>
        <p:txBody>
          <a:bodyPr/>
          <a:lstStyle/>
          <a:p>
            <a:r>
              <a:rPr lang="en-US" dirty="0" smtClean="0"/>
              <a:t>You’ve no doubt noticed we haven’t touched on the actual database</a:t>
            </a:r>
          </a:p>
          <a:p>
            <a:pPr lvl="1"/>
            <a:r>
              <a:rPr lang="en-US" dirty="0" smtClean="0"/>
              <a:t>That’s the great part – with Django you don’t have to worry about the database</a:t>
            </a:r>
          </a:p>
          <a:p>
            <a:r>
              <a:rPr lang="en-US" dirty="0" smtClean="0"/>
              <a:t>But, at some point it needs to be created</a:t>
            </a:r>
          </a:p>
          <a:p>
            <a:pPr lvl="1"/>
            <a:r>
              <a:rPr lang="en-US" dirty="0" smtClean="0"/>
              <a:t>And modified</a:t>
            </a:r>
          </a:p>
          <a:p>
            <a:pPr lvl="1"/>
            <a:r>
              <a:rPr lang="en-US" dirty="0" smtClean="0"/>
              <a:t>And data needs to be added</a:t>
            </a:r>
          </a:p>
          <a:p>
            <a:pPr lvl="1"/>
            <a:r>
              <a:rPr lang="en-US" dirty="0" smtClean="0"/>
              <a:t>And retrieved</a:t>
            </a:r>
          </a:p>
          <a:p>
            <a:r>
              <a:rPr lang="en-US" dirty="0" smtClean="0"/>
              <a:t>We’ll see all of that… in the </a:t>
            </a:r>
            <a:r>
              <a:rPr lang="en-US" smtClean="0"/>
              <a:t>next module</a:t>
            </a:r>
            <a:endParaRPr lang="en-US" dirty="0"/>
          </a:p>
        </p:txBody>
      </p:sp>
    </p:spTree>
    <p:extLst>
      <p:ext uri="{BB962C8B-B14F-4D97-AF65-F5344CB8AC3E}">
        <p14:creationId xmlns:p14="http://schemas.microsoft.com/office/powerpoint/2010/main" val="4244418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What’s a model?</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791824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a model?</a:t>
            </a:r>
            <a:endParaRPr lang="en-US" dirty="0"/>
          </a:p>
        </p:txBody>
      </p:sp>
      <p:sp>
        <p:nvSpPr>
          <p:cNvPr id="3" name="Content Placeholder 2"/>
          <p:cNvSpPr>
            <a:spLocks noGrp="1"/>
          </p:cNvSpPr>
          <p:nvPr>
            <p:ph sz="quarter" idx="10"/>
          </p:nvPr>
        </p:nvSpPr>
        <p:spPr/>
        <p:txBody>
          <a:bodyPr/>
          <a:lstStyle/>
          <a:p>
            <a:r>
              <a:rPr lang="en-US" dirty="0" smtClean="0"/>
              <a:t>In traditional MVC (Model/View/Controller) there is a separation of concerns</a:t>
            </a:r>
          </a:p>
          <a:p>
            <a:pPr lvl="1"/>
            <a:r>
              <a:rPr lang="en-US" dirty="0" smtClean="0"/>
              <a:t>Model is the data the user needs to work with</a:t>
            </a:r>
          </a:p>
          <a:p>
            <a:pPr lvl="1"/>
            <a:r>
              <a:rPr lang="en-US" dirty="0" smtClean="0"/>
              <a:t>View is how the user will see the data</a:t>
            </a:r>
          </a:p>
          <a:p>
            <a:pPr lvl="1"/>
            <a:r>
              <a:rPr lang="en-US" dirty="0" smtClean="0"/>
              <a:t>Controller handles the user’s requests, such as creating a new item, and returns a view to display the result</a:t>
            </a:r>
            <a:endParaRPr lang="en-US" dirty="0"/>
          </a:p>
        </p:txBody>
      </p:sp>
    </p:spTree>
    <p:extLst>
      <p:ext uri="{BB962C8B-B14F-4D97-AF65-F5344CB8AC3E}">
        <p14:creationId xmlns:p14="http://schemas.microsoft.com/office/powerpoint/2010/main" val="2141024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Models, Views, and Controllers</a:t>
            </a:r>
            <a:endParaRPr lang="en-US"/>
          </a:p>
        </p:txBody>
      </p:sp>
      <p:sp>
        <p:nvSpPr>
          <p:cNvPr id="60" name="Content Placeholder 1"/>
          <p:cNvSpPr txBox="1">
            <a:spLocks/>
          </p:cNvSpPr>
          <p:nvPr/>
        </p:nvSpPr>
        <p:spPr>
          <a:xfrm>
            <a:off x="2051051" y="1121921"/>
            <a:ext cx="7234717" cy="409168"/>
          </a:xfrm>
          <a:prstGeom prst="rect">
            <a:avLst/>
          </a:prstGeom>
        </p:spPr>
        <p:txBody>
          <a:bodyPr vert="horz" wrap="square" lIns="0" tIns="0" rIns="0" bIns="0" rtlCol="0" anchor="ctr">
            <a:noAutofit/>
          </a:bodyPr>
          <a:lstStyle>
            <a:lvl1pPr indent="0" defTabSz="685864">
              <a:lnSpc>
                <a:spcPct val="90000"/>
              </a:lnSpc>
              <a:spcBef>
                <a:spcPts val="1200"/>
              </a:spcBef>
              <a:buSzPct val="80000"/>
              <a:buFont typeface="Arial" pitchFamily="34" charset="0"/>
              <a:buNone/>
              <a:defRPr sz="2800">
                <a:solidFill>
                  <a:schemeClr val="accent2"/>
                </a:solidFill>
              </a:defRPr>
            </a:lvl1pPr>
            <a:lvl2pPr marL="259591" lvl="1" indent="0" defTabSz="685864">
              <a:lnSpc>
                <a:spcPct val="90000"/>
              </a:lnSpc>
              <a:spcBef>
                <a:spcPts val="1200"/>
              </a:spcBef>
              <a:buSzPct val="80000"/>
              <a:buFont typeface="Arial" pitchFamily="34" charset="0"/>
              <a:buNone/>
              <a:defRPr>
                <a:gradFill>
                  <a:gsLst>
                    <a:gs pos="0">
                      <a:srgbClr val="595959"/>
                    </a:gs>
                    <a:gs pos="86000">
                      <a:srgbClr val="595959"/>
                    </a:gs>
                  </a:gsLst>
                  <a:lin ang="5400000" scaled="0"/>
                </a:gradFill>
              </a:defRPr>
            </a:lvl2pPr>
            <a:lvl3pPr marL="1258888" indent="-403225" defTabSz="914363">
              <a:lnSpc>
                <a:spcPct val="90000"/>
              </a:lnSpc>
              <a:spcBef>
                <a:spcPct val="20000"/>
              </a:spcBef>
              <a:buSzPct val="80000"/>
              <a:buFont typeface="Arial" pitchFamily="34" charset="0"/>
              <a:buChar char="•"/>
              <a:defRPr>
                <a:gradFill>
                  <a:gsLst>
                    <a:gs pos="0">
                      <a:srgbClr val="595959"/>
                    </a:gs>
                    <a:gs pos="86000">
                      <a:srgbClr val="595959"/>
                    </a:gs>
                  </a:gsLst>
                  <a:lin ang="5400000" scaled="0"/>
                </a:gradFill>
              </a:defRPr>
            </a:lvl3pPr>
            <a:lvl4pPr marL="1604963" indent="-346075" defTabSz="914363">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4pPr>
            <a:lvl5pPr marL="1941513" indent="-336550" defTabSz="914363">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dirty="0">
                <a:solidFill>
                  <a:srgbClr val="00AEEF">
                    <a:alpha val="99000"/>
                  </a:srgbClr>
                </a:solidFill>
                <a:latin typeface="Segoe UI Light" pitchFamily="34" charset="0"/>
              </a:rPr>
              <a:t>What does MVC look like?</a:t>
            </a:r>
          </a:p>
        </p:txBody>
      </p:sp>
      <p:grpSp>
        <p:nvGrpSpPr>
          <p:cNvPr id="61" name="Group 60"/>
          <p:cNvGrpSpPr/>
          <p:nvPr/>
        </p:nvGrpSpPr>
        <p:grpSpPr>
          <a:xfrm>
            <a:off x="5862969" y="3008036"/>
            <a:ext cx="685800" cy="1293628"/>
            <a:chOff x="5751512" y="2676655"/>
            <a:chExt cx="685800" cy="1293628"/>
          </a:xfrm>
        </p:grpSpPr>
        <p:sp>
          <p:nvSpPr>
            <p:cNvPr id="62" name="Left Arrow 61"/>
            <p:cNvSpPr/>
            <p:nvPr/>
          </p:nvSpPr>
          <p:spPr bwMode="auto">
            <a:xfrm rot="16200000">
              <a:off x="5447598" y="3161581"/>
              <a:ext cx="1293628" cy="323775"/>
            </a:xfrm>
            <a:prstGeom prst="leftArrow">
              <a:avLst/>
            </a:prstGeom>
            <a:solidFill>
              <a:srgbClr val="5F5F5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endParaRPr lang="en-US" sz="2800" kern="0" dirty="0">
                <a:gradFill>
                  <a:gsLst>
                    <a:gs pos="0">
                      <a:srgbClr val="FFFFFF"/>
                    </a:gs>
                    <a:gs pos="100000">
                      <a:srgbClr val="FFFFFF"/>
                    </a:gs>
                  </a:gsLst>
                  <a:lin ang="5400000" scaled="0"/>
                </a:gradFill>
                <a:latin typeface="Segoe UI"/>
              </a:endParaRPr>
            </a:p>
          </p:txBody>
        </p:sp>
        <p:sp>
          <p:nvSpPr>
            <p:cNvPr id="63" name="Freeform 62"/>
            <p:cNvSpPr>
              <a:spLocks noEditPoints="1"/>
            </p:cNvSpPr>
            <p:nvPr/>
          </p:nvSpPr>
          <p:spPr bwMode="black">
            <a:xfrm>
              <a:off x="5751512" y="3065048"/>
              <a:ext cx="685800" cy="530225"/>
            </a:xfrm>
            <a:custGeom>
              <a:avLst/>
              <a:gdLst>
                <a:gd name="T0" fmla="*/ 874 w 1429"/>
                <a:gd name="T1" fmla="*/ 611 h 1104"/>
                <a:gd name="T2" fmla="*/ 874 w 1429"/>
                <a:gd name="T3" fmla="*/ 611 h 1104"/>
                <a:gd name="T4" fmla="*/ 874 w 1429"/>
                <a:gd name="T5" fmla="*/ 572 h 1104"/>
                <a:gd name="T6" fmla="*/ 1429 w 1429"/>
                <a:gd name="T7" fmla="*/ 572 h 1104"/>
                <a:gd name="T8" fmla="*/ 1429 w 1429"/>
                <a:gd name="T9" fmla="*/ 1017 h 1104"/>
                <a:gd name="T10" fmla="*/ 1341 w 1429"/>
                <a:gd name="T11" fmla="*/ 1104 h 1104"/>
                <a:gd name="T12" fmla="*/ 88 w 1429"/>
                <a:gd name="T13" fmla="*/ 1104 h 1104"/>
                <a:gd name="T14" fmla="*/ 0 w 1429"/>
                <a:gd name="T15" fmla="*/ 1017 h 1104"/>
                <a:gd name="T16" fmla="*/ 0 w 1429"/>
                <a:gd name="T17" fmla="*/ 572 h 1104"/>
                <a:gd name="T18" fmla="*/ 577 w 1429"/>
                <a:gd name="T19" fmla="*/ 572 h 1104"/>
                <a:gd name="T20" fmla="*/ 577 w 1429"/>
                <a:gd name="T21" fmla="*/ 611 h 1104"/>
                <a:gd name="T22" fmla="*/ 665 w 1429"/>
                <a:gd name="T23" fmla="*/ 698 h 1104"/>
                <a:gd name="T24" fmla="*/ 786 w 1429"/>
                <a:gd name="T25" fmla="*/ 698 h 1104"/>
                <a:gd name="T26" fmla="*/ 874 w 1429"/>
                <a:gd name="T27" fmla="*/ 611 h 1104"/>
                <a:gd name="T28" fmla="*/ 1341 w 1429"/>
                <a:gd name="T29" fmla="*/ 214 h 1104"/>
                <a:gd name="T30" fmla="*/ 1429 w 1429"/>
                <a:gd name="T31" fmla="*/ 297 h 1104"/>
                <a:gd name="T32" fmla="*/ 1429 w 1429"/>
                <a:gd name="T33" fmla="*/ 528 h 1104"/>
                <a:gd name="T34" fmla="*/ 874 w 1429"/>
                <a:gd name="T35" fmla="*/ 528 h 1104"/>
                <a:gd name="T36" fmla="*/ 874 w 1429"/>
                <a:gd name="T37" fmla="*/ 489 h 1104"/>
                <a:gd name="T38" fmla="*/ 786 w 1429"/>
                <a:gd name="T39" fmla="*/ 407 h 1104"/>
                <a:gd name="T40" fmla="*/ 665 w 1429"/>
                <a:gd name="T41" fmla="*/ 407 h 1104"/>
                <a:gd name="T42" fmla="*/ 577 w 1429"/>
                <a:gd name="T43" fmla="*/ 489 h 1104"/>
                <a:gd name="T44" fmla="*/ 577 w 1429"/>
                <a:gd name="T45" fmla="*/ 528 h 1104"/>
                <a:gd name="T46" fmla="*/ 0 w 1429"/>
                <a:gd name="T47" fmla="*/ 528 h 1104"/>
                <a:gd name="T48" fmla="*/ 0 w 1429"/>
                <a:gd name="T49" fmla="*/ 297 h 1104"/>
                <a:gd name="T50" fmla="*/ 88 w 1429"/>
                <a:gd name="T51" fmla="*/ 214 h 1104"/>
                <a:gd name="T52" fmla="*/ 258 w 1429"/>
                <a:gd name="T53" fmla="*/ 214 h 1104"/>
                <a:gd name="T54" fmla="*/ 258 w 1429"/>
                <a:gd name="T55" fmla="*/ 104 h 1104"/>
                <a:gd name="T56" fmla="*/ 384 w 1429"/>
                <a:gd name="T57" fmla="*/ 0 h 1104"/>
                <a:gd name="T58" fmla="*/ 1039 w 1429"/>
                <a:gd name="T59" fmla="*/ 0 h 1104"/>
                <a:gd name="T60" fmla="*/ 1165 w 1429"/>
                <a:gd name="T61" fmla="*/ 104 h 1104"/>
                <a:gd name="T62" fmla="*/ 1165 w 1429"/>
                <a:gd name="T63" fmla="*/ 214 h 1104"/>
                <a:gd name="T64" fmla="*/ 1341 w 1429"/>
                <a:gd name="T65" fmla="*/ 214 h 1104"/>
                <a:gd name="T66" fmla="*/ 1082 w 1429"/>
                <a:gd name="T67" fmla="*/ 214 h 1104"/>
                <a:gd name="T68" fmla="*/ 1082 w 1429"/>
                <a:gd name="T69" fmla="*/ 214 h 1104"/>
                <a:gd name="T70" fmla="*/ 1082 w 1429"/>
                <a:gd name="T71" fmla="*/ 104 h 1104"/>
                <a:gd name="T72" fmla="*/ 1039 w 1429"/>
                <a:gd name="T73" fmla="*/ 77 h 1104"/>
                <a:gd name="T74" fmla="*/ 384 w 1429"/>
                <a:gd name="T75" fmla="*/ 77 h 1104"/>
                <a:gd name="T76" fmla="*/ 335 w 1429"/>
                <a:gd name="T77" fmla="*/ 104 h 1104"/>
                <a:gd name="T78" fmla="*/ 335 w 1429"/>
                <a:gd name="T79" fmla="*/ 214 h 1104"/>
                <a:gd name="T80" fmla="*/ 1082 w 1429"/>
                <a:gd name="T81" fmla="*/ 214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29" h="1104">
                  <a:moveTo>
                    <a:pt x="874" y="611"/>
                  </a:moveTo>
                  <a:cubicBezTo>
                    <a:pt x="874" y="611"/>
                    <a:pt x="874" y="611"/>
                    <a:pt x="874" y="611"/>
                  </a:cubicBezTo>
                  <a:cubicBezTo>
                    <a:pt x="874" y="572"/>
                    <a:pt x="874" y="572"/>
                    <a:pt x="874" y="572"/>
                  </a:cubicBezTo>
                  <a:cubicBezTo>
                    <a:pt x="874" y="572"/>
                    <a:pt x="874" y="572"/>
                    <a:pt x="1429" y="572"/>
                  </a:cubicBezTo>
                  <a:cubicBezTo>
                    <a:pt x="1429" y="572"/>
                    <a:pt x="1429" y="572"/>
                    <a:pt x="1429" y="1017"/>
                  </a:cubicBezTo>
                  <a:cubicBezTo>
                    <a:pt x="1429" y="1066"/>
                    <a:pt x="1390" y="1104"/>
                    <a:pt x="1341" y="1104"/>
                  </a:cubicBezTo>
                  <a:cubicBezTo>
                    <a:pt x="1341" y="1104"/>
                    <a:pt x="1341" y="1104"/>
                    <a:pt x="88" y="1104"/>
                  </a:cubicBezTo>
                  <a:cubicBezTo>
                    <a:pt x="44" y="1104"/>
                    <a:pt x="0" y="1066"/>
                    <a:pt x="0" y="1017"/>
                  </a:cubicBezTo>
                  <a:cubicBezTo>
                    <a:pt x="0" y="1017"/>
                    <a:pt x="0" y="1017"/>
                    <a:pt x="0" y="572"/>
                  </a:cubicBezTo>
                  <a:cubicBezTo>
                    <a:pt x="0" y="572"/>
                    <a:pt x="0" y="572"/>
                    <a:pt x="577" y="572"/>
                  </a:cubicBezTo>
                  <a:cubicBezTo>
                    <a:pt x="577" y="572"/>
                    <a:pt x="577" y="572"/>
                    <a:pt x="577" y="611"/>
                  </a:cubicBezTo>
                  <a:cubicBezTo>
                    <a:pt x="577" y="660"/>
                    <a:pt x="615" y="698"/>
                    <a:pt x="665" y="698"/>
                  </a:cubicBezTo>
                  <a:cubicBezTo>
                    <a:pt x="665" y="698"/>
                    <a:pt x="665" y="698"/>
                    <a:pt x="786" y="698"/>
                  </a:cubicBezTo>
                  <a:cubicBezTo>
                    <a:pt x="835" y="698"/>
                    <a:pt x="874" y="660"/>
                    <a:pt x="874" y="611"/>
                  </a:cubicBezTo>
                  <a:close/>
                  <a:moveTo>
                    <a:pt x="1341" y="214"/>
                  </a:moveTo>
                  <a:cubicBezTo>
                    <a:pt x="1390" y="214"/>
                    <a:pt x="1429" y="253"/>
                    <a:pt x="1429" y="297"/>
                  </a:cubicBezTo>
                  <a:cubicBezTo>
                    <a:pt x="1429" y="297"/>
                    <a:pt x="1429" y="297"/>
                    <a:pt x="1429" y="528"/>
                  </a:cubicBezTo>
                  <a:cubicBezTo>
                    <a:pt x="1429" y="528"/>
                    <a:pt x="1429" y="528"/>
                    <a:pt x="874" y="528"/>
                  </a:cubicBezTo>
                  <a:cubicBezTo>
                    <a:pt x="874" y="528"/>
                    <a:pt x="874" y="528"/>
                    <a:pt x="874" y="489"/>
                  </a:cubicBezTo>
                  <a:cubicBezTo>
                    <a:pt x="874" y="445"/>
                    <a:pt x="835" y="407"/>
                    <a:pt x="786" y="407"/>
                  </a:cubicBezTo>
                  <a:cubicBezTo>
                    <a:pt x="786" y="407"/>
                    <a:pt x="786" y="407"/>
                    <a:pt x="665" y="407"/>
                  </a:cubicBezTo>
                  <a:cubicBezTo>
                    <a:pt x="615" y="407"/>
                    <a:pt x="577" y="445"/>
                    <a:pt x="577" y="489"/>
                  </a:cubicBezTo>
                  <a:cubicBezTo>
                    <a:pt x="577" y="489"/>
                    <a:pt x="577" y="489"/>
                    <a:pt x="577" y="528"/>
                  </a:cubicBezTo>
                  <a:cubicBezTo>
                    <a:pt x="577" y="528"/>
                    <a:pt x="577" y="528"/>
                    <a:pt x="0" y="528"/>
                  </a:cubicBezTo>
                  <a:cubicBezTo>
                    <a:pt x="0" y="528"/>
                    <a:pt x="0" y="528"/>
                    <a:pt x="0" y="297"/>
                  </a:cubicBezTo>
                  <a:cubicBezTo>
                    <a:pt x="0" y="253"/>
                    <a:pt x="44" y="214"/>
                    <a:pt x="88" y="214"/>
                  </a:cubicBezTo>
                  <a:cubicBezTo>
                    <a:pt x="88" y="214"/>
                    <a:pt x="88" y="214"/>
                    <a:pt x="258" y="214"/>
                  </a:cubicBezTo>
                  <a:cubicBezTo>
                    <a:pt x="258" y="214"/>
                    <a:pt x="258" y="214"/>
                    <a:pt x="258" y="104"/>
                  </a:cubicBezTo>
                  <a:cubicBezTo>
                    <a:pt x="258" y="44"/>
                    <a:pt x="313" y="0"/>
                    <a:pt x="384" y="0"/>
                  </a:cubicBezTo>
                  <a:cubicBezTo>
                    <a:pt x="384" y="0"/>
                    <a:pt x="384" y="0"/>
                    <a:pt x="1039" y="0"/>
                  </a:cubicBezTo>
                  <a:cubicBezTo>
                    <a:pt x="1110" y="0"/>
                    <a:pt x="1165" y="44"/>
                    <a:pt x="1165" y="104"/>
                  </a:cubicBezTo>
                  <a:cubicBezTo>
                    <a:pt x="1165" y="104"/>
                    <a:pt x="1165" y="104"/>
                    <a:pt x="1165" y="214"/>
                  </a:cubicBezTo>
                  <a:cubicBezTo>
                    <a:pt x="1165" y="214"/>
                    <a:pt x="1165" y="214"/>
                    <a:pt x="1341" y="214"/>
                  </a:cubicBezTo>
                  <a:close/>
                  <a:moveTo>
                    <a:pt x="1082" y="214"/>
                  </a:moveTo>
                  <a:cubicBezTo>
                    <a:pt x="1082" y="214"/>
                    <a:pt x="1082" y="214"/>
                    <a:pt x="1082" y="214"/>
                  </a:cubicBezTo>
                  <a:cubicBezTo>
                    <a:pt x="1082" y="104"/>
                    <a:pt x="1082" y="104"/>
                    <a:pt x="1082" y="104"/>
                  </a:cubicBezTo>
                  <a:cubicBezTo>
                    <a:pt x="1082" y="93"/>
                    <a:pt x="1066" y="77"/>
                    <a:pt x="1039" y="77"/>
                  </a:cubicBezTo>
                  <a:cubicBezTo>
                    <a:pt x="1039" y="77"/>
                    <a:pt x="1039" y="77"/>
                    <a:pt x="384" y="77"/>
                  </a:cubicBezTo>
                  <a:cubicBezTo>
                    <a:pt x="352" y="77"/>
                    <a:pt x="335" y="93"/>
                    <a:pt x="335" y="104"/>
                  </a:cubicBezTo>
                  <a:cubicBezTo>
                    <a:pt x="335" y="104"/>
                    <a:pt x="335" y="104"/>
                    <a:pt x="335" y="214"/>
                  </a:cubicBezTo>
                  <a:cubicBezTo>
                    <a:pt x="335" y="214"/>
                    <a:pt x="335" y="214"/>
                    <a:pt x="1082" y="214"/>
                  </a:cubicBezTo>
                  <a:close/>
                </a:path>
              </a:pathLst>
            </a:custGeom>
            <a:solidFill>
              <a:srgbClr val="8CC600"/>
            </a:solidFill>
            <a:ln>
              <a:noFill/>
            </a:ln>
            <a:extLst/>
          </p:spPr>
          <p:txBody>
            <a:bodyPr vert="horz" wrap="square" lIns="91440" tIns="45720" rIns="91440" bIns="45720" numCol="1" anchor="t" anchorCtr="0" compatLnSpc="1">
              <a:prstTxWarp prst="textNoShape">
                <a:avLst/>
              </a:prstTxWarp>
            </a:bodyPr>
            <a:lstStyle/>
            <a:p>
              <a:pPr defTabSz="1218987">
                <a:defRPr/>
              </a:pPr>
              <a:endParaRPr lang="en-US" sz="2400" kern="0">
                <a:solidFill>
                  <a:srgbClr val="292929"/>
                </a:solidFill>
                <a:latin typeface="Segoe UI"/>
              </a:endParaRPr>
            </a:p>
          </p:txBody>
        </p:sp>
      </p:grpSp>
      <p:grpSp>
        <p:nvGrpSpPr>
          <p:cNvPr id="65" name="Group 64"/>
          <p:cNvGrpSpPr/>
          <p:nvPr/>
        </p:nvGrpSpPr>
        <p:grpSpPr>
          <a:xfrm>
            <a:off x="5062869" y="5712006"/>
            <a:ext cx="1354352" cy="530225"/>
            <a:chOff x="4951412" y="5380624"/>
            <a:chExt cx="1354352" cy="530225"/>
          </a:xfrm>
        </p:grpSpPr>
        <p:sp>
          <p:nvSpPr>
            <p:cNvPr id="66" name="Freeform 65"/>
            <p:cNvSpPr>
              <a:spLocks noEditPoints="1"/>
            </p:cNvSpPr>
            <p:nvPr/>
          </p:nvSpPr>
          <p:spPr bwMode="black">
            <a:xfrm>
              <a:off x="4951412" y="5380624"/>
              <a:ext cx="685800" cy="530225"/>
            </a:xfrm>
            <a:custGeom>
              <a:avLst/>
              <a:gdLst>
                <a:gd name="T0" fmla="*/ 874 w 1429"/>
                <a:gd name="T1" fmla="*/ 611 h 1104"/>
                <a:gd name="T2" fmla="*/ 874 w 1429"/>
                <a:gd name="T3" fmla="*/ 611 h 1104"/>
                <a:gd name="T4" fmla="*/ 874 w 1429"/>
                <a:gd name="T5" fmla="*/ 572 h 1104"/>
                <a:gd name="T6" fmla="*/ 1429 w 1429"/>
                <a:gd name="T7" fmla="*/ 572 h 1104"/>
                <a:gd name="T8" fmla="*/ 1429 w 1429"/>
                <a:gd name="T9" fmla="*/ 1017 h 1104"/>
                <a:gd name="T10" fmla="*/ 1341 w 1429"/>
                <a:gd name="T11" fmla="*/ 1104 h 1104"/>
                <a:gd name="T12" fmla="*/ 88 w 1429"/>
                <a:gd name="T13" fmla="*/ 1104 h 1104"/>
                <a:gd name="T14" fmla="*/ 0 w 1429"/>
                <a:gd name="T15" fmla="*/ 1017 h 1104"/>
                <a:gd name="T16" fmla="*/ 0 w 1429"/>
                <a:gd name="T17" fmla="*/ 572 h 1104"/>
                <a:gd name="T18" fmla="*/ 577 w 1429"/>
                <a:gd name="T19" fmla="*/ 572 h 1104"/>
                <a:gd name="T20" fmla="*/ 577 w 1429"/>
                <a:gd name="T21" fmla="*/ 611 h 1104"/>
                <a:gd name="T22" fmla="*/ 665 w 1429"/>
                <a:gd name="T23" fmla="*/ 698 h 1104"/>
                <a:gd name="T24" fmla="*/ 786 w 1429"/>
                <a:gd name="T25" fmla="*/ 698 h 1104"/>
                <a:gd name="T26" fmla="*/ 874 w 1429"/>
                <a:gd name="T27" fmla="*/ 611 h 1104"/>
                <a:gd name="T28" fmla="*/ 1341 w 1429"/>
                <a:gd name="T29" fmla="*/ 214 h 1104"/>
                <a:gd name="T30" fmla="*/ 1429 w 1429"/>
                <a:gd name="T31" fmla="*/ 297 h 1104"/>
                <a:gd name="T32" fmla="*/ 1429 w 1429"/>
                <a:gd name="T33" fmla="*/ 528 h 1104"/>
                <a:gd name="T34" fmla="*/ 874 w 1429"/>
                <a:gd name="T35" fmla="*/ 528 h 1104"/>
                <a:gd name="T36" fmla="*/ 874 w 1429"/>
                <a:gd name="T37" fmla="*/ 489 h 1104"/>
                <a:gd name="T38" fmla="*/ 786 w 1429"/>
                <a:gd name="T39" fmla="*/ 407 h 1104"/>
                <a:gd name="T40" fmla="*/ 665 w 1429"/>
                <a:gd name="T41" fmla="*/ 407 h 1104"/>
                <a:gd name="T42" fmla="*/ 577 w 1429"/>
                <a:gd name="T43" fmla="*/ 489 h 1104"/>
                <a:gd name="T44" fmla="*/ 577 w 1429"/>
                <a:gd name="T45" fmla="*/ 528 h 1104"/>
                <a:gd name="T46" fmla="*/ 0 w 1429"/>
                <a:gd name="T47" fmla="*/ 528 h 1104"/>
                <a:gd name="T48" fmla="*/ 0 w 1429"/>
                <a:gd name="T49" fmla="*/ 297 h 1104"/>
                <a:gd name="T50" fmla="*/ 88 w 1429"/>
                <a:gd name="T51" fmla="*/ 214 h 1104"/>
                <a:gd name="T52" fmla="*/ 258 w 1429"/>
                <a:gd name="T53" fmla="*/ 214 h 1104"/>
                <a:gd name="T54" fmla="*/ 258 w 1429"/>
                <a:gd name="T55" fmla="*/ 104 h 1104"/>
                <a:gd name="T56" fmla="*/ 384 w 1429"/>
                <a:gd name="T57" fmla="*/ 0 h 1104"/>
                <a:gd name="T58" fmla="*/ 1039 w 1429"/>
                <a:gd name="T59" fmla="*/ 0 h 1104"/>
                <a:gd name="T60" fmla="*/ 1165 w 1429"/>
                <a:gd name="T61" fmla="*/ 104 h 1104"/>
                <a:gd name="T62" fmla="*/ 1165 w 1429"/>
                <a:gd name="T63" fmla="*/ 214 h 1104"/>
                <a:gd name="T64" fmla="*/ 1341 w 1429"/>
                <a:gd name="T65" fmla="*/ 214 h 1104"/>
                <a:gd name="T66" fmla="*/ 1082 w 1429"/>
                <a:gd name="T67" fmla="*/ 214 h 1104"/>
                <a:gd name="T68" fmla="*/ 1082 w 1429"/>
                <a:gd name="T69" fmla="*/ 214 h 1104"/>
                <a:gd name="T70" fmla="*/ 1082 w 1429"/>
                <a:gd name="T71" fmla="*/ 104 h 1104"/>
                <a:gd name="T72" fmla="*/ 1039 w 1429"/>
                <a:gd name="T73" fmla="*/ 77 h 1104"/>
                <a:gd name="T74" fmla="*/ 384 w 1429"/>
                <a:gd name="T75" fmla="*/ 77 h 1104"/>
                <a:gd name="T76" fmla="*/ 335 w 1429"/>
                <a:gd name="T77" fmla="*/ 104 h 1104"/>
                <a:gd name="T78" fmla="*/ 335 w 1429"/>
                <a:gd name="T79" fmla="*/ 214 h 1104"/>
                <a:gd name="T80" fmla="*/ 1082 w 1429"/>
                <a:gd name="T81" fmla="*/ 214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29" h="1104">
                  <a:moveTo>
                    <a:pt x="874" y="611"/>
                  </a:moveTo>
                  <a:cubicBezTo>
                    <a:pt x="874" y="611"/>
                    <a:pt x="874" y="611"/>
                    <a:pt x="874" y="611"/>
                  </a:cubicBezTo>
                  <a:cubicBezTo>
                    <a:pt x="874" y="572"/>
                    <a:pt x="874" y="572"/>
                    <a:pt x="874" y="572"/>
                  </a:cubicBezTo>
                  <a:cubicBezTo>
                    <a:pt x="874" y="572"/>
                    <a:pt x="874" y="572"/>
                    <a:pt x="1429" y="572"/>
                  </a:cubicBezTo>
                  <a:cubicBezTo>
                    <a:pt x="1429" y="572"/>
                    <a:pt x="1429" y="572"/>
                    <a:pt x="1429" y="1017"/>
                  </a:cubicBezTo>
                  <a:cubicBezTo>
                    <a:pt x="1429" y="1066"/>
                    <a:pt x="1390" y="1104"/>
                    <a:pt x="1341" y="1104"/>
                  </a:cubicBezTo>
                  <a:cubicBezTo>
                    <a:pt x="1341" y="1104"/>
                    <a:pt x="1341" y="1104"/>
                    <a:pt x="88" y="1104"/>
                  </a:cubicBezTo>
                  <a:cubicBezTo>
                    <a:pt x="44" y="1104"/>
                    <a:pt x="0" y="1066"/>
                    <a:pt x="0" y="1017"/>
                  </a:cubicBezTo>
                  <a:cubicBezTo>
                    <a:pt x="0" y="1017"/>
                    <a:pt x="0" y="1017"/>
                    <a:pt x="0" y="572"/>
                  </a:cubicBezTo>
                  <a:cubicBezTo>
                    <a:pt x="0" y="572"/>
                    <a:pt x="0" y="572"/>
                    <a:pt x="577" y="572"/>
                  </a:cubicBezTo>
                  <a:cubicBezTo>
                    <a:pt x="577" y="572"/>
                    <a:pt x="577" y="572"/>
                    <a:pt x="577" y="611"/>
                  </a:cubicBezTo>
                  <a:cubicBezTo>
                    <a:pt x="577" y="660"/>
                    <a:pt x="615" y="698"/>
                    <a:pt x="665" y="698"/>
                  </a:cubicBezTo>
                  <a:cubicBezTo>
                    <a:pt x="665" y="698"/>
                    <a:pt x="665" y="698"/>
                    <a:pt x="786" y="698"/>
                  </a:cubicBezTo>
                  <a:cubicBezTo>
                    <a:pt x="835" y="698"/>
                    <a:pt x="874" y="660"/>
                    <a:pt x="874" y="611"/>
                  </a:cubicBezTo>
                  <a:close/>
                  <a:moveTo>
                    <a:pt x="1341" y="214"/>
                  </a:moveTo>
                  <a:cubicBezTo>
                    <a:pt x="1390" y="214"/>
                    <a:pt x="1429" y="253"/>
                    <a:pt x="1429" y="297"/>
                  </a:cubicBezTo>
                  <a:cubicBezTo>
                    <a:pt x="1429" y="297"/>
                    <a:pt x="1429" y="297"/>
                    <a:pt x="1429" y="528"/>
                  </a:cubicBezTo>
                  <a:cubicBezTo>
                    <a:pt x="1429" y="528"/>
                    <a:pt x="1429" y="528"/>
                    <a:pt x="874" y="528"/>
                  </a:cubicBezTo>
                  <a:cubicBezTo>
                    <a:pt x="874" y="528"/>
                    <a:pt x="874" y="528"/>
                    <a:pt x="874" y="489"/>
                  </a:cubicBezTo>
                  <a:cubicBezTo>
                    <a:pt x="874" y="445"/>
                    <a:pt x="835" y="407"/>
                    <a:pt x="786" y="407"/>
                  </a:cubicBezTo>
                  <a:cubicBezTo>
                    <a:pt x="786" y="407"/>
                    <a:pt x="786" y="407"/>
                    <a:pt x="665" y="407"/>
                  </a:cubicBezTo>
                  <a:cubicBezTo>
                    <a:pt x="615" y="407"/>
                    <a:pt x="577" y="445"/>
                    <a:pt x="577" y="489"/>
                  </a:cubicBezTo>
                  <a:cubicBezTo>
                    <a:pt x="577" y="489"/>
                    <a:pt x="577" y="489"/>
                    <a:pt x="577" y="528"/>
                  </a:cubicBezTo>
                  <a:cubicBezTo>
                    <a:pt x="577" y="528"/>
                    <a:pt x="577" y="528"/>
                    <a:pt x="0" y="528"/>
                  </a:cubicBezTo>
                  <a:cubicBezTo>
                    <a:pt x="0" y="528"/>
                    <a:pt x="0" y="528"/>
                    <a:pt x="0" y="297"/>
                  </a:cubicBezTo>
                  <a:cubicBezTo>
                    <a:pt x="0" y="253"/>
                    <a:pt x="44" y="214"/>
                    <a:pt x="88" y="214"/>
                  </a:cubicBezTo>
                  <a:cubicBezTo>
                    <a:pt x="88" y="214"/>
                    <a:pt x="88" y="214"/>
                    <a:pt x="258" y="214"/>
                  </a:cubicBezTo>
                  <a:cubicBezTo>
                    <a:pt x="258" y="214"/>
                    <a:pt x="258" y="214"/>
                    <a:pt x="258" y="104"/>
                  </a:cubicBezTo>
                  <a:cubicBezTo>
                    <a:pt x="258" y="44"/>
                    <a:pt x="313" y="0"/>
                    <a:pt x="384" y="0"/>
                  </a:cubicBezTo>
                  <a:cubicBezTo>
                    <a:pt x="384" y="0"/>
                    <a:pt x="384" y="0"/>
                    <a:pt x="1039" y="0"/>
                  </a:cubicBezTo>
                  <a:cubicBezTo>
                    <a:pt x="1110" y="0"/>
                    <a:pt x="1165" y="44"/>
                    <a:pt x="1165" y="104"/>
                  </a:cubicBezTo>
                  <a:cubicBezTo>
                    <a:pt x="1165" y="104"/>
                    <a:pt x="1165" y="104"/>
                    <a:pt x="1165" y="214"/>
                  </a:cubicBezTo>
                  <a:cubicBezTo>
                    <a:pt x="1165" y="214"/>
                    <a:pt x="1165" y="214"/>
                    <a:pt x="1341" y="214"/>
                  </a:cubicBezTo>
                  <a:close/>
                  <a:moveTo>
                    <a:pt x="1082" y="214"/>
                  </a:moveTo>
                  <a:cubicBezTo>
                    <a:pt x="1082" y="214"/>
                    <a:pt x="1082" y="214"/>
                    <a:pt x="1082" y="214"/>
                  </a:cubicBezTo>
                  <a:cubicBezTo>
                    <a:pt x="1082" y="104"/>
                    <a:pt x="1082" y="104"/>
                    <a:pt x="1082" y="104"/>
                  </a:cubicBezTo>
                  <a:cubicBezTo>
                    <a:pt x="1082" y="93"/>
                    <a:pt x="1066" y="77"/>
                    <a:pt x="1039" y="77"/>
                  </a:cubicBezTo>
                  <a:cubicBezTo>
                    <a:pt x="1039" y="77"/>
                    <a:pt x="1039" y="77"/>
                    <a:pt x="384" y="77"/>
                  </a:cubicBezTo>
                  <a:cubicBezTo>
                    <a:pt x="352" y="77"/>
                    <a:pt x="335" y="93"/>
                    <a:pt x="335" y="104"/>
                  </a:cubicBezTo>
                  <a:cubicBezTo>
                    <a:pt x="335" y="104"/>
                    <a:pt x="335" y="104"/>
                    <a:pt x="335" y="214"/>
                  </a:cubicBezTo>
                  <a:cubicBezTo>
                    <a:pt x="335" y="214"/>
                    <a:pt x="335" y="214"/>
                    <a:pt x="1082" y="214"/>
                  </a:cubicBezTo>
                  <a:close/>
                </a:path>
              </a:pathLst>
            </a:custGeom>
            <a:solidFill>
              <a:srgbClr val="8CC600"/>
            </a:solidFill>
            <a:ln>
              <a:noFill/>
            </a:ln>
            <a:extLst/>
          </p:spPr>
          <p:txBody>
            <a:bodyPr vert="horz" wrap="square" lIns="91440" tIns="45720" rIns="91440" bIns="45720" numCol="1" anchor="t" anchorCtr="0" compatLnSpc="1">
              <a:prstTxWarp prst="textNoShape">
                <a:avLst/>
              </a:prstTxWarp>
            </a:bodyPr>
            <a:lstStyle/>
            <a:p>
              <a:pPr defTabSz="1218987">
                <a:defRPr/>
              </a:pPr>
              <a:endParaRPr lang="en-US" sz="2400" kern="0">
                <a:solidFill>
                  <a:srgbClr val="292929"/>
                </a:solidFill>
                <a:latin typeface="Segoe UI"/>
              </a:endParaRPr>
            </a:p>
          </p:txBody>
        </p:sp>
        <p:sp>
          <p:nvSpPr>
            <p:cNvPr id="67" name="Right Arrow 66"/>
            <p:cNvSpPr/>
            <p:nvPr/>
          </p:nvSpPr>
          <p:spPr bwMode="auto">
            <a:xfrm>
              <a:off x="5804678" y="5447189"/>
              <a:ext cx="501086" cy="397095"/>
            </a:xfrm>
            <a:prstGeom prst="rightArrow">
              <a:avLst/>
            </a:prstGeom>
            <a:solidFill>
              <a:srgbClr val="DDDDDD">
                <a:lumMod val="5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endParaRPr lang="en-US" sz="2800" kern="0" dirty="0">
                <a:gradFill>
                  <a:gsLst>
                    <a:gs pos="0">
                      <a:srgbClr val="FFFFFF"/>
                    </a:gs>
                    <a:gs pos="100000">
                      <a:srgbClr val="FFFFFF"/>
                    </a:gs>
                  </a:gsLst>
                  <a:lin ang="5400000" scaled="0"/>
                </a:gradFill>
                <a:latin typeface="Segoe UI"/>
              </a:endParaRPr>
            </a:p>
          </p:txBody>
        </p:sp>
      </p:grpSp>
      <p:grpSp>
        <p:nvGrpSpPr>
          <p:cNvPr id="68" name="Group 67"/>
          <p:cNvGrpSpPr/>
          <p:nvPr/>
        </p:nvGrpSpPr>
        <p:grpSpPr>
          <a:xfrm>
            <a:off x="5062870" y="2021960"/>
            <a:ext cx="6117081" cy="999461"/>
            <a:chOff x="4951412" y="1690578"/>
            <a:chExt cx="6117081" cy="999461"/>
          </a:xfrm>
        </p:grpSpPr>
        <p:sp>
          <p:nvSpPr>
            <p:cNvPr id="69" name="Rectangle 68"/>
            <p:cNvSpPr/>
            <p:nvPr/>
          </p:nvSpPr>
          <p:spPr bwMode="auto">
            <a:xfrm>
              <a:off x="4951412" y="1690578"/>
              <a:ext cx="2286000" cy="999460"/>
            </a:xfrm>
            <a:prstGeom prst="rect">
              <a:avLst/>
            </a:prstGeom>
            <a:solidFill>
              <a:srgbClr val="00AEE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r>
                <a:rPr lang="en-US" sz="2800" kern="0" dirty="0">
                  <a:gradFill>
                    <a:gsLst>
                      <a:gs pos="0">
                        <a:srgbClr val="FFFFFF"/>
                      </a:gs>
                      <a:gs pos="100000">
                        <a:srgbClr val="FFFFFF"/>
                      </a:gs>
                    </a:gsLst>
                    <a:lin ang="5400000" scaled="0"/>
                  </a:gradFill>
                  <a:latin typeface="Segoe UI"/>
                </a:rPr>
                <a:t>Controller</a:t>
              </a:r>
            </a:p>
          </p:txBody>
        </p:sp>
        <p:sp>
          <p:nvSpPr>
            <p:cNvPr id="70" name="Content Placeholder 2"/>
            <p:cNvSpPr txBox="1">
              <a:spLocks/>
            </p:cNvSpPr>
            <p:nvPr/>
          </p:nvSpPr>
          <p:spPr>
            <a:xfrm>
              <a:off x="7356143" y="1690579"/>
              <a:ext cx="3712350" cy="999460"/>
            </a:xfrm>
            <a:prstGeom prst="rect">
              <a:avLst/>
            </a:prstGeom>
          </p:spPr>
          <p:txBody>
            <a:bodyPr vert="horz" wrap="square" lIns="0" tIns="0" rIns="0" bIns="0" rtlCol="0">
              <a:no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864">
                <a:spcBef>
                  <a:spcPts val="1200"/>
                </a:spcBef>
                <a:buNone/>
                <a:defRPr/>
              </a:pPr>
              <a:r>
                <a:rPr lang="en-US" sz="2400" dirty="0">
                  <a:solidFill>
                    <a:srgbClr val="00AEEF"/>
                  </a:solidFill>
                  <a:latin typeface="Segoe UI"/>
                </a:rPr>
                <a:t>Controller</a:t>
              </a:r>
            </a:p>
            <a:p>
              <a:pPr marL="0" lvl="1" indent="0" defTabSz="685864">
                <a:spcBef>
                  <a:spcPts val="600"/>
                </a:spcBef>
                <a:buNone/>
                <a:defRPr/>
              </a:pPr>
              <a:r>
                <a:rPr lang="en-US" sz="2000" dirty="0">
                  <a:latin typeface="Segoe UI"/>
                </a:rPr>
                <a:t>Retrieves Model</a:t>
              </a:r>
            </a:p>
            <a:p>
              <a:pPr marL="0" lvl="1" indent="0" defTabSz="685864">
                <a:spcBef>
                  <a:spcPts val="600"/>
                </a:spcBef>
                <a:buNone/>
                <a:defRPr/>
              </a:pPr>
              <a:r>
                <a:rPr lang="en-US" sz="2000" dirty="0">
                  <a:latin typeface="Segoe UI"/>
                </a:rPr>
                <a:t>“Does Stuff”</a:t>
              </a:r>
            </a:p>
          </p:txBody>
        </p:sp>
      </p:grpSp>
      <p:grpSp>
        <p:nvGrpSpPr>
          <p:cNvPr id="71" name="Group 70"/>
          <p:cNvGrpSpPr/>
          <p:nvPr/>
        </p:nvGrpSpPr>
        <p:grpSpPr>
          <a:xfrm>
            <a:off x="5062870" y="4294578"/>
            <a:ext cx="6117081" cy="1006547"/>
            <a:chOff x="4951412" y="3963196"/>
            <a:chExt cx="6117081" cy="1006547"/>
          </a:xfrm>
        </p:grpSpPr>
        <p:sp>
          <p:nvSpPr>
            <p:cNvPr id="72" name="Rectangle 71"/>
            <p:cNvSpPr/>
            <p:nvPr/>
          </p:nvSpPr>
          <p:spPr bwMode="auto">
            <a:xfrm>
              <a:off x="4951412" y="3970283"/>
              <a:ext cx="2286000" cy="999460"/>
            </a:xfrm>
            <a:prstGeom prst="rect">
              <a:avLst/>
            </a:prstGeom>
            <a:solidFill>
              <a:srgbClr val="00AEE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r>
                <a:rPr lang="en-US" sz="2800" kern="0" dirty="0">
                  <a:gradFill>
                    <a:gsLst>
                      <a:gs pos="0">
                        <a:srgbClr val="FFFFFF"/>
                      </a:gs>
                      <a:gs pos="100000">
                        <a:srgbClr val="FFFFFF"/>
                      </a:gs>
                    </a:gsLst>
                    <a:lin ang="5400000" scaled="0"/>
                  </a:gradFill>
                  <a:latin typeface="Segoe UI"/>
                </a:rPr>
                <a:t>View</a:t>
              </a:r>
            </a:p>
          </p:txBody>
        </p:sp>
        <p:sp>
          <p:nvSpPr>
            <p:cNvPr id="73" name="Content Placeholder 2"/>
            <p:cNvSpPr txBox="1">
              <a:spLocks/>
            </p:cNvSpPr>
            <p:nvPr/>
          </p:nvSpPr>
          <p:spPr>
            <a:xfrm>
              <a:off x="7418424" y="3963196"/>
              <a:ext cx="3650069" cy="999460"/>
            </a:xfrm>
            <a:prstGeom prst="rect">
              <a:avLst/>
            </a:prstGeom>
          </p:spPr>
          <p:txBody>
            <a:bodyPr vert="horz" wrap="square" lIns="0" tIns="0" rIns="0" bIns="0" rtlCol="0">
              <a:no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864">
                <a:spcBef>
                  <a:spcPts val="1200"/>
                </a:spcBef>
                <a:buNone/>
                <a:defRPr/>
              </a:pPr>
              <a:r>
                <a:rPr lang="en-US" sz="2400" dirty="0">
                  <a:solidFill>
                    <a:srgbClr val="00AEEF"/>
                  </a:solidFill>
                  <a:latin typeface="Segoe UI"/>
                </a:rPr>
                <a:t>View</a:t>
              </a:r>
            </a:p>
            <a:p>
              <a:pPr marL="0" lvl="1" indent="0" defTabSz="685864">
                <a:spcBef>
                  <a:spcPts val="600"/>
                </a:spcBef>
                <a:buNone/>
                <a:defRPr/>
              </a:pPr>
              <a:r>
                <a:rPr lang="en-US" sz="2000" dirty="0">
                  <a:latin typeface="Segoe UI"/>
                </a:rPr>
                <a:t>Visually represents</a:t>
              </a:r>
            </a:p>
            <a:p>
              <a:pPr marL="0" lvl="1" indent="0" defTabSz="685864">
                <a:spcBef>
                  <a:spcPts val="600"/>
                </a:spcBef>
                <a:buNone/>
                <a:defRPr/>
              </a:pPr>
              <a:r>
                <a:rPr lang="en-US" sz="2000" dirty="0">
                  <a:latin typeface="Segoe UI"/>
                </a:rPr>
                <a:t>the model</a:t>
              </a:r>
            </a:p>
          </p:txBody>
        </p:sp>
      </p:grpSp>
      <p:sp>
        <p:nvSpPr>
          <p:cNvPr id="74" name="Right Arrow 73"/>
          <p:cNvSpPr/>
          <p:nvPr/>
        </p:nvSpPr>
        <p:spPr bwMode="auto">
          <a:xfrm>
            <a:off x="2057400" y="2021961"/>
            <a:ext cx="2286000" cy="999459"/>
          </a:xfrm>
          <a:prstGeom prst="rightArrow">
            <a:avLst/>
          </a:prstGeom>
          <a:solidFill>
            <a:srgbClr val="5F5F5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r>
              <a:rPr lang="en-US" sz="2800" kern="0" dirty="0">
                <a:gradFill>
                  <a:gsLst>
                    <a:gs pos="0">
                      <a:srgbClr val="FFFFFF"/>
                    </a:gs>
                    <a:gs pos="100000">
                      <a:srgbClr val="FFFFFF"/>
                    </a:gs>
                  </a:gsLst>
                  <a:lin ang="5400000" scaled="0"/>
                </a:gradFill>
                <a:latin typeface="Segoe UI"/>
              </a:rPr>
              <a:t>Request</a:t>
            </a:r>
          </a:p>
        </p:txBody>
      </p:sp>
      <p:sp>
        <p:nvSpPr>
          <p:cNvPr id="76" name="Left Arrow 75"/>
          <p:cNvSpPr/>
          <p:nvPr/>
        </p:nvSpPr>
        <p:spPr bwMode="auto">
          <a:xfrm>
            <a:off x="2057400" y="4294578"/>
            <a:ext cx="2286000" cy="999459"/>
          </a:xfrm>
          <a:prstGeom prst="leftArrow">
            <a:avLst/>
          </a:prstGeom>
          <a:solidFill>
            <a:srgbClr val="5F5F5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r>
              <a:rPr lang="en-US" sz="2800" kern="0" dirty="0">
                <a:gradFill>
                  <a:gsLst>
                    <a:gs pos="0">
                      <a:srgbClr val="FFFFFF"/>
                    </a:gs>
                    <a:gs pos="100000">
                      <a:srgbClr val="FFFFFF"/>
                    </a:gs>
                  </a:gsLst>
                  <a:lin ang="5400000" scaled="0"/>
                </a:gradFill>
                <a:latin typeface="Segoe UI"/>
              </a:rPr>
              <a:t>Response</a:t>
            </a:r>
          </a:p>
        </p:txBody>
      </p:sp>
      <p:sp>
        <p:nvSpPr>
          <p:cNvPr id="78" name="Content Placeholder 2"/>
          <p:cNvSpPr txBox="1">
            <a:spLocks/>
          </p:cNvSpPr>
          <p:nvPr/>
        </p:nvSpPr>
        <p:spPr>
          <a:xfrm>
            <a:off x="6736509" y="3543059"/>
            <a:ext cx="1143000" cy="396951"/>
          </a:xfrm>
          <a:prstGeom prst="rect">
            <a:avLst/>
          </a:prstGeom>
        </p:spPr>
        <p:txBody>
          <a:bodyPr vert="horz" wrap="square" lIns="0" tIns="0" rIns="0" bIns="0" rtlCol="0">
            <a:no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864">
              <a:spcBef>
                <a:spcPts val="1200"/>
              </a:spcBef>
              <a:buNone/>
              <a:defRPr/>
            </a:pPr>
            <a:r>
              <a:rPr lang="en-US" sz="2400" dirty="0">
                <a:solidFill>
                  <a:srgbClr val="00AEEF"/>
                </a:solidFill>
                <a:latin typeface="Segoe UI"/>
              </a:rPr>
              <a:t>Model</a:t>
            </a:r>
          </a:p>
        </p:txBody>
      </p:sp>
      <p:sp>
        <p:nvSpPr>
          <p:cNvPr id="3" name="TextBox 2"/>
          <p:cNvSpPr txBox="1"/>
          <p:nvPr/>
        </p:nvSpPr>
        <p:spPr>
          <a:xfrm>
            <a:off x="6417221" y="5469286"/>
            <a:ext cx="1127232" cy="1015663"/>
          </a:xfrm>
          <a:prstGeom prst="rect">
            <a:avLst/>
          </a:prstGeom>
          <a:noFill/>
        </p:spPr>
        <p:txBody>
          <a:bodyPr wrap="none" rtlCol="0">
            <a:spAutoFit/>
          </a:bodyPr>
          <a:lstStyle/>
          <a:p>
            <a:r>
              <a:rPr lang="en-US" sz="6000" dirty="0">
                <a:solidFill>
                  <a:srgbClr val="8CC600"/>
                </a:solidFill>
                <a:latin typeface="Segoe UI Symbol" panose="020B0502040204020203" pitchFamily="34" charset="0"/>
                <a:ea typeface="Segoe UI Symbol" panose="020B0502040204020203" pitchFamily="34" charset="0"/>
              </a:rPr>
              <a:t></a:t>
            </a:r>
            <a:endParaRPr lang="en-US" sz="2400" dirty="0">
              <a:solidFill>
                <a:srgbClr val="8CC600"/>
              </a:solidFill>
              <a:latin typeface="Segoe UI Symbol" panose="020B0502040204020203" pitchFamily="34" charset="0"/>
              <a:ea typeface="Segoe UI Symbol" panose="020B0502040204020203" pitchFamily="34" charset="0"/>
            </a:endParaRPr>
          </a:p>
        </p:txBody>
      </p:sp>
      <p:sp>
        <p:nvSpPr>
          <p:cNvPr id="80" name="TextBox 79"/>
          <p:cNvSpPr txBox="1"/>
          <p:nvPr/>
        </p:nvSpPr>
        <p:spPr>
          <a:xfrm>
            <a:off x="2758968" y="3480138"/>
            <a:ext cx="1127232" cy="1015663"/>
          </a:xfrm>
          <a:prstGeom prst="rect">
            <a:avLst/>
          </a:prstGeom>
          <a:noFill/>
        </p:spPr>
        <p:txBody>
          <a:bodyPr wrap="none" rtlCol="0">
            <a:spAutoFit/>
          </a:bodyPr>
          <a:lstStyle/>
          <a:p>
            <a:r>
              <a:rPr lang="en-US" sz="6000" dirty="0">
                <a:solidFill>
                  <a:srgbClr val="8CC600"/>
                </a:solidFill>
                <a:latin typeface="Segoe UI Symbol" panose="020B0502040204020203" pitchFamily="34" charset="0"/>
                <a:ea typeface="Segoe UI Symbol" panose="020B0502040204020203" pitchFamily="34" charset="0"/>
              </a:rPr>
              <a:t></a:t>
            </a:r>
            <a:endParaRPr lang="en-US" sz="2400" dirty="0">
              <a:solidFill>
                <a:srgbClr val="8CC600"/>
              </a:solidFill>
              <a:latin typeface="Segoe UI Symbol" panose="020B0502040204020203" pitchFamily="34" charset="0"/>
              <a:ea typeface="Segoe UI Symbol" panose="020B0502040204020203" pitchFamily="34" charset="0"/>
            </a:endParaRPr>
          </a:p>
        </p:txBody>
      </p:sp>
      <p:sp>
        <p:nvSpPr>
          <p:cNvPr id="79" name="TextBox 78"/>
          <p:cNvSpPr txBox="1"/>
          <p:nvPr/>
        </p:nvSpPr>
        <p:spPr>
          <a:xfrm>
            <a:off x="3164685" y="3741534"/>
            <a:ext cx="949964" cy="830997"/>
          </a:xfrm>
          <a:prstGeom prst="rect">
            <a:avLst/>
          </a:prstGeom>
          <a:noFill/>
        </p:spPr>
        <p:txBody>
          <a:bodyPr wrap="square" rtlCol="0">
            <a:spAutoFit/>
          </a:bodyPr>
          <a:lstStyle/>
          <a:p>
            <a:r>
              <a:rPr lang="en-US" sz="4800" dirty="0">
                <a:solidFill>
                  <a:srgbClr val="00AEEF"/>
                </a:solidFill>
                <a:latin typeface="Segoe UI Symbol" panose="020B0502040204020203" pitchFamily="34" charset="0"/>
                <a:ea typeface="Segoe UI Symbol" panose="020B0502040204020203" pitchFamily="34" charset="0"/>
              </a:rPr>
              <a:t></a:t>
            </a:r>
            <a:endParaRPr lang="en-US" dirty="0">
              <a:solidFill>
                <a:srgbClr val="00AEEF"/>
              </a:solidFill>
              <a:latin typeface="Segoe UI Symbol" panose="020B0502040204020203" pitchFamily="34" charset="0"/>
              <a:ea typeface="Segoe UI Symbol" panose="020B0502040204020203" pitchFamily="34" charset="0"/>
            </a:endParaRPr>
          </a:p>
        </p:txBody>
      </p:sp>
    </p:spTree>
    <p:extLst>
      <p:ext uri="{BB962C8B-B14F-4D97-AF65-F5344CB8AC3E}">
        <p14:creationId xmlns:p14="http://schemas.microsoft.com/office/powerpoint/2010/main" val="4099933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8" grpId="0"/>
      <p:bldP spid="3" grpId="0"/>
      <p:bldP spid="80" grpId="0"/>
      <p:bldP spid="7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 a model is the data the user needs to work with</a:t>
            </a:r>
            <a:endParaRPr lang="en-US" dirty="0"/>
          </a:p>
        </p:txBody>
      </p:sp>
      <p:sp>
        <p:nvSpPr>
          <p:cNvPr id="3" name="Content Placeholder 2"/>
          <p:cNvSpPr>
            <a:spLocks noGrp="1"/>
          </p:cNvSpPr>
          <p:nvPr>
            <p:ph sz="quarter" idx="10"/>
          </p:nvPr>
        </p:nvSpPr>
        <p:spPr/>
        <p:txBody>
          <a:bodyPr/>
          <a:lstStyle/>
          <a:p>
            <a:r>
              <a:rPr lang="en-US" dirty="0" smtClean="0"/>
              <a:t>Could be a...</a:t>
            </a:r>
          </a:p>
          <a:p>
            <a:pPr lvl="1"/>
            <a:r>
              <a:rPr lang="en-US" dirty="0" smtClean="0"/>
              <a:t>Customer</a:t>
            </a:r>
          </a:p>
          <a:p>
            <a:pPr lvl="1"/>
            <a:r>
              <a:rPr lang="en-US" dirty="0" smtClean="0"/>
              <a:t>Product</a:t>
            </a:r>
          </a:p>
          <a:p>
            <a:pPr lvl="1"/>
            <a:r>
              <a:rPr lang="en-US" dirty="0" smtClean="0"/>
              <a:t>Reservation</a:t>
            </a:r>
          </a:p>
          <a:p>
            <a:pPr lvl="1"/>
            <a:endParaRPr lang="en-US" dirty="0"/>
          </a:p>
        </p:txBody>
      </p:sp>
    </p:spTree>
    <p:extLst>
      <p:ext uri="{BB962C8B-B14F-4D97-AF65-F5344CB8AC3E}">
        <p14:creationId xmlns:p14="http://schemas.microsoft.com/office/powerpoint/2010/main" val="1794851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the end of the day</a:t>
            </a:r>
            <a:endParaRPr lang="en-US" dirty="0"/>
          </a:p>
        </p:txBody>
      </p:sp>
      <p:sp>
        <p:nvSpPr>
          <p:cNvPr id="3" name="Content Placeholder 2"/>
          <p:cNvSpPr>
            <a:spLocks noGrp="1"/>
          </p:cNvSpPr>
          <p:nvPr>
            <p:ph sz="quarter" idx="10"/>
          </p:nvPr>
        </p:nvSpPr>
        <p:spPr/>
        <p:txBody>
          <a:bodyPr/>
          <a:lstStyle/>
          <a:p>
            <a:r>
              <a:rPr lang="en-US" dirty="0" smtClean="0"/>
              <a:t>A model is just a class</a:t>
            </a:r>
          </a:p>
          <a:p>
            <a:pPr lvl="1"/>
            <a:r>
              <a:rPr lang="en-US" dirty="0" smtClean="0"/>
              <a:t>So if you know how to create a class in Python, you can create a model</a:t>
            </a:r>
          </a:p>
          <a:p>
            <a:pPr marL="0" indent="0">
              <a:buNone/>
            </a:pPr>
            <a:endParaRPr lang="en-US" dirty="0"/>
          </a:p>
          <a:p>
            <a:pPr marL="0" indent="0">
              <a:buNone/>
            </a:pP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smtClean="0">
                <a:solidFill>
                  <a:srgbClr val="2B91AF"/>
                </a:solidFill>
                <a:highlight>
                  <a:srgbClr val="FFFFFF"/>
                </a:highlight>
                <a:latin typeface="Consolas" panose="020B0609020204030204" pitchFamily="49" charset="0"/>
              </a:rPr>
              <a:t>Artist</a:t>
            </a:r>
          </a:p>
          <a:p>
            <a:pPr marL="0" indent="0">
              <a:buNone/>
            </a:pP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Album</a:t>
            </a:r>
            <a:endParaRPr lang="en-US" dirty="0"/>
          </a:p>
        </p:txBody>
      </p:sp>
    </p:spTree>
    <p:extLst>
      <p:ext uri="{BB962C8B-B14F-4D97-AF65-F5344CB8AC3E}">
        <p14:creationId xmlns:p14="http://schemas.microsoft.com/office/powerpoint/2010/main" val="4176164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But what about the database?</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612597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When you get right down to it</a:t>
            </a:r>
            <a:endParaRPr lang="en-US" dirty="0"/>
          </a:p>
        </p:txBody>
      </p:sp>
      <p:sp>
        <p:nvSpPr>
          <p:cNvPr id="5" name="Content Placeholder 4"/>
          <p:cNvSpPr>
            <a:spLocks noGrp="1"/>
          </p:cNvSpPr>
          <p:nvPr>
            <p:ph sz="quarter" idx="10"/>
          </p:nvPr>
        </p:nvSpPr>
        <p:spPr/>
        <p:txBody>
          <a:bodyPr/>
          <a:lstStyle/>
          <a:p>
            <a:r>
              <a:rPr lang="en-US" dirty="0" smtClean="0"/>
              <a:t>Basically every web app is a front end to a database</a:t>
            </a:r>
          </a:p>
          <a:p>
            <a:pPr lvl="1"/>
            <a:r>
              <a:rPr lang="en-US" dirty="0" smtClean="0"/>
              <a:t>Customer management</a:t>
            </a:r>
          </a:p>
          <a:p>
            <a:pPr lvl="1"/>
            <a:r>
              <a:rPr lang="en-US" dirty="0" smtClean="0"/>
              <a:t>Reservation system</a:t>
            </a:r>
          </a:p>
          <a:p>
            <a:pPr lvl="1"/>
            <a:r>
              <a:rPr lang="en-US" dirty="0" smtClean="0"/>
              <a:t>Trivia application</a:t>
            </a:r>
            <a:endParaRPr lang="en-US" dirty="0"/>
          </a:p>
        </p:txBody>
      </p:sp>
    </p:spTree>
    <p:extLst>
      <p:ext uri="{BB962C8B-B14F-4D97-AF65-F5344CB8AC3E}">
        <p14:creationId xmlns:p14="http://schemas.microsoft.com/office/powerpoint/2010/main" val="3407628651"/>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5FDD9-4C58-4084-9F89-0E6ADD6FFF55}">
  <ds:schemaRefs>
    <ds:schemaRef ds:uri="http://schemas.microsoft.com/office/2006/documentManagement/types"/>
    <ds:schemaRef ds:uri="27aa9422-7f1f-4c84-9cdf-302b1a67e513"/>
    <ds:schemaRef ds:uri="http://purl.org/dc/dcmitype/"/>
    <ds:schemaRef ds:uri="http://purl.org/dc/elements/1.1/"/>
    <ds:schemaRef ds:uri="http://purl.org/dc/terms/"/>
    <ds:schemaRef ds:uri="http://www.w3.org/XML/1998/namespace"/>
    <ds:schemaRef ds:uri="http://schemas.microsoft.com/office/infopath/2007/PartnerControls"/>
    <ds:schemaRef ds:uri="http://schemas.microsoft.com/office/2006/metadata/properties"/>
    <ds:schemaRef ds:uri="http://schemas.openxmlformats.org/package/2006/metadata/core-properties"/>
    <ds:schemaRef ds:uri="230e9df3-be65-4c73-a93b-d1236ebd677e"/>
    <ds:schemaRef ds:uri="http://schemas.microsoft.com/sharepoint/v3"/>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3356</TotalTime>
  <Words>1008</Words>
  <Application>Microsoft Office PowerPoint</Application>
  <PresentationFormat>Widescreen</PresentationFormat>
  <Paragraphs>189</Paragraphs>
  <Slides>30</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Calibri</vt:lpstr>
      <vt:lpstr>Consolas</vt:lpstr>
      <vt:lpstr>Segoe</vt:lpstr>
      <vt:lpstr>Segoe UI</vt:lpstr>
      <vt:lpstr>Segoe UI Light</vt:lpstr>
      <vt:lpstr>Segoe UI Symbol</vt:lpstr>
      <vt:lpstr>Times New Roman</vt:lpstr>
      <vt:lpstr>1_Office Theme</vt:lpstr>
      <vt:lpstr>PowerPoint Presentation</vt:lpstr>
      <vt:lpstr>Module Overview</vt:lpstr>
      <vt:lpstr>PowerPoint Presentation</vt:lpstr>
      <vt:lpstr>What’s a model?</vt:lpstr>
      <vt:lpstr>Models, Views, and Controllers</vt:lpstr>
      <vt:lpstr>So a model is the data the user needs to work with</vt:lpstr>
      <vt:lpstr>At the end of the day</vt:lpstr>
      <vt:lpstr>PowerPoint Presentation</vt:lpstr>
      <vt:lpstr>When you get right down to it</vt:lpstr>
      <vt:lpstr>We need to work with data in a database</vt:lpstr>
      <vt:lpstr>Object-relational mapping</vt:lpstr>
      <vt:lpstr>DIAGRAM</vt:lpstr>
      <vt:lpstr>Why use an ORM?</vt:lpstr>
      <vt:lpstr>What ORMs are available?</vt:lpstr>
      <vt:lpstr>PowerPoint Presentation</vt:lpstr>
      <vt:lpstr>How do we design our classes?</vt:lpstr>
      <vt:lpstr>Creating a class for Django ORM</vt:lpstr>
      <vt:lpstr>Adding properties</vt:lpstr>
      <vt:lpstr>Creating strings</vt:lpstr>
      <vt:lpstr>Creating integers</vt:lpstr>
      <vt:lpstr>Creating a class and adding fields</vt:lpstr>
      <vt:lpstr>What about primary keys?</vt:lpstr>
      <vt:lpstr>What if we want to customize the primary key?</vt:lpstr>
      <vt:lpstr>How about relationships?</vt:lpstr>
      <vt:lpstr>Adding relationships</vt:lpstr>
      <vt:lpstr>Now about those names...</vt:lpstr>
      <vt:lpstr>Getting models ready for display</vt:lpstr>
      <vt:lpstr>Are these the only field options?</vt:lpstr>
      <vt:lpstr>But what about the database?!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Christopher Harrison</cp:lastModifiedBy>
  <cp:revision>69</cp:revision>
  <dcterms:created xsi:type="dcterms:W3CDTF">2013-02-15T23:12:42Z</dcterms:created>
  <dcterms:modified xsi:type="dcterms:W3CDTF">2015-05-19T19:10:58Z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