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77" r:id="rId5"/>
    <p:sldId id="278" r:id="rId6"/>
    <p:sldId id="282" r:id="rId7"/>
    <p:sldId id="283" r:id="rId8"/>
    <p:sldId id="284" r:id="rId9"/>
    <p:sldId id="286" r:id="rId10"/>
    <p:sldId id="289" r:id="rId11"/>
    <p:sldId id="287" r:id="rId12"/>
    <p:sldId id="288" r:id="rId13"/>
    <p:sldId id="290" r:id="rId14"/>
    <p:sldId id="291" r:id="rId15"/>
    <p:sldId id="292" r:id="rId16"/>
    <p:sldId id="293" r:id="rId17"/>
    <p:sldId id="294" r:id="rId18"/>
    <p:sldId id="295" r:id="rId19"/>
    <p:sldId id="296" r:id="rId20"/>
    <p:sldId id="298" r:id="rId21"/>
    <p:sldId id="297" r:id="rId22"/>
    <p:sldId id="299" r:id="rId23"/>
    <p:sldId id="300" r:id="rId24"/>
    <p:sldId id="301" r:id="rId25"/>
    <p:sldId id="302" r:id="rId26"/>
    <p:sldId id="303" r:id="rId27"/>
    <p:sldId id="304" r:id="rId28"/>
    <p:sldId id="305" r:id="rId29"/>
    <p:sldId id="306"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8470" autoAdjust="0"/>
  </p:normalViewPr>
  <p:slideViewPr>
    <p:cSldViewPr snapToGrid="0">
      <p:cViewPr varScale="1">
        <p:scale>
          <a:sx n="112" d="100"/>
          <a:sy n="112" d="100"/>
        </p:scale>
        <p:origin x="2052"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click on the project, choose Open Command Prompt</a:t>
            </a:r>
            <a:r>
              <a:rPr lang="en-US" baseline="0" dirty="0" smtClean="0"/>
              <a:t> Here…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171987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Managing the database and making queries</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and updating data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162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 you know how to create an object in Python…</a:t>
            </a:r>
            <a:endParaRPr lang="en-US" dirty="0"/>
          </a:p>
        </p:txBody>
      </p:sp>
      <p:sp>
        <p:nvSpPr>
          <p:cNvPr id="5" name="Content Placeholder 4"/>
          <p:cNvSpPr>
            <a:spLocks noGrp="1"/>
          </p:cNvSpPr>
          <p:nvPr>
            <p:ph sz="quarter" idx="10"/>
          </p:nvPr>
        </p:nvSpPr>
        <p:spPr/>
        <p:txBody>
          <a:bodyPr/>
          <a:lstStyle/>
          <a:p>
            <a:r>
              <a:rPr lang="en-US" dirty="0" smtClean="0"/>
              <a:t>You already know how to create and save objects into the database using Django</a:t>
            </a:r>
          </a:p>
          <a:p>
            <a:endParaRPr lang="en-US" dirty="0"/>
          </a:p>
          <a:p>
            <a:endParaRPr lang="en-US" dirty="0" smtClean="0"/>
          </a:p>
          <a:p>
            <a:r>
              <a:rPr lang="en-US" dirty="0" smtClean="0"/>
              <a:t>The save method is added by inheriting from Model</a:t>
            </a:r>
            <a:endParaRPr lang="en-US" dirty="0"/>
          </a:p>
        </p:txBody>
      </p:sp>
      <p:sp>
        <p:nvSpPr>
          <p:cNvPr id="6" name="Rounded Rectangle 5"/>
          <p:cNvSpPr/>
          <p:nvPr/>
        </p:nvSpPr>
        <p:spPr>
          <a:xfrm>
            <a:off x="1292352" y="2596896"/>
            <a:ext cx="8985504" cy="10119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err="1" smtClean="0">
                <a:latin typeface="Consolas" panose="020B0609020204030204" pitchFamily="49" charset="0"/>
                <a:cs typeface="Consolas" panose="020B0609020204030204" pitchFamily="49" charset="0"/>
              </a:rPr>
              <a:t>newArtist</a:t>
            </a:r>
            <a:r>
              <a:rPr lang="en-US" sz="2000" dirty="0" smtClean="0">
                <a:latin typeface="Consolas" panose="020B0609020204030204" pitchFamily="49" charset="0"/>
                <a:cs typeface="Consolas" panose="020B0609020204030204" pitchFamily="49" charset="0"/>
              </a:rPr>
              <a:t> = Artist(name = 'Artist Name', </a:t>
            </a:r>
            <a:r>
              <a:rPr lang="en-US" sz="2000" dirty="0" err="1" smtClean="0">
                <a:latin typeface="Consolas" panose="020B0609020204030204" pitchFamily="49" charset="0"/>
                <a:cs typeface="Consolas" panose="020B0609020204030204" pitchFamily="49" charset="0"/>
              </a:rPr>
              <a:t>year_formed</a:t>
            </a:r>
            <a:r>
              <a:rPr lang="en-US" sz="2000" dirty="0" smtClean="0">
                <a:latin typeface="Consolas" panose="020B0609020204030204" pitchFamily="49" charset="0"/>
                <a:cs typeface="Consolas" panose="020B0609020204030204" pitchFamily="49" charset="0"/>
              </a:rPr>
              <a:t> = 2015);</a:t>
            </a:r>
          </a:p>
          <a:p>
            <a:r>
              <a:rPr lang="en-US" sz="2000" dirty="0" err="1" smtClean="0">
                <a:latin typeface="Consolas" panose="020B0609020204030204" pitchFamily="49" charset="0"/>
                <a:cs typeface="Consolas" panose="020B0609020204030204" pitchFamily="49" charset="0"/>
              </a:rPr>
              <a:t>newArtist.save</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7030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 if you know how to modify objects in Python…</a:t>
            </a:r>
            <a:endParaRPr lang="en-US" dirty="0"/>
          </a:p>
        </p:txBody>
      </p:sp>
      <p:sp>
        <p:nvSpPr>
          <p:cNvPr id="3" name="Content Placeholder 2"/>
          <p:cNvSpPr>
            <a:spLocks noGrp="1"/>
          </p:cNvSpPr>
          <p:nvPr>
            <p:ph sz="quarter" idx="10"/>
          </p:nvPr>
        </p:nvSpPr>
        <p:spPr/>
        <p:txBody>
          <a:bodyPr/>
          <a:lstStyle/>
          <a:p>
            <a:r>
              <a:rPr lang="en-US" dirty="0" smtClean="0"/>
              <a:t>You know how to update the object in the database</a:t>
            </a:r>
          </a:p>
          <a:p>
            <a:r>
              <a:rPr lang="en-US" dirty="0" smtClean="0"/>
              <a:t>The Python ORM automatically tracks changes to the object</a:t>
            </a:r>
          </a:p>
          <a:p>
            <a:r>
              <a:rPr lang="en-US" dirty="0" smtClean="0"/>
              <a:t>All you need to do is update the object, and call save()</a:t>
            </a:r>
            <a:endParaRPr lang="en-US" dirty="0"/>
          </a:p>
        </p:txBody>
      </p:sp>
      <p:sp>
        <p:nvSpPr>
          <p:cNvPr id="4" name="Rounded Rectangle 3"/>
          <p:cNvSpPr/>
          <p:nvPr/>
        </p:nvSpPr>
        <p:spPr>
          <a:xfrm>
            <a:off x="3267456" y="3901440"/>
            <a:ext cx="4986528" cy="10119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latin typeface="Consolas" panose="020B0609020204030204" pitchFamily="49" charset="0"/>
                <a:cs typeface="Consolas" panose="020B0609020204030204" pitchFamily="49" charset="0"/>
              </a:rPr>
              <a:t>newArtist.name = 'Updated Name';</a:t>
            </a:r>
          </a:p>
          <a:p>
            <a:r>
              <a:rPr lang="en-US" sz="2000" dirty="0" err="1" smtClean="0">
                <a:latin typeface="Consolas" panose="020B0609020204030204" pitchFamily="49" charset="0"/>
                <a:cs typeface="Consolas" panose="020B0609020204030204" pitchFamily="49" charset="0"/>
              </a:rPr>
              <a:t>newArtist.save</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728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and saving objects using Django ORM</a:t>
            </a:r>
            <a:endParaRPr lang="en-US" dirty="0"/>
          </a:p>
        </p:txBody>
      </p:sp>
    </p:spTree>
    <p:extLst>
      <p:ext uri="{BB962C8B-B14F-4D97-AF65-F5344CB8AC3E}">
        <p14:creationId xmlns:p14="http://schemas.microsoft.com/office/powerpoint/2010/main" val="12404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Querying data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9997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has great support for querying data</a:t>
            </a:r>
            <a:endParaRPr lang="en-US" dirty="0"/>
          </a:p>
        </p:txBody>
      </p:sp>
      <p:sp>
        <p:nvSpPr>
          <p:cNvPr id="5" name="Content Placeholder 4"/>
          <p:cNvSpPr>
            <a:spLocks noGrp="1"/>
          </p:cNvSpPr>
          <p:nvPr>
            <p:ph sz="quarter" idx="10"/>
          </p:nvPr>
        </p:nvSpPr>
        <p:spPr/>
        <p:txBody>
          <a:bodyPr/>
          <a:lstStyle/>
          <a:p>
            <a:r>
              <a:rPr lang="en-US" dirty="0" smtClean="0"/>
              <a:t>Basically, however you need to go get the data there's a way to write the query using Django ORM</a:t>
            </a:r>
          </a:p>
          <a:p>
            <a:r>
              <a:rPr lang="en-US" dirty="0" smtClean="0"/>
              <a:t>Queries are created by using the </a:t>
            </a:r>
            <a:r>
              <a:rPr lang="en-US" b="1" dirty="0" smtClean="0">
                <a:latin typeface="Consolas" panose="020B0609020204030204" pitchFamily="49" charset="0"/>
                <a:cs typeface="Consolas" panose="020B0609020204030204" pitchFamily="49" charset="0"/>
              </a:rPr>
              <a:t>objects</a:t>
            </a:r>
            <a:r>
              <a:rPr lang="en-US" dirty="0" smtClean="0"/>
              <a:t> collection</a:t>
            </a:r>
          </a:p>
          <a:p>
            <a:pPr lvl="1"/>
            <a:r>
              <a:rPr lang="en-US" b="1" dirty="0" smtClean="0">
                <a:latin typeface="Consolas" panose="020B0609020204030204" pitchFamily="49" charset="0"/>
                <a:cs typeface="Consolas" panose="020B0609020204030204" pitchFamily="49" charset="0"/>
              </a:rPr>
              <a:t>objects</a:t>
            </a:r>
            <a:r>
              <a:rPr lang="en-US" dirty="0" smtClean="0">
                <a:latin typeface="Consolas" panose="020B0609020204030204" pitchFamily="49" charset="0"/>
                <a:cs typeface="Consolas" panose="020B0609020204030204" pitchFamily="49" charset="0"/>
              </a:rPr>
              <a:t> </a:t>
            </a:r>
            <a:r>
              <a:rPr lang="en-US" dirty="0" smtClean="0"/>
              <a:t>is added to each class that inherits from </a:t>
            </a:r>
            <a:r>
              <a:rPr lang="en-US" b="1" dirty="0" smtClean="0">
                <a:latin typeface="Consolas" panose="020B0609020204030204" pitchFamily="49" charset="0"/>
                <a:cs typeface="Consolas" panose="020B0609020204030204" pitchFamily="49" charset="0"/>
              </a:rPr>
              <a:t>Model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93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queries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pp 4"/>
              <p:cNvGraphicFramePr>
                <a:graphicFrameLocks noGrp="1"/>
              </p:cNvGraphicFramePr>
              <p:nvPr>
                <p:extLst>
                  <p:ext uri="{D42A27DB-BD31-4B8C-83A1-F6EECF244321}">
                    <p14:modId xmlns:p14="http://schemas.microsoft.com/office/powerpoint/2010/main" val="1810037210"/>
                  </p:ext>
                </p:extLst>
              </p:nvPr>
            </p:nvGraphicFramePr>
            <p:xfrm>
              <a:off x="565404" y="1245701"/>
              <a:ext cx="11151108" cy="541874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pp 4"/>
              <p:cNvPicPr>
                <a:picLocks noGrp="1" noRot="1" noChangeAspect="1" noMove="1" noResize="1" noEditPoints="1" noAdjustHandles="1" noChangeArrowheads="1" noChangeShapeType="1"/>
              </p:cNvPicPr>
              <p:nvPr/>
            </p:nvPicPr>
            <p:blipFill>
              <a:blip r:embed="rId3"/>
              <a:stretch>
                <a:fillRect/>
              </a:stretch>
            </p:blipFill>
            <p:spPr>
              <a:xfrm>
                <a:off x="565404" y="1245701"/>
                <a:ext cx="11151108" cy="5418749"/>
              </a:xfrm>
              <a:prstGeom prst="rect">
                <a:avLst/>
              </a:prstGeom>
            </p:spPr>
          </p:pic>
        </mc:Fallback>
      </mc:AlternateContent>
    </p:spTree>
    <p:extLst>
      <p:ext uri="{BB962C8B-B14F-4D97-AF65-F5344CB8AC3E}">
        <p14:creationId xmlns:p14="http://schemas.microsoft.com/office/powerpoint/2010/main" val="17055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queries</a:t>
            </a:r>
            <a:endParaRPr lang="en-US" dirty="0"/>
          </a:p>
        </p:txBody>
      </p:sp>
    </p:spTree>
    <p:extLst>
      <p:ext uri="{BB962C8B-B14F-4D97-AF65-F5344CB8AC3E}">
        <p14:creationId xmlns:p14="http://schemas.microsoft.com/office/powerpoint/2010/main" val="3169631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queries</a:t>
            </a:r>
            <a:endParaRPr lang="en-US" dirty="0"/>
          </a:p>
        </p:txBody>
      </p:sp>
      <p:sp>
        <p:nvSpPr>
          <p:cNvPr id="3" name="Content Placeholder 2"/>
          <p:cNvSpPr>
            <a:spLocks noGrp="1"/>
          </p:cNvSpPr>
          <p:nvPr>
            <p:ph sz="quarter" idx="10"/>
          </p:nvPr>
        </p:nvSpPr>
        <p:spPr/>
        <p:txBody>
          <a:bodyPr/>
          <a:lstStyle/>
          <a:p>
            <a:r>
              <a:rPr lang="en-US" dirty="0" smtClean="0"/>
              <a:t>Django provides two main methods for writing queries</a:t>
            </a:r>
          </a:p>
          <a:p>
            <a:r>
              <a:rPr lang="en-US" dirty="0" smtClean="0">
                <a:latin typeface="Consolas" panose="020B0609020204030204" pitchFamily="49" charset="0"/>
                <a:cs typeface="Consolas" panose="020B0609020204030204" pitchFamily="49" charset="0"/>
              </a:rPr>
              <a:t>get</a:t>
            </a:r>
          </a:p>
          <a:p>
            <a:pPr lvl="1"/>
            <a:r>
              <a:rPr lang="en-US" dirty="0" smtClean="0"/>
              <a:t>Returns one and only one object</a:t>
            </a:r>
          </a:p>
          <a:p>
            <a:pPr lvl="1"/>
            <a:r>
              <a:rPr lang="en-US" dirty="0" smtClean="0"/>
              <a:t>If your query returns zero or more than one, an error is thrown</a:t>
            </a:r>
          </a:p>
          <a:p>
            <a:r>
              <a:rPr lang="en-US" dirty="0" smtClean="0">
                <a:latin typeface="Consolas" panose="020B0609020204030204" pitchFamily="49" charset="0"/>
                <a:cs typeface="Consolas" panose="020B0609020204030204" pitchFamily="49" charset="0"/>
              </a:rPr>
              <a:t>filter</a:t>
            </a:r>
          </a:p>
          <a:p>
            <a:pPr lvl="1"/>
            <a:r>
              <a:rPr lang="en-US" dirty="0" smtClean="0"/>
              <a:t>Returns multiple objects</a:t>
            </a:r>
          </a:p>
          <a:p>
            <a:pPr lvl="1"/>
            <a:r>
              <a:rPr lang="en-US" dirty="0" smtClean="0"/>
              <a:t>Technically a </a:t>
            </a:r>
            <a:r>
              <a:rPr lang="en-US" dirty="0" err="1" smtClean="0"/>
              <a:t>QuerySet</a:t>
            </a:r>
            <a:r>
              <a:rPr lang="en-US" dirty="0" smtClean="0"/>
              <a:t>, allowing for more complex queries</a:t>
            </a:r>
            <a:endParaRPr lang="en-US" dirty="0"/>
          </a:p>
        </p:txBody>
      </p:sp>
    </p:spTree>
    <p:extLst>
      <p:ext uri="{BB962C8B-B14F-4D97-AF65-F5344CB8AC3E}">
        <p14:creationId xmlns:p14="http://schemas.microsoft.com/office/powerpoint/2010/main" val="346935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filter syntax</a:t>
            </a:r>
            <a:endParaRPr lang="en-US" dirty="0"/>
          </a:p>
        </p:txBody>
      </p:sp>
      <p:sp>
        <p:nvSpPr>
          <p:cNvPr id="3" name="Content Placeholder 2"/>
          <p:cNvSpPr>
            <a:spLocks noGrp="1"/>
          </p:cNvSpPr>
          <p:nvPr>
            <p:ph sz="quarter" idx="10"/>
          </p:nvPr>
        </p:nvSpPr>
        <p:spPr/>
        <p:txBody>
          <a:bodyPr/>
          <a:lstStyle/>
          <a:p>
            <a:r>
              <a:rPr lang="en-US" dirty="0" smtClean="0"/>
              <a:t>Django is aware of your object structure, meaning you can query data using the class structure you created</a:t>
            </a:r>
          </a:p>
          <a:p>
            <a:r>
              <a:rPr lang="en-US" dirty="0" smtClean="0"/>
              <a:t>Let's say you wanted to find an artist by its name:</a:t>
            </a:r>
          </a:p>
          <a:p>
            <a:endParaRPr lang="en-US" dirty="0"/>
          </a:p>
          <a:p>
            <a:endParaRPr lang="en-US" dirty="0" smtClean="0"/>
          </a:p>
          <a:p>
            <a:r>
              <a:rPr lang="en-US" dirty="0" smtClean="0"/>
              <a:t>Note: </a:t>
            </a:r>
            <a:r>
              <a:rPr lang="en-US" dirty="0" smtClean="0">
                <a:latin typeface="Consolas" panose="020B0609020204030204" pitchFamily="49" charset="0"/>
                <a:cs typeface="Consolas" panose="020B0609020204030204" pitchFamily="49" charset="0"/>
              </a:rPr>
              <a:t>get</a:t>
            </a:r>
            <a:r>
              <a:rPr lang="en-US" dirty="0" smtClean="0"/>
              <a:t> works in our model because it would only return one artist</a:t>
            </a:r>
            <a:endParaRPr lang="en-US" dirty="0"/>
          </a:p>
        </p:txBody>
      </p:sp>
      <p:sp>
        <p:nvSpPr>
          <p:cNvPr id="6" name="Rounded Rectangle 5"/>
          <p:cNvSpPr/>
          <p:nvPr/>
        </p:nvSpPr>
        <p:spPr>
          <a:xfrm>
            <a:off x="1389888" y="3328416"/>
            <a:ext cx="9204960"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(name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7540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Getting the database ready</a:t>
            </a:r>
          </a:p>
          <a:p>
            <a:r>
              <a:rPr lang="en-GB" dirty="0" smtClean="0"/>
              <a:t>Creating and updating data</a:t>
            </a:r>
          </a:p>
          <a:p>
            <a:r>
              <a:rPr lang="en-GB" dirty="0" smtClean="0"/>
              <a:t>Querying data</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starts with?</a:t>
            </a:r>
            <a:endParaRPr lang="en-US" dirty="0"/>
          </a:p>
        </p:txBody>
      </p:sp>
      <p:sp>
        <p:nvSpPr>
          <p:cNvPr id="3" name="Content Placeholder 2"/>
          <p:cNvSpPr>
            <a:spLocks noGrp="1"/>
          </p:cNvSpPr>
          <p:nvPr>
            <p:ph sz="quarter" idx="10"/>
          </p:nvPr>
        </p:nvSpPr>
        <p:spPr/>
        <p:txBody>
          <a:bodyPr/>
          <a:lstStyle/>
          <a:p>
            <a:r>
              <a:rPr lang="en-US" dirty="0" smtClean="0"/>
              <a:t>Often users want to write our a query where they only know part of the name, typically the beginning</a:t>
            </a:r>
          </a:p>
          <a:p>
            <a:r>
              <a:rPr lang="en-US" dirty="0" smtClean="0"/>
              <a:t>To write this type of query, use </a:t>
            </a:r>
            <a:r>
              <a:rPr lang="en-US" dirty="0" smtClean="0">
                <a:latin typeface="Consolas" panose="020B0609020204030204" pitchFamily="49" charset="0"/>
                <a:cs typeface="Consolas" panose="020B0609020204030204" pitchFamily="49" charset="0"/>
              </a:rPr>
              <a:t>property__</a:t>
            </a:r>
            <a:r>
              <a:rPr lang="en-US" dirty="0" err="1" smtClean="0">
                <a:latin typeface="Consolas" panose="020B0609020204030204" pitchFamily="49" charset="0"/>
                <a:cs typeface="Consolas" panose="020B0609020204030204" pitchFamily="49" charset="0"/>
              </a:rPr>
              <a:t>startswith</a:t>
            </a:r>
            <a:endParaRPr lang="en-US" dirty="0" smtClean="0">
              <a:latin typeface="Consolas" panose="020B0609020204030204" pitchFamily="49" charset="0"/>
              <a:cs typeface="Consolas" panose="020B0609020204030204" pitchFamily="49" charset="0"/>
            </a:endParaRPr>
          </a:p>
        </p:txBody>
      </p:sp>
      <p:sp>
        <p:nvSpPr>
          <p:cNvPr id="4" name="Rounded Rectangle 3"/>
          <p:cNvSpPr/>
          <p:nvPr/>
        </p:nvSpPr>
        <p:spPr>
          <a:xfrm>
            <a:off x="621792" y="3606700"/>
            <a:ext cx="10627655"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artists = </a:t>
            </a:r>
            <a:r>
              <a:rPr lang="en-US" sz="2400" dirty="0" err="1" smtClean="0">
                <a:latin typeface="Consolas" panose="020B0609020204030204" pitchFamily="49" charset="0"/>
                <a:cs typeface="Consolas" panose="020B0609020204030204" pitchFamily="49" charset="0"/>
              </a:rPr>
              <a:t>Artist.objects.filter</a:t>
            </a:r>
            <a:r>
              <a:rPr lang="en-US" sz="2400" dirty="0" smtClean="0">
                <a:latin typeface="Consolas" panose="020B0609020204030204" pitchFamily="49" charset="0"/>
                <a:cs typeface="Consolas" panose="020B0609020204030204" pitchFamily="49" charset="0"/>
              </a:rPr>
              <a:t>(name__</a:t>
            </a:r>
            <a:r>
              <a:rPr lang="en-US" sz="2400" dirty="0" err="1" smtClean="0">
                <a:latin typeface="Consolas" panose="020B0609020204030204" pitchFamily="49" charset="0"/>
                <a:cs typeface="Consolas" panose="020B0609020204030204" pitchFamily="49" charset="0"/>
              </a:rPr>
              <a:t>startswith</a:t>
            </a:r>
            <a:r>
              <a:rPr lang="en-US" sz="2400" dirty="0" smtClean="0">
                <a:latin typeface="Consolas" panose="020B0609020204030204" pitchFamily="49" charset="0"/>
                <a:cs typeface="Consolas" panose="020B0609020204030204" pitchFamily="49" charset="0"/>
              </a:rPr>
              <a:t> = 'Great');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6790944" y="5157216"/>
            <a:ext cx="4645152" cy="14264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That's TWO underscores!</a:t>
            </a:r>
            <a:endParaRPr lang="en-US" sz="2800" dirty="0"/>
          </a:p>
        </p:txBody>
      </p:sp>
    </p:spTree>
    <p:extLst>
      <p:ext uri="{BB962C8B-B14F-4D97-AF65-F5344CB8AC3E}">
        <p14:creationId xmlns:p14="http://schemas.microsoft.com/office/powerpoint/2010/main" val="40313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case sensitivity?</a:t>
            </a:r>
            <a:endParaRPr lang="en-US" dirty="0"/>
          </a:p>
        </p:txBody>
      </p:sp>
      <p:sp>
        <p:nvSpPr>
          <p:cNvPr id="3" name="Content Placeholder 2"/>
          <p:cNvSpPr>
            <a:spLocks noGrp="1"/>
          </p:cNvSpPr>
          <p:nvPr>
            <p:ph sz="quarter" idx="10"/>
          </p:nvPr>
        </p:nvSpPr>
        <p:spPr/>
        <p:txBody>
          <a:bodyPr/>
          <a:lstStyle/>
          <a:p>
            <a:r>
              <a:rPr lang="en-US" dirty="0" smtClean="0"/>
              <a:t>By default, queries are case sensitive</a:t>
            </a:r>
          </a:p>
          <a:p>
            <a:r>
              <a:rPr lang="en-US" dirty="0" smtClean="0"/>
              <a:t>All operators are available with an insensitive variant</a:t>
            </a:r>
          </a:p>
          <a:p>
            <a:pPr lvl="1"/>
            <a:r>
              <a:rPr lang="en-US" dirty="0" smtClean="0"/>
              <a:t>Simply put the letter </a:t>
            </a:r>
            <a:r>
              <a:rPr lang="en-US" b="1" dirty="0" err="1" smtClean="0">
                <a:latin typeface="Consolas" panose="020B0609020204030204" pitchFamily="49" charset="0"/>
                <a:cs typeface="Consolas" panose="020B0609020204030204" pitchFamily="49" charset="0"/>
              </a:rPr>
              <a:t>i</a:t>
            </a:r>
            <a:r>
              <a:rPr lang="en-US" dirty="0" smtClean="0"/>
              <a:t> at the beginning</a:t>
            </a:r>
            <a:endParaRPr lang="en-US" dirty="0"/>
          </a:p>
        </p:txBody>
      </p:sp>
      <p:sp>
        <p:nvSpPr>
          <p:cNvPr id="4" name="Rounded Rectangle 3"/>
          <p:cNvSpPr/>
          <p:nvPr/>
        </p:nvSpPr>
        <p:spPr>
          <a:xfrm>
            <a:off x="755904" y="3606700"/>
            <a:ext cx="10728960"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artists = </a:t>
            </a:r>
            <a:r>
              <a:rPr lang="en-US" sz="2400" dirty="0" err="1" smtClean="0">
                <a:latin typeface="Consolas" panose="020B0609020204030204" pitchFamily="49" charset="0"/>
                <a:cs typeface="Consolas" panose="020B0609020204030204" pitchFamily="49" charset="0"/>
              </a:rPr>
              <a:t>Artist.objects.filter</a:t>
            </a:r>
            <a:r>
              <a:rPr lang="en-US" sz="2400" dirty="0" smtClean="0">
                <a:latin typeface="Consolas" panose="020B0609020204030204" pitchFamily="49" charset="0"/>
                <a:cs typeface="Consolas" panose="020B0609020204030204" pitchFamily="49" charset="0"/>
              </a:rPr>
              <a:t>(name__</a:t>
            </a:r>
            <a:r>
              <a:rPr lang="en-US" sz="2400" dirty="0" err="1" smtClean="0">
                <a:latin typeface="Consolas" panose="020B0609020204030204" pitchFamily="49" charset="0"/>
                <a:cs typeface="Consolas" panose="020B0609020204030204" pitchFamily="49" charset="0"/>
              </a:rPr>
              <a:t>istartswith</a:t>
            </a:r>
            <a:r>
              <a:rPr lang="en-US" sz="2400" dirty="0" smtClean="0">
                <a:latin typeface="Consolas" panose="020B0609020204030204" pitchFamily="49" charset="0"/>
                <a:cs typeface="Consolas" panose="020B0609020204030204" pitchFamily="49" charset="0"/>
              </a:rPr>
              <a:t> = 'Great');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446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case sensitivity with an exact match?</a:t>
            </a:r>
            <a:endParaRPr lang="en-US" dirty="0"/>
          </a:p>
        </p:txBody>
      </p:sp>
      <p:sp>
        <p:nvSpPr>
          <p:cNvPr id="3" name="Content Placeholder 2"/>
          <p:cNvSpPr>
            <a:spLocks noGrp="1"/>
          </p:cNvSpPr>
          <p:nvPr>
            <p:ph sz="quarter" idx="10"/>
          </p:nvPr>
        </p:nvSpPr>
        <p:spPr/>
        <p:txBody>
          <a:bodyPr/>
          <a:lstStyle/>
          <a:p>
            <a:r>
              <a:rPr lang="en-US" dirty="0" smtClean="0"/>
              <a:t>Remember </a:t>
            </a:r>
            <a:r>
              <a:rPr lang="en-US" dirty="0" smtClean="0">
                <a:latin typeface="Consolas" panose="020B0609020204030204" pitchFamily="49" charset="0"/>
                <a:cs typeface="Consolas" panose="020B0609020204030204" pitchFamily="49" charset="0"/>
              </a:rPr>
              <a:t>get</a:t>
            </a:r>
            <a:r>
              <a:rPr lang="en-US" dirty="0" smtClean="0"/>
              <a:t>? </a:t>
            </a:r>
          </a:p>
          <a:p>
            <a:pPr lvl="1"/>
            <a:r>
              <a:rPr lang="en-US" dirty="0" smtClean="0"/>
              <a:t>Get is designed to only return one object</a:t>
            </a:r>
          </a:p>
          <a:p>
            <a:endParaRPr lang="en-US" dirty="0"/>
          </a:p>
          <a:p>
            <a:endParaRPr lang="en-US" dirty="0" smtClean="0"/>
          </a:p>
          <a:p>
            <a:r>
              <a:rPr lang="en-US" dirty="0">
                <a:latin typeface="Consolas" panose="020B0609020204030204" pitchFamily="49" charset="0"/>
                <a:cs typeface="Consolas" panose="020B0609020204030204" pitchFamily="49" charset="0"/>
              </a:rPr>
              <a:t>get</a:t>
            </a:r>
            <a:r>
              <a:rPr lang="en-US" dirty="0" smtClean="0"/>
              <a:t> always expects an exact match</a:t>
            </a:r>
          </a:p>
          <a:p>
            <a:pPr lvl="1"/>
            <a:r>
              <a:rPr lang="en-US" dirty="0" smtClean="0"/>
              <a:t>The above query is the same as the one below</a:t>
            </a:r>
            <a:endParaRPr lang="en-US" dirty="0"/>
          </a:p>
        </p:txBody>
      </p:sp>
      <p:sp>
        <p:nvSpPr>
          <p:cNvPr id="4" name="Rounded Rectangle 3"/>
          <p:cNvSpPr/>
          <p:nvPr/>
        </p:nvSpPr>
        <p:spPr>
          <a:xfrm>
            <a:off x="1243584" y="2535936"/>
            <a:ext cx="9204960"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(name = 'Artist Name');</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841248" y="5394960"/>
            <a:ext cx="10021824"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name__exact</a:t>
            </a:r>
            <a:r>
              <a:rPr lang="en-US" sz="2400" dirty="0" smtClean="0">
                <a:latin typeface="Consolas" panose="020B0609020204030204" pitchFamily="49" charset="0"/>
                <a:cs typeface="Consolas" panose="020B0609020204030204" pitchFamily="49" charset="0"/>
              </a:rPr>
              <a:t>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3772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make it case insensitive?</a:t>
            </a:r>
            <a:endParaRPr lang="en-US" dirty="0"/>
          </a:p>
        </p:txBody>
      </p:sp>
      <p:sp>
        <p:nvSpPr>
          <p:cNvPr id="3" name="Content Placeholder 2"/>
          <p:cNvSpPr>
            <a:spLocks noGrp="1"/>
          </p:cNvSpPr>
          <p:nvPr>
            <p:ph sz="quarter" idx="10"/>
          </p:nvPr>
        </p:nvSpPr>
        <p:spPr/>
        <p:txBody>
          <a:bodyPr/>
          <a:lstStyle/>
          <a:p>
            <a:r>
              <a:rPr lang="en-US" dirty="0" smtClean="0"/>
              <a:t>In order to make a query case insensitive, you need to use the explicit </a:t>
            </a:r>
            <a:r>
              <a:rPr lang="en-US" dirty="0" smtClean="0">
                <a:latin typeface="Consolas" panose="020B0609020204030204" pitchFamily="49" charset="0"/>
                <a:cs typeface="Consolas" panose="020B0609020204030204" pitchFamily="49" charset="0"/>
              </a:rPr>
              <a:t>exact</a:t>
            </a:r>
            <a:r>
              <a:rPr lang="en-US" dirty="0" smtClean="0"/>
              <a:t> operator, and add the letter I</a:t>
            </a:r>
            <a:endParaRPr lang="en-US" dirty="0"/>
          </a:p>
        </p:txBody>
      </p:sp>
      <p:sp>
        <p:nvSpPr>
          <p:cNvPr id="4" name="Rounded Rectangle 3"/>
          <p:cNvSpPr/>
          <p:nvPr/>
        </p:nvSpPr>
        <p:spPr>
          <a:xfrm>
            <a:off x="841248" y="2712720"/>
            <a:ext cx="10216896"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(name__</a:t>
            </a:r>
            <a:r>
              <a:rPr lang="en-US" sz="2400" dirty="0" err="1" smtClean="0">
                <a:latin typeface="Consolas" panose="020B0609020204030204" pitchFamily="49" charset="0"/>
                <a:cs typeface="Consolas" panose="020B0609020204030204" pitchFamily="49" charset="0"/>
              </a:rPr>
              <a:t>iexact</a:t>
            </a:r>
            <a:r>
              <a:rPr lang="en-US" sz="2400" dirty="0" smtClean="0">
                <a:latin typeface="Consolas" panose="020B0609020204030204" pitchFamily="49" charset="0"/>
                <a:cs typeface="Consolas" panose="020B0609020204030204" pitchFamily="49" charset="0"/>
              </a:rPr>
              <a:t>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993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Queries</a:t>
            </a:r>
            <a:endParaRPr lang="en-US" dirty="0"/>
          </a:p>
        </p:txBody>
      </p:sp>
    </p:spTree>
    <p:extLst>
      <p:ext uri="{BB962C8B-B14F-4D97-AF65-F5344CB8AC3E}">
        <p14:creationId xmlns:p14="http://schemas.microsoft.com/office/powerpoint/2010/main" val="4209147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What happens if I want to load all albums by an artist?</a:t>
            </a:r>
            <a:endParaRPr lang="en-US" dirty="0"/>
          </a:p>
        </p:txBody>
      </p:sp>
      <p:sp>
        <p:nvSpPr>
          <p:cNvPr id="4" name="Content Placeholder 3"/>
          <p:cNvSpPr>
            <a:spLocks noGrp="1"/>
          </p:cNvSpPr>
          <p:nvPr>
            <p:ph sz="quarter" idx="10"/>
          </p:nvPr>
        </p:nvSpPr>
        <p:spPr/>
        <p:txBody>
          <a:bodyPr/>
          <a:lstStyle/>
          <a:p>
            <a:r>
              <a:rPr lang="en-US" dirty="0" smtClean="0"/>
              <a:t>Django allows you to walk the object chain</a:t>
            </a:r>
          </a:p>
          <a:p>
            <a:r>
              <a:rPr lang="en-US" dirty="0" smtClean="0"/>
              <a:t>Create your filter by using </a:t>
            </a:r>
            <a:r>
              <a:rPr lang="en-US" dirty="0" err="1" smtClean="0"/>
              <a:t>object__property</a:t>
            </a:r>
            <a:endParaRPr lang="en-US" dirty="0"/>
          </a:p>
        </p:txBody>
      </p:sp>
      <p:sp>
        <p:nvSpPr>
          <p:cNvPr id="5" name="Rectangle 4"/>
          <p:cNvSpPr/>
          <p:nvPr/>
        </p:nvSpPr>
        <p:spPr>
          <a:xfrm>
            <a:off x="2157984" y="3256498"/>
            <a:ext cx="2340864" cy="11948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Album</a:t>
            </a:r>
            <a:endParaRPr lang="en-US" b="1" dirty="0" smtClean="0"/>
          </a:p>
          <a:p>
            <a:pPr algn="ctr"/>
            <a:endParaRPr lang="en-US" dirty="0" smtClean="0"/>
          </a:p>
          <a:p>
            <a:pPr algn="ctr"/>
            <a:r>
              <a:rPr lang="en-US" dirty="0" smtClean="0"/>
              <a:t>name</a:t>
            </a:r>
            <a:endParaRPr lang="en-US" dirty="0"/>
          </a:p>
        </p:txBody>
      </p:sp>
      <p:cxnSp>
        <p:nvCxnSpPr>
          <p:cNvPr id="7" name="Straight Connector 6"/>
          <p:cNvCxnSpPr>
            <a:stCxn id="5" idx="1"/>
            <a:endCxn id="5" idx="3"/>
          </p:cNvCxnSpPr>
          <p:nvPr/>
        </p:nvCxnSpPr>
        <p:spPr>
          <a:xfrm>
            <a:off x="2157984" y="3853906"/>
            <a:ext cx="2340864"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7272528" y="3256498"/>
            <a:ext cx="2340864" cy="11948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smtClean="0"/>
              <a:t>Artist</a:t>
            </a:r>
            <a:endParaRPr lang="en-US" b="1" dirty="0" smtClean="0"/>
          </a:p>
          <a:p>
            <a:pPr algn="ctr"/>
            <a:endParaRPr lang="en-US" dirty="0" smtClean="0"/>
          </a:p>
          <a:p>
            <a:pPr algn="ctr"/>
            <a:r>
              <a:rPr lang="en-US" dirty="0" smtClean="0"/>
              <a:t>name</a:t>
            </a:r>
            <a:endParaRPr lang="en-US" dirty="0"/>
          </a:p>
        </p:txBody>
      </p:sp>
      <p:cxnSp>
        <p:nvCxnSpPr>
          <p:cNvPr id="9" name="Straight Connector 8"/>
          <p:cNvCxnSpPr>
            <a:stCxn id="8" idx="1"/>
            <a:endCxn id="8" idx="3"/>
          </p:cNvCxnSpPr>
          <p:nvPr/>
        </p:nvCxnSpPr>
        <p:spPr>
          <a:xfrm>
            <a:off x="7272528" y="3853906"/>
            <a:ext cx="234086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a:stCxn id="5" idx="3"/>
            <a:endCxn id="8" idx="1"/>
          </p:cNvCxnSpPr>
          <p:nvPr/>
        </p:nvCxnSpPr>
        <p:spPr>
          <a:xfrm>
            <a:off x="4498848" y="3853906"/>
            <a:ext cx="277368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4631582" y="3853906"/>
            <a:ext cx="300082"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894576" y="3407928"/>
            <a:ext cx="301686" cy="369332"/>
          </a:xfrm>
          <a:prstGeom prst="rect">
            <a:avLst/>
          </a:prstGeom>
          <a:noFill/>
        </p:spPr>
        <p:txBody>
          <a:bodyPr wrap="none" rtlCol="0">
            <a:spAutoFit/>
          </a:bodyPr>
          <a:lstStyle/>
          <a:p>
            <a:r>
              <a:rPr lang="en-US" dirty="0"/>
              <a:t>1</a:t>
            </a:r>
            <a:endParaRPr lang="en-US" dirty="0"/>
          </a:p>
        </p:txBody>
      </p:sp>
      <p:sp>
        <p:nvSpPr>
          <p:cNvPr id="18" name="Rounded Rectangle 17"/>
          <p:cNvSpPr/>
          <p:nvPr/>
        </p:nvSpPr>
        <p:spPr>
          <a:xfrm>
            <a:off x="681374" y="5119984"/>
            <a:ext cx="11045952" cy="7924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albums = </a:t>
            </a:r>
            <a:r>
              <a:rPr lang="en-US" sz="2400" dirty="0" err="1" smtClean="0">
                <a:latin typeface="Consolas" panose="020B0609020204030204" pitchFamily="49" charset="0"/>
                <a:cs typeface="Consolas" panose="020B0609020204030204" pitchFamily="49" charset="0"/>
              </a:rPr>
              <a:t>Album.objects.filter</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artist__name</a:t>
            </a:r>
            <a:r>
              <a:rPr lang="en-US" sz="2400" dirty="0" smtClean="0">
                <a:latin typeface="Consolas" panose="020B0609020204030204" pitchFamily="49" charset="0"/>
                <a:cs typeface="Consolas" panose="020B0609020204030204" pitchFamily="49" charset="0"/>
              </a:rPr>
              <a:t>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06839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Walking the object chain</a:t>
            </a:r>
            <a:endParaRPr lang="en-US" dirty="0"/>
          </a:p>
        </p:txBody>
      </p:sp>
    </p:spTree>
    <p:extLst>
      <p:ext uri="{BB962C8B-B14F-4D97-AF65-F5344CB8AC3E}">
        <p14:creationId xmlns:p14="http://schemas.microsoft.com/office/powerpoint/2010/main" val="1725643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Getting the database ready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Wait - what database is Django going to use?</a:t>
            </a:r>
            <a:endParaRPr lang="en-US" dirty="0"/>
          </a:p>
        </p:txBody>
      </p:sp>
      <p:sp>
        <p:nvSpPr>
          <p:cNvPr id="5" name="Content Placeholder 4"/>
          <p:cNvSpPr>
            <a:spLocks noGrp="1"/>
          </p:cNvSpPr>
          <p:nvPr>
            <p:ph sz="quarter" idx="10"/>
          </p:nvPr>
        </p:nvSpPr>
        <p:spPr/>
        <p:txBody>
          <a:bodyPr/>
          <a:lstStyle/>
          <a:p>
            <a:r>
              <a:rPr lang="en-US" dirty="0" smtClean="0"/>
              <a:t>Whatever database you specify in the settings.py file</a:t>
            </a:r>
          </a:p>
          <a:p>
            <a:r>
              <a:rPr lang="en-US" dirty="0" smtClean="0"/>
              <a:t>Supported databases include</a:t>
            </a:r>
          </a:p>
          <a:p>
            <a:pPr lvl="1"/>
            <a:r>
              <a:rPr lang="en-US" dirty="0" smtClean="0"/>
              <a:t>SQLite</a:t>
            </a:r>
          </a:p>
          <a:p>
            <a:pPr lvl="1"/>
            <a:r>
              <a:rPr lang="en-US" dirty="0" smtClean="0"/>
              <a:t>MySQL</a:t>
            </a:r>
          </a:p>
          <a:p>
            <a:pPr lvl="1"/>
            <a:r>
              <a:rPr lang="en-US" dirty="0" smtClean="0"/>
              <a:t>Microsoft SQL Server</a:t>
            </a:r>
          </a:p>
          <a:p>
            <a:r>
              <a:rPr lang="en-US" dirty="0" smtClean="0"/>
              <a:t>SQLite is the default development database for Django projects in Visual Studio</a:t>
            </a:r>
            <a:endParaRPr lang="en-US" dirty="0"/>
          </a:p>
        </p:txBody>
      </p:sp>
    </p:spTree>
    <p:extLst>
      <p:ext uri="{BB962C8B-B14F-4D97-AF65-F5344CB8AC3E}">
        <p14:creationId xmlns:p14="http://schemas.microsoft.com/office/powerpoint/2010/main" val="139591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SQLite?</a:t>
            </a:r>
            <a:endParaRPr lang="en-US" dirty="0"/>
          </a:p>
        </p:txBody>
      </p:sp>
      <p:sp>
        <p:nvSpPr>
          <p:cNvPr id="3" name="Content Placeholder 2"/>
          <p:cNvSpPr>
            <a:spLocks noGrp="1"/>
          </p:cNvSpPr>
          <p:nvPr>
            <p:ph sz="quarter" idx="10"/>
          </p:nvPr>
        </p:nvSpPr>
        <p:spPr/>
        <p:txBody>
          <a:bodyPr/>
          <a:lstStyle/>
          <a:p>
            <a:r>
              <a:rPr lang="en-US" dirty="0" smtClean="0"/>
              <a:t>As the name implies, SQLite is a lightweight relational database</a:t>
            </a:r>
          </a:p>
          <a:p>
            <a:r>
              <a:rPr lang="en-US" dirty="0" smtClean="0"/>
              <a:t>It’s open source and perfect for development</a:t>
            </a:r>
          </a:p>
        </p:txBody>
      </p:sp>
    </p:spTree>
    <p:extLst>
      <p:ext uri="{BB962C8B-B14F-4D97-AF65-F5344CB8AC3E}">
        <p14:creationId xmlns:p14="http://schemas.microsoft.com/office/powerpoint/2010/main" val="61631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create the database?</a:t>
            </a:r>
            <a:endParaRPr lang="en-US" dirty="0"/>
          </a:p>
        </p:txBody>
      </p:sp>
      <p:sp>
        <p:nvSpPr>
          <p:cNvPr id="3" name="Content Placeholder 2"/>
          <p:cNvSpPr>
            <a:spLocks noGrp="1"/>
          </p:cNvSpPr>
          <p:nvPr>
            <p:ph sz="quarter" idx="10"/>
          </p:nvPr>
        </p:nvSpPr>
        <p:spPr/>
        <p:txBody>
          <a:bodyPr/>
          <a:lstStyle/>
          <a:p>
            <a:r>
              <a:rPr lang="en-US" dirty="0" smtClean="0"/>
              <a:t>Databases used by the Django ORM are managed by migrations</a:t>
            </a:r>
          </a:p>
          <a:p>
            <a:r>
              <a:rPr lang="en-US" dirty="0" smtClean="0"/>
              <a:t>Three main commands</a:t>
            </a:r>
          </a:p>
          <a:p>
            <a:pPr lvl="1"/>
            <a:r>
              <a:rPr lang="en-US" b="1" dirty="0" err="1" smtClean="0"/>
              <a:t>makemigrations</a:t>
            </a:r>
            <a:endParaRPr lang="en-US" dirty="0"/>
          </a:p>
          <a:p>
            <a:pPr lvl="2"/>
            <a:r>
              <a:rPr lang="en-US" dirty="0" smtClean="0"/>
              <a:t>Create a new migration, which contains all of the changes to be made to the database</a:t>
            </a:r>
          </a:p>
          <a:p>
            <a:pPr lvl="1"/>
            <a:r>
              <a:rPr lang="en-US" b="1" dirty="0" err="1" smtClean="0"/>
              <a:t>sqlmigrate</a:t>
            </a:r>
            <a:endParaRPr lang="en-US" dirty="0"/>
          </a:p>
          <a:p>
            <a:pPr lvl="2"/>
            <a:r>
              <a:rPr lang="en-US" dirty="0"/>
              <a:t>D</a:t>
            </a:r>
            <a:r>
              <a:rPr lang="en-US" dirty="0" smtClean="0"/>
              <a:t>isplay the SQL statements to be used by a migration</a:t>
            </a:r>
          </a:p>
          <a:p>
            <a:pPr lvl="1"/>
            <a:r>
              <a:rPr lang="en-US" b="1" dirty="0" smtClean="0"/>
              <a:t>migrate</a:t>
            </a:r>
          </a:p>
          <a:p>
            <a:pPr lvl="2"/>
            <a:r>
              <a:rPr lang="en-US" dirty="0" smtClean="0"/>
              <a:t>Update the database</a:t>
            </a:r>
            <a:endParaRPr lang="en-US" dirty="0"/>
          </a:p>
        </p:txBody>
      </p:sp>
    </p:spTree>
    <p:extLst>
      <p:ext uri="{BB962C8B-B14F-4D97-AF65-F5344CB8AC3E}">
        <p14:creationId xmlns:p14="http://schemas.microsoft.com/office/powerpoint/2010/main" val="254526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makemigrations</a:t>
            </a:r>
            <a:r>
              <a:rPr lang="en-US" dirty="0" smtClean="0"/>
              <a:t> parameters</a:t>
            </a:r>
            <a:endParaRPr lang="en-US" dirty="0"/>
          </a:p>
        </p:txBody>
      </p:sp>
      <p:sp>
        <p:nvSpPr>
          <p:cNvPr id="3" name="Content Placeholder 2"/>
          <p:cNvSpPr>
            <a:spLocks noGrp="1"/>
          </p:cNvSpPr>
          <p:nvPr>
            <p:ph sz="quarter" idx="10"/>
          </p:nvPr>
        </p:nvSpPr>
        <p:spPr/>
        <p:txBody>
          <a:bodyPr/>
          <a:lstStyle/>
          <a:p>
            <a:r>
              <a:rPr lang="en-US" dirty="0" smtClean="0"/>
              <a:t>--name</a:t>
            </a:r>
          </a:p>
          <a:p>
            <a:pPr lvl="1"/>
            <a:r>
              <a:rPr lang="en-US" dirty="0" smtClean="0"/>
              <a:t>Name of the migration</a:t>
            </a:r>
          </a:p>
          <a:p>
            <a:r>
              <a:rPr lang="en-US" i="1" dirty="0" err="1" smtClean="0"/>
              <a:t>Name_of_the_app</a:t>
            </a:r>
            <a:endParaRPr lang="en-US" dirty="0" smtClean="0"/>
          </a:p>
          <a:p>
            <a:pPr lvl="1"/>
            <a:r>
              <a:rPr lang="en-US" dirty="0" smtClean="0"/>
              <a:t>app by default</a:t>
            </a:r>
            <a:endParaRPr lang="en-US" dirty="0"/>
          </a:p>
        </p:txBody>
      </p:sp>
    </p:spTree>
    <p:extLst>
      <p:ext uri="{BB962C8B-B14F-4D97-AF65-F5344CB8AC3E}">
        <p14:creationId xmlns:p14="http://schemas.microsoft.com/office/powerpoint/2010/main" val="358919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execute these commands?</a:t>
            </a:r>
            <a:endParaRPr lang="en-US" dirty="0"/>
          </a:p>
        </p:txBody>
      </p:sp>
      <p:sp>
        <p:nvSpPr>
          <p:cNvPr id="3" name="Content Placeholder 2"/>
          <p:cNvSpPr>
            <a:spLocks noGrp="1"/>
          </p:cNvSpPr>
          <p:nvPr>
            <p:ph sz="quarter" idx="10"/>
          </p:nvPr>
        </p:nvSpPr>
        <p:spPr/>
        <p:txBody>
          <a:bodyPr/>
          <a:lstStyle/>
          <a:p>
            <a:r>
              <a:rPr lang="en-US" dirty="0" smtClean="0"/>
              <a:t>Django provides a manage.py script file to be used for managing the database</a:t>
            </a:r>
          </a:p>
          <a:p>
            <a:r>
              <a:rPr lang="en-US" dirty="0" smtClean="0"/>
              <a:t>Must be executed from the command line</a:t>
            </a:r>
          </a:p>
          <a:p>
            <a:pPr lvl="1"/>
            <a:r>
              <a:rPr lang="en-US" dirty="0" smtClean="0"/>
              <a:t>Visual Studio uses an older syntax</a:t>
            </a:r>
            <a:endParaRPr lang="en-US" dirty="0"/>
          </a:p>
        </p:txBody>
      </p:sp>
    </p:spTree>
    <p:extLst>
      <p:ext uri="{BB962C8B-B14F-4D97-AF65-F5344CB8AC3E}">
        <p14:creationId xmlns:p14="http://schemas.microsoft.com/office/powerpoint/2010/main" val="396571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executing a migration</a:t>
            </a:r>
            <a:endParaRPr lang="en-US" dirty="0"/>
          </a:p>
        </p:txBody>
      </p:sp>
    </p:spTree>
    <p:extLst>
      <p:ext uri="{BB962C8B-B14F-4D97-AF65-F5344CB8AC3E}">
        <p14:creationId xmlns:p14="http://schemas.microsoft.com/office/powerpoint/2010/main" val="419991147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2079C8FF-7862-4707-90C6-AA31FC331B52}">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 Retrieve all objects by using all()\nallArtists = Artist.objects.all();\nfor artist in allArtists:\n    print(artist.name);\n\n# Retrieve a specific object by its ID by using get(ID);\nfirstArtist = Artist.objects.get(1);\nprint(firstArtist.name);&quot;,&quot;ctags&quot;:{&quot;allArtists&quot;:[{&quot;linenum&quot;:&quot;2&quot;,&quot;signature&quot;:&quot;allArtists = Artist.objects.all();&quot;}],&quot;firstArtist&quot;:[{&quot;linenum&quot;:&quot;7&quot;,&quot;signature&quot;:&quot;firstArtist = Artist.objects.get(1);&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2006/metadata/properties"/>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 ds:uri="27aa9422-7f1f-4c84-9cdf-302b1a67e513"/>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4562</TotalTime>
  <Words>703</Words>
  <Application>Microsoft Office PowerPoint</Application>
  <PresentationFormat>Widescreen</PresentationFormat>
  <Paragraphs>114</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Wait - what database is Django going to use?</vt:lpstr>
      <vt:lpstr>What is SQLite?</vt:lpstr>
      <vt:lpstr>How do we create the database?</vt:lpstr>
      <vt:lpstr>makemigrations parameters</vt:lpstr>
      <vt:lpstr>How do we execute these commands?</vt:lpstr>
      <vt:lpstr>Creating and executing a migration</vt:lpstr>
      <vt:lpstr>PowerPoint Presentation</vt:lpstr>
      <vt:lpstr>If you know how to create an object in Python…</vt:lpstr>
      <vt:lpstr>And if you know how to modify objects in Python…</vt:lpstr>
      <vt:lpstr>Creating and saving objects using Django ORM</vt:lpstr>
      <vt:lpstr>PowerPoint Presentation</vt:lpstr>
      <vt:lpstr>Django has great support for querying data</vt:lpstr>
      <vt:lpstr>Basic queries</vt:lpstr>
      <vt:lpstr>Basic queries</vt:lpstr>
      <vt:lpstr>Custom queries</vt:lpstr>
      <vt:lpstr>Basic filter syntax</vt:lpstr>
      <vt:lpstr>How about starts with?</vt:lpstr>
      <vt:lpstr>What about case sensitivity?</vt:lpstr>
      <vt:lpstr>What about case sensitivity with an exact match?</vt:lpstr>
      <vt:lpstr>So how do we make it case insensitive?</vt:lpstr>
      <vt:lpstr>Queries</vt:lpstr>
      <vt:lpstr>What happens if I want to load all albums by an artist?</vt:lpstr>
      <vt:lpstr>Walking the object chain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67</cp:revision>
  <dcterms:created xsi:type="dcterms:W3CDTF">2013-02-15T23:12:42Z</dcterms:created>
  <dcterms:modified xsi:type="dcterms:W3CDTF">2015-06-12T18:37:13Z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