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2"/>
  </p:notesMasterIdLst>
  <p:handoutMasterIdLst>
    <p:handoutMasterId r:id="rId23"/>
  </p:handoutMasterIdLst>
  <p:sldIdLst>
    <p:sldId id="277" r:id="rId5"/>
    <p:sldId id="278" r:id="rId6"/>
    <p:sldId id="279" r:id="rId7"/>
    <p:sldId id="280" r:id="rId8"/>
    <p:sldId id="281" r:id="rId9"/>
    <p:sldId id="282" r:id="rId10"/>
    <p:sldId id="283" r:id="rId11"/>
    <p:sldId id="284" r:id="rId12"/>
    <p:sldId id="285" r:id="rId13"/>
    <p:sldId id="286" r:id="rId14"/>
    <p:sldId id="287" r:id="rId15"/>
    <p:sldId id="288" r:id="rId16"/>
    <p:sldId id="289" r:id="rId17"/>
    <p:sldId id="290" r:id="rId18"/>
    <p:sldId id="291" r:id="rId19"/>
    <p:sldId id="292" r:id="rId20"/>
    <p:sldId id="269"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050"/>
    <a:srgbClr val="007233"/>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691" autoAdjust="0"/>
    <p:restoredTop sz="94660"/>
  </p:normalViewPr>
  <p:slideViewPr>
    <p:cSldViewPr snapToGrid="0">
      <p:cViewPr varScale="1">
        <p:scale>
          <a:sx n="116" d="100"/>
          <a:sy n="116" d="100"/>
        </p:scale>
        <p:origin x="294" y="138"/>
      </p:cViewPr>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6/10/2015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6/10/2015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887114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154275756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007233"/>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extBox 9"/>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9134869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69"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dirty="0" smtClean="0"/>
              <a:t>03 </a:t>
            </a:r>
            <a:r>
              <a:rPr lang="en-US" dirty="0" smtClean="0"/>
              <a:t>| </a:t>
            </a:r>
            <a:r>
              <a:rPr lang="en-US" dirty="0" smtClean="0"/>
              <a:t>Controllers and Views</a:t>
            </a:r>
            <a:endParaRPr lang="en-US" dirty="0"/>
          </a:p>
        </p:txBody>
      </p:sp>
      <p:sp>
        <p:nvSpPr>
          <p:cNvPr id="4" name="Subtitle 3"/>
          <p:cNvSpPr>
            <a:spLocks noGrp="1"/>
          </p:cNvSpPr>
          <p:nvPr>
            <p:ph type="subTitle" idx="1"/>
          </p:nvPr>
        </p:nvSpPr>
        <p:spPr/>
        <p:txBody>
          <a:bodyPr/>
          <a:lstStyle/>
          <a:p>
            <a:r>
              <a:rPr lang="en-US" dirty="0" smtClean="0"/>
              <a:t>Susan Ibach | Developer Evangelist</a:t>
            </a:r>
          </a:p>
          <a:p>
            <a:r>
              <a:rPr lang="en-US" dirty="0" smtClean="0"/>
              <a:t>Christopher Harrison | Content Developer</a:t>
            </a:r>
            <a:endParaRPr lang="en-US" dirty="0"/>
          </a:p>
        </p:txBody>
      </p:sp>
    </p:spTree>
    <p:extLst>
      <p:ext uri="{BB962C8B-B14F-4D97-AF65-F5344CB8AC3E}">
        <p14:creationId xmlns:p14="http://schemas.microsoft.com/office/powerpoint/2010/main" val="8976925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0"/>
          </p:nvPr>
        </p:nvSpPr>
        <p:spPr/>
        <p:txBody>
          <a:bodyPr/>
          <a:lstStyle/>
          <a:p>
            <a:r>
              <a:rPr lang="en-US" dirty="0" smtClean="0">
                <a:solidFill>
                  <a:srgbClr val="FF0000"/>
                </a:solidFill>
              </a:rPr>
              <a:t>TODO :: ADD TEMPLATE GRAPHICS FROM FLASK MVA</a:t>
            </a:r>
            <a:endParaRPr lang="en-US" dirty="0">
              <a:solidFill>
                <a:srgbClr val="FF0000"/>
              </a:solidFill>
            </a:endParaRPr>
          </a:p>
        </p:txBody>
      </p:sp>
    </p:spTree>
    <p:extLst>
      <p:ext uri="{BB962C8B-B14F-4D97-AF65-F5344CB8AC3E}">
        <p14:creationId xmlns:p14="http://schemas.microsoft.com/office/powerpoint/2010/main" val="61659629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Template example</a:t>
            </a:r>
            <a:endParaRPr lang="en-US" dirty="0"/>
          </a:p>
        </p:txBody>
      </p:sp>
      <p:sp>
        <p:nvSpPr>
          <p:cNvPr id="5" name="Content Placeholder 4"/>
          <p:cNvSpPr>
            <a:spLocks noGrp="1"/>
          </p:cNvSpPr>
          <p:nvPr>
            <p:ph sz="quarter" idx="10"/>
          </p:nvPr>
        </p:nvSpPr>
        <p:spPr/>
        <p:txBody>
          <a:bodyPr/>
          <a:lstStyle/>
          <a:p>
            <a:pPr marL="0" indent="0">
              <a:buNone/>
            </a:pPr>
            <a:r>
              <a:rPr lang="en-US" sz="2400" dirty="0">
                <a:latin typeface="Consolas" panose="020B0609020204030204" pitchFamily="49" charset="0"/>
                <a:cs typeface="Consolas" panose="020B0609020204030204" pitchFamily="49" charset="0"/>
              </a:rPr>
              <a:t>&lt;html&gt;</a:t>
            </a:r>
          </a:p>
          <a:p>
            <a:pPr marL="0" indent="0">
              <a:buNone/>
            </a:pPr>
            <a:r>
              <a:rPr lang="en-US" sz="2400" dirty="0">
                <a:latin typeface="Consolas" panose="020B0609020204030204" pitchFamily="49" charset="0"/>
                <a:cs typeface="Consolas" panose="020B0609020204030204" pitchFamily="49" charset="0"/>
              </a:rPr>
              <a:t>    &lt;head&gt;</a:t>
            </a:r>
          </a:p>
          <a:p>
            <a:pPr marL="0" indent="0">
              <a:buNone/>
            </a:pPr>
            <a:r>
              <a:rPr lang="en-US" sz="2400" dirty="0">
                <a:latin typeface="Consolas" panose="020B0609020204030204" pitchFamily="49" charset="0"/>
                <a:cs typeface="Consolas" panose="020B0609020204030204" pitchFamily="49" charset="0"/>
              </a:rPr>
              <a:t>        &lt;title&gt;</a:t>
            </a:r>
            <a:r>
              <a:rPr lang="en-US" sz="2400" dirty="0">
                <a:solidFill>
                  <a:srgbClr val="7030A0"/>
                </a:solidFill>
                <a:latin typeface="Consolas" panose="020B0609020204030204" pitchFamily="49" charset="0"/>
                <a:cs typeface="Consolas" panose="020B0609020204030204" pitchFamily="49" charset="0"/>
              </a:rPr>
              <a:t>{{ name }}</a:t>
            </a:r>
            <a:r>
              <a:rPr lang="en-US" sz="2400" dirty="0">
                <a:latin typeface="Consolas" panose="020B0609020204030204" pitchFamily="49" charset="0"/>
                <a:cs typeface="Consolas" panose="020B0609020204030204" pitchFamily="49" charset="0"/>
              </a:rPr>
              <a:t>&lt;/title&gt;</a:t>
            </a:r>
          </a:p>
          <a:p>
            <a:pPr marL="0" indent="0">
              <a:buNone/>
            </a:pPr>
            <a:r>
              <a:rPr lang="en-US" sz="2400" dirty="0">
                <a:latin typeface="Consolas" panose="020B0609020204030204" pitchFamily="49" charset="0"/>
                <a:cs typeface="Consolas" panose="020B0609020204030204" pitchFamily="49" charset="0"/>
              </a:rPr>
              <a:t>    &lt;/head&gt;</a:t>
            </a:r>
          </a:p>
          <a:p>
            <a:pPr marL="0" indent="0">
              <a:buNone/>
            </a:pPr>
            <a:r>
              <a:rPr lang="en-US" sz="2400" dirty="0">
                <a:latin typeface="Consolas" panose="020B0609020204030204" pitchFamily="49" charset="0"/>
                <a:cs typeface="Consolas" panose="020B0609020204030204" pitchFamily="49" charset="0"/>
              </a:rPr>
              <a:t>    &lt;body&gt;</a:t>
            </a:r>
          </a:p>
          <a:p>
            <a:pPr marL="0" indent="0">
              <a:buNone/>
            </a:pPr>
            <a:r>
              <a:rPr lang="en-US" sz="2400" dirty="0">
                <a:latin typeface="Consolas" panose="020B0609020204030204" pitchFamily="49" charset="0"/>
                <a:cs typeface="Consolas" panose="020B0609020204030204" pitchFamily="49" charset="0"/>
              </a:rPr>
              <a:t>        &lt;h1&gt;</a:t>
            </a:r>
            <a:r>
              <a:rPr lang="en-US" sz="2400" dirty="0">
                <a:solidFill>
                  <a:srgbClr val="7030A0"/>
                </a:solidFill>
                <a:latin typeface="Consolas" panose="020B0609020204030204" pitchFamily="49" charset="0"/>
                <a:cs typeface="Consolas" panose="020B0609020204030204" pitchFamily="49" charset="0"/>
              </a:rPr>
              <a:t>{{ name }}</a:t>
            </a:r>
            <a:r>
              <a:rPr lang="en-US" sz="2400" dirty="0">
                <a:latin typeface="Consolas" panose="020B0609020204030204" pitchFamily="49" charset="0"/>
                <a:cs typeface="Consolas" panose="020B0609020204030204" pitchFamily="49" charset="0"/>
              </a:rPr>
              <a:t>&lt;/h1&gt;</a:t>
            </a:r>
          </a:p>
          <a:p>
            <a:pPr marL="0" indent="0">
              <a:buNone/>
            </a:pPr>
            <a:r>
              <a:rPr lang="en-US" sz="2400" dirty="0">
                <a:latin typeface="Consolas" panose="020B0609020204030204" pitchFamily="49" charset="0"/>
                <a:cs typeface="Consolas" panose="020B0609020204030204" pitchFamily="49" charset="0"/>
              </a:rPr>
              <a:t>        &lt;div&gt;</a:t>
            </a:r>
            <a:r>
              <a:rPr lang="en-US" sz="2400" dirty="0">
                <a:solidFill>
                  <a:srgbClr val="7030A0"/>
                </a:solidFill>
                <a:latin typeface="Consolas" panose="020B0609020204030204" pitchFamily="49" charset="0"/>
                <a:cs typeface="Consolas" panose="020B0609020204030204" pitchFamily="49" charset="0"/>
              </a:rPr>
              <a:t>{{ name }}</a:t>
            </a:r>
            <a:r>
              <a:rPr lang="en-US" sz="2400" dirty="0">
                <a:latin typeface="Consolas" panose="020B0609020204030204" pitchFamily="49" charset="0"/>
                <a:cs typeface="Consolas" panose="020B0609020204030204" pitchFamily="49" charset="0"/>
              </a:rPr>
              <a:t> formed in </a:t>
            </a:r>
            <a:r>
              <a:rPr lang="en-US" sz="2400" dirty="0">
                <a:solidFill>
                  <a:srgbClr val="7030A0"/>
                </a:solidFill>
                <a:latin typeface="Consolas" panose="020B0609020204030204" pitchFamily="49" charset="0"/>
                <a:cs typeface="Consolas" panose="020B0609020204030204" pitchFamily="49" charset="0"/>
              </a:rPr>
              <a:t>{{ </a:t>
            </a:r>
            <a:r>
              <a:rPr lang="en-US" sz="2400" dirty="0" err="1">
                <a:solidFill>
                  <a:srgbClr val="7030A0"/>
                </a:solidFill>
                <a:latin typeface="Consolas" panose="020B0609020204030204" pitchFamily="49" charset="0"/>
                <a:cs typeface="Consolas" panose="020B0609020204030204" pitchFamily="49" charset="0"/>
              </a:rPr>
              <a:t>year_formed</a:t>
            </a:r>
            <a:r>
              <a:rPr lang="en-US" sz="2400" dirty="0">
                <a:solidFill>
                  <a:srgbClr val="7030A0"/>
                </a:solidFill>
                <a:latin typeface="Consolas" panose="020B0609020204030204" pitchFamily="49" charset="0"/>
                <a:cs typeface="Consolas" panose="020B0609020204030204" pitchFamily="49" charset="0"/>
              </a:rPr>
              <a:t> }}</a:t>
            </a:r>
            <a:r>
              <a:rPr lang="en-US" sz="2400" dirty="0">
                <a:latin typeface="Consolas" panose="020B0609020204030204" pitchFamily="49" charset="0"/>
                <a:cs typeface="Consolas" panose="020B0609020204030204" pitchFamily="49" charset="0"/>
              </a:rPr>
              <a:t>&lt;/div&gt;</a:t>
            </a:r>
          </a:p>
          <a:p>
            <a:pPr marL="0" indent="0">
              <a:buNone/>
            </a:pPr>
            <a:r>
              <a:rPr lang="en-US" sz="2400" dirty="0">
                <a:latin typeface="Consolas" panose="020B0609020204030204" pitchFamily="49" charset="0"/>
                <a:cs typeface="Consolas" panose="020B0609020204030204" pitchFamily="49" charset="0"/>
              </a:rPr>
              <a:t>    &lt;/body&gt;</a:t>
            </a:r>
          </a:p>
          <a:p>
            <a:pPr marL="0" indent="0">
              <a:buNone/>
            </a:pPr>
            <a:r>
              <a:rPr lang="en-US" sz="2400" dirty="0">
                <a:latin typeface="Consolas" panose="020B0609020204030204" pitchFamily="49" charset="0"/>
                <a:cs typeface="Consolas" panose="020B0609020204030204" pitchFamily="49" charset="0"/>
              </a:rPr>
              <a:t>&lt;/html&gt;</a:t>
            </a:r>
          </a:p>
        </p:txBody>
      </p:sp>
    </p:spTree>
    <p:extLst>
      <p:ext uri="{BB962C8B-B14F-4D97-AF65-F5344CB8AC3E}">
        <p14:creationId xmlns:p14="http://schemas.microsoft.com/office/powerpoint/2010/main" val="264360135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Looping through collections</a:t>
            </a:r>
            <a:endParaRPr lang="en-US" dirty="0"/>
          </a:p>
        </p:txBody>
      </p:sp>
      <p:sp>
        <p:nvSpPr>
          <p:cNvPr id="3" name="Content Placeholder 2"/>
          <p:cNvSpPr>
            <a:spLocks noGrp="1"/>
          </p:cNvSpPr>
          <p:nvPr>
            <p:ph sz="quarter" idx="10"/>
          </p:nvPr>
        </p:nvSpPr>
        <p:spPr/>
        <p:txBody>
          <a:bodyPr/>
          <a:lstStyle/>
          <a:p>
            <a:pPr marL="0" indent="0">
              <a:buNone/>
            </a:pPr>
            <a:r>
              <a:rPr lang="en-US" dirty="0" smtClean="0">
                <a:latin typeface="Consolas" panose="020B0609020204030204" pitchFamily="49" charset="0"/>
                <a:cs typeface="Consolas" panose="020B0609020204030204" pitchFamily="49" charset="0"/>
              </a:rPr>
              <a:t>&lt;</a:t>
            </a:r>
            <a:r>
              <a:rPr lang="en-US" dirty="0" err="1" smtClean="0">
                <a:latin typeface="Consolas" panose="020B0609020204030204" pitchFamily="49" charset="0"/>
                <a:cs typeface="Consolas" panose="020B0609020204030204" pitchFamily="49" charset="0"/>
              </a:rPr>
              <a:t>ul</a:t>
            </a:r>
            <a:r>
              <a:rPr lang="en-US" dirty="0" smtClean="0">
                <a:latin typeface="Consolas" panose="020B0609020204030204" pitchFamily="49" charset="0"/>
                <a:cs typeface="Consolas" panose="020B0609020204030204" pitchFamily="49" charset="0"/>
              </a:rPr>
              <a:t>&gt;</a:t>
            </a:r>
          </a:p>
          <a:p>
            <a:pPr marL="0" indent="0">
              <a:buNone/>
            </a:pPr>
            <a:r>
              <a:rPr lang="en-US" dirty="0" smtClean="0">
                <a:latin typeface="Consolas" panose="020B0609020204030204" pitchFamily="49" charset="0"/>
                <a:cs typeface="Consolas" panose="020B0609020204030204" pitchFamily="49" charset="0"/>
              </a:rPr>
              <a:t>	</a:t>
            </a:r>
            <a:r>
              <a:rPr lang="en-US" dirty="0" smtClean="0">
                <a:solidFill>
                  <a:srgbClr val="7030A0"/>
                </a:solidFill>
                <a:latin typeface="Consolas" panose="020B0609020204030204" pitchFamily="49" charset="0"/>
                <a:cs typeface="Consolas" panose="020B0609020204030204" pitchFamily="49" charset="0"/>
              </a:rPr>
              <a:t>{% for </a:t>
            </a:r>
            <a:r>
              <a:rPr lang="en-US" dirty="0" smtClean="0">
                <a:solidFill>
                  <a:srgbClr val="C00000"/>
                </a:solidFill>
                <a:latin typeface="Consolas" panose="020B0609020204030204" pitchFamily="49" charset="0"/>
                <a:cs typeface="Consolas" panose="020B0609020204030204" pitchFamily="49" charset="0"/>
              </a:rPr>
              <a:t>album</a:t>
            </a:r>
            <a:r>
              <a:rPr lang="en-US" dirty="0" smtClean="0">
                <a:solidFill>
                  <a:srgbClr val="7030A0"/>
                </a:solidFill>
                <a:latin typeface="Consolas" panose="020B0609020204030204" pitchFamily="49" charset="0"/>
                <a:cs typeface="Consolas" panose="020B0609020204030204" pitchFamily="49" charset="0"/>
              </a:rPr>
              <a:t> in </a:t>
            </a:r>
            <a:r>
              <a:rPr lang="en-US" dirty="0" smtClean="0">
                <a:solidFill>
                  <a:srgbClr val="C00000"/>
                </a:solidFill>
                <a:latin typeface="Consolas" panose="020B0609020204030204" pitchFamily="49" charset="0"/>
                <a:cs typeface="Consolas" panose="020B0609020204030204" pitchFamily="49" charset="0"/>
              </a:rPr>
              <a:t>albums</a:t>
            </a:r>
            <a:r>
              <a:rPr lang="en-US" dirty="0" smtClean="0">
                <a:solidFill>
                  <a:srgbClr val="7030A0"/>
                </a:solidFill>
                <a:latin typeface="Consolas" panose="020B0609020204030204" pitchFamily="49" charset="0"/>
                <a:cs typeface="Consolas" panose="020B0609020204030204" pitchFamily="49" charset="0"/>
              </a:rPr>
              <a:t> %}</a:t>
            </a:r>
          </a:p>
          <a:p>
            <a:pPr marL="0" indent="0">
              <a:buNone/>
            </a:pPr>
            <a:r>
              <a:rPr lang="en-US" dirty="0">
                <a:latin typeface="Consolas" panose="020B0609020204030204" pitchFamily="49" charset="0"/>
                <a:cs typeface="Consolas" panose="020B0609020204030204" pitchFamily="49" charset="0"/>
              </a:rPr>
              <a:t>	</a:t>
            </a:r>
            <a:r>
              <a:rPr lang="en-US" dirty="0" smtClean="0">
                <a:latin typeface="Consolas" panose="020B0609020204030204" pitchFamily="49" charset="0"/>
                <a:cs typeface="Consolas" panose="020B0609020204030204" pitchFamily="49" charset="0"/>
              </a:rPr>
              <a:t>	&lt;li&gt;{{ album.name }}&lt;/li&gt;</a:t>
            </a:r>
          </a:p>
          <a:p>
            <a:pPr marL="0" indent="0">
              <a:buNone/>
            </a:pPr>
            <a:r>
              <a:rPr lang="en-US" dirty="0">
                <a:latin typeface="Consolas" panose="020B0609020204030204" pitchFamily="49" charset="0"/>
                <a:cs typeface="Consolas" panose="020B0609020204030204" pitchFamily="49" charset="0"/>
              </a:rPr>
              <a:t>	</a:t>
            </a:r>
            <a:r>
              <a:rPr lang="en-US" dirty="0" smtClean="0">
                <a:solidFill>
                  <a:srgbClr val="7030A0"/>
                </a:solidFill>
                <a:latin typeface="Consolas" panose="020B0609020204030204" pitchFamily="49" charset="0"/>
                <a:cs typeface="Consolas" panose="020B0609020204030204" pitchFamily="49" charset="0"/>
              </a:rPr>
              <a:t>{% </a:t>
            </a:r>
            <a:r>
              <a:rPr lang="en-US" dirty="0" err="1" smtClean="0">
                <a:solidFill>
                  <a:srgbClr val="7030A0"/>
                </a:solidFill>
                <a:latin typeface="Consolas" panose="020B0609020204030204" pitchFamily="49" charset="0"/>
                <a:cs typeface="Consolas" panose="020B0609020204030204" pitchFamily="49" charset="0"/>
              </a:rPr>
              <a:t>endfor</a:t>
            </a:r>
            <a:r>
              <a:rPr lang="en-US" dirty="0" smtClean="0">
                <a:solidFill>
                  <a:srgbClr val="7030A0"/>
                </a:solidFill>
                <a:latin typeface="Consolas" panose="020B0609020204030204" pitchFamily="49" charset="0"/>
                <a:cs typeface="Consolas" panose="020B0609020204030204" pitchFamily="49" charset="0"/>
              </a:rPr>
              <a:t> %}</a:t>
            </a:r>
          </a:p>
          <a:p>
            <a:pPr marL="0" indent="0">
              <a:buNone/>
            </a:pPr>
            <a:r>
              <a:rPr lang="en-US" dirty="0" smtClean="0">
                <a:latin typeface="Consolas" panose="020B0609020204030204" pitchFamily="49" charset="0"/>
                <a:cs typeface="Consolas" panose="020B0609020204030204" pitchFamily="49" charset="0"/>
              </a:rPr>
              <a:t>&lt;/</a:t>
            </a:r>
            <a:r>
              <a:rPr lang="en-US" dirty="0" err="1" smtClean="0">
                <a:latin typeface="Consolas" panose="020B0609020204030204" pitchFamily="49" charset="0"/>
                <a:cs typeface="Consolas" panose="020B0609020204030204" pitchFamily="49" charset="0"/>
              </a:rPr>
              <a:t>ul</a:t>
            </a:r>
            <a:r>
              <a:rPr lang="en-US" dirty="0" smtClean="0">
                <a:latin typeface="Consolas" panose="020B0609020204030204" pitchFamily="49" charset="0"/>
                <a:cs typeface="Consolas" panose="020B0609020204030204" pitchFamily="49" charset="0"/>
              </a:rPr>
              <a:t>&gt;</a:t>
            </a: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3595969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 I specify the use of a template</a:t>
            </a:r>
            <a:endParaRPr lang="en-US" dirty="0"/>
          </a:p>
        </p:txBody>
      </p:sp>
      <p:sp>
        <p:nvSpPr>
          <p:cNvPr id="3" name="Content Placeholder 2"/>
          <p:cNvSpPr>
            <a:spLocks noGrp="1"/>
          </p:cNvSpPr>
          <p:nvPr>
            <p:ph sz="quarter" idx="10"/>
          </p:nvPr>
        </p:nvSpPr>
        <p:spPr>
          <a:xfrm>
            <a:off x="379413" y="1388226"/>
            <a:ext cx="11656068" cy="5290388"/>
          </a:xfrm>
        </p:spPr>
        <p:txBody>
          <a:bodyPr/>
          <a:lstStyle/>
          <a:p>
            <a:r>
              <a:rPr lang="en-US" dirty="0" smtClean="0"/>
              <a:t>Use </a:t>
            </a:r>
            <a:r>
              <a:rPr lang="en-US" b="1" dirty="0" err="1" smtClean="0"/>
              <a:t>render_to_response</a:t>
            </a:r>
            <a:endParaRPr lang="en-US" dirty="0" smtClean="0"/>
          </a:p>
          <a:p>
            <a:pPr marL="0" indent="0">
              <a:buNone/>
            </a:pPr>
            <a:endParaRPr lang="en-US" b="1" dirty="0"/>
          </a:p>
          <a:p>
            <a:pPr marL="0" indent="0">
              <a:buNone/>
            </a:pPr>
            <a:r>
              <a:rPr lang="en-US" sz="2400" dirty="0" smtClean="0">
                <a:latin typeface="Consolas" panose="020B0609020204030204" pitchFamily="49" charset="0"/>
                <a:cs typeface="Consolas" panose="020B0609020204030204" pitchFamily="49" charset="0"/>
              </a:rPr>
              <a:t>return </a:t>
            </a:r>
            <a:r>
              <a:rPr lang="en-US" sz="2400" dirty="0" err="1" smtClean="0">
                <a:latin typeface="Consolas" panose="020B0609020204030204" pitchFamily="49" charset="0"/>
                <a:cs typeface="Consolas" panose="020B0609020204030204" pitchFamily="49" charset="0"/>
              </a:rPr>
              <a:t>render_to_response</a:t>
            </a:r>
            <a:r>
              <a:rPr lang="en-US" sz="2400" dirty="0" smtClean="0">
                <a:latin typeface="Consolas" panose="020B0609020204030204" pitchFamily="49" charset="0"/>
                <a:cs typeface="Consolas" panose="020B0609020204030204" pitchFamily="49" charset="0"/>
              </a:rPr>
              <a:t>('template.html', {'</a:t>
            </a:r>
            <a:r>
              <a:rPr lang="en-US" sz="2400" dirty="0" err="1" smtClean="0">
                <a:latin typeface="Consolas" panose="020B0609020204030204" pitchFamily="49" charset="0"/>
                <a:cs typeface="Consolas" panose="020B0609020204030204" pitchFamily="49" charset="0"/>
              </a:rPr>
              <a:t>variable_name':value</a:t>
            </a:r>
            <a:r>
              <a:rPr lang="en-US" sz="2400" dirty="0" smtClean="0">
                <a:latin typeface="Consolas" panose="020B0609020204030204" pitchFamily="49" charset="0"/>
                <a:cs typeface="Consolas" panose="020B0609020204030204" pitchFamily="49" charset="0"/>
              </a:rPr>
              <a:t>});</a:t>
            </a:r>
          </a:p>
          <a:p>
            <a:pPr marL="0" indent="0">
              <a:buNone/>
            </a:pPr>
            <a:endParaRPr lang="en-US" dirty="0"/>
          </a:p>
          <a:p>
            <a:r>
              <a:rPr lang="en-US" dirty="0" smtClean="0"/>
              <a:t>First parameter is the name of the template</a:t>
            </a:r>
          </a:p>
          <a:p>
            <a:r>
              <a:rPr lang="en-US" dirty="0" smtClean="0"/>
              <a:t>The second parameter is the collection of variables the template expects</a:t>
            </a:r>
            <a:endParaRPr lang="en-US" dirty="0"/>
          </a:p>
        </p:txBody>
      </p:sp>
    </p:spTree>
    <p:extLst>
      <p:ext uri="{BB962C8B-B14F-4D97-AF65-F5344CB8AC3E}">
        <p14:creationId xmlns:p14="http://schemas.microsoft.com/office/powerpoint/2010/main" val="297682389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Using a template</a:t>
            </a:r>
            <a:endParaRPr lang="en-US" dirty="0"/>
          </a:p>
        </p:txBody>
      </p:sp>
    </p:spTree>
    <p:extLst>
      <p:ext uri="{BB962C8B-B14F-4D97-AF65-F5344CB8AC3E}">
        <p14:creationId xmlns:p14="http://schemas.microsoft.com/office/powerpoint/2010/main" val="426848445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smtClean="0"/>
              <a:t>Ensuring consistency</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08266399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a:p>
        </p:txBody>
      </p:sp>
      <p:sp>
        <p:nvSpPr>
          <p:cNvPr id="5" name="Content Placeholder 4"/>
          <p:cNvSpPr>
            <a:spLocks noGrp="1"/>
          </p:cNvSpPr>
          <p:nvPr>
            <p:ph sz="quarter" idx="10"/>
          </p:nvPr>
        </p:nvSpPr>
        <p:spPr/>
        <p:txBody>
          <a:bodyPr/>
          <a:lstStyle/>
          <a:p>
            <a:r>
              <a:rPr lang="en-US" dirty="0" smtClean="0">
                <a:solidFill>
                  <a:srgbClr val="FF0000"/>
                </a:solidFill>
              </a:rPr>
              <a:t>TODO: ADD LAYOUTS FROM FLASK</a:t>
            </a:r>
            <a:endParaRPr lang="en-US" dirty="0">
              <a:solidFill>
                <a:srgbClr val="FF0000"/>
              </a:solidFill>
            </a:endParaRPr>
          </a:p>
        </p:txBody>
      </p:sp>
    </p:spTree>
    <p:extLst>
      <p:ext uri="{BB962C8B-B14F-4D97-AF65-F5344CB8AC3E}">
        <p14:creationId xmlns:p14="http://schemas.microsoft.com/office/powerpoint/2010/main" val="326721957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smtClean="0"/>
              <a:t>Executing code for the user</a:t>
            </a:r>
          </a:p>
          <a:p>
            <a:r>
              <a:rPr lang="en-GB" dirty="0" smtClean="0"/>
              <a:t>Using templates</a:t>
            </a:r>
          </a:p>
          <a:p>
            <a:r>
              <a:rPr lang="en-GB" dirty="0" smtClean="0"/>
              <a:t>Ensuring consistency</a:t>
            </a:r>
            <a:endParaRPr lang="en-GB" dirty="0" smtClean="0"/>
          </a:p>
        </p:txBody>
      </p:sp>
      <p:sp>
        <p:nvSpPr>
          <p:cNvPr id="2" name="Title 1"/>
          <p:cNvSpPr>
            <a:spLocks noGrp="1"/>
          </p:cNvSpPr>
          <p:nvPr>
            <p:ph type="title"/>
          </p:nvPr>
        </p:nvSpPr>
        <p:spPr/>
        <p:txBody>
          <a:bodyPr/>
          <a:lstStyle/>
          <a:p>
            <a:r>
              <a:rPr lang="en-US" dirty="0" smtClean="0"/>
              <a:t>Module Overview</a:t>
            </a:r>
            <a:endParaRPr lang="en-US" dirty="0"/>
          </a:p>
        </p:txBody>
      </p:sp>
    </p:spTree>
    <p:extLst>
      <p:ext uri="{BB962C8B-B14F-4D97-AF65-F5344CB8AC3E}">
        <p14:creationId xmlns:p14="http://schemas.microsoft.com/office/powerpoint/2010/main" val="3183499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a:t>Executing code for the user</a:t>
            </a:r>
          </a:p>
        </p:txBody>
      </p:sp>
      <p:sp>
        <p:nvSpPr>
          <p:cNvPr id="4" name="Subtitle 3"/>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26637781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At the end of the day...</a:t>
            </a:r>
            <a:endParaRPr lang="en-US" dirty="0"/>
          </a:p>
        </p:txBody>
      </p:sp>
      <p:sp>
        <p:nvSpPr>
          <p:cNvPr id="5" name="Content Placeholder 4"/>
          <p:cNvSpPr>
            <a:spLocks noGrp="1"/>
          </p:cNvSpPr>
          <p:nvPr>
            <p:ph sz="quarter" idx="10"/>
          </p:nvPr>
        </p:nvSpPr>
        <p:spPr/>
        <p:txBody>
          <a:bodyPr/>
          <a:lstStyle/>
          <a:p>
            <a:r>
              <a:rPr lang="en-US" dirty="0" smtClean="0"/>
              <a:t>The user is simply calling a method</a:t>
            </a:r>
          </a:p>
          <a:p>
            <a:endParaRPr lang="en-US" dirty="0"/>
          </a:p>
          <a:p>
            <a:r>
              <a:rPr lang="en-US" dirty="0" smtClean="0"/>
              <a:t>As a result, all we need to do is create a method</a:t>
            </a:r>
            <a:endParaRPr lang="en-US" dirty="0"/>
          </a:p>
        </p:txBody>
      </p:sp>
    </p:spTree>
    <p:extLst>
      <p:ext uri="{BB962C8B-B14F-4D97-AF65-F5344CB8AC3E}">
        <p14:creationId xmlns:p14="http://schemas.microsoft.com/office/powerpoint/2010/main" val="181547469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does the method need to look like?</a:t>
            </a:r>
            <a:endParaRPr lang="en-US" dirty="0"/>
          </a:p>
        </p:txBody>
      </p:sp>
      <p:sp>
        <p:nvSpPr>
          <p:cNvPr id="3" name="Content Placeholder 2"/>
          <p:cNvSpPr>
            <a:spLocks noGrp="1"/>
          </p:cNvSpPr>
          <p:nvPr>
            <p:ph sz="quarter" idx="10"/>
          </p:nvPr>
        </p:nvSpPr>
        <p:spPr/>
        <p:txBody>
          <a:bodyPr/>
          <a:lstStyle/>
          <a:p>
            <a:pPr marL="0" indent="0" algn="ctr">
              <a:buNone/>
            </a:pPr>
            <a:r>
              <a:rPr lang="en-US" dirty="0" err="1" smtClean="0">
                <a:latin typeface="Consolas" panose="020B0609020204030204" pitchFamily="49" charset="0"/>
                <a:cs typeface="Consolas" panose="020B0609020204030204" pitchFamily="49" charset="0"/>
              </a:rPr>
              <a:t>def</a:t>
            </a:r>
            <a:r>
              <a:rPr lang="en-US" dirty="0" smtClean="0">
                <a:latin typeface="Consolas" panose="020B0609020204030204" pitchFamily="49" charset="0"/>
                <a:cs typeface="Consolas" panose="020B0609020204030204" pitchFamily="49" charset="0"/>
              </a:rPr>
              <a:t> name(request, </a:t>
            </a:r>
            <a:r>
              <a:rPr lang="en-US" i="1" dirty="0" err="1" smtClean="0">
                <a:latin typeface="Consolas" panose="020B0609020204030204" pitchFamily="49" charset="0"/>
                <a:cs typeface="Consolas" panose="020B0609020204030204" pitchFamily="49" charset="0"/>
              </a:rPr>
              <a:t>optional_parameters</a:t>
            </a:r>
            <a:r>
              <a:rPr lang="en-US" dirty="0" smtClean="0">
                <a:latin typeface="Consolas" panose="020B0609020204030204" pitchFamily="49" charset="0"/>
                <a:cs typeface="Consolas" panose="020B0609020204030204" pitchFamily="49" charset="0"/>
              </a:rPr>
              <a:t>)</a:t>
            </a:r>
          </a:p>
          <a:p>
            <a:endParaRPr lang="en-US" dirty="0" smtClean="0"/>
          </a:p>
          <a:p>
            <a:r>
              <a:rPr lang="en-US" dirty="0" smtClean="0"/>
              <a:t>The first parameter contains the request object, which has information about the data sent by the user</a:t>
            </a:r>
            <a:endParaRPr lang="en-US" dirty="0"/>
          </a:p>
          <a:p>
            <a:r>
              <a:rPr lang="en-US" dirty="0" smtClean="0"/>
              <a:t>Additional parameters can be added</a:t>
            </a:r>
            <a:endParaRPr lang="en-US" dirty="0"/>
          </a:p>
          <a:p>
            <a:endParaRPr lang="en-US" dirty="0" err="1" smtClean="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51697901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 we send data to the user?</a:t>
            </a:r>
            <a:endParaRPr lang="en-US" dirty="0"/>
          </a:p>
        </p:txBody>
      </p:sp>
      <p:sp>
        <p:nvSpPr>
          <p:cNvPr id="3" name="Content Placeholder 2"/>
          <p:cNvSpPr>
            <a:spLocks noGrp="1"/>
          </p:cNvSpPr>
          <p:nvPr>
            <p:ph sz="quarter" idx="10"/>
          </p:nvPr>
        </p:nvSpPr>
        <p:spPr/>
        <p:txBody>
          <a:bodyPr/>
          <a:lstStyle/>
          <a:p>
            <a:r>
              <a:rPr lang="en-US" dirty="0" smtClean="0"/>
              <a:t>Return </a:t>
            </a:r>
            <a:r>
              <a:rPr lang="en-US" dirty="0" err="1" smtClean="0"/>
              <a:t>HttpResponse</a:t>
            </a:r>
            <a:r>
              <a:rPr lang="en-US" dirty="0" smtClean="0"/>
              <a:t> to send HTML and HTTP status codes</a:t>
            </a:r>
          </a:p>
          <a:p>
            <a:pPr marL="0" indent="0">
              <a:buNone/>
            </a:pPr>
            <a:endParaRPr lang="en-US" dirty="0" smtClean="0"/>
          </a:p>
          <a:p>
            <a:endParaRPr lang="en-US" dirty="0" smtClean="0"/>
          </a:p>
          <a:p>
            <a:r>
              <a:rPr lang="en-US" dirty="0"/>
              <a:t>Return</a:t>
            </a:r>
            <a:r>
              <a:rPr lang="en-US" dirty="0" smtClean="0"/>
              <a:t> </a:t>
            </a:r>
            <a:r>
              <a:rPr lang="en-US" dirty="0" err="1" smtClean="0"/>
              <a:t>HttpResponseNotFound</a:t>
            </a:r>
            <a:r>
              <a:rPr lang="en-US" dirty="0" smtClean="0"/>
              <a:t> to send a custom 404 error</a:t>
            </a:r>
            <a:endParaRPr lang="en-US" dirty="0"/>
          </a:p>
        </p:txBody>
      </p:sp>
      <p:sp>
        <p:nvSpPr>
          <p:cNvPr id="4" name="Rounded Rectangle 3"/>
          <p:cNvSpPr/>
          <p:nvPr/>
        </p:nvSpPr>
        <p:spPr>
          <a:xfrm>
            <a:off x="1087396" y="2133599"/>
            <a:ext cx="9094572" cy="634314"/>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latin typeface="Consolas" panose="020B0609020204030204" pitchFamily="49" charset="0"/>
                <a:cs typeface="Consolas" panose="020B0609020204030204" pitchFamily="49" charset="0"/>
              </a:rPr>
              <a:t>r</a:t>
            </a:r>
            <a:r>
              <a:rPr lang="en-US" dirty="0" smtClean="0">
                <a:latin typeface="Consolas" panose="020B0609020204030204" pitchFamily="49" charset="0"/>
                <a:cs typeface="Consolas" panose="020B0609020204030204" pitchFamily="49" charset="0"/>
              </a:rPr>
              <a:t>eturn </a:t>
            </a:r>
            <a:r>
              <a:rPr lang="en-US" dirty="0" err="1" smtClean="0">
                <a:latin typeface="Consolas" panose="020B0609020204030204" pitchFamily="49" charset="0"/>
                <a:cs typeface="Consolas" panose="020B0609020204030204" pitchFamily="49" charset="0"/>
              </a:rPr>
              <a:t>HttpResponse</a:t>
            </a:r>
            <a:r>
              <a:rPr lang="en-US" dirty="0" smtClean="0">
                <a:latin typeface="Consolas" panose="020B0609020204030204" pitchFamily="49" charset="0"/>
                <a:cs typeface="Consolas" panose="020B0609020204030204" pitchFamily="49" charset="0"/>
              </a:rPr>
              <a:t>('&lt;html&gt;&lt;body&gt;Hello, Django!&lt;/body&gt;&lt;/html&gt;')</a:t>
            </a:r>
            <a:endParaRPr lang="en-US" dirty="0">
              <a:latin typeface="Consolas" panose="020B0609020204030204" pitchFamily="49" charset="0"/>
              <a:cs typeface="Consolas" panose="020B0609020204030204" pitchFamily="49" charset="0"/>
            </a:endParaRPr>
          </a:p>
        </p:txBody>
      </p:sp>
      <p:sp>
        <p:nvSpPr>
          <p:cNvPr id="5" name="Rounded Rectangle 4"/>
          <p:cNvSpPr/>
          <p:nvPr/>
        </p:nvSpPr>
        <p:spPr>
          <a:xfrm>
            <a:off x="1087396" y="4197178"/>
            <a:ext cx="9094572" cy="634314"/>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latin typeface="Consolas" panose="020B0609020204030204" pitchFamily="49" charset="0"/>
                <a:cs typeface="Consolas" panose="020B0609020204030204" pitchFamily="49" charset="0"/>
              </a:rPr>
              <a:t>r</a:t>
            </a:r>
            <a:r>
              <a:rPr lang="en-US" dirty="0" smtClean="0">
                <a:latin typeface="Consolas" panose="020B0609020204030204" pitchFamily="49" charset="0"/>
                <a:cs typeface="Consolas" panose="020B0609020204030204" pitchFamily="49" charset="0"/>
              </a:rPr>
              <a:t>eturn </a:t>
            </a:r>
            <a:r>
              <a:rPr lang="en-US" dirty="0" err="1" smtClean="0">
                <a:latin typeface="Consolas" panose="020B0609020204030204" pitchFamily="49" charset="0"/>
                <a:cs typeface="Consolas" panose="020B0609020204030204" pitchFamily="49" charset="0"/>
              </a:rPr>
              <a:t>HttpResponseNotFound</a:t>
            </a:r>
            <a:r>
              <a:rPr lang="en-US" dirty="0" smtClean="0">
                <a:latin typeface="Consolas" panose="020B0609020204030204" pitchFamily="49" charset="0"/>
                <a:cs typeface="Consolas" panose="020B0609020204030204" pitchFamily="49" charset="0"/>
              </a:rPr>
              <a:t>('&lt;html&gt;&lt;body&gt;you seem lost&lt;/body&gt;&lt;/html&gt;')</a:t>
            </a: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24846336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Creating a Hello, Django page</a:t>
            </a:r>
            <a:endParaRPr lang="en-US" dirty="0"/>
          </a:p>
        </p:txBody>
      </p:sp>
    </p:spTree>
    <p:extLst>
      <p:ext uri="{BB962C8B-B14F-4D97-AF65-F5344CB8AC3E}">
        <p14:creationId xmlns:p14="http://schemas.microsoft.com/office/powerpoint/2010/main" val="65157156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smtClean="0"/>
              <a:t>Using templates</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29011771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How do I send back complex HTML?</a:t>
            </a:r>
            <a:endParaRPr lang="en-US" dirty="0"/>
          </a:p>
        </p:txBody>
      </p:sp>
      <p:sp>
        <p:nvSpPr>
          <p:cNvPr id="5" name="Content Placeholder 4"/>
          <p:cNvSpPr>
            <a:spLocks noGrp="1"/>
          </p:cNvSpPr>
          <p:nvPr>
            <p:ph sz="quarter" idx="10"/>
          </p:nvPr>
        </p:nvSpPr>
        <p:spPr/>
        <p:txBody>
          <a:bodyPr/>
          <a:lstStyle/>
          <a:p>
            <a:r>
              <a:rPr lang="en-US" dirty="0" smtClean="0"/>
              <a:t>Django supports templates for creating complex template</a:t>
            </a:r>
          </a:p>
          <a:p>
            <a:r>
              <a:rPr lang="en-US" dirty="0" smtClean="0"/>
              <a:t>A template has a collection of placeholders for dynamic content</a:t>
            </a:r>
            <a:endParaRPr lang="en-US" dirty="0"/>
          </a:p>
        </p:txBody>
      </p:sp>
    </p:spTree>
    <p:extLst>
      <p:ext uri="{BB962C8B-B14F-4D97-AF65-F5344CB8AC3E}">
        <p14:creationId xmlns:p14="http://schemas.microsoft.com/office/powerpoint/2010/main" val="3745197048"/>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96889825850D44592AC5D2F43187AE4" ma:contentTypeVersion="5" ma:contentTypeDescription="Create a new document." ma:contentTypeScope="" ma:versionID="fde90edb5a63ba841bca516fd2abaf95">
  <xsd:schema xmlns:xsd="http://www.w3.org/2001/XMLSchema" xmlns:xs="http://www.w3.org/2001/XMLSchema" xmlns:p="http://schemas.microsoft.com/office/2006/metadata/properties" xmlns:ns1="http://schemas.microsoft.com/sharepoint/v3" xmlns:ns2="230e9df3-be65-4c73-a93b-d1236ebd677e" xmlns:ns3="27aa9422-7f1f-4c84-9cdf-302b1a67e513" targetNamespace="http://schemas.microsoft.com/office/2006/metadata/properties" ma:root="true" ma:fieldsID="5e7808ae941cc340dbe51a3031959734" ns1:_="" ns2:_="" ns3:_="">
    <xsd:import namespace="http://schemas.microsoft.com/sharepoint/v3"/>
    <xsd:import namespace="230e9df3-be65-4c73-a93b-d1236ebd677e"/>
    <xsd:import namespace="27aa9422-7f1f-4c84-9cdf-302b1a67e513"/>
    <xsd:element name="properties">
      <xsd:complexType>
        <xsd:sequence>
          <xsd:element name="documentManagement">
            <xsd:complexType>
              <xsd:all>
                <xsd:element ref="ns1:PublishingStartDate" minOccurs="0"/>
                <xsd:element ref="ns1:PublishingExpirationDate" minOccurs="0"/>
                <xsd:element ref="ns2:TaxKeywordTaxHTField" minOccurs="0"/>
                <xsd:element ref="ns2:TaxCatchAll" minOccurs="0"/>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KeywordTaxHTField" ma:index="11"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TaxCatchAll" ma:index="12" nillable="true" ma:displayName="Taxonomy Catch All Column" ma:hidden="true" ma:list="{c86a1576-3e7e-4087-ab3d-29105cf9744e}" ma:internalName="TaxCatchAll" ma:showField="CatchAllData" ma:web="27aa9422-7f1f-4c84-9cdf-302b1a67e513">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27aa9422-7f1f-4c84-9cdf-302b1a67e513"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TaxCatchAll xmlns="230e9df3-be65-4c73-a93b-d1236ebd677e"/>
    <PublishingExpirationDate xmlns="http://schemas.microsoft.com/sharepoint/v3" xsi:nil="true"/>
    <PublishingStartDate xmlns="http://schemas.microsoft.com/sharepoint/v3" xsi:nil="true"/>
    <TaxKeywordTaxHTField xmlns="230e9df3-be65-4c73-a93b-d1236ebd677e">
      <Terms xmlns="http://schemas.microsoft.com/office/infopath/2007/PartnerControls"/>
    </TaxKeywordTaxHTField>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253B29C-1CCD-4FE8-A1C4-023A0910DF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30e9df3-be65-4c73-a93b-d1236ebd677e"/>
    <ds:schemaRef ds:uri="27aa9422-7f1f-4c84-9cdf-302b1a67e51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025FDD9-4C58-4084-9F89-0E6ADD6FFF55}">
  <ds:schemaRefs>
    <ds:schemaRef ds:uri="http://schemas.microsoft.com/sharepoint/v3"/>
    <ds:schemaRef ds:uri="27aa9422-7f1f-4c84-9cdf-302b1a67e513"/>
    <ds:schemaRef ds:uri="http://purl.org/dc/dcmitype/"/>
    <ds:schemaRef ds:uri="http://purl.org/dc/terms/"/>
    <ds:schemaRef ds:uri="230e9df3-be65-4c73-a93b-d1236ebd677e"/>
    <ds:schemaRef ds:uri="http://purl.org/dc/elements/1.1/"/>
    <ds:schemaRef ds:uri="http://schemas.microsoft.com/office/2006/documentManagement/types"/>
    <ds:schemaRef ds:uri="http://schemas.openxmlformats.org/package/2006/metadata/core-properties"/>
    <ds:schemaRef ds:uri="http://www.w3.org/XML/1998/namespace"/>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B0CA13EC-1D3C-4D6F-8D1C-E8A452CFC79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3379</TotalTime>
  <Words>300</Words>
  <Application>Microsoft Office PowerPoint</Application>
  <PresentationFormat>Widescreen</PresentationFormat>
  <Paragraphs>58</Paragraphs>
  <Slides>17</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Calibri</vt:lpstr>
      <vt:lpstr>Consolas</vt:lpstr>
      <vt:lpstr>Segoe</vt:lpstr>
      <vt:lpstr>Segoe UI</vt:lpstr>
      <vt:lpstr>Segoe UI Light</vt:lpstr>
      <vt:lpstr>1_Office Theme</vt:lpstr>
      <vt:lpstr>PowerPoint Presentation</vt:lpstr>
      <vt:lpstr>Module Overview</vt:lpstr>
      <vt:lpstr>PowerPoint Presentation</vt:lpstr>
      <vt:lpstr>At the end of the day...</vt:lpstr>
      <vt:lpstr>What does the method need to look like?</vt:lpstr>
      <vt:lpstr>How do we send data to the user?</vt:lpstr>
      <vt:lpstr>Creating a Hello, Django page</vt:lpstr>
      <vt:lpstr>PowerPoint Presentation</vt:lpstr>
      <vt:lpstr>How do I send back complex HTML?</vt:lpstr>
      <vt:lpstr>PowerPoint Presentation</vt:lpstr>
      <vt:lpstr>Template example</vt:lpstr>
      <vt:lpstr>Looping through collections</vt:lpstr>
      <vt:lpstr>How do I specify the use of a template</vt:lpstr>
      <vt:lpstr>Using a template</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Christopher Harrison</cp:lastModifiedBy>
  <cp:revision>67</cp:revision>
  <dcterms:created xsi:type="dcterms:W3CDTF">2013-02-15T23:12:42Z</dcterms:created>
  <dcterms:modified xsi:type="dcterms:W3CDTF">2015-06-10T23:21:48Z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0x010100496889825850D44592AC5D2F43187AE4</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y fmtid="{D5CDD505-2E9C-101B-9397-08002B2CF9AE}" pid="7" name="DocVizPreviewMetadata_Count">
    <vt:i4>12</vt:i4>
  </property>
  <property fmtid="{D5CDD505-2E9C-101B-9397-08002B2CF9AE}" pid="8" name="DocVizPreviewMetadata_0">
    <vt:lpwstr>300x168x2</vt:lpwstr>
  </property>
</Properties>
</file>