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1" r:id="rId5"/>
    <p:sldId id="283" r:id="rId6"/>
    <p:sldId id="284" r:id="rId7"/>
    <p:sldId id="274" r:id="rId8"/>
    <p:sldId id="275" r:id="rId9"/>
    <p:sldId id="276" r:id="rId10"/>
    <p:sldId id="277" r:id="rId11"/>
    <p:sldId id="278" r:id="rId12"/>
    <p:sldId id="282" r:id="rId13"/>
    <p:sldId id="312" r:id="rId14"/>
    <p:sldId id="313" r:id="rId15"/>
    <p:sldId id="315" r:id="rId16"/>
    <p:sldId id="316" r:id="rId17"/>
    <p:sldId id="317" r:id="rId18"/>
    <p:sldId id="318" r:id="rId19"/>
    <p:sldId id="319" r:id="rId20"/>
    <p:sldId id="320"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2" d="100"/>
          <a:sy n="62" d="100"/>
        </p:scale>
        <p:origin x="52"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5320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32055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920604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Senior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Developing websites</a:t>
            </a:r>
            <a:br>
              <a:rPr lang="en-US" sz="4000" dirty="0" smtClean="0"/>
            </a:br>
            <a:r>
              <a:rPr lang="en-US" sz="4000" dirty="0" smtClean="0"/>
              <a:t>with Django and Python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8968" y="3025262"/>
            <a:ext cx="7614065" cy="807477"/>
          </a:xfrm>
        </p:spPr>
        <p:txBody>
          <a:bodyPr>
            <a:noAutofit/>
          </a:bodyPr>
          <a:lstStyle/>
          <a:p>
            <a:r>
              <a:rPr lang="en-US" sz="3200" i="1" dirty="0"/>
              <a:t>Django makes it easier to build better Web apps more quickly and with less code.</a:t>
            </a:r>
            <a:r>
              <a:rPr lang="en-US" sz="3200" dirty="0"/>
              <a:t> </a:t>
            </a:r>
            <a:r>
              <a:rPr lang="en-US" sz="3200" dirty="0" smtClean="0"/>
              <a:t/>
            </a:r>
            <a:br>
              <a:rPr lang="en-US" sz="3200" dirty="0" smtClean="0"/>
            </a:br>
            <a:r>
              <a:rPr lang="en-US" sz="3200" dirty="0"/>
              <a:t/>
            </a:r>
            <a:br>
              <a:rPr lang="en-US" sz="3200" dirty="0"/>
            </a:br>
            <a:r>
              <a:rPr lang="en-US" sz="3200" i="1" dirty="0" smtClean="0"/>
              <a:t>The web framework for perfectionists with deadlines</a:t>
            </a:r>
            <a:endParaRPr lang="en-US" sz="3200" i="1" dirty="0"/>
          </a:p>
        </p:txBody>
      </p:sp>
      <p:sp>
        <p:nvSpPr>
          <p:cNvPr id="7" name="Rectangle 6"/>
          <p:cNvSpPr/>
          <p:nvPr/>
        </p:nvSpPr>
        <p:spPr>
          <a:xfrm>
            <a:off x="3917125" y="6482993"/>
            <a:ext cx="4357751" cy="375007"/>
          </a:xfrm>
          <a:prstGeom prst="rect">
            <a:avLst/>
          </a:prstGeom>
        </p:spPr>
        <p:txBody>
          <a:bodyPr vert="horz" lIns="91409" tIns="45705" rIns="91409" bIns="45705" rtlCol="0" anchor="t" anchorCtr="0">
            <a:noAutofit/>
          </a:bodyPr>
          <a:lstStyle/>
          <a:p>
            <a:pPr defTabSz="914088">
              <a:lnSpc>
                <a:spcPct val="80000"/>
              </a:lnSpc>
              <a:spcBef>
                <a:spcPct val="0"/>
              </a:spcBef>
            </a:pPr>
            <a:r>
              <a:rPr lang="en-US" sz="2400" dirty="0">
                <a:solidFill>
                  <a:schemeClr val="bg1"/>
                </a:solidFill>
                <a:latin typeface="Segoe UI Light" panose="020B0502040204020203" pitchFamily="34" charset="0"/>
                <a:ea typeface="Segoe UI Light" panose="020B0502040204020203" pitchFamily="34" charset="0"/>
                <a:cs typeface="Segoe UI Light" panose="020B0502040204020203" pitchFamily="34" charset="0"/>
              </a:rPr>
              <a:t>https://www.djangoproject.com/</a:t>
            </a:r>
            <a:endParaRPr lang="en-US" sz="2400" dirty="0">
              <a:solidFill>
                <a:schemeClr val="bg1"/>
              </a:solidFill>
              <a:latin typeface="Segoe UI Light" panose="020B0502040204020203" pitchFamily="34" charset="0"/>
              <a:ea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22566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Designed to be fast for developers</a:t>
            </a:r>
            <a:endParaRPr lang="en-US" dirty="0"/>
          </a:p>
        </p:txBody>
      </p:sp>
      <p:sp>
        <p:nvSpPr>
          <p:cNvPr id="4" name="Content Placeholder 3"/>
          <p:cNvSpPr>
            <a:spLocks noGrp="1"/>
          </p:cNvSpPr>
          <p:nvPr>
            <p:ph sz="quarter" idx="10"/>
          </p:nvPr>
        </p:nvSpPr>
        <p:spPr/>
        <p:txBody>
          <a:bodyPr/>
          <a:lstStyle/>
          <a:p>
            <a:r>
              <a:rPr lang="en-US" dirty="0" smtClean="0"/>
              <a:t>Many features you want are already built in</a:t>
            </a:r>
          </a:p>
          <a:p>
            <a:pPr lvl="1"/>
            <a:r>
              <a:rPr lang="en-US" dirty="0" err="1" smtClean="0"/>
              <a:t>Templating</a:t>
            </a:r>
            <a:r>
              <a:rPr lang="en-US" dirty="0" smtClean="0"/>
              <a:t> and layouts</a:t>
            </a:r>
          </a:p>
          <a:p>
            <a:pPr lvl="1"/>
            <a:r>
              <a:rPr lang="en-US" dirty="0" smtClean="0"/>
              <a:t>Object relational mapper (ORM)</a:t>
            </a:r>
          </a:p>
          <a:p>
            <a:pPr lvl="1"/>
            <a:r>
              <a:rPr lang="en-US" dirty="0" smtClean="0"/>
              <a:t>Site administration</a:t>
            </a:r>
          </a:p>
          <a:p>
            <a:pPr lvl="1"/>
            <a:r>
              <a:rPr lang="en-US" dirty="0" smtClean="0"/>
              <a:t>Security</a:t>
            </a:r>
          </a:p>
          <a:p>
            <a:r>
              <a:rPr lang="en-US" dirty="0" smtClean="0"/>
              <a:t>Easy to understand</a:t>
            </a:r>
          </a:p>
          <a:p>
            <a:r>
              <a:rPr lang="en-US" dirty="0" smtClean="0"/>
              <a:t>Very powerful</a:t>
            </a:r>
            <a:endParaRPr lang="en-US" dirty="0"/>
          </a:p>
        </p:txBody>
      </p:sp>
    </p:spTree>
    <p:extLst>
      <p:ext uri="{BB962C8B-B14F-4D97-AF65-F5344CB8AC3E}">
        <p14:creationId xmlns:p14="http://schemas.microsoft.com/office/powerpoint/2010/main" val="217797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Moving parts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2125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pattern?</a:t>
            </a:r>
            <a:endParaRPr lang="en-US" dirty="0"/>
          </a:p>
        </p:txBody>
      </p:sp>
      <p:sp>
        <p:nvSpPr>
          <p:cNvPr id="3" name="Content Placeholder 2"/>
          <p:cNvSpPr>
            <a:spLocks noGrp="1"/>
          </p:cNvSpPr>
          <p:nvPr>
            <p:ph sz="quarter" idx="10"/>
          </p:nvPr>
        </p:nvSpPr>
        <p:spPr/>
        <p:txBody>
          <a:bodyPr/>
          <a:lstStyle/>
          <a:p>
            <a:r>
              <a:rPr lang="en-US" dirty="0"/>
              <a:t>A pattern is a recipe to be used to solve a problem</a:t>
            </a:r>
          </a:p>
          <a:p>
            <a:r>
              <a:rPr lang="en-US" dirty="0"/>
              <a:t>Recipes do not need to be followed exactly</a:t>
            </a:r>
          </a:p>
          <a:p>
            <a:r>
              <a:rPr lang="en-US" dirty="0"/>
              <a:t>Substitutions are made based on allergies, ingredients on hand, personal preferences, etc.</a:t>
            </a:r>
          </a:p>
          <a:p>
            <a:r>
              <a:rPr lang="en-US" dirty="0" smtClean="0"/>
              <a:t>Use what fits, and modify where it doesn't</a:t>
            </a:r>
            <a:endParaRPr lang="en-US" dirty="0"/>
          </a:p>
        </p:txBody>
      </p:sp>
    </p:spTree>
    <p:extLst>
      <p:ext uri="{BB962C8B-B14F-4D97-AF65-F5344CB8AC3E}">
        <p14:creationId xmlns:p14="http://schemas.microsoft.com/office/powerpoint/2010/main" val="50956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Model, View, Controller (MVC)</a:t>
            </a:r>
            <a:endParaRPr lang="en-US" dirty="0"/>
          </a:p>
        </p:txBody>
      </p:sp>
      <p:sp>
        <p:nvSpPr>
          <p:cNvPr id="3" name="Content Placeholder 2"/>
          <p:cNvSpPr>
            <a:spLocks noGrp="1"/>
          </p:cNvSpPr>
          <p:nvPr>
            <p:ph sz="quarter" idx="10"/>
          </p:nvPr>
        </p:nvSpPr>
        <p:spPr/>
        <p:txBody>
          <a:bodyPr/>
          <a:lstStyle/>
          <a:p>
            <a:r>
              <a:rPr lang="en-US" dirty="0" smtClean="0"/>
              <a:t>MVC is a pattern</a:t>
            </a:r>
          </a:p>
          <a:p>
            <a:r>
              <a:rPr lang="en-US" dirty="0" smtClean="0"/>
              <a:t>Three basic parts</a:t>
            </a:r>
          </a:p>
          <a:p>
            <a:pPr lvl="1"/>
            <a:r>
              <a:rPr lang="en-US" dirty="0" smtClean="0"/>
              <a:t>Model, which is your data</a:t>
            </a:r>
          </a:p>
          <a:p>
            <a:pPr lvl="1"/>
            <a:r>
              <a:rPr lang="en-US" dirty="0" smtClean="0"/>
              <a:t>View, which is what the user will see</a:t>
            </a:r>
          </a:p>
          <a:p>
            <a:pPr lvl="1"/>
            <a:r>
              <a:rPr lang="en-US" dirty="0" smtClean="0"/>
              <a:t>Controller, which takes the user request and gets the job done</a:t>
            </a:r>
          </a:p>
        </p:txBody>
      </p:sp>
    </p:spTree>
    <p:extLst>
      <p:ext uri="{BB962C8B-B14F-4D97-AF65-F5344CB8AC3E}">
        <p14:creationId xmlns:p14="http://schemas.microsoft.com/office/powerpoint/2010/main" val="4205139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Views, and Controllers</a:t>
            </a:r>
            <a:endParaRPr lang="en-US" dirty="0"/>
          </a:p>
        </p:txBody>
      </p:sp>
      <p:sp>
        <p:nvSpPr>
          <p:cNvPr id="60" name="Content Placeholder 1"/>
          <p:cNvSpPr txBox="1">
            <a:spLocks/>
          </p:cNvSpPr>
          <p:nvPr/>
        </p:nvSpPr>
        <p:spPr>
          <a:xfrm>
            <a:off x="2052106" y="1122523"/>
            <a:ext cx="7232833" cy="409061"/>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799" dirty="0">
                <a:solidFill>
                  <a:srgbClr val="00AEEF">
                    <a:alpha val="99000"/>
                  </a:srgbClr>
                </a:solidFill>
                <a:latin typeface="Segoe UI Light" pitchFamily="34" charset="0"/>
              </a:rPr>
              <a:t>What does MVC look like?</a:t>
            </a:r>
          </a:p>
        </p:txBody>
      </p:sp>
      <p:grpSp>
        <p:nvGrpSpPr>
          <p:cNvPr id="61" name="Group 60"/>
          <p:cNvGrpSpPr/>
          <p:nvPr/>
        </p:nvGrpSpPr>
        <p:grpSpPr>
          <a:xfrm>
            <a:off x="5863031" y="3008147"/>
            <a:ext cx="685621" cy="1293291"/>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grpSp>
      <p:grpSp>
        <p:nvGrpSpPr>
          <p:cNvPr id="65" name="Group 64"/>
          <p:cNvGrpSpPr/>
          <p:nvPr/>
        </p:nvGrpSpPr>
        <p:grpSpPr>
          <a:xfrm>
            <a:off x="5063139" y="5711413"/>
            <a:ext cx="1353999" cy="530087"/>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3140" y="2022328"/>
            <a:ext cx="6115488" cy="99920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Controller</a:t>
              </a:r>
            </a:p>
            <a:p>
              <a:pPr marL="0" lvl="1" indent="0" defTabSz="685658">
                <a:spcBef>
                  <a:spcPts val="600"/>
                </a:spcBef>
                <a:buNone/>
                <a:defRPr/>
              </a:pPr>
              <a:r>
                <a:rPr lang="en-US" sz="1999" dirty="0">
                  <a:latin typeface="Segoe UI"/>
                </a:rPr>
                <a:t>Retrieves Model</a:t>
              </a:r>
            </a:p>
            <a:p>
              <a:pPr marL="0" lvl="1" indent="0" defTabSz="685658">
                <a:spcBef>
                  <a:spcPts val="600"/>
                </a:spcBef>
                <a:buNone/>
                <a:defRPr/>
              </a:pPr>
              <a:r>
                <a:rPr lang="en-US" sz="1999" dirty="0">
                  <a:latin typeface="Segoe UI"/>
                </a:rPr>
                <a:t>“Does Stuff”</a:t>
              </a:r>
            </a:p>
          </p:txBody>
        </p:sp>
      </p:grpSp>
      <p:grpSp>
        <p:nvGrpSpPr>
          <p:cNvPr id="71" name="Group 70"/>
          <p:cNvGrpSpPr/>
          <p:nvPr/>
        </p:nvGrpSpPr>
        <p:grpSpPr>
          <a:xfrm>
            <a:off x="5063140" y="4294354"/>
            <a:ext cx="6115488" cy="1006285"/>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a:latin typeface="Segoe UI"/>
                </a:rPr>
                <a:t>Visually represents</a:t>
              </a:r>
            </a:p>
            <a:p>
              <a:pPr marL="0" lvl="1" indent="0" defTabSz="685658">
                <a:spcBef>
                  <a:spcPts val="600"/>
                </a:spcBef>
                <a:buNone/>
                <a:defRPr/>
              </a:pPr>
              <a:r>
                <a:rPr lang="en-US" sz="1999" dirty="0">
                  <a:latin typeface="Segoe UI"/>
                </a:rPr>
                <a:t>the model</a:t>
              </a:r>
            </a:p>
          </p:txBody>
        </p:sp>
      </p:grpSp>
      <p:sp>
        <p:nvSpPr>
          <p:cNvPr id="74" name="Right Arrow 73"/>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342" y="3543030"/>
            <a:ext cx="1142702" cy="396848"/>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Model</a:t>
            </a:r>
          </a:p>
        </p:txBody>
      </p:sp>
      <p:sp>
        <p:nvSpPr>
          <p:cNvPr id="3" name="TextBox 2"/>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273558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flow</a:t>
            </a:r>
            <a:endParaRPr lang="en-US" dirty="0"/>
          </a:p>
        </p:txBody>
      </p:sp>
      <p:grpSp>
        <p:nvGrpSpPr>
          <p:cNvPr id="6" name="Group 5"/>
          <p:cNvGrpSpPr/>
          <p:nvPr/>
        </p:nvGrpSpPr>
        <p:grpSpPr>
          <a:xfrm>
            <a:off x="5063139" y="5711413"/>
            <a:ext cx="1353999" cy="530087"/>
            <a:chOff x="4951412" y="5380624"/>
            <a:chExt cx="1354352" cy="530225"/>
          </a:xfrm>
        </p:grpSpPr>
        <p:sp>
          <p:nvSpPr>
            <p:cNvPr id="7" name="Freeform 6"/>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8" name="Right Arrow 7"/>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9" name="Group 8"/>
          <p:cNvGrpSpPr/>
          <p:nvPr/>
        </p:nvGrpSpPr>
        <p:grpSpPr>
          <a:xfrm>
            <a:off x="5063140" y="2022328"/>
            <a:ext cx="6115488" cy="999201"/>
            <a:chOff x="4951412" y="1690578"/>
            <a:chExt cx="6117081" cy="999461"/>
          </a:xfrm>
        </p:grpSpPr>
        <p:sp>
          <p:nvSpPr>
            <p:cNvPr id="10" name="Rectangle 9"/>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smtClean="0">
                  <a:gradFill>
                    <a:gsLst>
                      <a:gs pos="0">
                        <a:srgbClr val="FFFFFF"/>
                      </a:gs>
                      <a:gs pos="100000">
                        <a:srgbClr val="FFFFFF"/>
                      </a:gs>
                    </a:gsLst>
                    <a:lin ang="5400000" scaled="0"/>
                  </a:gradFill>
                  <a:latin typeface="Segoe UI"/>
                </a:rPr>
                <a:t>URL config</a:t>
              </a:r>
              <a:endParaRPr lang="en-US" sz="2799" kern="0" dirty="0">
                <a:gradFill>
                  <a:gsLst>
                    <a:gs pos="0">
                      <a:srgbClr val="FFFFFF"/>
                    </a:gs>
                    <a:gs pos="100000">
                      <a:srgbClr val="FFFFFF"/>
                    </a:gs>
                  </a:gsLst>
                  <a:lin ang="5400000" scaled="0"/>
                </a:gradFill>
                <a:latin typeface="Segoe UI"/>
              </a:endParaRPr>
            </a:p>
          </p:txBody>
        </p:sp>
        <p:sp>
          <p:nvSpPr>
            <p:cNvPr id="11"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smtClean="0">
                  <a:solidFill>
                    <a:srgbClr val="00AEEF"/>
                  </a:solidFill>
                  <a:latin typeface="Segoe UI"/>
                </a:rPr>
                <a:t>Routing</a:t>
              </a:r>
              <a:endParaRPr lang="en-US" sz="2399" dirty="0">
                <a:solidFill>
                  <a:srgbClr val="00AEEF"/>
                </a:solidFill>
                <a:latin typeface="Segoe UI"/>
              </a:endParaRPr>
            </a:p>
            <a:p>
              <a:pPr marL="0" lvl="1" indent="0" defTabSz="685658">
                <a:spcBef>
                  <a:spcPts val="600"/>
                </a:spcBef>
                <a:buNone/>
                <a:defRPr/>
              </a:pPr>
              <a:r>
                <a:rPr lang="en-US" sz="1999" dirty="0" smtClean="0">
                  <a:latin typeface="Segoe UI"/>
                </a:rPr>
                <a:t>Figures out what the user wants</a:t>
              </a:r>
            </a:p>
            <a:p>
              <a:pPr marL="0" lvl="1" indent="0" defTabSz="685658">
                <a:spcBef>
                  <a:spcPts val="600"/>
                </a:spcBef>
                <a:buNone/>
                <a:defRPr/>
              </a:pPr>
              <a:r>
                <a:rPr lang="en-US" sz="1999" dirty="0" smtClean="0">
                  <a:latin typeface="Segoe UI"/>
                </a:rPr>
                <a:t>Calls the right View</a:t>
              </a:r>
              <a:endParaRPr lang="en-US" sz="1999" dirty="0">
                <a:latin typeface="Segoe UI"/>
              </a:endParaRPr>
            </a:p>
          </p:txBody>
        </p:sp>
      </p:grpSp>
      <p:grpSp>
        <p:nvGrpSpPr>
          <p:cNvPr id="12" name="Group 11"/>
          <p:cNvGrpSpPr/>
          <p:nvPr/>
        </p:nvGrpSpPr>
        <p:grpSpPr>
          <a:xfrm>
            <a:off x="5063140" y="4307868"/>
            <a:ext cx="6115488" cy="1006285"/>
            <a:chOff x="4951412" y="3963196"/>
            <a:chExt cx="6117081" cy="1006547"/>
          </a:xfrm>
        </p:grpSpPr>
        <p:sp>
          <p:nvSpPr>
            <p:cNvPr id="13" name="Rectangle 12"/>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14"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smtClean="0">
                  <a:latin typeface="Segoe UI"/>
                </a:rPr>
                <a:t>Loads the data</a:t>
              </a:r>
            </a:p>
            <a:p>
              <a:pPr marL="0" lvl="1" indent="0" defTabSz="685658">
                <a:spcBef>
                  <a:spcPts val="600"/>
                </a:spcBef>
                <a:buNone/>
                <a:defRPr/>
              </a:pPr>
              <a:r>
                <a:rPr lang="en-US" sz="1999" dirty="0" smtClean="0">
                  <a:latin typeface="Segoe UI"/>
                </a:rPr>
                <a:t>Calls the template</a:t>
              </a:r>
              <a:endParaRPr lang="en-US" sz="1999" dirty="0">
                <a:latin typeface="Segoe UI"/>
              </a:endParaRPr>
            </a:p>
          </p:txBody>
        </p:sp>
      </p:grpSp>
      <p:sp>
        <p:nvSpPr>
          <p:cNvPr id="15" name="Right Arrow 14"/>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16" name="Left Arrow 1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18" name="TextBox 17"/>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19" name="TextBox 18"/>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20" name="TextBox 19"/>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
        <p:nvSpPr>
          <p:cNvPr id="21" name="Right Arrow 20"/>
          <p:cNvSpPr/>
          <p:nvPr/>
        </p:nvSpPr>
        <p:spPr bwMode="auto">
          <a:xfrm rot="5400000">
            <a:off x="5590029" y="3168642"/>
            <a:ext cx="1293426"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22" name="Rectangle 21"/>
          <p:cNvSpPr/>
          <p:nvPr/>
        </p:nvSpPr>
        <p:spPr>
          <a:xfrm>
            <a:off x="4140616" y="5872168"/>
            <a:ext cx="670376" cy="369332"/>
          </a:xfrm>
          <a:prstGeom prst="rect">
            <a:avLst/>
          </a:prstGeom>
        </p:spPr>
        <p:txBody>
          <a:bodyPr wrap="none">
            <a:spAutoFit/>
          </a:bodyPr>
          <a:lstStyle/>
          <a:p>
            <a:r>
              <a:rPr lang="en-US" dirty="0" smtClean="0">
                <a:solidFill>
                  <a:srgbClr val="00AEEF"/>
                </a:solidFill>
                <a:latin typeface="Segoe UI"/>
              </a:rPr>
              <a:t>View</a:t>
            </a:r>
            <a:endParaRPr lang="en-US" dirty="0"/>
          </a:p>
        </p:txBody>
      </p:sp>
      <p:sp>
        <p:nvSpPr>
          <p:cNvPr id="23" name="Rectangle 22"/>
          <p:cNvSpPr/>
          <p:nvPr/>
        </p:nvSpPr>
        <p:spPr>
          <a:xfrm>
            <a:off x="7491802" y="5853887"/>
            <a:ext cx="1106457" cy="369332"/>
          </a:xfrm>
          <a:prstGeom prst="rect">
            <a:avLst/>
          </a:prstGeom>
        </p:spPr>
        <p:txBody>
          <a:bodyPr wrap="none">
            <a:spAutoFit/>
          </a:bodyPr>
          <a:lstStyle/>
          <a:p>
            <a:r>
              <a:rPr lang="en-US" dirty="0" smtClean="0">
                <a:solidFill>
                  <a:srgbClr val="00AEEF"/>
                </a:solidFill>
                <a:latin typeface="Segoe UI"/>
              </a:rPr>
              <a:t>Template</a:t>
            </a:r>
            <a:endParaRPr lang="en-US" dirty="0"/>
          </a:p>
        </p:txBody>
      </p:sp>
    </p:spTree>
    <p:extLst>
      <p:ext uri="{BB962C8B-B14F-4D97-AF65-F5344CB8AC3E}">
        <p14:creationId xmlns:p14="http://schemas.microsoft.com/office/powerpoint/2010/main" val="298291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Hello</a:t>
            </a:r>
            <a:r>
              <a:rPr lang="en-US" smtClean="0"/>
              <a:t>, Django</a:t>
            </a:r>
            <a:endParaRPr lang="en-US"/>
          </a:p>
        </p:txBody>
      </p:sp>
    </p:spTree>
    <p:extLst>
      <p:ext uri="{BB962C8B-B14F-4D97-AF65-F5344CB8AC3E}">
        <p14:creationId xmlns:p14="http://schemas.microsoft.com/office/powerpoint/2010/main" val="6500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dirty="0" smtClean="0"/>
              <a:t>Senior Technical </a:t>
            </a:r>
            <a:r>
              <a:rPr lang="en-US" dirty="0"/>
              <a:t>Evangelist</a:t>
            </a:r>
          </a:p>
          <a:p>
            <a:pPr marL="457046" lvl="1" indent="0">
              <a:buNone/>
            </a:pPr>
            <a:r>
              <a:rPr lang="en-US" dirty="0">
                <a:solidFill>
                  <a:srgbClr val="404040"/>
                </a:solidFill>
              </a:rPr>
              <a:t>Helping developers understand Visual Studio, app building</a:t>
            </a:r>
          </a:p>
          <a:p>
            <a:pPr marL="457046" lvl="1" indent="0">
              <a:buNone/>
            </a:pPr>
            <a:r>
              <a:rPr lang="en-US" dirty="0">
                <a:solidFill>
                  <a:srgbClr val="404040"/>
                </a:solidFill>
              </a:rPr>
              <a:t>Microsoft Certified Trainer</a:t>
            </a:r>
          </a:p>
          <a:p>
            <a:pPr marL="457046" lvl="1" indent="0">
              <a:buNone/>
            </a:pPr>
            <a:r>
              <a:rPr lang="en-US" dirty="0">
                <a:solidFill>
                  <a:srgbClr val="404040"/>
                </a:solidFill>
              </a:rPr>
              <a:t>My first program was written in basic on a computer with 64K of memory</a:t>
            </a:r>
          </a:p>
          <a:p>
            <a:pPr marL="0" indent="0">
              <a:buNone/>
            </a:pPr>
            <a:r>
              <a:rPr lang="en-US" dirty="0"/>
              <a:t>Will not admit how many years coding experience</a:t>
            </a:r>
          </a:p>
          <a:p>
            <a:pPr marL="457046" lvl="1" indent="0">
              <a:buNone/>
            </a:pPr>
            <a:r>
              <a:rPr lang="en-US" dirty="0"/>
              <a:t>Basic, Fortran, COBOL, VB, C#, HTML, Python</a:t>
            </a:r>
          </a:p>
          <a:p>
            <a:pPr marL="457046" lvl="1" indent="0">
              <a:buNone/>
            </a:pPr>
            <a:r>
              <a:rPr lang="en-US" dirty="0"/>
              <a:t>Frequent blogger and presenter</a:t>
            </a:r>
          </a:p>
          <a:p>
            <a:pPr marL="457046" lvl="1" indent="0">
              <a:buNone/>
            </a:pPr>
            <a:r>
              <a:rPr lang="en-US" dirty="0"/>
              <a:t>marathoner, wife, and mother of two awesome boys!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5210" y="0"/>
            <a:ext cx="2716790" cy="3308279"/>
          </a:xfrm>
          <a:prstGeom prst="rect">
            <a:avLst/>
          </a:prstGeom>
        </p:spPr>
      </p:pic>
    </p:spTree>
    <p:extLst>
      <p:ext uri="{BB962C8B-B14F-4D97-AF65-F5344CB8AC3E}">
        <p14:creationId xmlns:p14="http://schemas.microsoft.com/office/powerpoint/2010/main" val="382582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t>
            </a:r>
            <a:r>
              <a:rPr lang="en-US" dirty="0" smtClean="0"/>
              <a:t>web </a:t>
            </a:r>
            <a:r>
              <a:rPr lang="en-US" dirty="0" smtClean="0"/>
              <a:t>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491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917794724"/>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t>Developing websites with Django and Python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Introduction to Django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latin typeface="Segoe UI Light" panose="020B0502040204020203" pitchFamily="34" charset="0"/>
                          <a:cs typeface="Segoe UI Light" panose="020B0502040204020203" pitchFamily="34" charset="0"/>
                        </a:rPr>
                        <a:t>URLs and routing</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Building models and databases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dirty="0" smtClean="0">
                          <a:latin typeface="Segoe UI Light" panose="020B0502040204020203" pitchFamily="34" charset="0"/>
                          <a:cs typeface="Segoe UI Light" panose="020B0502040204020203" pitchFamily="34" charset="0"/>
                        </a:rPr>
                        <a:t>Layouts and forms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Querying models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smtClean="0">
                          <a:latin typeface="Segoe UI Light" panose="020B0502040204020203" pitchFamily="34" charset="0"/>
                          <a:cs typeface="Segoe UI Light" panose="020B0502040204020203" pitchFamily="34" charset="0"/>
                        </a:rPr>
                        <a:t>Deployment</a:t>
                      </a:r>
                      <a:r>
                        <a:rPr lang="en-US" sz="2400" baseline="0" dirty="0" smtClean="0">
                          <a:latin typeface="Segoe UI Light" panose="020B0502040204020203" pitchFamily="34" charset="0"/>
                          <a:cs typeface="Segoe UI Light" panose="020B0502040204020203" pitchFamily="34" charset="0"/>
                        </a:rPr>
                        <a:t> and next steps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Python developers learning web development</a:t>
            </a:r>
            <a:endParaRPr lang="en-US" dirty="0" smtClean="0"/>
          </a:p>
          <a:p>
            <a:pPr lvl="1"/>
            <a:r>
              <a:rPr lang="en-US" dirty="0" smtClean="0"/>
              <a:t>Web developers familiar with other platforms</a:t>
            </a:r>
            <a:endParaRPr lang="en-US" dirty="0" smtClean="0"/>
          </a:p>
          <a:p>
            <a:r>
              <a:rPr lang="en-US" dirty="0" smtClean="0"/>
              <a:t>Suggested Prerequisites/Supporting Material</a:t>
            </a:r>
          </a:p>
          <a:p>
            <a:pPr lvl="1"/>
            <a:r>
              <a:rPr lang="en-US" dirty="0"/>
              <a:t>Some Python </a:t>
            </a:r>
            <a:r>
              <a:rPr lang="en-US" dirty="0" smtClean="0"/>
              <a:t>experience</a:t>
            </a:r>
          </a:p>
          <a:p>
            <a:pPr lvl="1"/>
            <a:r>
              <a:rPr lang="en-US" dirty="0" smtClean="0"/>
              <a:t>MVC </a:t>
            </a:r>
            <a:r>
              <a:rPr lang="en-US" dirty="0" smtClean="0"/>
              <a:t>experience</a:t>
            </a:r>
          </a:p>
          <a:p>
            <a:pPr lvl="1"/>
            <a:r>
              <a:rPr lang="en-US" dirty="0" smtClean="0"/>
              <a:t>Flask experience</a:t>
            </a:r>
            <a:endParaRPr lang="en-US" dirty="0" smtClean="0"/>
          </a:p>
          <a:p>
            <a:pPr lvl="1"/>
            <a:r>
              <a:rPr lang="en-US" dirty="0" smtClean="0"/>
              <a:t>Introduction to Programming with Python MVA</a:t>
            </a: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PythonDjango</a:t>
            </a:r>
            <a:r>
              <a:rPr lang="en-US" b="1" dirty="0" smtClean="0"/>
              <a:t> </a:t>
            </a:r>
            <a:r>
              <a:rPr lang="en-US" dirty="0" smtClean="0"/>
              <a:t>(expires </a:t>
            </a:r>
            <a:r>
              <a:rPr lang="en-US" dirty="0" smtClean="0"/>
              <a:t>July 20, 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t>
            </a:r>
            <a:r>
              <a:rPr lang="en-US" dirty="0" smtClean="0"/>
              <a:t>Introduction to Django</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Django?</a:t>
            </a:r>
            <a:endParaRPr lang="en-GB" dirty="0" smtClean="0"/>
          </a:p>
          <a:p>
            <a:r>
              <a:rPr lang="en-US" dirty="0" smtClean="0"/>
              <a:t>Moving parts</a:t>
            </a:r>
          </a:p>
          <a:p>
            <a:r>
              <a:rPr lang="en-US" dirty="0" smtClean="0"/>
              <a:t>Hello, Django</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Django?</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30e9df3-be65-4c73-a93b-d1236ebd677e"/>
    <ds:schemaRef ds:uri="http://schemas.openxmlformats.org/package/2006/metadata/core-properties"/>
    <ds:schemaRef ds:uri="http://purl.org/dc/terms/"/>
    <ds:schemaRef ds:uri="http://www.w3.org/XML/1998/namespace"/>
    <ds:schemaRef ds:uri="27aa9422-7f1f-4c84-9cdf-302b1a67e513"/>
    <ds:schemaRef ds:uri="http://schemas.microsoft.com/office/2006/documentManagement/types"/>
    <ds:schemaRef ds:uri="http://schemas.microsoft.com/office/2006/metadata/properties"/>
    <ds:schemaRef ds:uri="http://purl.org/dc/elements/1.1/"/>
    <ds:schemaRef ds:uri="http://schemas.microsoft.com/sharepoint/v3"/>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11903</TotalTime>
  <Words>515</Words>
  <Application>Microsoft Office PowerPoint</Application>
  <PresentationFormat>Widescreen</PresentationFormat>
  <Paragraphs>123</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Segoe</vt:lpstr>
      <vt:lpstr>Segoe UI</vt:lpstr>
      <vt:lpstr>Segoe UI Light</vt:lpstr>
      <vt:lpstr>Segoe UI Symbol</vt:lpstr>
      <vt:lpstr>Times New Roman</vt:lpstr>
      <vt:lpstr>1_Office Theme</vt:lpstr>
      <vt:lpstr>Developing websites with Django and Python</vt:lpstr>
      <vt:lpstr>Meet Susan Ibach| ‏@hockeygeekgirl</vt:lpstr>
      <vt:lpstr>Meet Christopher Harrison | ‏@geektrainer </vt:lpstr>
      <vt:lpstr>Course Topics</vt:lpstr>
      <vt:lpstr>Setting Expectations</vt:lpstr>
      <vt:lpstr>     Join the MVA Community!</vt:lpstr>
      <vt:lpstr>PowerPoint Presentation</vt:lpstr>
      <vt:lpstr>Module Overview</vt:lpstr>
      <vt:lpstr>PowerPoint Presentation</vt:lpstr>
      <vt:lpstr>Django makes it easier to build better Web apps more quickly and with less code.   The web framework for perfectionists with deadlines</vt:lpstr>
      <vt:lpstr>Designed to be fast for developers</vt:lpstr>
      <vt:lpstr>PowerPoint Presentation</vt:lpstr>
      <vt:lpstr>What's a pattern?</vt:lpstr>
      <vt:lpstr>Introducing Model, View, Controller (MVC)</vt:lpstr>
      <vt:lpstr>Models, Views, and Controllers</vt:lpstr>
      <vt:lpstr>Django flow</vt:lpstr>
      <vt:lpstr>Hello, Django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77</cp:revision>
  <dcterms:created xsi:type="dcterms:W3CDTF">2013-02-15T23:12:42Z</dcterms:created>
  <dcterms:modified xsi:type="dcterms:W3CDTF">2015-06-16T23:49:52Z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