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77" r:id="rId5"/>
    <p:sldId id="278" r:id="rId6"/>
    <p:sldId id="279" r:id="rId7"/>
    <p:sldId id="280" r:id="rId8"/>
    <p:sldId id="281" r:id="rId9"/>
    <p:sldId id="282" r:id="rId10"/>
    <p:sldId id="283" r:id="rId11"/>
    <p:sldId id="284" r:id="rId12"/>
    <p:sldId id="286" r:id="rId13"/>
    <p:sldId id="28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2" r:id="rId29"/>
    <p:sldId id="303" r:id="rId30"/>
    <p:sldId id="300" r:id="rId31"/>
    <p:sldId id="304" r:id="rId32"/>
    <p:sldId id="305" r:id="rId33"/>
    <p:sldId id="306" r:id="rId34"/>
    <p:sldId id="307" r:id="rId35"/>
    <p:sldId id="308" r:id="rId36"/>
    <p:sldId id="309" r:id="rId37"/>
    <p:sldId id="310"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6" d="100"/>
          <a:sy n="86" d="100"/>
        </p:scale>
        <p:origin x="108" y="22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regexlib.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04 </a:t>
            </a:r>
            <a:r>
              <a:rPr lang="en-US" dirty="0" smtClean="0"/>
              <a:t>| URLs and routing</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Senior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Regular expressions 101</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468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uses regular expressions for patterns</a:t>
            </a:r>
            <a:endParaRPr lang="en-US" dirty="0"/>
          </a:p>
        </p:txBody>
      </p:sp>
      <p:sp>
        <p:nvSpPr>
          <p:cNvPr id="5" name="Content Placeholder 4"/>
          <p:cNvSpPr>
            <a:spLocks noGrp="1"/>
          </p:cNvSpPr>
          <p:nvPr>
            <p:ph sz="quarter" idx="10"/>
          </p:nvPr>
        </p:nvSpPr>
        <p:spPr/>
        <p:txBody>
          <a:bodyPr/>
          <a:lstStyle/>
          <a:p>
            <a:r>
              <a:rPr lang="en-US" dirty="0" smtClean="0"/>
              <a:t>A regular expression (sometimes called a Perl regular expression) is a way of describing a pattern</a:t>
            </a:r>
          </a:p>
          <a:p>
            <a:r>
              <a:rPr lang="en-US" dirty="0" smtClean="0"/>
              <a:t>Examples</a:t>
            </a:r>
          </a:p>
          <a:p>
            <a:pPr lvl="1"/>
            <a:r>
              <a:rPr lang="en-US" dirty="0" smtClean="0"/>
              <a:t>Specific word</a:t>
            </a:r>
          </a:p>
          <a:p>
            <a:pPr marL="457046" lvl="1" indent="0">
              <a:buNone/>
            </a:pPr>
            <a:endParaRPr lang="en-US" dirty="0" smtClean="0"/>
          </a:p>
          <a:p>
            <a:pPr lvl="1"/>
            <a:r>
              <a:rPr lang="en-US" dirty="0" smtClean="0"/>
              <a:t>Numbers only</a:t>
            </a:r>
          </a:p>
          <a:p>
            <a:pPr marL="457046" lvl="1" indent="0">
              <a:buNone/>
            </a:pPr>
            <a:endParaRPr lang="en-US" dirty="0" smtClean="0"/>
          </a:p>
          <a:p>
            <a:pPr lvl="1"/>
            <a:r>
              <a:rPr lang="en-US" dirty="0" smtClean="0"/>
              <a:t>Three letters, followed by two numbers</a:t>
            </a:r>
          </a:p>
        </p:txBody>
      </p:sp>
      <p:sp>
        <p:nvSpPr>
          <p:cNvPr id="6" name="Rounded Rectangle 5"/>
          <p:cNvSpPr/>
          <p:nvPr/>
        </p:nvSpPr>
        <p:spPr>
          <a:xfrm>
            <a:off x="1762898" y="3599935"/>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contactus</a:t>
            </a:r>
            <a:endParaRPr lang="en-US" dirty="0"/>
          </a:p>
        </p:txBody>
      </p:sp>
      <p:sp>
        <p:nvSpPr>
          <p:cNvPr id="7" name="Rounded Rectangle 6"/>
          <p:cNvSpPr/>
          <p:nvPr/>
        </p:nvSpPr>
        <p:spPr>
          <a:xfrm>
            <a:off x="1762897" y="4636766"/>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42</a:t>
            </a:r>
            <a:endParaRPr lang="en-US" dirty="0"/>
          </a:p>
        </p:txBody>
      </p:sp>
      <p:sp>
        <p:nvSpPr>
          <p:cNvPr id="8" name="Rounded Rectangle 7"/>
          <p:cNvSpPr/>
          <p:nvPr/>
        </p:nvSpPr>
        <p:spPr>
          <a:xfrm>
            <a:off x="1762896" y="5589373"/>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abc12</a:t>
            </a:r>
            <a:endParaRPr lang="en-US" dirty="0"/>
          </a:p>
        </p:txBody>
      </p:sp>
    </p:spTree>
    <p:extLst>
      <p:ext uri="{BB962C8B-B14F-4D97-AF65-F5344CB8AC3E}">
        <p14:creationId xmlns:p14="http://schemas.microsoft.com/office/powerpoint/2010/main" val="19014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basics</a:t>
            </a:r>
            <a:endParaRPr lang="en-US" dirty="0"/>
          </a:p>
        </p:txBody>
      </p:sp>
      <p:sp>
        <p:nvSpPr>
          <p:cNvPr id="3" name="Content Placeholder 2"/>
          <p:cNvSpPr>
            <a:spLocks noGrp="1"/>
          </p:cNvSpPr>
          <p:nvPr>
            <p:ph sz="quarter" idx="10"/>
          </p:nvPr>
        </p:nvSpPr>
        <p:spPr/>
        <p:txBody>
          <a:bodyPr/>
          <a:lstStyle/>
          <a:p>
            <a:r>
              <a:rPr lang="en-US" dirty="0" smtClean="0"/>
              <a:t>If you just want to indicate specific characters, just use those characters</a:t>
            </a:r>
          </a:p>
          <a:p>
            <a:r>
              <a:rPr lang="en-US" b="1" dirty="0" smtClean="0"/>
              <a:t>^</a:t>
            </a:r>
            <a:r>
              <a:rPr lang="en-US" dirty="0" smtClean="0"/>
              <a:t> is used to "anchor" the expression to the start</a:t>
            </a:r>
          </a:p>
          <a:p>
            <a:pPr lvl="1"/>
            <a:r>
              <a:rPr lang="en-US" dirty="0" smtClean="0"/>
              <a:t>The text </a:t>
            </a:r>
            <a:r>
              <a:rPr lang="en-US" b="1" dirty="0" smtClean="0"/>
              <a:t>must</a:t>
            </a:r>
            <a:r>
              <a:rPr lang="en-US" dirty="0" smtClean="0"/>
              <a:t> start with characters represented by the expression to match</a:t>
            </a:r>
          </a:p>
          <a:p>
            <a:r>
              <a:rPr lang="en-US" b="1" dirty="0" smtClean="0"/>
              <a:t>$</a:t>
            </a:r>
            <a:r>
              <a:rPr lang="en-US" dirty="0" smtClean="0"/>
              <a:t> is used to "anchor" the expression to the end</a:t>
            </a:r>
          </a:p>
          <a:p>
            <a:pPr lvl="1"/>
            <a:r>
              <a:rPr lang="en-US" dirty="0" smtClean="0"/>
              <a:t>The text </a:t>
            </a:r>
            <a:r>
              <a:rPr lang="en-US" b="1" dirty="0" smtClean="0"/>
              <a:t>must</a:t>
            </a:r>
            <a:r>
              <a:rPr lang="en-US" dirty="0" smtClean="0"/>
              <a:t> end with characters represented by the expression to match</a:t>
            </a:r>
          </a:p>
        </p:txBody>
      </p:sp>
    </p:spTree>
    <p:extLst>
      <p:ext uri="{BB962C8B-B14F-4D97-AF65-F5344CB8AC3E}">
        <p14:creationId xmlns:p14="http://schemas.microsoft.com/office/powerpoint/2010/main" val="347424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lstStyle/>
          <a:p>
            <a:pPr marL="0" indent="0" algn="ctr">
              <a:buNone/>
            </a:pPr>
            <a:r>
              <a:rPr lang="en-US" dirty="0" smtClean="0"/>
              <a:t>Expression</a:t>
            </a:r>
          </a:p>
          <a:p>
            <a:endParaRPr lang="en-US" dirty="0" smtClean="0"/>
          </a:p>
          <a:p>
            <a:endParaRPr lang="en-US" dirty="0" smtClean="0"/>
          </a:p>
          <a:p>
            <a:r>
              <a:rPr lang="en-US" b="0" dirty="0" smtClean="0"/>
              <a:t>Does not contain </a:t>
            </a:r>
            <a:r>
              <a:rPr lang="en-US" dirty="0" smtClean="0"/>
              <a:t>$ or ^</a:t>
            </a:r>
          </a:p>
          <a:p>
            <a:r>
              <a:rPr lang="en-US" b="0" dirty="0" smtClean="0"/>
              <a:t>Matches because contact isn't "anchored", meaning contact could be anywhere in the word</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7279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meaning the text must </a:t>
            </a:r>
            <a:r>
              <a:rPr lang="en-US" dirty="0" smtClean="0"/>
              <a:t>start with </a:t>
            </a:r>
            <a:r>
              <a:rPr lang="en-US" b="0" dirty="0" smtClean="0"/>
              <a:t>contact</a:t>
            </a:r>
            <a:endParaRPr lang="en-US" dirty="0" smtClean="0"/>
          </a:p>
          <a:p>
            <a:r>
              <a:rPr lang="en-US" b="0" dirty="0" smtClean="0"/>
              <a:t>Matches because we said the text must </a:t>
            </a:r>
            <a:r>
              <a:rPr lang="en-US" dirty="0" smtClean="0"/>
              <a:t>start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3800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smtClean="0"/>
              <a:t>Ends with ^, meaning the text must </a:t>
            </a:r>
            <a:r>
              <a:rPr lang="en-US" dirty="0" smtClean="0"/>
              <a:t>ends with </a:t>
            </a:r>
            <a:r>
              <a:rPr lang="en-US" b="0" dirty="0" smtClean="0"/>
              <a:t>contact</a:t>
            </a:r>
            <a:endParaRPr lang="en-US" dirty="0" smtClean="0"/>
          </a:p>
          <a:p>
            <a:r>
              <a:rPr lang="en-US" dirty="0" smtClean="0"/>
              <a:t>DOES NOT match</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c</a:t>
            </a:r>
            <a:r>
              <a:rPr lang="en-US" sz="3600" dirty="0" smtClean="0"/>
              <a:t>ontact^</a:t>
            </a:r>
            <a:endParaRPr lang="en-US" sz="3600" dirty="0"/>
          </a:p>
        </p:txBody>
      </p:sp>
    </p:spTree>
    <p:extLst>
      <p:ext uri="{BB962C8B-B14F-4D97-AF65-F5344CB8AC3E}">
        <p14:creationId xmlns:p14="http://schemas.microsoft.com/office/powerpoint/2010/main" val="22719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a:t>Starts with $, meaning the text must </a:t>
            </a:r>
            <a:r>
              <a:rPr lang="en-US" dirty="0"/>
              <a:t>start with </a:t>
            </a:r>
            <a:r>
              <a:rPr lang="en-US" b="0" dirty="0" smtClean="0"/>
              <a:t>us</a:t>
            </a:r>
            <a:endParaRPr lang="en-US" dirty="0"/>
          </a:p>
          <a:p>
            <a:r>
              <a:rPr lang="en-US" dirty="0" smtClean="0"/>
              <a:t>DOES NOT match</a:t>
            </a:r>
            <a:r>
              <a:rPr lang="en-US" b="0" dirty="0" smtClean="0"/>
              <a:t> because </a:t>
            </a:r>
            <a:r>
              <a:rPr lang="en-US" b="0" dirty="0"/>
              <a:t>we said the text must </a:t>
            </a:r>
            <a:r>
              <a:rPr lang="en-US" dirty="0"/>
              <a:t>start with</a:t>
            </a:r>
            <a:r>
              <a:rPr lang="en-US" b="0" dirty="0"/>
              <a:t> the letters </a:t>
            </a:r>
            <a:r>
              <a:rPr lang="en-US" dirty="0" smtClean="0"/>
              <a:t>us</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$us</a:t>
            </a:r>
            <a:endParaRPr lang="en-US" sz="3600" dirty="0"/>
          </a:p>
        </p:txBody>
      </p:sp>
    </p:spTree>
    <p:extLst>
      <p:ext uri="{BB962C8B-B14F-4D97-AF65-F5344CB8AC3E}">
        <p14:creationId xmlns:p14="http://schemas.microsoft.com/office/powerpoint/2010/main" val="18961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Ends with ^, meaning the text must </a:t>
            </a:r>
            <a:r>
              <a:rPr lang="en-US" dirty="0" smtClean="0"/>
              <a:t>ends with </a:t>
            </a:r>
            <a:r>
              <a:rPr lang="en-US" b="0" dirty="0" smtClean="0"/>
              <a:t>us</a:t>
            </a:r>
            <a:endParaRPr lang="en-US" dirty="0" smtClean="0"/>
          </a:p>
          <a:p>
            <a:r>
              <a:rPr lang="en-US" dirty="0" smtClean="0"/>
              <a:t>Matches</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us^</a:t>
            </a:r>
            <a:endParaRPr lang="en-US" sz="3600" dirty="0"/>
          </a:p>
        </p:txBody>
      </p:sp>
    </p:spTree>
    <p:extLst>
      <p:ext uri="{BB962C8B-B14F-4D97-AF65-F5344CB8AC3E}">
        <p14:creationId xmlns:p14="http://schemas.microsoft.com/office/powerpoint/2010/main" val="1793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and ends with ^, meaning the text must only be contact</a:t>
            </a:r>
            <a:endParaRPr lang="en-US" dirty="0" smtClean="0"/>
          </a:p>
          <a:p>
            <a:r>
              <a:rPr lang="en-US" dirty="0" smtClean="0"/>
              <a:t>DOES NOT match</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3667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 and ends with ^, meaning the text must only be </a:t>
            </a:r>
            <a:r>
              <a:rPr lang="en-US" b="0" dirty="0" err="1" smtClean="0"/>
              <a:t>contactus</a:t>
            </a:r>
            <a:endParaRPr lang="en-US" dirty="0" smtClean="0"/>
          </a:p>
          <a:p>
            <a:r>
              <a:rPr lang="en-US" dirty="0" smtClean="0"/>
              <a:t>Matches</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t>
            </a:r>
            <a:r>
              <a:rPr lang="en-US" sz="3600" dirty="0" err="1" smtClean="0"/>
              <a:t>contactus</a:t>
            </a:r>
            <a:r>
              <a:rPr lang="en-US" sz="3600" dirty="0" smtClean="0"/>
              <a:t>^</a:t>
            </a:r>
            <a:endParaRPr lang="en-US" sz="3600" dirty="0"/>
          </a:p>
        </p:txBody>
      </p:sp>
    </p:spTree>
    <p:extLst>
      <p:ext uri="{BB962C8B-B14F-4D97-AF65-F5344CB8AC3E}">
        <p14:creationId xmlns:p14="http://schemas.microsoft.com/office/powerpoint/2010/main" val="75287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Routing concepts</a:t>
            </a:r>
          </a:p>
          <a:p>
            <a:r>
              <a:rPr lang="en-GB" dirty="0" smtClean="0"/>
              <a:t>Regular expressions 101</a:t>
            </a:r>
          </a:p>
          <a:p>
            <a:r>
              <a:rPr lang="en-GB" dirty="0" smtClean="0"/>
              <a:t>Configuring routing in Django</a:t>
            </a:r>
          </a:p>
          <a:p>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about true patterns?</a:t>
            </a:r>
            <a:endParaRPr lang="en-US" dirty="0"/>
          </a:p>
        </p:txBody>
      </p:sp>
      <p:sp>
        <p:nvSpPr>
          <p:cNvPr id="6" name="Content Placeholder 5"/>
          <p:cNvSpPr>
            <a:spLocks noGrp="1"/>
          </p:cNvSpPr>
          <p:nvPr>
            <p:ph sz="quarter" idx="10"/>
          </p:nvPr>
        </p:nvSpPr>
        <p:spPr/>
        <p:txBody>
          <a:bodyPr/>
          <a:lstStyle/>
          <a:p>
            <a:r>
              <a:rPr lang="en-US" dirty="0" smtClean="0"/>
              <a:t>\d means a digit</a:t>
            </a:r>
          </a:p>
          <a:p>
            <a:pPr lvl="1"/>
            <a:r>
              <a:rPr lang="en-US" dirty="0" smtClean="0"/>
              <a:t>\D means a non-digit</a:t>
            </a:r>
          </a:p>
          <a:p>
            <a:r>
              <a:rPr lang="en-US" dirty="0" smtClean="0"/>
              <a:t>\w means a "word character", or alpha-numeric (A-Z, 0-9, _)</a:t>
            </a:r>
          </a:p>
          <a:p>
            <a:pPr lvl="1"/>
            <a:r>
              <a:rPr lang="en-US" dirty="0" smtClean="0"/>
              <a:t>\W means a non-word character</a:t>
            </a:r>
          </a:p>
          <a:p>
            <a:r>
              <a:rPr lang="en-US" dirty="0" smtClean="0"/>
              <a:t>Create your own ranges by using square brackets [ ]</a:t>
            </a:r>
          </a:p>
          <a:p>
            <a:pPr lvl="1"/>
            <a:r>
              <a:rPr lang="en-US" dirty="0" smtClean="0"/>
              <a:t>[a-z] means lower case a through z</a:t>
            </a:r>
          </a:p>
          <a:p>
            <a:pPr lvl="1"/>
            <a:r>
              <a:rPr lang="en-US" dirty="0" smtClean="0"/>
              <a:t>[</a:t>
            </a:r>
            <a:r>
              <a:rPr lang="en-US" dirty="0" err="1" smtClean="0"/>
              <a:t>az</a:t>
            </a:r>
            <a:r>
              <a:rPr lang="en-US" dirty="0" smtClean="0"/>
              <a:t>] means specifically a or z</a:t>
            </a:r>
          </a:p>
          <a:p>
            <a:pPr lvl="1"/>
            <a:r>
              <a:rPr lang="en-US" dirty="0" smtClean="0"/>
              <a:t>[a-</a:t>
            </a:r>
            <a:r>
              <a:rPr lang="en-US" dirty="0" err="1" smtClean="0"/>
              <a:t>zA</a:t>
            </a:r>
            <a:r>
              <a:rPr lang="en-US" dirty="0" smtClean="0"/>
              <a:t>-Z] means lower case a through z and upper case A through Z</a:t>
            </a:r>
            <a:endParaRPr lang="en-US" dirty="0"/>
          </a:p>
        </p:txBody>
      </p:sp>
    </p:spTree>
    <p:extLst>
      <p:ext uri="{BB962C8B-B14F-4D97-AF65-F5344CB8AC3E}">
        <p14:creationId xmlns:p14="http://schemas.microsoft.com/office/powerpoint/2010/main" val="358160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 only want...</a:t>
            </a:r>
            <a:endParaRPr lang="en-US" dirty="0"/>
          </a:p>
        </p:txBody>
      </p:sp>
      <p:sp>
        <p:nvSpPr>
          <p:cNvPr id="3" name="Content Placeholder 2"/>
          <p:cNvSpPr>
            <a:spLocks noGrp="1"/>
          </p:cNvSpPr>
          <p:nvPr>
            <p:ph sz="quarter" idx="10"/>
          </p:nvPr>
        </p:nvSpPr>
        <p:spPr/>
        <p:txBody>
          <a:bodyPr>
            <a:normAutofit/>
          </a:bodyPr>
          <a:lstStyle/>
          <a:p>
            <a:r>
              <a:rPr lang="en-US" dirty="0" smtClean="0"/>
              <a:t>One digit</a:t>
            </a:r>
          </a:p>
          <a:p>
            <a:pPr lvl="1"/>
            <a:r>
              <a:rPr lang="en-US" dirty="0" smtClean="0"/>
              <a:t>\d</a:t>
            </a:r>
          </a:p>
          <a:p>
            <a:r>
              <a:rPr lang="en-US" dirty="0" smtClean="0"/>
              <a:t>Two digits</a:t>
            </a:r>
          </a:p>
          <a:p>
            <a:pPr lvl="1"/>
            <a:r>
              <a:rPr lang="en-US" dirty="0" smtClean="0"/>
              <a:t>\d\d or \d{2}</a:t>
            </a:r>
          </a:p>
          <a:p>
            <a:pPr lvl="2"/>
            <a:r>
              <a:rPr lang="en-US" dirty="0" smtClean="0"/>
              <a:t>{x} means that number of items</a:t>
            </a:r>
          </a:p>
          <a:p>
            <a:r>
              <a:rPr lang="en-US" dirty="0" smtClean="0"/>
              <a:t>One or two digits</a:t>
            </a:r>
          </a:p>
          <a:p>
            <a:pPr lvl="1"/>
            <a:r>
              <a:rPr lang="en-US" dirty="0" smtClean="0"/>
              <a:t>\d{1,2}</a:t>
            </a:r>
          </a:p>
          <a:p>
            <a:pPr lvl="2"/>
            <a:r>
              <a:rPr lang="en-US" dirty="0" smtClean="0"/>
              <a:t>{</a:t>
            </a:r>
            <a:r>
              <a:rPr lang="en-US" dirty="0" err="1" smtClean="0"/>
              <a:t>x,y</a:t>
            </a:r>
            <a:r>
              <a:rPr lang="en-US" dirty="0" smtClean="0"/>
              <a:t>} means a minimum and maximum number of items</a:t>
            </a:r>
          </a:p>
        </p:txBody>
      </p:sp>
    </p:spTree>
    <p:extLst>
      <p:ext uri="{BB962C8B-B14F-4D97-AF65-F5344CB8AC3E}">
        <p14:creationId xmlns:p14="http://schemas.microsoft.com/office/powerpoint/2010/main" val="210121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a:t>
            </a:r>
            <a:endParaRPr lang="en-US" dirty="0"/>
          </a:p>
        </p:txBody>
      </p:sp>
      <p:sp>
        <p:nvSpPr>
          <p:cNvPr id="3" name="Content Placeholder 2"/>
          <p:cNvSpPr>
            <a:spLocks noGrp="1"/>
          </p:cNvSpPr>
          <p:nvPr>
            <p:ph sz="quarter" idx="10"/>
          </p:nvPr>
        </p:nvSpPr>
        <p:spPr/>
        <p:txBody>
          <a:bodyPr/>
          <a:lstStyle/>
          <a:p>
            <a:r>
              <a:rPr lang="en-US" dirty="0"/>
              <a:t>One or more digits</a:t>
            </a:r>
          </a:p>
          <a:p>
            <a:pPr lvl="1"/>
            <a:r>
              <a:rPr lang="en-US" dirty="0"/>
              <a:t>\d+</a:t>
            </a:r>
          </a:p>
          <a:p>
            <a:pPr lvl="2"/>
            <a:r>
              <a:rPr lang="en-US" dirty="0"/>
              <a:t>+ means one or more</a:t>
            </a:r>
          </a:p>
          <a:p>
            <a:r>
              <a:rPr lang="en-US" dirty="0" smtClean="0"/>
              <a:t>Zero or more digits</a:t>
            </a:r>
          </a:p>
          <a:p>
            <a:pPr lvl="1"/>
            <a:r>
              <a:rPr lang="en-US" dirty="0" smtClean="0"/>
              <a:t>\d*</a:t>
            </a:r>
          </a:p>
          <a:p>
            <a:pPr lvl="2"/>
            <a:r>
              <a:rPr lang="en-US" dirty="0" smtClean="0"/>
              <a:t>* means zero or more</a:t>
            </a:r>
          </a:p>
          <a:p>
            <a:r>
              <a:rPr lang="en-US" dirty="0" smtClean="0"/>
              <a:t>A digit is optional</a:t>
            </a:r>
          </a:p>
          <a:p>
            <a:pPr lvl="1"/>
            <a:r>
              <a:rPr lang="en-US" dirty="0" smtClean="0"/>
              <a:t>\d?</a:t>
            </a:r>
          </a:p>
          <a:p>
            <a:pPr lvl="2"/>
            <a:r>
              <a:rPr lang="en-US" dirty="0" smtClean="0"/>
              <a:t>? means the item is optional</a:t>
            </a:r>
            <a:endParaRPr lang="en-US" dirty="0"/>
          </a:p>
        </p:txBody>
      </p:sp>
    </p:spTree>
    <p:extLst>
      <p:ext uri="{BB962C8B-B14F-4D97-AF65-F5344CB8AC3E}">
        <p14:creationId xmlns:p14="http://schemas.microsoft.com/office/powerpoint/2010/main" val="8007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advanced</a:t>
            </a:r>
            <a:endParaRPr lang="en-US" dirty="0"/>
          </a:p>
        </p:txBody>
      </p:sp>
      <p:sp>
        <p:nvSpPr>
          <p:cNvPr id="3" name="Content Placeholder 2"/>
          <p:cNvSpPr>
            <a:spLocks noGrp="1"/>
          </p:cNvSpPr>
          <p:nvPr>
            <p:ph sz="quarter" idx="10"/>
          </p:nvPr>
        </p:nvSpPr>
        <p:spPr/>
        <p:txBody>
          <a:bodyPr/>
          <a:lstStyle/>
          <a:p>
            <a:r>
              <a:rPr lang="en-US" dirty="0" smtClean="0"/>
              <a:t>The number modifiers apply only to the item that comes immediately before it</a:t>
            </a:r>
          </a:p>
          <a:p>
            <a:pPr lvl="1"/>
            <a:r>
              <a:rPr lang="en-US" b="1" dirty="0" err="1" smtClean="0"/>
              <a:t>asdf</a:t>
            </a:r>
            <a:r>
              <a:rPr lang="en-US" b="1" dirty="0" smtClean="0"/>
              <a:t>\d{2}</a:t>
            </a:r>
            <a:r>
              <a:rPr lang="en-US" dirty="0" smtClean="0"/>
              <a:t> means the letters </a:t>
            </a:r>
            <a:r>
              <a:rPr lang="en-US" dirty="0" err="1" smtClean="0"/>
              <a:t>asdf</a:t>
            </a:r>
            <a:r>
              <a:rPr lang="en-US" dirty="0" smtClean="0"/>
              <a:t> followed by two digits</a:t>
            </a:r>
          </a:p>
          <a:p>
            <a:pPr lvl="2"/>
            <a:r>
              <a:rPr lang="en-US" dirty="0" smtClean="0"/>
              <a:t>asdf42 matches</a:t>
            </a:r>
          </a:p>
          <a:p>
            <a:pPr lvl="2"/>
            <a:r>
              <a:rPr lang="en-US" dirty="0" smtClean="0"/>
              <a:t>asdf42asdf42 does not match</a:t>
            </a:r>
          </a:p>
          <a:p>
            <a:r>
              <a:rPr lang="en-US" dirty="0" smtClean="0"/>
              <a:t>You can create a group by using parenthesis</a:t>
            </a:r>
          </a:p>
          <a:p>
            <a:pPr lvl="1"/>
            <a:r>
              <a:rPr lang="en-US" dirty="0" smtClean="0"/>
              <a:t>(</a:t>
            </a:r>
            <a:r>
              <a:rPr lang="en-US" dirty="0" err="1" smtClean="0"/>
              <a:t>asdf</a:t>
            </a:r>
            <a:r>
              <a:rPr lang="en-US" dirty="0" smtClean="0"/>
              <a:t>\d){2} means the letters </a:t>
            </a:r>
            <a:r>
              <a:rPr lang="en-US" dirty="0" err="1" smtClean="0"/>
              <a:t>asdf</a:t>
            </a:r>
            <a:r>
              <a:rPr lang="en-US" dirty="0" smtClean="0"/>
              <a:t> followed by two digits, twice</a:t>
            </a:r>
          </a:p>
          <a:p>
            <a:pPr lvl="2"/>
            <a:r>
              <a:rPr lang="en-US" dirty="0"/>
              <a:t>asdf42 </a:t>
            </a:r>
            <a:r>
              <a:rPr lang="en-US" dirty="0" smtClean="0"/>
              <a:t>does not match</a:t>
            </a:r>
            <a:endParaRPr lang="en-US" dirty="0"/>
          </a:p>
          <a:p>
            <a:pPr lvl="2"/>
            <a:r>
              <a:rPr lang="en-US" dirty="0"/>
              <a:t>asdf42asdf42 </a:t>
            </a:r>
            <a:r>
              <a:rPr lang="en-US" dirty="0" smtClean="0"/>
              <a:t>matches</a:t>
            </a:r>
            <a:endParaRPr lang="en-US" dirty="0"/>
          </a:p>
        </p:txBody>
      </p:sp>
    </p:spTree>
    <p:extLst>
      <p:ext uri="{BB962C8B-B14F-4D97-AF65-F5344CB8AC3E}">
        <p14:creationId xmlns:p14="http://schemas.microsoft.com/office/powerpoint/2010/main" val="3550087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[a-z]+ means one or more lower case characters between a and z</a:t>
            </a:r>
            <a:endParaRPr lang="en-US" dirty="0" smtClean="0"/>
          </a:p>
          <a:p>
            <a:r>
              <a:rPr lang="en-US" dirty="0" smtClean="0"/>
              <a:t>Does not match</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$album/[a-z]+^</a:t>
            </a:r>
            <a:endParaRPr lang="en-US" sz="3600" dirty="0"/>
          </a:p>
        </p:txBody>
      </p:sp>
    </p:spTree>
    <p:extLst>
      <p:ext uri="{BB962C8B-B14F-4D97-AF65-F5344CB8AC3E}">
        <p14:creationId xmlns:p14="http://schemas.microsoft.com/office/powerpoint/2010/main" val="35431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err="1" smtClean="0"/>
              <a:t>AZaz</a:t>
            </a:r>
            <a:r>
              <a:rPr lang="en-US" dirty="0"/>
              <a:t>]</a:t>
            </a:r>
            <a:r>
              <a:rPr lang="en-US" b="0" dirty="0" smtClean="0"/>
              <a:t> means the letters A, Z, a, z, and only those letters</a:t>
            </a:r>
            <a:endParaRPr lang="en-US" dirty="0" smtClean="0"/>
          </a:p>
          <a:p>
            <a:r>
              <a:rPr lang="en-US" b="0" dirty="0" smtClean="0"/>
              <a:t>Does not match</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$album/[</a:t>
            </a:r>
            <a:r>
              <a:rPr lang="en-US" sz="3600" dirty="0" err="1" smtClean="0"/>
              <a:t>AZaz</a:t>
            </a:r>
            <a:r>
              <a:rPr lang="en-US" sz="3600" dirty="0" smtClean="0"/>
              <a:t>]+^</a:t>
            </a:r>
            <a:endParaRPr lang="en-US" sz="3600" dirty="0"/>
          </a:p>
        </p:txBody>
      </p:sp>
    </p:spTree>
    <p:extLst>
      <p:ext uri="{BB962C8B-B14F-4D97-AF65-F5344CB8AC3E}">
        <p14:creationId xmlns:p14="http://schemas.microsoft.com/office/powerpoint/2010/main" val="21255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smtClean="0"/>
              <a:t>A-</a:t>
            </a:r>
            <a:r>
              <a:rPr lang="en-US" dirty="0" err="1" smtClean="0"/>
              <a:t>Za</a:t>
            </a:r>
            <a:r>
              <a:rPr lang="en-US" dirty="0" smtClean="0"/>
              <a:t>-z</a:t>
            </a:r>
            <a:r>
              <a:rPr lang="en-US" dirty="0"/>
              <a:t>]</a:t>
            </a:r>
            <a:r>
              <a:rPr lang="en-US" b="0" dirty="0" smtClean="0"/>
              <a:t> means the letters between A and Z, both upper and lower case</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$album/[A-</a:t>
            </a:r>
            <a:r>
              <a:rPr lang="en-US" sz="3600" dirty="0" err="1" smtClean="0"/>
              <a:t>Za</a:t>
            </a:r>
            <a:r>
              <a:rPr lang="en-US" sz="3600" dirty="0" smtClean="0"/>
              <a:t>-z]+^</a:t>
            </a:r>
            <a:endParaRPr lang="en-US" sz="3600" dirty="0"/>
          </a:p>
        </p:txBody>
      </p:sp>
    </p:spTree>
    <p:extLst>
      <p:ext uri="{BB962C8B-B14F-4D97-AF65-F5344CB8AC3E}">
        <p14:creationId xmlns:p14="http://schemas.microsoft.com/office/powerpoint/2010/main" val="71350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\w+ means one or more word characters</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$album/\w+^</a:t>
            </a:r>
            <a:endParaRPr lang="en-US" sz="3600" dirty="0"/>
          </a:p>
        </p:txBody>
      </p:sp>
    </p:spTree>
    <p:extLst>
      <p:ext uri="{BB962C8B-B14F-4D97-AF65-F5344CB8AC3E}">
        <p14:creationId xmlns:p14="http://schemas.microsoft.com/office/powerpoint/2010/main" val="14761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Where can I learn more about regular expressions?</a:t>
            </a:r>
            <a:endParaRPr lang="en-US" dirty="0"/>
          </a:p>
        </p:txBody>
      </p:sp>
      <p:sp>
        <p:nvSpPr>
          <p:cNvPr id="6" name="Content Placeholder 5"/>
          <p:cNvSpPr>
            <a:spLocks noGrp="1"/>
          </p:cNvSpPr>
          <p:nvPr>
            <p:ph sz="quarter" idx="10"/>
          </p:nvPr>
        </p:nvSpPr>
        <p:spPr/>
        <p:txBody>
          <a:bodyPr/>
          <a:lstStyle/>
          <a:p>
            <a:r>
              <a:rPr lang="en-US" dirty="0" smtClean="0"/>
              <a:t>Information all over the </a:t>
            </a:r>
            <a:r>
              <a:rPr lang="en-US" dirty="0" err="1" smtClean="0"/>
              <a:t>interwebs</a:t>
            </a:r>
            <a:endParaRPr lang="en-US" dirty="0" smtClean="0"/>
          </a:p>
          <a:p>
            <a:pPr lvl="1"/>
            <a:r>
              <a:rPr lang="en-US" dirty="0" smtClean="0"/>
              <a:t>Search for regular expressions</a:t>
            </a:r>
          </a:p>
          <a:p>
            <a:r>
              <a:rPr lang="en-US" dirty="0"/>
              <a:t>http://www.diveintopython3.net/regular-expressions.html</a:t>
            </a:r>
          </a:p>
        </p:txBody>
      </p:sp>
    </p:spTree>
    <p:extLst>
      <p:ext uri="{BB962C8B-B14F-4D97-AF65-F5344CB8AC3E}">
        <p14:creationId xmlns:p14="http://schemas.microsoft.com/office/powerpoint/2010/main" val="776284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tips when creating regular expressions?</a:t>
            </a:r>
            <a:endParaRPr lang="en-US" dirty="0"/>
          </a:p>
        </p:txBody>
      </p:sp>
      <p:sp>
        <p:nvSpPr>
          <p:cNvPr id="3" name="Content Placeholder 2"/>
          <p:cNvSpPr>
            <a:spLocks noGrp="1"/>
          </p:cNvSpPr>
          <p:nvPr>
            <p:ph sz="quarter" idx="10"/>
          </p:nvPr>
        </p:nvSpPr>
        <p:spPr/>
        <p:txBody>
          <a:bodyPr/>
          <a:lstStyle/>
          <a:p>
            <a:r>
              <a:rPr lang="en-US" dirty="0" smtClean="0"/>
              <a:t>Use what's already out there</a:t>
            </a:r>
          </a:p>
          <a:p>
            <a:pPr lvl="1"/>
            <a:r>
              <a:rPr lang="en-US" dirty="0">
                <a:hlinkClick r:id="rId2"/>
              </a:rPr>
              <a:t>http://www.regexlib.com</a:t>
            </a:r>
            <a:r>
              <a:rPr lang="en-US" dirty="0" smtClean="0">
                <a:hlinkClick r:id="rId2"/>
              </a:rPr>
              <a:t>/</a:t>
            </a:r>
            <a:endParaRPr lang="en-US" dirty="0" smtClean="0"/>
          </a:p>
          <a:p>
            <a:r>
              <a:rPr lang="en-US" dirty="0" smtClean="0"/>
              <a:t>Make sure you've restricted the pattern enough</a:t>
            </a:r>
          </a:p>
          <a:p>
            <a:pPr lvl="1"/>
            <a:r>
              <a:rPr lang="en-US" dirty="0" smtClean="0"/>
              <a:t>\w allows for numbers and underscores</a:t>
            </a:r>
          </a:p>
          <a:p>
            <a:r>
              <a:rPr lang="en-US" dirty="0" smtClean="0"/>
              <a:t>And make sure you go in order of least restrictive to most restrictive when listing your patterns</a:t>
            </a:r>
          </a:p>
          <a:p>
            <a:pPr lvl="1"/>
            <a:r>
              <a:rPr lang="en-US" dirty="0" smtClean="0"/>
              <a:t>Django chooses the first pattern that matches</a:t>
            </a:r>
            <a:endParaRPr lang="en-US" dirty="0"/>
          </a:p>
        </p:txBody>
      </p:sp>
    </p:spTree>
    <p:extLst>
      <p:ext uri="{BB962C8B-B14F-4D97-AF65-F5344CB8AC3E}">
        <p14:creationId xmlns:p14="http://schemas.microsoft.com/office/powerpoint/2010/main" val="3481872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2040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4815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 we add our rules and routes?</a:t>
            </a:r>
            <a:endParaRPr lang="en-US" dirty="0"/>
          </a:p>
        </p:txBody>
      </p:sp>
      <p:sp>
        <p:nvSpPr>
          <p:cNvPr id="5" name="Content Placeholder 4"/>
          <p:cNvSpPr>
            <a:spLocks noGrp="1"/>
          </p:cNvSpPr>
          <p:nvPr>
            <p:ph sz="quarter" idx="10"/>
          </p:nvPr>
        </p:nvSpPr>
        <p:spPr/>
        <p:txBody>
          <a:bodyPr>
            <a:normAutofit fontScale="92500" lnSpcReduction="10000"/>
          </a:bodyPr>
          <a:lstStyle/>
          <a:p>
            <a:r>
              <a:rPr lang="en-US" dirty="0" smtClean="0"/>
              <a:t>List your expressions in urls.py</a:t>
            </a:r>
          </a:p>
          <a:p>
            <a:r>
              <a:rPr lang="en-US" dirty="0" smtClean="0"/>
              <a:t>Default Visual Studio Project already has a set of examples ready to go</a:t>
            </a:r>
          </a:p>
          <a:p>
            <a:r>
              <a:rPr lang="en-US" dirty="0" smtClean="0"/>
              <a:t>Basic syntax</a:t>
            </a:r>
          </a:p>
          <a:p>
            <a:pPr lvl="1"/>
            <a:r>
              <a:rPr lang="en-US" dirty="0" err="1" smtClean="0"/>
              <a:t>url</a:t>
            </a:r>
            <a:r>
              <a:rPr lang="en-US" dirty="0" smtClean="0"/>
              <a:t>(</a:t>
            </a:r>
            <a:r>
              <a:rPr lang="en-US" dirty="0" err="1" smtClean="0"/>
              <a:t>r'</a:t>
            </a:r>
            <a:r>
              <a:rPr lang="en-US" i="1" dirty="0" err="1" smtClean="0"/>
              <a:t>regularexpression</a:t>
            </a:r>
            <a:r>
              <a:rPr lang="en-US" dirty="0" smtClean="0"/>
              <a:t>',  '</a:t>
            </a:r>
            <a:r>
              <a:rPr lang="en-US" i="1" dirty="0" err="1" smtClean="0"/>
              <a:t>destinationmethod</a:t>
            </a:r>
            <a:r>
              <a:rPr lang="en-US" dirty="0" smtClean="0"/>
              <a:t>',  name = </a:t>
            </a:r>
            <a:r>
              <a:rPr lang="en-US" i="1" dirty="0" smtClean="0"/>
              <a:t>'</a:t>
            </a:r>
            <a:r>
              <a:rPr lang="en-US" i="1" dirty="0" err="1" smtClean="0"/>
              <a:t>optionalname</a:t>
            </a:r>
            <a:r>
              <a:rPr lang="en-US" dirty="0" smtClean="0"/>
              <a:t>')</a:t>
            </a:r>
          </a:p>
          <a:p>
            <a:r>
              <a:rPr lang="en-US" dirty="0" smtClean="0"/>
              <a:t>Breaking it down</a:t>
            </a:r>
          </a:p>
          <a:p>
            <a:pPr lvl="1"/>
            <a:r>
              <a:rPr lang="en-US" dirty="0" smtClean="0"/>
              <a:t>r indicates a regular expression is coming</a:t>
            </a:r>
          </a:p>
          <a:p>
            <a:pPr lvl="1"/>
            <a:r>
              <a:rPr lang="en-US" dirty="0" smtClean="0"/>
              <a:t>The regular expression is your regular expression</a:t>
            </a:r>
          </a:p>
          <a:p>
            <a:pPr lvl="1"/>
            <a:r>
              <a:rPr lang="en-US" dirty="0" smtClean="0"/>
              <a:t>The destination method is the method you want to call when the expression matches</a:t>
            </a:r>
          </a:p>
          <a:p>
            <a:pPr lvl="1"/>
            <a:r>
              <a:rPr lang="en-US" dirty="0" smtClean="0"/>
              <a:t>A name if you so desire</a:t>
            </a:r>
            <a:endParaRPr lang="en-US" dirty="0"/>
          </a:p>
        </p:txBody>
      </p:sp>
    </p:spTree>
    <p:extLst>
      <p:ext uri="{BB962C8B-B14F-4D97-AF65-F5344CB8AC3E}">
        <p14:creationId xmlns:p14="http://schemas.microsoft.com/office/powerpoint/2010/main" val="2166535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method has parameters</a:t>
            </a:r>
            <a:endParaRPr lang="en-US" dirty="0"/>
          </a:p>
        </p:txBody>
      </p:sp>
      <p:sp>
        <p:nvSpPr>
          <p:cNvPr id="3" name="Content Placeholder 2"/>
          <p:cNvSpPr>
            <a:spLocks noGrp="1"/>
          </p:cNvSpPr>
          <p:nvPr>
            <p:ph sz="quarter" idx="10"/>
          </p:nvPr>
        </p:nvSpPr>
        <p:spPr/>
        <p:txBody>
          <a:bodyPr/>
          <a:lstStyle/>
          <a:p>
            <a:r>
              <a:rPr lang="en-US" dirty="0" smtClean="0"/>
              <a:t>Add the name of the parameter to the regular expression</a:t>
            </a:r>
          </a:p>
          <a:p>
            <a:r>
              <a:rPr lang="en-US" dirty="0" smtClean="0"/>
              <a:t>Does require an additional bit of syntax</a:t>
            </a:r>
          </a:p>
          <a:p>
            <a:r>
              <a:rPr lang="en-US" dirty="0" smtClean="0"/>
              <a:t>Scenario</a:t>
            </a:r>
          </a:p>
          <a:p>
            <a:pPr lvl="1"/>
            <a:r>
              <a:rPr lang="en-US" dirty="0" smtClean="0"/>
              <a:t>We want /album/</a:t>
            </a:r>
            <a:r>
              <a:rPr lang="en-US" b="1" dirty="0" smtClean="0"/>
              <a:t>name</a:t>
            </a:r>
            <a:r>
              <a:rPr lang="en-US" dirty="0" smtClean="0"/>
              <a:t> to bring up the details page for a particular album</a:t>
            </a:r>
          </a:p>
          <a:p>
            <a:pPr lvl="1"/>
            <a:r>
              <a:rPr lang="en-US" dirty="0" smtClean="0"/>
              <a:t>The method in question takes a parameter called </a:t>
            </a:r>
            <a:r>
              <a:rPr lang="en-US" b="1" dirty="0" smtClean="0"/>
              <a:t>name</a:t>
            </a:r>
            <a:endParaRPr lang="en-US" dirty="0"/>
          </a:p>
        </p:txBody>
      </p:sp>
    </p:spTree>
    <p:extLst>
      <p:ext uri="{BB962C8B-B14F-4D97-AF65-F5344CB8AC3E}">
        <p14:creationId xmlns:p14="http://schemas.microsoft.com/office/powerpoint/2010/main" val="77267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 the parameter?</a:t>
            </a:r>
            <a:endParaRPr lang="en-US" dirty="0"/>
          </a:p>
        </p:txBody>
      </p:sp>
      <p:sp>
        <p:nvSpPr>
          <p:cNvPr id="3" name="Content Placeholder 2"/>
          <p:cNvSpPr>
            <a:spLocks noGrp="1"/>
          </p:cNvSpPr>
          <p:nvPr>
            <p:ph sz="quarter" idx="10"/>
          </p:nvPr>
        </p:nvSpPr>
        <p:spPr/>
        <p:txBody>
          <a:bodyPr/>
          <a:lstStyle/>
          <a:p>
            <a:r>
              <a:rPr lang="en-US" dirty="0" smtClean="0"/>
              <a:t>The parameter section needs to be contained in parenthesis</a:t>
            </a:r>
          </a:p>
          <a:p>
            <a:r>
              <a:rPr lang="en-US" dirty="0" smtClean="0"/>
              <a:t>A </a:t>
            </a:r>
            <a:r>
              <a:rPr lang="en-US" b="1" dirty="0" smtClean="0"/>
              <a:t>?P</a:t>
            </a:r>
            <a:r>
              <a:rPr lang="en-US" dirty="0" smtClean="0"/>
              <a:t> indicates we're specifying a parameter</a:t>
            </a:r>
          </a:p>
          <a:p>
            <a:r>
              <a:rPr lang="en-US" dirty="0" smtClean="0"/>
              <a:t>The name of the parameter is in angle brackets &lt; &gt;</a:t>
            </a:r>
          </a:p>
          <a:p>
            <a:r>
              <a:rPr lang="en-US" dirty="0" smtClean="0"/>
              <a:t>The expression for the parameter is after the name</a:t>
            </a:r>
          </a:p>
          <a:p>
            <a:endParaRPr lang="en-US" dirty="0"/>
          </a:p>
          <a:p>
            <a:pPr lvl="1"/>
            <a:r>
              <a:rPr lang="en-US" dirty="0"/>
              <a:t>The pattern would look as follows:</a:t>
            </a:r>
          </a:p>
          <a:p>
            <a:pPr marL="457046" lvl="1" indent="0">
              <a:buNone/>
            </a:pPr>
            <a:endParaRPr lang="en-US" dirty="0"/>
          </a:p>
          <a:p>
            <a:pPr marL="457046" lvl="1" indent="0">
              <a:buNone/>
            </a:pPr>
            <a:r>
              <a:rPr lang="en-US" dirty="0" err="1"/>
              <a:t>r'^album</a:t>
            </a:r>
            <a:r>
              <a:rPr lang="en-US" dirty="0"/>
              <a:t>/(?P&lt;name&gt;[A-</a:t>
            </a:r>
            <a:r>
              <a:rPr lang="en-US" dirty="0" err="1"/>
              <a:t>Za</a:t>
            </a:r>
            <a:r>
              <a:rPr lang="en-US" dirty="0"/>
              <a:t>-z</a:t>
            </a:r>
            <a:r>
              <a:rPr lang="en-US" dirty="0" smtClean="0"/>
              <a:t>])'</a:t>
            </a:r>
            <a:endParaRPr lang="en-US" dirty="0"/>
          </a:p>
        </p:txBody>
      </p:sp>
    </p:spTree>
    <p:extLst>
      <p:ext uri="{BB962C8B-B14F-4D97-AF65-F5344CB8AC3E}">
        <p14:creationId xmlns:p14="http://schemas.microsoft.com/office/powerpoint/2010/main" val="36067535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parameters</a:t>
            </a:r>
            <a:endParaRPr lang="en-US" dirty="0"/>
          </a:p>
        </p:txBody>
      </p:sp>
    </p:spTree>
    <p:extLst>
      <p:ext uri="{BB962C8B-B14F-4D97-AF65-F5344CB8AC3E}">
        <p14:creationId xmlns:p14="http://schemas.microsoft.com/office/powerpoint/2010/main" val="2892002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routing?</a:t>
            </a:r>
            <a:endParaRPr lang="en-US" dirty="0"/>
          </a:p>
        </p:txBody>
      </p:sp>
      <p:sp>
        <p:nvSpPr>
          <p:cNvPr id="5" name="Content Placeholder 4"/>
          <p:cNvSpPr>
            <a:spLocks noGrp="1"/>
          </p:cNvSpPr>
          <p:nvPr>
            <p:ph sz="quarter" idx="10"/>
          </p:nvPr>
        </p:nvSpPr>
        <p:spPr/>
        <p:txBody>
          <a:bodyPr/>
          <a:lstStyle/>
          <a:p>
            <a:r>
              <a:rPr lang="en-US" dirty="0" smtClean="0"/>
              <a:t>In days of yore, users used the name of the file they wished to see</a:t>
            </a:r>
          </a:p>
          <a:p>
            <a:endParaRPr lang="en-US" dirty="0" smtClean="0"/>
          </a:p>
          <a:p>
            <a:r>
              <a:rPr lang="en-US" dirty="0" smtClean="0"/>
              <a:t>The file could be something that would run code</a:t>
            </a:r>
          </a:p>
          <a:p>
            <a:endParaRPr lang="en-US" dirty="0"/>
          </a:p>
          <a:p>
            <a:r>
              <a:rPr lang="en-US" dirty="0" smtClean="0"/>
              <a:t>And even pass additional information</a:t>
            </a:r>
          </a:p>
        </p:txBody>
      </p:sp>
      <p:sp>
        <p:nvSpPr>
          <p:cNvPr id="6" name="Rounded Rectangle 5"/>
          <p:cNvSpPr/>
          <p:nvPr/>
        </p:nvSpPr>
        <p:spPr>
          <a:xfrm>
            <a:off x="996778" y="2471351"/>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http://www.contoso.com/contactus.html</a:t>
            </a:r>
            <a:endParaRPr lang="en-US" sz="2400" dirty="0"/>
          </a:p>
        </p:txBody>
      </p:sp>
      <p:sp>
        <p:nvSpPr>
          <p:cNvPr id="7" name="Rounded Rectangle 6"/>
          <p:cNvSpPr/>
          <p:nvPr/>
        </p:nvSpPr>
        <p:spPr>
          <a:xfrm>
            <a:off x="996778" y="3858290"/>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contoso</a:t>
            </a:r>
            <a:r>
              <a:rPr lang="en-US" sz="2400" dirty="0" smtClean="0"/>
              <a:t>.com/createaccount.pl</a:t>
            </a:r>
            <a:endParaRPr lang="en-US" sz="2400" dirty="0"/>
          </a:p>
        </p:txBody>
      </p:sp>
      <p:sp>
        <p:nvSpPr>
          <p:cNvPr id="8" name="Rounded Rectangle 7"/>
          <p:cNvSpPr/>
          <p:nvPr/>
        </p:nvSpPr>
        <p:spPr>
          <a:xfrm>
            <a:off x="996778" y="5268452"/>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a:t>
            </a:r>
            <a:r>
              <a:rPr lang="en-US" sz="2400" dirty="0" smtClean="0"/>
              <a:t>contoso.com/</a:t>
            </a:r>
            <a:r>
              <a:rPr lang="en-US" sz="2400" dirty="0" err="1" smtClean="0"/>
              <a:t>details.asp?albumid</a:t>
            </a:r>
            <a:r>
              <a:rPr lang="en-US" sz="2400" dirty="0" smtClean="0"/>
              <a:t>=42</a:t>
            </a:r>
            <a:endParaRPr lang="en-US" sz="2400" dirty="0"/>
          </a:p>
        </p:txBody>
      </p:sp>
    </p:spTree>
    <p:extLst>
      <p:ext uri="{BB962C8B-B14F-4D97-AF65-F5344CB8AC3E}">
        <p14:creationId xmlns:p14="http://schemas.microsoft.com/office/powerpoint/2010/main" val="1639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p>
        </p:txBody>
      </p:sp>
      <p:sp>
        <p:nvSpPr>
          <p:cNvPr id="3" name="Content Placeholder 2"/>
          <p:cNvSpPr>
            <a:spLocks noGrp="1"/>
          </p:cNvSpPr>
          <p:nvPr>
            <p:ph sz="quarter" idx="10"/>
          </p:nvPr>
        </p:nvSpPr>
        <p:spPr/>
        <p:txBody>
          <a:bodyPr/>
          <a:lstStyle/>
          <a:p>
            <a:r>
              <a:rPr lang="en-US" dirty="0" smtClean="0"/>
              <a:t>But those URLs don't really look good</a:t>
            </a:r>
          </a:p>
          <a:p>
            <a:pPr lvl="1"/>
            <a:r>
              <a:rPr lang="en-US" dirty="0" smtClean="0"/>
              <a:t>Who cares about the extension, just so long as it displays?</a:t>
            </a:r>
          </a:p>
          <a:p>
            <a:pPr lvl="1"/>
            <a:r>
              <a:rPr lang="en-US" dirty="0" smtClean="0"/>
              <a:t>What is </a:t>
            </a:r>
            <a:r>
              <a:rPr lang="en-US" dirty="0" err="1" smtClean="0"/>
              <a:t>albumid</a:t>
            </a:r>
            <a:r>
              <a:rPr lang="en-US" dirty="0" smtClean="0"/>
              <a:t>=42?</a:t>
            </a:r>
          </a:p>
          <a:p>
            <a:r>
              <a:rPr lang="en-US" dirty="0" smtClean="0"/>
              <a:t>URLs that point to specific files have other problems</a:t>
            </a:r>
          </a:p>
          <a:p>
            <a:pPr lvl="1"/>
            <a:r>
              <a:rPr lang="en-US" dirty="0" smtClean="0"/>
              <a:t>What happens if the file location changes?</a:t>
            </a:r>
          </a:p>
          <a:p>
            <a:pPr lvl="2"/>
            <a:r>
              <a:rPr lang="en-US" dirty="0" smtClean="0"/>
              <a:t>Or you change the technology you use on the server?</a:t>
            </a:r>
          </a:p>
          <a:p>
            <a:r>
              <a:rPr lang="en-US" dirty="0" smtClean="0"/>
              <a:t>They also just don't look good</a:t>
            </a:r>
            <a:endParaRPr lang="en-US" dirty="0"/>
          </a:p>
        </p:txBody>
      </p:sp>
    </p:spTree>
    <p:extLst>
      <p:ext uri="{BB962C8B-B14F-4D97-AF65-F5344CB8AC3E}">
        <p14:creationId xmlns:p14="http://schemas.microsoft.com/office/powerpoint/2010/main" val="286432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about how URLs look?</a:t>
            </a:r>
            <a:endParaRPr lang="en-US" dirty="0"/>
          </a:p>
        </p:txBody>
      </p:sp>
      <p:sp>
        <p:nvSpPr>
          <p:cNvPr id="3" name="Content Placeholder 2"/>
          <p:cNvSpPr>
            <a:spLocks noGrp="1"/>
          </p:cNvSpPr>
          <p:nvPr>
            <p:ph sz="quarter" idx="10"/>
          </p:nvPr>
        </p:nvSpPr>
        <p:spPr/>
        <p:txBody>
          <a:bodyPr/>
          <a:lstStyle/>
          <a:p>
            <a:r>
              <a:rPr lang="en-US" dirty="0" smtClean="0"/>
              <a:t>Easier for your user to figure out what they're about to see</a:t>
            </a:r>
          </a:p>
          <a:p>
            <a:endParaRPr lang="en-US" dirty="0"/>
          </a:p>
          <a:p>
            <a:endParaRPr lang="en-US" dirty="0" smtClean="0"/>
          </a:p>
          <a:p>
            <a:r>
              <a:rPr lang="en-US" dirty="0" smtClean="0"/>
              <a:t>Search engines are also able to better index locations with names</a:t>
            </a:r>
          </a:p>
          <a:p>
            <a:pPr lvl="1"/>
            <a:r>
              <a:rPr lang="en-US" dirty="0" smtClean="0"/>
              <a:t>Again, what is </a:t>
            </a:r>
            <a:r>
              <a:rPr lang="en-US" dirty="0" err="1" smtClean="0"/>
              <a:t>albumid</a:t>
            </a:r>
            <a:r>
              <a:rPr lang="en-US" dirty="0" smtClean="0"/>
              <a:t>=42 anyway?</a:t>
            </a:r>
            <a:endParaRPr lang="en-US" dirty="0"/>
          </a:p>
        </p:txBody>
      </p:sp>
      <p:sp>
        <p:nvSpPr>
          <p:cNvPr id="5" name="Rounded Rectangle 4"/>
          <p:cNvSpPr/>
          <p:nvPr/>
        </p:nvSpPr>
        <p:spPr>
          <a:xfrm>
            <a:off x="749643"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http://www.adventure-works.com/details.asp?bikeid=42</a:t>
            </a:r>
            <a:endParaRPr lang="en-US" sz="2400" dirty="0"/>
          </a:p>
        </p:txBody>
      </p:sp>
      <p:sp>
        <p:nvSpPr>
          <p:cNvPr id="6" name="Rounded Rectangle 5"/>
          <p:cNvSpPr/>
          <p:nvPr/>
        </p:nvSpPr>
        <p:spPr>
          <a:xfrm>
            <a:off x="749643"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Tree>
    <p:extLst>
      <p:ext uri="{BB962C8B-B14F-4D97-AF65-F5344CB8AC3E}">
        <p14:creationId xmlns:p14="http://schemas.microsoft.com/office/powerpoint/2010/main" val="41621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relate to routing?</a:t>
            </a:r>
            <a:endParaRPr lang="en-US" dirty="0"/>
          </a:p>
        </p:txBody>
      </p:sp>
      <p:sp>
        <p:nvSpPr>
          <p:cNvPr id="3" name="Content Placeholder 2"/>
          <p:cNvSpPr>
            <a:spLocks noGrp="1"/>
          </p:cNvSpPr>
          <p:nvPr>
            <p:ph sz="quarter" idx="10"/>
          </p:nvPr>
        </p:nvSpPr>
        <p:spPr/>
        <p:txBody>
          <a:bodyPr/>
          <a:lstStyle/>
          <a:p>
            <a:r>
              <a:rPr lang="en-US" dirty="0" smtClean="0"/>
              <a:t>We don't want users to request a specific Python file</a:t>
            </a:r>
          </a:p>
          <a:p>
            <a:r>
              <a:rPr lang="en-US" dirty="0" smtClean="0"/>
              <a:t>We want users to request a resource or action</a:t>
            </a:r>
          </a:p>
          <a:p>
            <a:endParaRPr lang="en-US" dirty="0"/>
          </a:p>
          <a:p>
            <a:endParaRPr lang="en-US" dirty="0" smtClean="0"/>
          </a:p>
          <a:p>
            <a:r>
              <a:rPr lang="en-US" dirty="0" smtClean="0"/>
              <a:t>Django needs to know what Python code to execute when the server receives that URL</a:t>
            </a:r>
          </a:p>
        </p:txBody>
      </p:sp>
      <p:sp>
        <p:nvSpPr>
          <p:cNvPr id="4" name="Rounded Rectangle 3"/>
          <p:cNvSpPr/>
          <p:nvPr/>
        </p:nvSpPr>
        <p:spPr>
          <a:xfrm>
            <a:off x="996777" y="2978333"/>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Tree>
    <p:extLst>
      <p:ext uri="{BB962C8B-B14F-4D97-AF65-F5344CB8AC3E}">
        <p14:creationId xmlns:p14="http://schemas.microsoft.com/office/powerpoint/2010/main" val="376598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routing does</a:t>
            </a:r>
            <a:endParaRPr lang="en-US" dirty="0"/>
          </a:p>
        </p:txBody>
      </p:sp>
      <p:sp>
        <p:nvSpPr>
          <p:cNvPr id="3" name="Content Placeholder 2"/>
          <p:cNvSpPr>
            <a:spLocks noGrp="1"/>
          </p:cNvSpPr>
          <p:nvPr>
            <p:ph sz="quarter" idx="10"/>
          </p:nvPr>
        </p:nvSpPr>
        <p:spPr/>
        <p:txBody>
          <a:bodyPr/>
          <a:lstStyle/>
          <a:p>
            <a:r>
              <a:rPr lang="en-US" dirty="0" smtClean="0"/>
              <a:t>Routing maps URLs to Python methods</a:t>
            </a:r>
          </a:p>
          <a:p>
            <a:endParaRPr lang="en-US" dirty="0"/>
          </a:p>
          <a:p>
            <a:endParaRPr lang="en-US" dirty="0" smtClean="0"/>
          </a:p>
          <a:p>
            <a:endParaRPr lang="en-US" dirty="0"/>
          </a:p>
          <a:p>
            <a:endParaRPr lang="en-US" dirty="0" smtClean="0"/>
          </a:p>
          <a:p>
            <a:endParaRPr lang="en-US" dirty="0"/>
          </a:p>
          <a:p>
            <a:r>
              <a:rPr lang="en-US" dirty="0" smtClean="0"/>
              <a:t>At the end of the day, users are calling methods in Python classes</a:t>
            </a:r>
            <a:endParaRPr lang="en-US" dirty="0"/>
          </a:p>
        </p:txBody>
      </p:sp>
      <p:sp>
        <p:nvSpPr>
          <p:cNvPr id="4" name="Rounded Rectangle 3"/>
          <p:cNvSpPr/>
          <p:nvPr/>
        </p:nvSpPr>
        <p:spPr>
          <a:xfrm>
            <a:off x="1046204" y="2195738"/>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
        <p:nvSpPr>
          <p:cNvPr id="5" name="Down Arrow 4"/>
          <p:cNvSpPr/>
          <p:nvPr/>
        </p:nvSpPr>
        <p:spPr>
          <a:xfrm>
            <a:off x="4366052" y="3036642"/>
            <a:ext cx="2265405" cy="9967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Calls</a:t>
            </a:r>
            <a:endParaRPr lang="en-US" dirty="0"/>
          </a:p>
        </p:txBody>
      </p:sp>
      <p:sp>
        <p:nvSpPr>
          <p:cNvPr id="6" name="Rounded Rectangle 5"/>
          <p:cNvSpPr/>
          <p:nvPr/>
        </p:nvSpPr>
        <p:spPr>
          <a:xfrm>
            <a:off x="1046202" y="4175944"/>
            <a:ext cx="8905103" cy="7166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details method inside </a:t>
            </a:r>
            <a:r>
              <a:rPr lang="en-US" sz="2400" dirty="0" err="1" smtClean="0"/>
              <a:t>AlbumDisplay</a:t>
            </a:r>
            <a:r>
              <a:rPr lang="en-US" sz="2400" dirty="0" smtClean="0"/>
              <a:t> class</a:t>
            </a:r>
            <a:endParaRPr lang="en-US" sz="2400" dirty="0"/>
          </a:p>
        </p:txBody>
      </p:sp>
    </p:spTree>
    <p:extLst>
      <p:ext uri="{BB962C8B-B14F-4D97-AF65-F5344CB8AC3E}">
        <p14:creationId xmlns:p14="http://schemas.microsoft.com/office/powerpoint/2010/main" val="1475878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technically</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US" dirty="0" smtClean="0"/>
              <a:t>Django loads the </a:t>
            </a:r>
            <a:r>
              <a:rPr lang="en-US" dirty="0" err="1" smtClean="0"/>
              <a:t>URLconf</a:t>
            </a:r>
            <a:r>
              <a:rPr lang="en-US" dirty="0" smtClean="0"/>
              <a:t> module, which is set in the ROOT_URLCONF setting</a:t>
            </a:r>
          </a:p>
          <a:p>
            <a:pPr lvl="1"/>
            <a:r>
              <a:rPr lang="en-US" dirty="0" smtClean="0"/>
              <a:t>You don't have to do anything, that's set up by default</a:t>
            </a:r>
          </a:p>
          <a:p>
            <a:pPr marL="514350" indent="-514350">
              <a:buFont typeface="+mj-lt"/>
              <a:buAutoNum type="arabicPeriod"/>
            </a:pPr>
            <a:r>
              <a:rPr lang="en-US" dirty="0" smtClean="0"/>
              <a:t>Django looks through all of the patterns </a:t>
            </a:r>
            <a:r>
              <a:rPr lang="en-US" b="1" dirty="0" smtClean="0"/>
              <a:t>in order</a:t>
            </a:r>
            <a:r>
              <a:rPr lang="en-US" dirty="0" smtClean="0"/>
              <a:t> to find the first one that matches the URL</a:t>
            </a:r>
          </a:p>
          <a:p>
            <a:pPr marL="514350" indent="-514350">
              <a:buFont typeface="+mj-lt"/>
              <a:buAutoNum type="arabicPeriod"/>
            </a:pPr>
            <a:r>
              <a:rPr lang="en-US" dirty="0" smtClean="0"/>
              <a:t>Django calls the method (or view) the pattern references</a:t>
            </a:r>
            <a:endParaRPr lang="en-US" dirty="0"/>
          </a:p>
        </p:txBody>
      </p:sp>
    </p:spTree>
    <p:extLst>
      <p:ext uri="{BB962C8B-B14F-4D97-AF65-F5344CB8AC3E}">
        <p14:creationId xmlns:p14="http://schemas.microsoft.com/office/powerpoint/2010/main" val="248052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purl.org/dc/dcmitype/"/>
    <ds:schemaRef ds:uri="27aa9422-7f1f-4c84-9cdf-302b1a67e513"/>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4488</TotalTime>
  <Words>1247</Words>
  <Application>Microsoft Office PowerPoint</Application>
  <PresentationFormat>Widescreen</PresentationFormat>
  <Paragraphs>254</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vt:lpstr>
      <vt:lpstr>Segoe UI</vt:lpstr>
      <vt:lpstr>Segoe UI Light</vt:lpstr>
      <vt:lpstr>1_Office Theme</vt:lpstr>
      <vt:lpstr>PowerPoint Presentation</vt:lpstr>
      <vt:lpstr>Module Overview</vt:lpstr>
      <vt:lpstr>PowerPoint Presentation</vt:lpstr>
      <vt:lpstr>What is routing?</vt:lpstr>
      <vt:lpstr>What is routing?</vt:lpstr>
      <vt:lpstr>Why should I care about how URLs look?</vt:lpstr>
      <vt:lpstr>How does this relate to routing?</vt:lpstr>
      <vt:lpstr>This is what routing does</vt:lpstr>
      <vt:lpstr>More technically</vt:lpstr>
      <vt:lpstr>PowerPoint Presentation</vt:lpstr>
      <vt:lpstr>Django uses regular expressions for patterns</vt:lpstr>
      <vt:lpstr>Regular expression basics</vt:lpstr>
      <vt:lpstr>Regular expression examples</vt:lpstr>
      <vt:lpstr>Regular expression examples</vt:lpstr>
      <vt:lpstr>Regular expression examples</vt:lpstr>
      <vt:lpstr>Regular expression examples</vt:lpstr>
      <vt:lpstr>Regular expression examples</vt:lpstr>
      <vt:lpstr>Regular expression examples</vt:lpstr>
      <vt:lpstr>Regular expression examples</vt:lpstr>
      <vt:lpstr>What about true patterns?</vt:lpstr>
      <vt:lpstr>What if I only want...</vt:lpstr>
      <vt:lpstr>How about...</vt:lpstr>
      <vt:lpstr>A bit more advanced</vt:lpstr>
      <vt:lpstr>Regular expression examples</vt:lpstr>
      <vt:lpstr>Regular expression examples</vt:lpstr>
      <vt:lpstr>Regular expression examples</vt:lpstr>
      <vt:lpstr>Regular expression examples</vt:lpstr>
      <vt:lpstr>Where can I learn more about regular expressions?</vt:lpstr>
      <vt:lpstr>Any tips when creating regular expressions?</vt:lpstr>
      <vt:lpstr>PowerPoint Presentation</vt:lpstr>
      <vt:lpstr>Where do we add our rules and routes?</vt:lpstr>
      <vt:lpstr>What if the method has parameters</vt:lpstr>
      <vt:lpstr>How do we add the parameter?</vt:lpstr>
      <vt:lpstr>Adding parameters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68</cp:revision>
  <dcterms:created xsi:type="dcterms:W3CDTF">2013-02-15T23:12:42Z</dcterms:created>
  <dcterms:modified xsi:type="dcterms:W3CDTF">2015-06-16T23:39:34Z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