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</p:sldMasterIdLst>
  <p:notesMasterIdLst>
    <p:notesMasterId r:id="rId6"/>
  </p:notesMasterIdLst>
  <p:sldIdLst>
    <p:sldId id="256" r:id="rId5"/>
    <p:sldId id="257" r:id="rId7"/>
    <p:sldId id="287" r:id="rId8"/>
    <p:sldId id="262" r:id="rId9"/>
    <p:sldId id="263" r:id="rId10"/>
    <p:sldId id="267" r:id="rId11"/>
    <p:sldId id="268" r:id="rId12"/>
    <p:sldId id="269" r:id="rId13"/>
    <p:sldId id="270" r:id="rId14"/>
    <p:sldId id="288" r:id="rId15"/>
    <p:sldId id="289" r:id="rId16"/>
    <p:sldId id="290" r:id="rId17"/>
    <p:sldId id="291" r:id="rId18"/>
    <p:sldId id="265" r:id="rId19"/>
    <p:sldId id="277" r:id="rId20"/>
    <p:sldId id="293" r:id="rId21"/>
    <p:sldId id="292" r:id="rId22"/>
    <p:sldId id="296" r:id="rId23"/>
    <p:sldId id="297" r:id="rId24"/>
    <p:sldId id="298" r:id="rId25"/>
    <p:sldId id="294" r:id="rId26"/>
    <p:sldId id="295" r:id="rId27"/>
    <p:sldId id="285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/>
    <p:restoredTop sz="91244"/>
  </p:normalViewPr>
  <p:slideViewPr>
    <p:cSldViewPr snapToGrid="0" showGuides="1">
      <p:cViewPr varScale="1">
        <p:scale>
          <a:sx n="106" d="100"/>
          <a:sy n="106" d="100"/>
        </p:scale>
        <p:origin x="1110" y="78"/>
      </p:cViewPr>
      <p:guideLst>
        <p:guide orient="horz" pos="2160"/>
        <p:guide pos="2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CF614B-CBE8-4D0C-A061-3D9F0BAEA71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16366E-0C3D-4CCD-AB72-9AABC900F5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80604020202020204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3"/>
          <p:cNvGrpSpPr/>
          <p:nvPr userDrawn="1"/>
        </p:nvGrpSpPr>
        <p:grpSpPr>
          <a:xfrm>
            <a:off x="0" y="0"/>
            <a:ext cx="9144000" cy="6864350"/>
            <a:chOff x="-11" y="0"/>
            <a:chExt cx="9144012" cy="6863989"/>
          </a:xfrm>
        </p:grpSpPr>
        <p:pic>
          <p:nvPicPr>
            <p:cNvPr id="2057" name="图片 14"/>
            <p:cNvPicPr>
              <a:picLocks noChangeAspect="1"/>
            </p:cNvPicPr>
            <p:nvPr userDrawn="1"/>
          </p:nvPicPr>
          <p:blipFill>
            <a:blip r:embed="rId2"/>
            <a:srcRect l="13852" t="1627" r="381"/>
            <a:stretch>
              <a:fillRect/>
            </a:stretch>
          </p:blipFill>
          <p:spPr>
            <a:xfrm>
              <a:off x="-11" y="0"/>
              <a:ext cx="7872549" cy="6863989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6" name="矩形 15"/>
            <p:cNvSpPr/>
            <p:nvPr/>
          </p:nvSpPr>
          <p:spPr>
            <a:xfrm>
              <a:off x="400594" y="0"/>
              <a:ext cx="8743407" cy="6858000"/>
            </a:xfrm>
            <a:prstGeom prst="rect">
              <a:avLst/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 flipV="1">
            <a:off x="2997199" y="3656381"/>
            <a:ext cx="5829300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  <a:gs pos="33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KSO_BT1"/>
          <p:cNvSpPr>
            <a:spLocks noGrp="1"/>
          </p:cNvSpPr>
          <p:nvPr>
            <p:ph type="ctrTitle" hasCustomPrompt="1"/>
          </p:nvPr>
        </p:nvSpPr>
        <p:spPr>
          <a:xfrm>
            <a:off x="2643188" y="2114550"/>
            <a:ext cx="6084887" cy="1493838"/>
          </a:xfrm>
        </p:spPr>
        <p:txBody>
          <a:bodyPr/>
          <a:lstStyle>
            <a:lvl1pPr algn="r">
              <a:defRPr sz="4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</a:p>
        </p:txBody>
      </p:sp>
      <p:sp>
        <p:nvSpPr>
          <p:cNvPr id="12297" name="KSO_BC1"/>
          <p:cNvSpPr>
            <a:spLocks noGrp="1"/>
          </p:cNvSpPr>
          <p:nvPr>
            <p:ph type="subTitle" idx="1"/>
          </p:nvPr>
        </p:nvSpPr>
        <p:spPr>
          <a:xfrm>
            <a:off x="2630488" y="3698875"/>
            <a:ext cx="6092825" cy="573088"/>
          </a:xfrm>
        </p:spPr>
        <p:txBody>
          <a:bodyPr anchor="ctr"/>
          <a:lstStyle>
            <a:lvl1pPr marL="0" indent="0" algn="r">
              <a:buFont typeface="Wingdings" panose="05000000000000000000" charset="2"/>
              <a:buNone/>
              <a:defRPr smtClean="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2605AF73-B57A-4CF2-9ED5-42EC212A1E8A}" type="datetime1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0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1F6DCE3C-A953-4567-BD7C-DF2239A3191D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103170"/>
              </a:buClr>
              <a:buSzPct val="70000"/>
              <a:buFont typeface="Wingdings" panose="05000000000000000000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103170"/>
                </a:solidFill>
                <a:effectLst/>
                <a:uLnTx/>
                <a:uFillTx/>
                <a:latin typeface="Arial" panose="02080604020202020204" charset="0"/>
                <a:ea typeface="微软雅黑" pitchFamily="34" charset="-122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03170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853440" y="365125"/>
            <a:ext cx="6681893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471" y="232221"/>
            <a:ext cx="7820300" cy="5341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583471" y="1323703"/>
            <a:ext cx="7820300" cy="4902926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3"/>
          <p:cNvGrpSpPr/>
          <p:nvPr userDrawn="1"/>
        </p:nvGrpSpPr>
        <p:grpSpPr>
          <a:xfrm>
            <a:off x="0" y="0"/>
            <a:ext cx="9144000" cy="6864350"/>
            <a:chOff x="-11" y="0"/>
            <a:chExt cx="9144012" cy="6863989"/>
          </a:xfrm>
        </p:grpSpPr>
        <p:pic>
          <p:nvPicPr>
            <p:cNvPr id="2057" name="图片 14"/>
            <p:cNvPicPr>
              <a:picLocks noChangeAspect="1"/>
            </p:cNvPicPr>
            <p:nvPr userDrawn="1"/>
          </p:nvPicPr>
          <p:blipFill>
            <a:blip r:embed="rId2"/>
            <a:srcRect l="13852" t="1627" r="381"/>
            <a:stretch>
              <a:fillRect/>
            </a:stretch>
          </p:blipFill>
          <p:spPr>
            <a:xfrm>
              <a:off x="-11" y="0"/>
              <a:ext cx="7872549" cy="6863989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6" name="矩形 15"/>
            <p:cNvSpPr/>
            <p:nvPr/>
          </p:nvSpPr>
          <p:spPr>
            <a:xfrm>
              <a:off x="400594" y="0"/>
              <a:ext cx="8743407" cy="6858000"/>
            </a:xfrm>
            <a:prstGeom prst="rect">
              <a:avLst/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 flipV="1">
            <a:off x="2997199" y="3656381"/>
            <a:ext cx="5829300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  <a:gs pos="33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KSO_BT1"/>
          <p:cNvSpPr>
            <a:spLocks noGrp="1"/>
          </p:cNvSpPr>
          <p:nvPr>
            <p:ph type="ctrTitle" hasCustomPrompt="1"/>
          </p:nvPr>
        </p:nvSpPr>
        <p:spPr>
          <a:xfrm>
            <a:off x="2643188" y="2114550"/>
            <a:ext cx="6084887" cy="1493838"/>
          </a:xfrm>
        </p:spPr>
        <p:txBody>
          <a:bodyPr/>
          <a:lstStyle>
            <a:lvl1pPr algn="r">
              <a:defRPr sz="4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</a:p>
        </p:txBody>
      </p:sp>
      <p:sp>
        <p:nvSpPr>
          <p:cNvPr id="12297" name="KSO_BC1"/>
          <p:cNvSpPr>
            <a:spLocks noGrp="1"/>
          </p:cNvSpPr>
          <p:nvPr>
            <p:ph type="subTitle" idx="1"/>
          </p:nvPr>
        </p:nvSpPr>
        <p:spPr>
          <a:xfrm>
            <a:off x="2630488" y="3698875"/>
            <a:ext cx="6092825" cy="573088"/>
          </a:xfrm>
        </p:spPr>
        <p:txBody>
          <a:bodyPr anchor="ctr"/>
          <a:lstStyle>
            <a:lvl1pPr marL="0" indent="0" algn="r">
              <a:buFont typeface="Wingdings" panose="05000000000000000000" charset="2"/>
              <a:buNone/>
              <a:defRPr smtClean="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2605AF73-B57A-4CF2-9ED5-42EC212A1E8A}" type="datetime1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0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1F6DCE3C-A953-4567-BD7C-DF2239A3191D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87681" y="143092"/>
            <a:ext cx="7717309" cy="61711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87682" y="1105989"/>
            <a:ext cx="8220890" cy="5460274"/>
          </a:xfrm>
        </p:spPr>
        <p:txBody>
          <a:bodyPr/>
          <a:lstStyle>
            <a:lvl1pPr marL="357505" indent="-357505">
              <a:buClr>
                <a:schemeClr val="accent1">
                  <a:lumMod val="75000"/>
                </a:schemeClr>
              </a:buClr>
              <a:buFont typeface="Wingdings" panose="05000000000000000000" charset="2"/>
              <a:buChar char="m"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213128" y="-43185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123814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1947726"/>
            <a:ext cx="3868340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123814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1947726"/>
            <a:ext cx="3887391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87681" y="143092"/>
            <a:ext cx="7717309" cy="61711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87682" y="1105989"/>
            <a:ext cx="8220890" cy="5460274"/>
          </a:xfrm>
        </p:spPr>
        <p:txBody>
          <a:bodyPr/>
          <a:lstStyle>
            <a:lvl1pPr marL="357505" indent="-357505">
              <a:buClr>
                <a:schemeClr val="accent1">
                  <a:lumMod val="75000"/>
                </a:schemeClr>
              </a:buClr>
              <a:buFont typeface="Wingdings" panose="05000000000000000000" charset="2"/>
              <a:buChar char="m"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103170"/>
              </a:buClr>
              <a:buSzPct val="70000"/>
              <a:buFont typeface="Wingdings" panose="05000000000000000000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103170"/>
                </a:solidFill>
                <a:effectLst/>
                <a:uLnTx/>
                <a:uFillTx/>
                <a:latin typeface="Arial" panose="02080604020202020204" charset="0"/>
                <a:ea typeface="微软雅黑" pitchFamily="34" charset="-122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03170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853440" y="365125"/>
            <a:ext cx="6681893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471" y="232221"/>
            <a:ext cx="7820300" cy="5341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583471" y="1323703"/>
            <a:ext cx="7820300" cy="4902926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3"/>
          <p:cNvGrpSpPr/>
          <p:nvPr userDrawn="1"/>
        </p:nvGrpSpPr>
        <p:grpSpPr>
          <a:xfrm>
            <a:off x="0" y="0"/>
            <a:ext cx="9144000" cy="6864350"/>
            <a:chOff x="-11" y="0"/>
            <a:chExt cx="9144012" cy="6863989"/>
          </a:xfrm>
        </p:grpSpPr>
        <p:pic>
          <p:nvPicPr>
            <p:cNvPr id="2057" name="图片 14"/>
            <p:cNvPicPr>
              <a:picLocks noChangeAspect="1"/>
            </p:cNvPicPr>
            <p:nvPr userDrawn="1"/>
          </p:nvPicPr>
          <p:blipFill>
            <a:blip r:embed="rId2"/>
            <a:srcRect l="13852" t="1627" r="381"/>
            <a:stretch>
              <a:fillRect/>
            </a:stretch>
          </p:blipFill>
          <p:spPr>
            <a:xfrm>
              <a:off x="-11" y="0"/>
              <a:ext cx="7872549" cy="6863989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6" name="矩形 15"/>
            <p:cNvSpPr/>
            <p:nvPr/>
          </p:nvSpPr>
          <p:spPr>
            <a:xfrm>
              <a:off x="400594" y="0"/>
              <a:ext cx="8743407" cy="6858000"/>
            </a:xfrm>
            <a:prstGeom prst="rect">
              <a:avLst/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 flipV="1">
            <a:off x="2997199" y="3656381"/>
            <a:ext cx="5829300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  <a:gs pos="33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KSO_BT1"/>
          <p:cNvSpPr>
            <a:spLocks noGrp="1"/>
          </p:cNvSpPr>
          <p:nvPr>
            <p:ph type="ctrTitle" hasCustomPrompt="1"/>
          </p:nvPr>
        </p:nvSpPr>
        <p:spPr>
          <a:xfrm>
            <a:off x="2643188" y="2114550"/>
            <a:ext cx="6084887" cy="1493838"/>
          </a:xfrm>
        </p:spPr>
        <p:txBody>
          <a:bodyPr/>
          <a:lstStyle>
            <a:lvl1pPr algn="r">
              <a:defRPr sz="4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</a:p>
        </p:txBody>
      </p:sp>
      <p:sp>
        <p:nvSpPr>
          <p:cNvPr id="12297" name="KSO_BC1"/>
          <p:cNvSpPr>
            <a:spLocks noGrp="1"/>
          </p:cNvSpPr>
          <p:nvPr>
            <p:ph type="subTitle" idx="1"/>
          </p:nvPr>
        </p:nvSpPr>
        <p:spPr>
          <a:xfrm>
            <a:off x="2630488" y="3698875"/>
            <a:ext cx="6092825" cy="573088"/>
          </a:xfrm>
        </p:spPr>
        <p:txBody>
          <a:bodyPr anchor="ctr"/>
          <a:lstStyle>
            <a:lvl1pPr marL="0" indent="0" algn="r">
              <a:buFont typeface="Wingdings" panose="05000000000000000000" charset="2"/>
              <a:buNone/>
              <a:defRPr smtClean="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8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2605AF73-B57A-4CF2-9ED5-42EC212A1E8A}" type="datetime1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0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1F6DCE3C-A953-4567-BD7C-DF2239A3191D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87681" y="143092"/>
            <a:ext cx="7717309" cy="61711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87682" y="1105989"/>
            <a:ext cx="8220890" cy="5460274"/>
          </a:xfrm>
        </p:spPr>
        <p:txBody>
          <a:bodyPr/>
          <a:lstStyle>
            <a:lvl1pPr marL="357505" indent="-357505">
              <a:buClr>
                <a:schemeClr val="accent1">
                  <a:lumMod val="75000"/>
                </a:schemeClr>
              </a:buClr>
              <a:buFont typeface="Wingdings" panose="05000000000000000000" charset="2"/>
              <a:buChar char="m"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213128" y="-43185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123814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1947726"/>
            <a:ext cx="3868340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123814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1947726"/>
            <a:ext cx="3887391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103170"/>
              </a:buClr>
              <a:buSzPct val="70000"/>
              <a:buFont typeface="Wingdings" panose="05000000000000000000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103170"/>
                </a:solidFill>
                <a:effectLst/>
                <a:uLnTx/>
                <a:uFillTx/>
                <a:latin typeface="Arial" panose="02080604020202020204" charset="0"/>
                <a:ea typeface="微软雅黑" pitchFamily="34" charset="-122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03170"/>
              </a:solidFill>
              <a:effectLst/>
              <a:uLnTx/>
              <a:uFillTx/>
              <a:latin typeface="Arial" panose="02080604020202020204" charset="0"/>
              <a:ea typeface="微软雅黑" pitchFamily="34" charset="-122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853440" y="365125"/>
            <a:ext cx="6681893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471" y="232221"/>
            <a:ext cx="7820300" cy="5341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583471" y="1323703"/>
            <a:ext cx="7820300" cy="4902926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605099" y="2031999"/>
            <a:ext cx="5736229" cy="123507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1605099" y="3355027"/>
            <a:ext cx="5736229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213128" y="-43185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123814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1947726"/>
            <a:ext cx="3868340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123814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1947726"/>
            <a:ext cx="3887391" cy="420052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7" Type="http://schemas.openxmlformats.org/officeDocument/2006/relationships/theme" Target="../theme/theme3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/>
        </p:nvPicPr>
        <p:blipFill>
          <a:blip r:embed="rId14"/>
          <a:srcRect l="252" t="16316" r="2" b="73058"/>
          <a:stretch>
            <a:fillRect/>
          </a:stretch>
        </p:blipFill>
        <p:spPr>
          <a:xfrm>
            <a:off x="0" y="-1587"/>
            <a:ext cx="9155113" cy="741362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1027" name="组合 10"/>
          <p:cNvGrpSpPr/>
          <p:nvPr/>
        </p:nvGrpSpPr>
        <p:grpSpPr>
          <a:xfrm rot="-5400000">
            <a:off x="1136650" y="-1136650"/>
            <a:ext cx="6881813" cy="9155113"/>
            <a:chOff x="-11875" y="0"/>
            <a:chExt cx="5155509" cy="6858001"/>
          </a:xfrm>
        </p:grpSpPr>
        <p:pic>
          <p:nvPicPr>
            <p:cNvPr id="1033" name="图片 11"/>
            <p:cNvPicPr>
              <a:picLocks noChangeAspect="1"/>
            </p:cNvPicPr>
            <p:nvPr userDrawn="1"/>
          </p:nvPicPr>
          <p:blipFill>
            <a:blip r:embed="rId15"/>
            <a:srcRect l="2" t="1714" r="47174"/>
            <a:stretch>
              <a:fillRect/>
            </a:stretch>
          </p:blipFill>
          <p:spPr>
            <a:xfrm>
              <a:off x="-11874" y="0"/>
              <a:ext cx="4848930" cy="685800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grpSp>
          <p:nvGrpSpPr>
            <p:cNvPr id="1034" name="矩形 12"/>
            <p:cNvGrpSpPr/>
            <p:nvPr userDrawn="1"/>
          </p:nvGrpSpPr>
          <p:grpSpPr>
            <a:xfrm rot="5400000">
              <a:off x="-864338" y="851573"/>
              <a:ext cx="6858238" cy="5155093"/>
              <a:chOff x="0" y="280416"/>
              <a:chExt cx="9156192" cy="6882384"/>
            </a:xfrm>
          </p:grpSpPr>
          <p:pic>
            <p:nvPicPr>
              <p:cNvPr id="1035" name="矩形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0" y="280416"/>
                <a:ext cx="9156192" cy="6882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1136469" y="-857795"/>
                <a:ext cx="6882939" cy="9155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幼圆" pitchFamily="49" charset="-122"/>
                  <a:cs typeface="+mn-cs"/>
                </a:endParaRPr>
              </a:p>
            </p:txBody>
          </p:sp>
        </p:grpSp>
      </p:grp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487363" y="1084263"/>
            <a:ext cx="8159750" cy="57737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03170"/>
          </a:solidFill>
          <a:latin typeface="Arial Black" pitchFamily="34" charset="0"/>
          <a:ea typeface="微软雅黑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103170"/>
        </a:buClr>
        <a:buSzPct val="70000"/>
        <a:buFont typeface="Wingdings" panose="05000000000000000000" charset="2"/>
        <a:buChar char="n"/>
        <a:defRPr kern="1200">
          <a:solidFill>
            <a:srgbClr val="103170"/>
          </a:solidFill>
          <a:latin typeface="Arial" panose="02080604020202020204" charset="0"/>
          <a:ea typeface="微软雅黑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4C82E6"/>
        </a:buClr>
        <a:buSzPct val="60000"/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/>
        </p:nvPicPr>
        <p:blipFill>
          <a:blip r:embed="rId14"/>
          <a:srcRect l="252" t="16316" r="2" b="73058"/>
          <a:stretch>
            <a:fillRect/>
          </a:stretch>
        </p:blipFill>
        <p:spPr>
          <a:xfrm>
            <a:off x="0" y="-1587"/>
            <a:ext cx="9155113" cy="741362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1027" name="组合 10"/>
          <p:cNvGrpSpPr/>
          <p:nvPr/>
        </p:nvGrpSpPr>
        <p:grpSpPr>
          <a:xfrm rot="-5400000">
            <a:off x="1136650" y="-1136650"/>
            <a:ext cx="6881813" cy="9155113"/>
            <a:chOff x="-11875" y="0"/>
            <a:chExt cx="5155509" cy="6858001"/>
          </a:xfrm>
        </p:grpSpPr>
        <p:pic>
          <p:nvPicPr>
            <p:cNvPr id="1033" name="图片 11"/>
            <p:cNvPicPr>
              <a:picLocks noChangeAspect="1"/>
            </p:cNvPicPr>
            <p:nvPr userDrawn="1"/>
          </p:nvPicPr>
          <p:blipFill>
            <a:blip r:embed="rId15"/>
            <a:srcRect l="2" t="1714" r="47174"/>
            <a:stretch>
              <a:fillRect/>
            </a:stretch>
          </p:blipFill>
          <p:spPr>
            <a:xfrm>
              <a:off x="-11874" y="0"/>
              <a:ext cx="4848930" cy="685800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grpSp>
          <p:nvGrpSpPr>
            <p:cNvPr id="1034" name="矩形 12"/>
            <p:cNvGrpSpPr/>
            <p:nvPr userDrawn="1"/>
          </p:nvGrpSpPr>
          <p:grpSpPr>
            <a:xfrm rot="5400000">
              <a:off x="-864338" y="851573"/>
              <a:ext cx="6858238" cy="5155093"/>
              <a:chOff x="0" y="280416"/>
              <a:chExt cx="9156192" cy="6882384"/>
            </a:xfrm>
          </p:grpSpPr>
          <p:pic>
            <p:nvPicPr>
              <p:cNvPr id="1035" name="矩形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0" y="280416"/>
                <a:ext cx="9156192" cy="6882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1136469" y="-857795"/>
                <a:ext cx="6882939" cy="9155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幼圆" pitchFamily="49" charset="-122"/>
                  <a:cs typeface="+mn-cs"/>
                </a:endParaRPr>
              </a:p>
            </p:txBody>
          </p:sp>
        </p:grpSp>
      </p:grp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487363" y="1084263"/>
            <a:ext cx="8159750" cy="57737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03170"/>
          </a:solidFill>
          <a:latin typeface="Arial Black" pitchFamily="34" charset="0"/>
          <a:ea typeface="微软雅黑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103170"/>
        </a:buClr>
        <a:buSzPct val="70000"/>
        <a:buFont typeface="Wingdings" panose="05000000000000000000" charset="2"/>
        <a:buChar char="n"/>
        <a:defRPr kern="1200">
          <a:solidFill>
            <a:srgbClr val="103170"/>
          </a:solidFill>
          <a:latin typeface="Arial" panose="02080604020202020204" charset="0"/>
          <a:ea typeface="微软雅黑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4C82E6"/>
        </a:buClr>
        <a:buSzPct val="60000"/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/>
        </p:nvPicPr>
        <p:blipFill>
          <a:blip r:embed="rId14"/>
          <a:srcRect l="252" t="16316" r="2" b="73058"/>
          <a:stretch>
            <a:fillRect/>
          </a:stretch>
        </p:blipFill>
        <p:spPr>
          <a:xfrm>
            <a:off x="0" y="-1587"/>
            <a:ext cx="9155113" cy="741362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1027" name="组合 10"/>
          <p:cNvGrpSpPr/>
          <p:nvPr/>
        </p:nvGrpSpPr>
        <p:grpSpPr>
          <a:xfrm rot="-5400000">
            <a:off x="1136650" y="-1136650"/>
            <a:ext cx="6881813" cy="9155113"/>
            <a:chOff x="-11875" y="0"/>
            <a:chExt cx="5155509" cy="6858001"/>
          </a:xfrm>
        </p:grpSpPr>
        <p:pic>
          <p:nvPicPr>
            <p:cNvPr id="1033" name="图片 11"/>
            <p:cNvPicPr>
              <a:picLocks noChangeAspect="1"/>
            </p:cNvPicPr>
            <p:nvPr userDrawn="1"/>
          </p:nvPicPr>
          <p:blipFill>
            <a:blip r:embed="rId15"/>
            <a:srcRect l="2" t="1714" r="47174"/>
            <a:stretch>
              <a:fillRect/>
            </a:stretch>
          </p:blipFill>
          <p:spPr>
            <a:xfrm>
              <a:off x="-11874" y="0"/>
              <a:ext cx="4848930" cy="685800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grpSp>
          <p:nvGrpSpPr>
            <p:cNvPr id="1034" name="矩形 12"/>
            <p:cNvGrpSpPr/>
            <p:nvPr userDrawn="1"/>
          </p:nvGrpSpPr>
          <p:grpSpPr>
            <a:xfrm rot="5400000">
              <a:off x="-864338" y="851573"/>
              <a:ext cx="6858238" cy="5155093"/>
              <a:chOff x="0" y="280416"/>
              <a:chExt cx="9156192" cy="6882384"/>
            </a:xfrm>
          </p:grpSpPr>
          <p:pic>
            <p:nvPicPr>
              <p:cNvPr id="1035" name="矩形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0" y="280416"/>
                <a:ext cx="9156192" cy="6882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1136469" y="-857795"/>
                <a:ext cx="6882939" cy="91558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幼圆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幼圆" pitchFamily="49" charset="-122"/>
                  <a:cs typeface="+mn-cs"/>
                </a:endParaRPr>
              </a:p>
            </p:txBody>
          </p:sp>
        </p:grpSp>
      </p:grp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487363" y="1084263"/>
            <a:ext cx="8159750" cy="57737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DAA930E-6F85-4FDD-A89B-AE7ABD23E1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1E0CE7-F000-4BBD-9FA0-470425B8AF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03170"/>
          </a:solidFill>
          <a:latin typeface="Arial Black" pitchFamily="34" charset="0"/>
          <a:ea typeface="微软雅黑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03170"/>
          </a:solidFill>
          <a:latin typeface="Arial Black" pitchFamily="34" charset="0"/>
          <a:ea typeface="微软雅黑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103170"/>
        </a:buClr>
        <a:buSzPct val="70000"/>
        <a:buFont typeface="Wingdings" panose="05000000000000000000" charset="2"/>
        <a:buChar char="n"/>
        <a:defRPr kern="1200">
          <a:solidFill>
            <a:srgbClr val="103170"/>
          </a:solidFill>
          <a:latin typeface="Arial" panose="02080604020202020204" charset="0"/>
          <a:ea typeface="微软雅黑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4C82E6"/>
        </a:buClr>
        <a:buSzPct val="60000"/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/>
          </p:cNvSpPr>
          <p:nvPr>
            <p:ph type="ctrTitle" hasCustomPrompt="1"/>
          </p:nvPr>
        </p:nvSpPr>
        <p:spPr>
          <a:xfrm>
            <a:off x="959224" y="2159375"/>
            <a:ext cx="7768851" cy="1493838"/>
          </a:xfrm>
        </p:spPr>
        <p:txBody>
          <a:bodyPr vert="horz" wrap="square" lIns="91440" tIns="45720" rIns="91440" bIns="45720" anchor="b"/>
          <a:lstStyle/>
          <a:p>
            <a:r>
              <a:rPr lang="pt-BR" sz="2600" b="0" dirty="0"/>
              <a:t>Simulador Computacional do Método de</a:t>
            </a:r>
            <a:br>
              <a:rPr lang="pt-BR" sz="2600" b="0" dirty="0"/>
            </a:br>
            <a:r>
              <a:rPr lang="pt-BR" sz="2600" b="0" dirty="0"/>
              <a:t>Elevação Artificial </a:t>
            </a:r>
            <a:r>
              <a:rPr lang="pt-BR" sz="2600" b="0" dirty="0" err="1"/>
              <a:t>Plunger</a:t>
            </a:r>
            <a:r>
              <a:rPr lang="pt-BR" sz="2600" b="0" dirty="0"/>
              <a:t> </a:t>
            </a:r>
            <a:r>
              <a:rPr lang="pt-BR" sz="2600" b="0" dirty="0" err="1"/>
              <a:t>Lift</a:t>
            </a:r>
            <a:r>
              <a:rPr lang="pt-BR" sz="2600" b="0" dirty="0"/>
              <a:t> e</a:t>
            </a:r>
            <a:br>
              <a:rPr lang="pt-BR" sz="2600" b="0" dirty="0"/>
            </a:br>
            <a:r>
              <a:rPr lang="pt-BR" sz="2600" b="0" dirty="0"/>
              <a:t>Implementação de Controladores para </a:t>
            </a:r>
            <a:r>
              <a:rPr lang="pt-BR" sz="2600" b="0" dirty="0" smtClean="0"/>
              <a:t>Estudo Comparativo</a:t>
            </a:r>
            <a:endParaRPr lang="x-none" altLang="zh-CN" sz="2600" kern="1200" dirty="0"/>
          </a:p>
        </p:txBody>
      </p:sp>
      <p:sp>
        <p:nvSpPr>
          <p:cNvPr id="4100" name="文本占位符 17"/>
          <p:cNvSpPr txBox="1"/>
          <p:nvPr/>
        </p:nvSpPr>
        <p:spPr>
          <a:xfrm>
            <a:off x="3263900" y="3995738"/>
            <a:ext cx="5410200" cy="409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357505" indent="-357505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rgbClr val="103170"/>
              </a:buClr>
              <a:buSzPct val="70000"/>
              <a:buFont typeface="Wingdings" panose="05000000000000000000" charset="2"/>
              <a:buChar char="n"/>
              <a:defRPr kern="1200">
                <a:solidFill>
                  <a:srgbClr val="103170"/>
                </a:solidFill>
                <a:latin typeface="Arial" panose="02080604020202020204" charset="0"/>
                <a:ea typeface="微软雅黑" pitchFamily="34" charset="-122"/>
                <a:cs typeface="+mn-cs"/>
              </a:defRPr>
            </a:lvl1pPr>
            <a:lvl2pPr marL="357505" indent="-357505" algn="just" rtl="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>
                <a:srgbClr val="4C82E6"/>
              </a:buClr>
              <a:buSzPct val="60000"/>
              <a:buFont typeface="幼圆" pitchFamily="49" charset="-122"/>
              <a:buChar char=" "/>
              <a:defRPr sz="1600" kern="1200">
                <a:solidFill>
                  <a:srgbClr val="7D7D7D"/>
                </a:solidFill>
                <a:latin typeface="幼圆" pitchFamily="49" charset="-122"/>
                <a:ea typeface="幼圆" pitchFamily="49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buNone/>
            </a:pPr>
            <a:endParaRPr lang="zh-CN" altLang="en-US" sz="2400" dirty="0">
              <a:solidFill>
                <a:srgbClr val="BFBFBF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806950" y="5248275"/>
            <a:ext cx="3916680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dirty="0">
                <a:solidFill>
                  <a:schemeClr val="folHlink"/>
                </a:solidFill>
                <a:latin typeface="Arial" panose="02080604020202020204" charset="0"/>
                <a:ea typeface="微软雅黑" pitchFamily="34" charset="-122"/>
                <a:cs typeface="+mn-cs"/>
              </a:rPr>
              <a:t>Danielson Flávio Xavier da Silva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472180" y="5939155"/>
            <a:ext cx="5251450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dirty="0" smtClean="0">
                <a:solidFill>
                  <a:schemeClr val="folHlink"/>
                </a:solidFill>
                <a:latin typeface="Arial" panose="02080604020202020204" charset="0"/>
                <a:ea typeface="微软雅黑" pitchFamily="34" charset="-122"/>
                <a:cs typeface="+mn-cs"/>
              </a:rPr>
              <a:t>Orientador: Prof. Dr. André Laurindo </a:t>
            </a:r>
            <a:r>
              <a:rPr lang="pt-BR" dirty="0" err="1" smtClean="0">
                <a:solidFill>
                  <a:schemeClr val="folHlink"/>
                </a:solidFill>
                <a:latin typeface="Arial" panose="02080604020202020204" charset="0"/>
                <a:ea typeface="微软雅黑" pitchFamily="34" charset="-122"/>
                <a:cs typeface="+mn-cs"/>
              </a:rPr>
              <a:t>Maitelli</a:t>
            </a:r>
            <a:r>
              <a:rPr lang="pt-BR" dirty="0" smtClean="0">
                <a:solidFill>
                  <a:schemeClr val="folHlink"/>
                </a:solidFill>
                <a:latin typeface="Arial" panose="02080604020202020204" charset="0"/>
                <a:ea typeface="微软雅黑" pitchFamily="34" charset="-122"/>
                <a:cs typeface="+mn-cs"/>
              </a:rPr>
              <a:t> </a:t>
            </a:r>
            <a:endParaRPr lang="pt-BR" dirty="0">
              <a:solidFill>
                <a:schemeClr val="folHlink"/>
              </a:solidFill>
              <a:latin typeface="Arial" panose="0208060402020202020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Controladores para Plunger 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Temporização</a:t>
            </a:r>
            <a:endParaRPr lang="en-US" dirty="0" smtClean="0"/>
          </a:p>
          <a:p>
            <a:pPr>
              <a:buFont typeface="Arial" panose="02080604020202020204" charset="0"/>
              <a:buChar char="•"/>
            </a:pPr>
            <a:r>
              <a:rPr lang="en-US" dirty="0" err="1" smtClean="0"/>
              <a:t>Objetivo</a:t>
            </a:r>
            <a:r>
              <a:rPr lang="en-US" dirty="0" smtClean="0"/>
              <a:t>: </a:t>
            </a:r>
            <a:r>
              <a:rPr lang="en-US" dirty="0" err="1" smtClean="0"/>
              <a:t>Minimizar</a:t>
            </a:r>
            <a:r>
              <a:rPr lang="en-US" dirty="0" smtClean="0"/>
              <a:t> o tempo de </a:t>
            </a:r>
            <a:r>
              <a:rPr lang="en-US" dirty="0" err="1" smtClean="0"/>
              <a:t>fechamento</a:t>
            </a:r>
            <a:r>
              <a:rPr lang="en-US" dirty="0" smtClean="0"/>
              <a:t> da </a:t>
            </a:r>
            <a:r>
              <a:rPr lang="en-US" dirty="0" err="1" smtClean="0"/>
              <a:t>válvula</a:t>
            </a:r>
            <a:r>
              <a:rPr lang="en-US" dirty="0" smtClean="0"/>
              <a:t> e </a:t>
            </a:r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continuidade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r>
              <a:rPr lang="en-US" dirty="0" smtClean="0"/>
              <a:t>.</a:t>
            </a:r>
            <a:endParaRPr lang="en-US" dirty="0" smtClean="0"/>
          </a:p>
          <a:p>
            <a:pPr marL="1257300" lvl="2" indent="-342900">
              <a:buFont typeface="Arial" panose="02080604020202020204" charset="0"/>
              <a:buChar char="•"/>
            </a:pPr>
            <a:r>
              <a:rPr lang="en-US" dirty="0" smtClean="0"/>
              <a:t>Define-se um valor </a:t>
            </a:r>
            <a:r>
              <a:rPr lang="en-US" dirty="0" err="1" smtClean="0"/>
              <a:t>aceitável</a:t>
            </a:r>
            <a:r>
              <a:rPr lang="en-US" dirty="0" smtClean="0"/>
              <a:t> da </a:t>
            </a:r>
            <a:r>
              <a:rPr lang="en-US" dirty="0" err="1" smtClean="0"/>
              <a:t>velocidade</a:t>
            </a:r>
            <a:r>
              <a:rPr lang="en-US" dirty="0" smtClean="0"/>
              <a:t> do </a:t>
            </a:r>
            <a:r>
              <a:rPr lang="en-US" dirty="0" err="1" smtClean="0"/>
              <a:t>pistão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subida</a:t>
            </a:r>
            <a:endParaRPr lang="en-US" dirty="0" smtClean="0"/>
          </a:p>
          <a:p>
            <a:pPr marL="1257300" lvl="2" indent="-342900">
              <a:buFont typeface="Arial" panose="02080604020202020204" charset="0"/>
              <a:buChar char="•"/>
            </a:pPr>
            <a:r>
              <a:rPr lang="en-US" dirty="0" smtClean="0"/>
              <a:t>Se o </a:t>
            </a:r>
            <a:r>
              <a:rPr lang="en-US" dirty="0" err="1" smtClean="0"/>
              <a:t>pistão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velocidade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aceitável</a:t>
            </a:r>
            <a:r>
              <a:rPr lang="en-US" dirty="0" smtClean="0"/>
              <a:t>:</a:t>
            </a:r>
            <a:endParaRPr lang="en-US" dirty="0" smtClean="0"/>
          </a:p>
          <a:p>
            <a:pPr lvl="3">
              <a:buFont typeface="Arial" panose="02080604020202020204" charset="0"/>
              <a:buChar char="•"/>
            </a:pPr>
            <a:r>
              <a:rPr lang="en-US" dirty="0" err="1" smtClean="0"/>
              <a:t>Diminuir</a:t>
            </a:r>
            <a:r>
              <a:rPr lang="en-US" dirty="0" smtClean="0"/>
              <a:t> tempo de </a:t>
            </a:r>
            <a:r>
              <a:rPr lang="en-US" dirty="0" err="1" smtClean="0"/>
              <a:t>fechamento</a:t>
            </a:r>
            <a:endParaRPr lang="en-US" dirty="0" smtClean="0"/>
          </a:p>
          <a:p>
            <a:pPr lvl="3">
              <a:buFont typeface="Arial" panose="02080604020202020204" charset="0"/>
              <a:buChar char="•"/>
            </a:pPr>
            <a:r>
              <a:rPr lang="en-US" dirty="0" err="1" smtClean="0"/>
              <a:t>Aumentar</a:t>
            </a:r>
            <a:r>
              <a:rPr lang="en-US" dirty="0" smtClean="0"/>
              <a:t> o tempo de </a:t>
            </a:r>
            <a:r>
              <a:rPr lang="en-US" dirty="0" err="1" smtClean="0"/>
              <a:t>pós-fluxo</a:t>
            </a:r>
            <a:endParaRPr lang="en-US" dirty="0" smtClean="0"/>
          </a:p>
          <a:p>
            <a:pPr marL="1257300" lvl="2" indent="-342900">
              <a:buFont typeface="Arial" panose="02080604020202020204" charset="0"/>
              <a:buChar char="•"/>
            </a:pPr>
            <a:r>
              <a:rPr lang="en-US" dirty="0" smtClean="0"/>
              <a:t>Se o </a:t>
            </a:r>
            <a:r>
              <a:rPr lang="en-US" dirty="0" err="1" smtClean="0"/>
              <a:t>pistão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velocidade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aceitável</a:t>
            </a:r>
            <a:r>
              <a:rPr lang="en-US" dirty="0" smtClean="0"/>
              <a:t>:</a:t>
            </a:r>
            <a:endParaRPr lang="en-US" dirty="0" smtClean="0"/>
          </a:p>
          <a:p>
            <a:pPr lvl="3">
              <a:buFont typeface="Arial" panose="02080604020202020204" charset="0"/>
              <a:buChar char="•"/>
            </a:pPr>
            <a:r>
              <a:rPr lang="en-US" dirty="0" err="1" smtClean="0"/>
              <a:t>Aumentar</a:t>
            </a:r>
            <a:r>
              <a:rPr lang="en-US" dirty="0" smtClean="0"/>
              <a:t> tempo de </a:t>
            </a:r>
            <a:r>
              <a:rPr lang="en-US" dirty="0" err="1" smtClean="0"/>
              <a:t>fechamento</a:t>
            </a:r>
            <a:endParaRPr lang="en-US" dirty="0" smtClean="0"/>
          </a:p>
          <a:p>
            <a:pPr lvl="3">
              <a:buFont typeface="Arial" panose="02080604020202020204" charset="0"/>
              <a:buChar char="•"/>
            </a:pPr>
            <a:r>
              <a:rPr lang="en-US" dirty="0" err="1" smtClean="0"/>
              <a:t>Diminui</a:t>
            </a:r>
            <a:r>
              <a:rPr lang="en-US" dirty="0" smtClean="0"/>
              <a:t> tempo de </a:t>
            </a:r>
            <a:r>
              <a:rPr lang="en-US" dirty="0" err="1" smtClean="0"/>
              <a:t>pós-fluxo</a:t>
            </a:r>
            <a:endParaRPr lang="en-US" dirty="0" smtClean="0"/>
          </a:p>
          <a:p>
            <a:pPr>
              <a:buFont typeface="Arial" panose="02080604020202020204" charset="0"/>
              <a:buChar char="•"/>
            </a:pPr>
            <a:r>
              <a:rPr lang="en-US" dirty="0" smtClean="0"/>
              <a:t>O tempo de </a:t>
            </a:r>
            <a:r>
              <a:rPr lang="en-US" dirty="0" err="1" smtClean="0"/>
              <a:t>fechamento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diminuído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um valor </a:t>
            </a:r>
            <a:r>
              <a:rPr lang="en-US" dirty="0" err="1" smtClean="0"/>
              <a:t>mínimo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tempo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leva</a:t>
            </a:r>
            <a:r>
              <a:rPr lang="en-US" dirty="0" smtClean="0"/>
              <a:t> para o </a:t>
            </a:r>
            <a:r>
              <a:rPr lang="en-US" dirty="0" err="1" smtClean="0"/>
              <a:t>pistão</a:t>
            </a:r>
            <a:r>
              <a:rPr lang="en-US" dirty="0" smtClean="0"/>
              <a:t> </a:t>
            </a:r>
            <a:r>
              <a:rPr lang="en-US" dirty="0" err="1" smtClean="0"/>
              <a:t>chegar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fundo</a:t>
            </a:r>
            <a:r>
              <a:rPr lang="en-US" dirty="0" smtClean="0"/>
              <a:t> do </a:t>
            </a:r>
            <a:r>
              <a:rPr lang="en-US" dirty="0" err="1" smtClean="0"/>
              <a:t>poço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Controladores para </a:t>
            </a:r>
            <a:r>
              <a:rPr lang="pt-BR" dirty="0" err="1" smtClean="0"/>
              <a:t>Plunger</a:t>
            </a:r>
            <a:r>
              <a:rPr lang="pt-BR" dirty="0" smtClean="0"/>
              <a:t> </a:t>
            </a:r>
            <a:r>
              <a:rPr lang="pt-BR" dirty="0" err="1" smtClean="0"/>
              <a:t>Lift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pt-BR" dirty="0" smtClean="0"/>
              <a:t>Controle pela Pressão de Revestimento</a:t>
            </a:r>
            <a:endParaRPr lang="pt-BR" dirty="0" smtClean="0"/>
          </a:p>
          <a:p>
            <a:pPr>
              <a:buFont typeface="Arial" panose="02080604020202020204" charset="0"/>
              <a:buChar char="•"/>
            </a:pPr>
            <a:r>
              <a:rPr lang="pt-BR" dirty="0" smtClean="0"/>
              <a:t>Objetivo: Continuidade operacional e maximização dos volumes produzidos ao longo do tempo.</a:t>
            </a:r>
            <a:endParaRPr lang="pt-BR" dirty="0" smtClean="0"/>
          </a:p>
          <a:p>
            <a:pPr lvl="2"/>
            <a:r>
              <a:rPr lang="pt-BR" dirty="0" smtClean="0"/>
              <a:t>Determinação de valores de pressão mínima e máxima para a pressão de revestimento</a:t>
            </a:r>
            <a:endParaRPr lang="pt-BR" dirty="0" smtClean="0"/>
          </a:p>
          <a:p>
            <a:pPr lvl="2"/>
            <a:r>
              <a:rPr lang="pt-BR" dirty="0" smtClean="0"/>
              <a:t>A válvula motora é aberta quando a pressão máxima de revestimento é alcançada na etapa de Build-</a:t>
            </a:r>
            <a:r>
              <a:rPr lang="pt-BR" dirty="0" err="1" smtClean="0"/>
              <a:t>up</a:t>
            </a:r>
            <a:endParaRPr lang="pt-BR" dirty="0" smtClean="0"/>
          </a:p>
          <a:p>
            <a:pPr lvl="2"/>
            <a:r>
              <a:rPr lang="pt-BR" dirty="0" smtClean="0"/>
              <a:t>A válvula motora é fechada quando a pressão mínima de revestimento é alcançada na etapa de Pós-fluxo</a:t>
            </a:r>
            <a:endParaRPr lang="pt-BR" dirty="0" smtClean="0"/>
          </a:p>
          <a:p>
            <a:pPr lvl="2"/>
            <a:r>
              <a:rPr lang="pt-BR" dirty="0" smtClean="0"/>
              <a:t>Verifica-se o tempo de viagem do pistão à superfície:</a:t>
            </a:r>
            <a:endParaRPr lang="pt-BR" dirty="0" smtClean="0"/>
          </a:p>
          <a:p>
            <a:pPr lvl="2"/>
            <a:r>
              <a:rPr lang="pt-BR" dirty="0" smtClean="0"/>
              <a:t>Tempo de viagem baixo -&gt; Diminui os valores das pressões</a:t>
            </a:r>
            <a:endParaRPr lang="pt-BR" dirty="0" smtClean="0"/>
          </a:p>
          <a:p>
            <a:pPr lvl="2"/>
            <a:r>
              <a:rPr lang="pt-BR" dirty="0" smtClean="0"/>
              <a:t>Tempo de viagem alto -&gt; Aumenta os valores das pressões</a:t>
            </a:r>
            <a:endParaRPr lang="pt-BR" dirty="0" smtClean="0"/>
          </a:p>
          <a:p>
            <a:pPr lvl="2"/>
            <a:endParaRPr lang="pt-B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Controladores para </a:t>
            </a:r>
            <a:r>
              <a:rPr lang="pt-BR" dirty="0" err="1" smtClean="0"/>
              <a:t>Plunger</a:t>
            </a:r>
            <a:r>
              <a:rPr lang="pt-BR" dirty="0" smtClean="0"/>
              <a:t> </a:t>
            </a:r>
            <a:r>
              <a:rPr lang="pt-BR" dirty="0" err="1" smtClean="0"/>
              <a:t>Lift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Controle pelo Fator de Carga</a:t>
                </a:r>
              </a:p>
              <a:p>
                <a:r>
                  <a:rPr lang="pt-BR" dirty="0" smtClean="0"/>
                  <a:t>Objetivo: Garantir a chegada do pistão à superfície</a:t>
                </a:r>
              </a:p>
              <a:p>
                <a:pPr lvl="2"/>
                <a:r>
                  <a:rPr lang="pt-BR" dirty="0" smtClean="0"/>
                  <a:t>Garantir que exista energia suficiente dentro do poço para levar o pistão à superfície monitorando três variáveis de pressões:</a:t>
                </a:r>
              </a:p>
              <a:p>
                <a:pPr lvl="3"/>
                <a:r>
                  <a:rPr lang="pt-BR" dirty="0" smtClean="0"/>
                  <a:t>Pressão de revestimento</a:t>
                </a:r>
              </a:p>
              <a:p>
                <a:pPr lvl="3"/>
                <a:r>
                  <a:rPr lang="pt-BR" dirty="0" smtClean="0"/>
                  <a:t>Pressão na cabeça do poço</a:t>
                </a:r>
              </a:p>
              <a:p>
                <a:pPr lvl="3"/>
                <a:r>
                  <a:rPr lang="pt-BR" dirty="0" smtClean="0"/>
                  <a:t>Pressão na linha de </a:t>
                </a:r>
                <a:r>
                  <a:rPr lang="pt-BR" dirty="0" err="1" smtClean="0"/>
                  <a:t>surgência</a:t>
                </a:r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𝐹𝐶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𝑐𝑎𝑏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den>
                    </m:f>
                  </m:oMath>
                </a14:m>
                <a:endParaRPr lang="pt-BR" dirty="0" smtClean="0"/>
              </a:p>
              <a:p>
                <a:pPr lvl="2"/>
                <a:r>
                  <a:rPr lang="pt-BR" dirty="0" smtClean="0"/>
                  <a:t>Maioria dos casos: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𝐹𝐶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≤0.5</m:t>
                    </m:r>
                  </m:oMath>
                </a14:m>
                <a:endParaRPr lang="pt-BR" dirty="0" smtClean="0"/>
              </a:p>
              <a:p>
                <a:pPr lvl="2"/>
                <a:r>
                  <a:rPr lang="pt-BR" dirty="0" smtClean="0"/>
                  <a:t>Abrir válvula quando FC estiver em uma faixa aceitável</a:t>
                </a:r>
              </a:p>
              <a:p>
                <a:pPr lvl="2"/>
                <a:r>
                  <a:rPr lang="pt-BR" dirty="0" smtClean="0"/>
                  <a:t>Verificar necessidade de alterar limite do FC checando o tempo de viagem do pistão à superfície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t="-446" r="-593"/>
                </a:stretch>
              </a:blipFill>
            </p:spPr>
            <p:txBody>
              <a:bodyPr/>
              <a:lstStyle/>
              <a:p>
                <a:r>
                  <a:rPr lang="pt-BR" sz="2400">
                    <a:noFill/>
                  </a:rPr>
                  <a:t> </a:t>
                </a:r>
                <a:endParaRPr lang="pt-BR" sz="2400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Controladores para </a:t>
            </a:r>
            <a:r>
              <a:rPr lang="pt-BR" dirty="0" err="1" smtClean="0"/>
              <a:t>Plunger</a:t>
            </a:r>
            <a:r>
              <a:rPr lang="pt-BR" dirty="0" smtClean="0"/>
              <a:t> </a:t>
            </a:r>
            <a:r>
              <a:rPr lang="pt-BR" dirty="0" err="1" smtClean="0"/>
              <a:t>Lift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charset="0"/>
              <a:buChar char="•"/>
            </a:pPr>
            <a:r>
              <a:rPr lang="pt-BR" sz="2400" dirty="0" smtClean="0"/>
              <a:t>Controle com </a:t>
            </a:r>
            <a:r>
              <a:rPr lang="pt-BR" sz="2400" dirty="0" err="1" smtClean="0"/>
              <a:t>Pré-Carga</a:t>
            </a:r>
            <a:r>
              <a:rPr lang="pt-BR" sz="2400" dirty="0" smtClean="0"/>
              <a:t> (</a:t>
            </a:r>
            <a:r>
              <a:rPr lang="pt-BR" sz="2400" dirty="0" err="1" smtClean="0"/>
              <a:t>Booster</a:t>
            </a:r>
            <a:r>
              <a:rPr lang="pt-BR" sz="2400" dirty="0" smtClean="0"/>
              <a:t>)</a:t>
            </a:r>
            <a:endParaRPr lang="pt-BR" sz="2400" dirty="0" smtClean="0"/>
          </a:p>
          <a:p>
            <a:pPr algn="l">
              <a:buFont typeface="Arial" panose="02080604020202020204" charset="0"/>
              <a:buChar char="•"/>
            </a:pPr>
            <a:r>
              <a:rPr lang="pt-BR" sz="2400" dirty="0" smtClean="0"/>
              <a:t>Poço deve dispor de uma linha de gás em alta pressão que possa fornecer energia para o poço durante a etapa de build-</a:t>
            </a:r>
            <a:r>
              <a:rPr lang="pt-BR" sz="2400" dirty="0" err="1" smtClean="0"/>
              <a:t>up</a:t>
            </a:r>
            <a:r>
              <a:rPr lang="pt-BR" sz="2400" dirty="0" smtClean="0"/>
              <a:t> e pode ser usada com as estratégias anteriores</a:t>
            </a:r>
            <a:endParaRPr lang="pt-BR" sz="2400" dirty="0" smtClean="0"/>
          </a:p>
          <a:p>
            <a:pPr algn="l">
              <a:buFont typeface="Arial" panose="02080604020202020204" charset="0"/>
              <a:buChar char="•"/>
            </a:pPr>
            <a:r>
              <a:rPr lang="pt-BR" sz="2400" dirty="0" smtClean="0"/>
              <a:t>Quando o tempo de viagem for maior que o aceitável, durante a próxima etapa de build-</a:t>
            </a:r>
            <a:r>
              <a:rPr lang="pt-BR" sz="2400" dirty="0" err="1" smtClean="0"/>
              <a:t>up</a:t>
            </a:r>
            <a:r>
              <a:rPr lang="pt-BR" sz="2400" dirty="0" smtClean="0"/>
              <a:t>, a linha de gás fornecerá energia proporcionalmente ao desvio que foi o tempo da viagem</a:t>
            </a:r>
            <a:endParaRPr lang="pt-BR" sz="2400" dirty="0" smtClean="0"/>
          </a:p>
          <a:p>
            <a:pPr algn="l">
              <a:buFont typeface="Arial" panose="02080604020202020204" charset="0"/>
              <a:buChar char="•"/>
            </a:pPr>
            <a:r>
              <a:rPr lang="pt-BR" sz="2400" dirty="0" smtClean="0"/>
              <a:t>O excesso de gás é dissipado pela linha de </a:t>
            </a:r>
            <a:r>
              <a:rPr lang="pt-BR" sz="2400" dirty="0" err="1" smtClean="0"/>
              <a:t>surgência</a:t>
            </a:r>
            <a:r>
              <a:rPr lang="pt-BR" sz="2400" dirty="0" smtClean="0"/>
              <a:t> na etapa de Pós-fluxo</a:t>
            </a:r>
            <a:endParaRPr lang="pt-BR" sz="2400" dirty="0" smtClean="0"/>
          </a:p>
          <a:p>
            <a:pPr algn="l">
              <a:buFont typeface="Arial" panose="02080604020202020204" charset="0"/>
              <a:buChar char="•"/>
            </a:pP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Simulador </a:t>
            </a:r>
            <a:r>
              <a:rPr lang="pt-BR" altLang="en-US" dirty="0" smtClean="0"/>
              <a:t>Computacional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x-none" altLang="en-US" dirty="0"/>
              <a:t>Tomou </a:t>
            </a:r>
            <a:r>
              <a:rPr lang="pt-BR" altLang="en-US" dirty="0" smtClean="0"/>
              <a:t>como</a:t>
            </a:r>
            <a:r>
              <a:rPr lang="x-none" altLang="en-US" dirty="0" smtClean="0"/>
              <a:t> </a:t>
            </a:r>
            <a:r>
              <a:rPr lang="x-none" altLang="en-US" dirty="0"/>
              <a:t>base o simulador Plunger Lift feito durante o projeto AUTOPOC, desenvolvido em C++</a:t>
            </a:r>
            <a:endParaRPr lang="x-none" altLang="en-US" dirty="0"/>
          </a:p>
          <a:p>
            <a:pPr>
              <a:buFont typeface="Arial" panose="02080604020202020204" charset="0"/>
              <a:buChar char="•"/>
            </a:pPr>
            <a:r>
              <a:rPr lang="x-none" altLang="en-US" dirty="0"/>
              <a:t>Programado na linguagem </a:t>
            </a:r>
            <a:r>
              <a:rPr lang="x-none" altLang="en-US" dirty="0" smtClean="0"/>
              <a:t>Java</a:t>
            </a:r>
            <a:r>
              <a:rPr lang="pt-BR" altLang="en-US" dirty="0" smtClean="0"/>
              <a:t> com objetivo de organização do projeto</a:t>
            </a:r>
            <a:endParaRPr lang="x-none" altLang="en-US" dirty="0"/>
          </a:p>
          <a:p>
            <a:pPr>
              <a:buFont typeface="Arial" panose="02080604020202020204" charset="0"/>
              <a:buChar char="•"/>
            </a:pPr>
            <a:r>
              <a:rPr lang="x-none" altLang="en-US" dirty="0"/>
              <a:t>Edição de Condições Iniciais</a:t>
            </a:r>
            <a:endParaRPr lang="x-none" altLang="en-US" dirty="0"/>
          </a:p>
          <a:p>
            <a:pPr>
              <a:buFont typeface="Arial" panose="02080604020202020204" charset="0"/>
              <a:buChar char="•"/>
            </a:pPr>
            <a:r>
              <a:rPr lang="x-none" altLang="en-US" dirty="0"/>
              <a:t>Gráfico que mostra algumas variáveis do </a:t>
            </a:r>
            <a:r>
              <a:rPr lang="x-none" altLang="en-US" dirty="0" smtClean="0"/>
              <a:t>poço</a:t>
            </a:r>
            <a:endParaRPr lang="pt-BR" altLang="en-US" dirty="0" smtClean="0"/>
          </a:p>
          <a:p>
            <a:pPr>
              <a:buFont typeface="Arial" panose="02080604020202020204" charset="0"/>
              <a:buChar char="•"/>
            </a:pPr>
            <a:r>
              <a:rPr lang="pt-BR" altLang="en-US" dirty="0" smtClean="0"/>
              <a:t>Sequência de execução do simulador:</a:t>
            </a:r>
            <a:endParaRPr lang="x-none" alt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93" y="4169719"/>
            <a:ext cx="5763429" cy="24577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93" y="4169719"/>
            <a:ext cx="5763429" cy="24577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20" y="4169719"/>
            <a:ext cx="5763429" cy="245779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47" y="4169719"/>
            <a:ext cx="5763429" cy="2457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/>
              <a:t>Simulador </a:t>
            </a:r>
            <a:r>
              <a:rPr lang="pt-BR" altLang="en-US" dirty="0" smtClean="0"/>
              <a:t>Computacional</a:t>
            </a:r>
            <a:endParaRPr lang="x-none" altLang="en-US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1712258"/>
            <a:ext cx="8740588" cy="4921623"/>
          </a:xfrm>
        </p:spPr>
      </p:pic>
      <p:sp>
        <p:nvSpPr>
          <p:cNvPr id="6" name="CaixaDeTexto 5"/>
          <p:cNvSpPr txBox="1"/>
          <p:nvPr/>
        </p:nvSpPr>
        <p:spPr>
          <a:xfrm>
            <a:off x="487681" y="932328"/>
            <a:ext cx="5491778" cy="645459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57505" indent="-357505" algn="just" rtl="0">
              <a:lnSpc>
                <a:spcPct val="11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charset="2"/>
              <a:buChar char="m"/>
              <a:defRPr>
                <a:solidFill>
                  <a:schemeClr val="accent1"/>
                </a:solidFill>
                <a:latin typeface="Arial" panose="02080604020202020204" charset="0"/>
                <a:ea typeface="微软雅黑" pitchFamily="34" charset="-122"/>
                <a:cs typeface="+mn-cs"/>
              </a:defRPr>
            </a:lvl1pPr>
            <a:lvl2pPr marL="357505" indent="-357505" algn="just" rtl="0">
              <a:lnSpc>
                <a:spcPct val="130000"/>
              </a:lnSpc>
              <a:spcAft>
                <a:spcPts val="600"/>
              </a:spcAft>
              <a:buClr>
                <a:srgbClr val="4C82E6"/>
              </a:buClr>
              <a:buSzPct val="60000"/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cs typeface="+mn-cs"/>
              </a:defRPr>
            </a:lvl2pPr>
            <a:lvl3pPr marL="1143000" indent="-228600" rtl="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latin typeface="+mn-lt"/>
                <a:ea typeface="+mn-ea"/>
                <a:cs typeface="+mn-cs"/>
              </a:defRPr>
            </a:lvl3pPr>
            <a:lvl4pPr marL="1600200" indent="-228600" rtl="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latin typeface="+mn-lt"/>
                <a:ea typeface="+mn-ea"/>
                <a:cs typeface="+mn-cs"/>
              </a:defRPr>
            </a:lvl4pPr>
            <a:lvl5pPr marL="2057400" indent="-228600" rtl="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latin typeface="+mn-lt"/>
                <a:ea typeface="+mn-ea"/>
                <a:cs typeface="+mn-cs"/>
              </a:defRPr>
            </a:lvl5pPr>
            <a:lvl6pPr marL="2514600" indent="-228600" rtl="0" eaLnBrk="1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latin typeface="+mn-lt"/>
                <a:ea typeface="+mn-ea"/>
                <a:cs typeface="+mn-cs"/>
              </a:defRPr>
            </a:lvl6pPr>
            <a:lvl7pPr marL="2971800" indent="-228600" rtl="0" eaLnBrk="1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latin typeface="+mn-lt"/>
                <a:ea typeface="+mn-ea"/>
                <a:cs typeface="+mn-cs"/>
              </a:defRPr>
            </a:lvl7pPr>
            <a:lvl8pPr marL="3429000" indent="-228600" rtl="0" eaLnBrk="1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latin typeface="+mn-lt"/>
                <a:ea typeface="+mn-ea"/>
                <a:cs typeface="+mn-cs"/>
              </a:defRPr>
            </a:lvl8pPr>
            <a:lvl9pPr marL="3886200" indent="-228600" rtl="0" eaLnBrk="1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80604020202020204" charset="0"/>
              <a:buChar char="•"/>
            </a:pPr>
            <a:r>
              <a:rPr lang="pt-BR" sz="2400" dirty="0"/>
              <a:t>Gráfico da simulação: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Simulador Computacional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pt-BR" sz="2400" dirty="0" smtClean="0"/>
              <a:t>Edição das condições iniciais da simulação: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0" y="1907269"/>
            <a:ext cx="8668871" cy="3274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382" y="781504"/>
            <a:ext cx="8220890" cy="5460274"/>
          </a:xfrm>
        </p:spPr>
        <p:txBody>
          <a:bodyPr/>
          <a:lstStyle/>
          <a:p>
            <a:pPr algn="l">
              <a:buFont typeface="Arial" panose="02080604020202020204" charset="0"/>
              <a:buChar char="•"/>
            </a:pPr>
            <a:r>
              <a:rPr lang="pt-BR" sz="2400" dirty="0" smtClean="0"/>
              <a:t>Simulação ocorre </a:t>
            </a:r>
            <a:r>
              <a:rPr lang="x-none" altLang="pt-BR" sz="2400" dirty="0" smtClean="0"/>
              <a:t>normalmente quando as condições iniciais são confirmadas</a:t>
            </a:r>
            <a:r>
              <a:rPr lang="pt-BR" sz="2400" dirty="0" smtClean="0"/>
              <a:t>. Exemplo: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" y="1584777"/>
            <a:ext cx="9144000" cy="480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647" y="781504"/>
            <a:ext cx="8220890" cy="5460274"/>
          </a:xfrm>
        </p:spPr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pt-BR" dirty="0" smtClean="0"/>
              <a:t>Alteração do tempo de pós-fluxo de 60 para 180 segundos:</a:t>
            </a:r>
            <a:endParaRPr lang="pt-BR" dirty="0" smtClean="0"/>
          </a:p>
          <a:p>
            <a:pPr lvl="2">
              <a:spcBef>
                <a:spcPts val="0"/>
              </a:spcBef>
            </a:pPr>
            <a:r>
              <a:rPr lang="pt-BR" dirty="0" smtClean="0"/>
              <a:t>Maior queda das pressões do sistema no ciclo</a:t>
            </a:r>
            <a:endParaRPr lang="pt-BR" dirty="0" smtClean="0"/>
          </a:p>
          <a:p>
            <a:pPr lvl="2">
              <a:spcBef>
                <a:spcPts val="0"/>
              </a:spcBef>
            </a:pPr>
            <a:r>
              <a:rPr lang="pt-BR" dirty="0" smtClean="0"/>
              <a:t>Diminuição da velocidade média e de impacto do pistão</a:t>
            </a:r>
            <a:endParaRPr lang="pt-BR" dirty="0" smtClean="0"/>
          </a:p>
          <a:p>
            <a:pPr lvl="2">
              <a:spcBef>
                <a:spcPts val="0"/>
              </a:spcBef>
            </a:pPr>
            <a:r>
              <a:rPr lang="pt-BR" dirty="0" smtClean="0"/>
              <a:t>Pistão não atinge o fundo do poço no final da fase de build-</a:t>
            </a:r>
            <a:r>
              <a:rPr lang="pt-BR" dirty="0" err="1" smtClean="0"/>
              <a:t>up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" y="2519045"/>
            <a:ext cx="9144000" cy="439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5787" y="755469"/>
            <a:ext cx="8220890" cy="5460274"/>
          </a:xfrm>
        </p:spPr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pt-BR" dirty="0" smtClean="0"/>
              <a:t>Alteração do tempo de build-</a:t>
            </a:r>
            <a:r>
              <a:rPr lang="pt-BR" dirty="0" err="1" smtClean="0"/>
              <a:t>up</a:t>
            </a:r>
            <a:r>
              <a:rPr lang="pt-BR" dirty="0" smtClean="0"/>
              <a:t> de 585 para 900 segundos</a:t>
            </a:r>
            <a:endParaRPr lang="pt-BR" dirty="0" smtClean="0"/>
          </a:p>
          <a:p>
            <a:pPr lvl="2">
              <a:spcBef>
                <a:spcPts val="0"/>
              </a:spcBef>
            </a:pPr>
            <a:r>
              <a:rPr lang="pt-BR" dirty="0" smtClean="0"/>
              <a:t>Aumento da velocidade de impacto do pistão</a:t>
            </a:r>
            <a:endParaRPr lang="pt-BR" dirty="0" smtClean="0"/>
          </a:p>
          <a:p>
            <a:pPr lvl="2">
              <a:spcBef>
                <a:spcPts val="0"/>
              </a:spcBef>
            </a:pPr>
            <a:r>
              <a:rPr lang="pt-BR" dirty="0" smtClean="0"/>
              <a:t>Há maior garantia que o pistão atinja o fundo do poço</a:t>
            </a:r>
            <a:endParaRPr lang="pt-BR" dirty="0" smtClean="0"/>
          </a:p>
          <a:p>
            <a:pPr lvl="2">
              <a:spcBef>
                <a:spcPts val="0"/>
              </a:spcBef>
            </a:pPr>
            <a:r>
              <a:rPr lang="pt-BR" dirty="0" smtClean="0"/>
              <a:t>Com o pistão atingindo o fundo do poço, ocorre maior produção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" y="2277036"/>
            <a:ext cx="9144000" cy="4607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487363" y="230188"/>
            <a:ext cx="7716837" cy="617537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x-none" altLang="zh-CN" dirty="0"/>
              <a:t>Tópicos da Apresentação</a:t>
            </a: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>
          <a:xfrm>
            <a:off x="487363" y="1388667"/>
            <a:ext cx="7820300" cy="4411498"/>
          </a:xfrm>
        </p:spPr>
        <p:txBody>
          <a:bodyPr vert="horz" wrap="square" lIns="91440" tIns="45720" rIns="91440" bIns="45720" anchor="t"/>
          <a:lstStyle/>
          <a:p>
            <a:pPr marL="457200" lvl="0" indent="-457200" eaLnBrk="1" hangingPunct="1">
              <a:buFont typeface="Arial" panose="02080604020202020204" charset="0"/>
              <a:buChar char="•"/>
            </a:pPr>
            <a:r>
              <a:rPr lang="pt-BR" altLang="zh-CN" sz="2400" b="0" dirty="0" smtClean="0">
                <a:latin typeface="YouYuan"/>
              </a:rPr>
              <a:t>Introdução</a:t>
            </a:r>
            <a:endParaRPr lang="pt-BR" altLang="zh-CN" sz="2400" b="0" dirty="0">
              <a:latin typeface="YouYuan"/>
            </a:endParaRPr>
          </a:p>
          <a:p>
            <a:pPr marL="457200" lvl="0" indent="-457200" eaLnBrk="1" hangingPunct="1">
              <a:buFont typeface="Arial" panose="02080604020202020204" charset="0"/>
              <a:buChar char="•"/>
            </a:pPr>
            <a:r>
              <a:rPr lang="x-none" altLang="zh-CN" sz="2400" b="0" dirty="0" smtClean="0">
                <a:latin typeface="YouYuan"/>
              </a:rPr>
              <a:t>Elevação Artificial</a:t>
            </a:r>
            <a:endParaRPr lang="x-none" altLang="zh-CN" sz="2400" b="0" dirty="0">
              <a:latin typeface="YouYuan"/>
            </a:endParaRPr>
          </a:p>
          <a:p>
            <a:pPr marL="457200" lvl="0" indent="-457200" eaLnBrk="1" hangingPunct="1">
              <a:buFont typeface="Arial" panose="02080604020202020204" charset="0"/>
              <a:buChar char="•"/>
            </a:pPr>
            <a:r>
              <a:rPr lang="x-none" altLang="zh-CN" sz="2400" b="0" dirty="0">
                <a:latin typeface="YouYuan"/>
              </a:rPr>
              <a:t>Método Plunger </a:t>
            </a:r>
            <a:r>
              <a:rPr lang="x-none" altLang="zh-CN" sz="2400" b="0" dirty="0" smtClean="0">
                <a:latin typeface="YouYuan"/>
              </a:rPr>
              <a:t>Lift</a:t>
            </a:r>
            <a:endParaRPr lang="pt-BR" altLang="zh-CN" sz="2400" b="0" dirty="0">
              <a:latin typeface="YouYuan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zh-CN" sz="2400" b="0" dirty="0">
                <a:latin typeface="YouYuan"/>
              </a:rPr>
              <a:t>Controladores para Plunger Lift</a:t>
            </a:r>
            <a:endParaRPr lang="x-none" altLang="zh-CN" sz="2400" b="0" dirty="0">
              <a:latin typeface="YouYuan"/>
            </a:endParaRPr>
          </a:p>
          <a:p>
            <a:pPr marL="457200" lvl="0" indent="-457200" eaLnBrk="1" hangingPunct="1">
              <a:buFont typeface="Arial" panose="02080604020202020204" charset="0"/>
              <a:buChar char="•"/>
            </a:pPr>
            <a:r>
              <a:rPr lang="x-none" altLang="zh-CN" sz="2400" b="0" dirty="0">
                <a:latin typeface="YouYuan"/>
              </a:rPr>
              <a:t>Simulador Plunger </a:t>
            </a:r>
            <a:r>
              <a:rPr lang="x-none" altLang="zh-CN" sz="2400" b="0" dirty="0" smtClean="0">
                <a:latin typeface="YouYuan"/>
              </a:rPr>
              <a:t>Lift</a:t>
            </a:r>
            <a:endParaRPr lang="pt-BR" altLang="zh-CN" sz="2400" b="0" dirty="0">
              <a:latin typeface="YouYuan"/>
            </a:endParaRPr>
          </a:p>
          <a:p>
            <a:pPr marL="457200" lvl="0" indent="-457200" eaLnBrk="1" hangingPunct="1">
              <a:buFont typeface="Arial" panose="02080604020202020204" charset="0"/>
              <a:buChar char="•"/>
            </a:pPr>
            <a:r>
              <a:rPr lang="pt-BR" altLang="zh-CN" sz="2400" b="0" dirty="0" smtClean="0">
                <a:latin typeface="YouYuan"/>
              </a:rPr>
              <a:t>Resultados Parciais</a:t>
            </a:r>
            <a:endParaRPr lang="pt-BR" altLang="zh-CN" sz="2400" b="0" dirty="0" smtClean="0">
              <a:latin typeface="YouYuan"/>
            </a:endParaRPr>
          </a:p>
          <a:p>
            <a:pPr marL="457200" lvl="0" indent="-457200" eaLnBrk="1" hangingPunct="1">
              <a:buFont typeface="Arial" panose="02080604020202020204" charset="0"/>
              <a:buChar char="•"/>
            </a:pPr>
            <a:r>
              <a:rPr lang="pt-BR" altLang="zh-CN" sz="2400" b="0" dirty="0" smtClean="0">
                <a:latin typeface="YouYuan"/>
              </a:rPr>
              <a:t>Conclusão</a:t>
            </a:r>
            <a:endParaRPr lang="pt-BR" altLang="zh-CN" sz="2400" b="0" dirty="0" smtClean="0">
              <a:latin typeface="YouYuan"/>
            </a:endParaRPr>
          </a:p>
          <a:p>
            <a:pPr marL="457200" lvl="0" indent="-457200" eaLnBrk="1" hangingPunct="1">
              <a:buFont typeface="Arial" panose="02080604020202020204" charset="0"/>
              <a:buChar char="•"/>
            </a:pPr>
            <a:endParaRPr lang="x-none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pt-BR" sz="2400" dirty="0" smtClean="0"/>
              <a:t>Resultados mostram capacidade do simulador em casos de alteração de tempo de válvula aberta ou fechada</a:t>
            </a:r>
            <a:endParaRPr lang="pt-BR" sz="2400" dirty="0" smtClean="0"/>
          </a:p>
          <a:p>
            <a:pPr>
              <a:buFont typeface="Arial" panose="02080604020202020204" charset="0"/>
              <a:buChar char="•"/>
            </a:pPr>
            <a:r>
              <a:rPr lang="pt-BR" sz="2400" dirty="0" smtClean="0"/>
              <a:t>Variáveis que são alteradas pelo controlador baseado nas condições ocorridas no ciclo</a:t>
            </a:r>
            <a:endParaRPr lang="pt-BR" sz="2400" dirty="0" smtClean="0"/>
          </a:p>
          <a:p>
            <a:pPr>
              <a:buFont typeface="Arial" panose="02080604020202020204" charset="0"/>
              <a:buChar char="•"/>
            </a:pPr>
            <a:r>
              <a:rPr lang="pt-BR" sz="2400" dirty="0" smtClean="0"/>
              <a:t>Software adequado para criação de classes controladoras diversas para implementação</a:t>
            </a:r>
            <a:endParaRPr lang="pt-BR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charset="0"/>
              <a:buChar char="•"/>
            </a:pPr>
            <a:r>
              <a:rPr lang="pt-BR" sz="2400" dirty="0" smtClean="0"/>
              <a:t>É importante a realização de estudos de simulação para entendimento do funcionamento do método</a:t>
            </a:r>
            <a:endParaRPr lang="pt-BR" sz="2400" dirty="0" smtClean="0"/>
          </a:p>
          <a:p>
            <a:pPr>
              <a:buFont typeface="Arial" panose="02080604020202020204" charset="0"/>
              <a:buChar char="•"/>
            </a:pPr>
            <a:r>
              <a:rPr lang="pt-BR" sz="2400" dirty="0" smtClean="0"/>
              <a:t>Implementação e testes de controladores com objetivo de otimizar o processo</a:t>
            </a:r>
            <a:endParaRPr lang="pt-BR" sz="2400" dirty="0" smtClean="0"/>
          </a:p>
          <a:p>
            <a:pPr>
              <a:buFont typeface="Arial" panose="02080604020202020204" charset="0"/>
              <a:buChar char="•"/>
            </a:pPr>
            <a:r>
              <a:rPr lang="pt-BR" sz="2400" dirty="0" smtClean="0"/>
              <a:t>Realizar um estudo comparativo entre resultados dos controladores dados pelo simulador e divulgação</a:t>
            </a:r>
            <a:endParaRPr lang="pt-BR" sz="2400" dirty="0" smtClean="0"/>
          </a:p>
          <a:p>
            <a:pPr>
              <a:buFont typeface="Arial" panose="02080604020202020204" charset="0"/>
              <a:buChar char="•"/>
            </a:pPr>
            <a:r>
              <a:rPr lang="pt-BR" sz="2400" dirty="0" smtClean="0"/>
              <a:t>Adequamento do controle ao poço específico com este método instalado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 do Projeto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681" y="2247940"/>
            <a:ext cx="8221662" cy="1921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681" y="760203"/>
            <a:ext cx="8220890" cy="5460274"/>
          </a:xfrm>
        </p:spPr>
        <p:txBody>
          <a:bodyPr/>
          <a:lstStyle/>
          <a:p>
            <a:r>
              <a:rPr lang="pt-BR" sz="1600" dirty="0" err="1"/>
              <a:t>Baruzzi</a:t>
            </a:r>
            <a:r>
              <a:rPr lang="pt-BR" sz="1600" dirty="0"/>
              <a:t>, José O. do A. Modelagem do </a:t>
            </a:r>
            <a:r>
              <a:rPr lang="pt-BR" sz="1600" dirty="0" err="1"/>
              <a:t>plunger</a:t>
            </a:r>
            <a:r>
              <a:rPr lang="pt-BR" sz="1600" dirty="0"/>
              <a:t> </a:t>
            </a:r>
            <a:r>
              <a:rPr lang="pt-BR" sz="1600" dirty="0" err="1"/>
              <a:t>lift</a:t>
            </a:r>
            <a:r>
              <a:rPr lang="pt-BR" sz="1600" dirty="0"/>
              <a:t> convencional. 10/02/1994. 129 folhas. Dissertação – Universidade Estadual de Campinas. Campinas.</a:t>
            </a:r>
            <a:endParaRPr lang="pt-BR" sz="1600" dirty="0"/>
          </a:p>
          <a:p>
            <a:r>
              <a:rPr lang="pt-BR" sz="1600" dirty="0"/>
              <a:t>Lake, Larry W.; </a:t>
            </a:r>
            <a:r>
              <a:rPr lang="pt-BR" sz="1600" dirty="0" err="1"/>
              <a:t>Clegg</a:t>
            </a:r>
            <a:r>
              <a:rPr lang="pt-BR" sz="1600" dirty="0"/>
              <a:t>, Joe D. </a:t>
            </a:r>
            <a:r>
              <a:rPr lang="pt-BR" sz="1600" dirty="0" err="1"/>
              <a:t>Petroleum</a:t>
            </a:r>
            <a:r>
              <a:rPr lang="pt-BR" sz="1600" dirty="0"/>
              <a:t> </a:t>
            </a:r>
            <a:r>
              <a:rPr lang="pt-BR" sz="1600" dirty="0" err="1"/>
              <a:t>engineering</a:t>
            </a:r>
            <a:r>
              <a:rPr lang="pt-BR" sz="1600" dirty="0"/>
              <a:t> </a:t>
            </a:r>
            <a:r>
              <a:rPr lang="pt-BR" sz="1600" dirty="0" err="1"/>
              <a:t>handbook</a:t>
            </a:r>
            <a:r>
              <a:rPr lang="pt-BR" sz="1600" dirty="0"/>
              <a:t> – </a:t>
            </a:r>
            <a:r>
              <a:rPr lang="pt-BR" sz="1600" dirty="0" err="1"/>
              <a:t>production</a:t>
            </a:r>
            <a:r>
              <a:rPr lang="pt-BR" sz="1600" dirty="0"/>
              <a:t> </a:t>
            </a:r>
            <a:r>
              <a:rPr lang="pt-BR" sz="1600" dirty="0" err="1"/>
              <a:t>operations</a:t>
            </a:r>
            <a:r>
              <a:rPr lang="pt-BR" sz="1600" dirty="0"/>
              <a:t> </a:t>
            </a:r>
            <a:r>
              <a:rPr lang="pt-BR" sz="1600" dirty="0" err="1"/>
              <a:t>engineering</a:t>
            </a:r>
            <a:r>
              <a:rPr lang="pt-BR" sz="1600" dirty="0"/>
              <a:t>. Texas: </a:t>
            </a:r>
            <a:r>
              <a:rPr lang="pt-BR" sz="1600" dirty="0" err="1"/>
              <a:t>Society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Petroleum</a:t>
            </a:r>
            <a:r>
              <a:rPr lang="pt-BR" sz="1600" dirty="0"/>
              <a:t> </a:t>
            </a:r>
            <a:r>
              <a:rPr lang="pt-BR" sz="1600" dirty="0" err="1"/>
              <a:t>Engineers</a:t>
            </a:r>
            <a:r>
              <a:rPr lang="pt-BR" sz="1600" dirty="0"/>
              <a:t>, 2007. Volume 4.</a:t>
            </a:r>
            <a:endParaRPr lang="pt-BR" sz="1600" dirty="0"/>
          </a:p>
          <a:p>
            <a:r>
              <a:rPr lang="pt-BR" sz="1600" dirty="0" err="1"/>
              <a:t>Guo</a:t>
            </a:r>
            <a:r>
              <a:rPr lang="pt-BR" sz="1600" dirty="0"/>
              <a:t>, </a:t>
            </a:r>
            <a:r>
              <a:rPr lang="pt-BR" sz="1600" dirty="0" err="1"/>
              <a:t>Boyun</a:t>
            </a:r>
            <a:r>
              <a:rPr lang="pt-BR" sz="1600" dirty="0"/>
              <a:t>; Lyons, William C.; </a:t>
            </a:r>
            <a:r>
              <a:rPr lang="pt-BR" sz="1600" dirty="0" err="1"/>
              <a:t>Ghalambor</a:t>
            </a:r>
            <a:r>
              <a:rPr lang="pt-BR" sz="1600" dirty="0"/>
              <a:t>, Ali. </a:t>
            </a:r>
            <a:r>
              <a:rPr lang="pt-BR" sz="1600" dirty="0" err="1"/>
              <a:t>Petroleum</a:t>
            </a:r>
            <a:r>
              <a:rPr lang="pt-BR" sz="1600" dirty="0"/>
              <a:t> </a:t>
            </a:r>
            <a:r>
              <a:rPr lang="pt-BR" sz="1600" dirty="0" err="1"/>
              <a:t>Production</a:t>
            </a:r>
            <a:r>
              <a:rPr lang="pt-BR" sz="1600" dirty="0"/>
              <a:t> </a:t>
            </a:r>
            <a:r>
              <a:rPr lang="pt-BR" sz="1600" dirty="0" err="1"/>
              <a:t>Engineering</a:t>
            </a:r>
            <a:r>
              <a:rPr lang="pt-BR" sz="1600" dirty="0"/>
              <a:t> – A Computer-</a:t>
            </a:r>
            <a:r>
              <a:rPr lang="pt-BR" sz="1600" dirty="0" err="1"/>
              <a:t>Assisted</a:t>
            </a:r>
            <a:r>
              <a:rPr lang="pt-BR" sz="1600" dirty="0"/>
              <a:t> Approach. Oxford: </a:t>
            </a:r>
            <a:r>
              <a:rPr lang="pt-BR" sz="1600" dirty="0" err="1"/>
              <a:t>Elsevier</a:t>
            </a:r>
            <a:r>
              <a:rPr lang="pt-BR" sz="1600" dirty="0"/>
              <a:t>, 2007. 288 páginas.</a:t>
            </a:r>
            <a:endParaRPr lang="pt-BR" sz="1600" dirty="0"/>
          </a:p>
          <a:p>
            <a:r>
              <a:rPr lang="pt-BR" sz="1600" dirty="0"/>
              <a:t>http://www.weatherford.com/products-services/production/artificial-lift-systems/plunger-lift-systems - site acessado em 07/02/2016.</a:t>
            </a:r>
            <a:endParaRPr lang="pt-BR" sz="1600" dirty="0"/>
          </a:p>
          <a:p>
            <a:r>
              <a:rPr lang="pt-BR" sz="1600" dirty="0"/>
              <a:t>Brown, </a:t>
            </a:r>
            <a:r>
              <a:rPr lang="pt-BR" sz="1600" dirty="0" err="1"/>
              <a:t>Kermit</a:t>
            </a:r>
            <a:r>
              <a:rPr lang="pt-BR" sz="1600" dirty="0"/>
              <a:t> E. Overview </a:t>
            </a:r>
            <a:r>
              <a:rPr lang="pt-BR" sz="1600" dirty="0" err="1"/>
              <a:t>of</a:t>
            </a:r>
            <a:r>
              <a:rPr lang="pt-BR" sz="1600" dirty="0"/>
              <a:t> Artificial </a:t>
            </a:r>
            <a:r>
              <a:rPr lang="pt-BR" sz="1600" dirty="0" err="1"/>
              <a:t>Lift</a:t>
            </a:r>
            <a:r>
              <a:rPr lang="pt-BR" sz="1600" dirty="0"/>
              <a:t> Systems. </a:t>
            </a:r>
            <a:r>
              <a:rPr lang="pt-BR" sz="1600" dirty="0" err="1"/>
              <a:t>Journal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Petroleum</a:t>
            </a:r>
            <a:r>
              <a:rPr lang="pt-BR" sz="1600" dirty="0"/>
              <a:t> Technology, Vol. 34, Texas: </a:t>
            </a:r>
            <a:r>
              <a:rPr lang="pt-BR" sz="1600" dirty="0" err="1"/>
              <a:t>Society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Petroleum</a:t>
            </a:r>
            <a:r>
              <a:rPr lang="pt-BR" sz="1600" dirty="0"/>
              <a:t> </a:t>
            </a:r>
            <a:r>
              <a:rPr lang="pt-BR" sz="1600" dirty="0" err="1"/>
              <a:t>Engineers</a:t>
            </a:r>
            <a:r>
              <a:rPr lang="pt-BR" sz="1600" dirty="0"/>
              <a:t>. 1982.</a:t>
            </a:r>
            <a:endParaRPr lang="pt-BR" sz="1600" dirty="0"/>
          </a:p>
          <a:p>
            <a:r>
              <a:rPr lang="pt-BR" sz="1600" dirty="0"/>
              <a:t>Environmental </a:t>
            </a:r>
            <a:r>
              <a:rPr lang="pt-BR" sz="1600" dirty="0" err="1"/>
              <a:t>Protection</a:t>
            </a:r>
            <a:r>
              <a:rPr lang="pt-BR" sz="1600" dirty="0"/>
              <a:t> </a:t>
            </a:r>
            <a:r>
              <a:rPr lang="pt-BR" sz="1600" dirty="0" err="1"/>
              <a:t>Agency</a:t>
            </a:r>
            <a:r>
              <a:rPr lang="pt-BR" sz="1600" dirty="0"/>
              <a:t> Air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Radiation</a:t>
            </a:r>
            <a:r>
              <a:rPr lang="pt-BR" sz="1600" dirty="0"/>
              <a:t>. </a:t>
            </a:r>
            <a:r>
              <a:rPr lang="pt-BR" sz="1600" dirty="0" err="1"/>
              <a:t>Installing</a:t>
            </a:r>
            <a:r>
              <a:rPr lang="pt-BR" sz="1600" dirty="0"/>
              <a:t> </a:t>
            </a:r>
            <a:r>
              <a:rPr lang="pt-BR" sz="1600" dirty="0" err="1"/>
              <a:t>Plunger</a:t>
            </a:r>
            <a:r>
              <a:rPr lang="pt-BR" sz="1600" dirty="0"/>
              <a:t> </a:t>
            </a:r>
            <a:r>
              <a:rPr lang="pt-BR" sz="1600" dirty="0" err="1"/>
              <a:t>Lift</a:t>
            </a:r>
            <a:r>
              <a:rPr lang="pt-BR" sz="1600" dirty="0"/>
              <a:t> Systems In </a:t>
            </a:r>
            <a:r>
              <a:rPr lang="pt-BR" sz="1600" dirty="0" err="1"/>
              <a:t>Gas</a:t>
            </a:r>
            <a:r>
              <a:rPr lang="pt-BR" sz="1600" dirty="0"/>
              <a:t> Wells. Washington, 2006.</a:t>
            </a:r>
            <a:endParaRPr lang="pt-BR" sz="1600" dirty="0"/>
          </a:p>
          <a:p>
            <a:r>
              <a:rPr lang="pt-BR" sz="1600" dirty="0"/>
              <a:t>Mitra, </a:t>
            </a:r>
            <a:r>
              <a:rPr lang="pt-BR" sz="1600" dirty="0" err="1"/>
              <a:t>Niladri</a:t>
            </a:r>
            <a:r>
              <a:rPr lang="pt-BR" sz="1600" dirty="0"/>
              <a:t> K. </a:t>
            </a:r>
            <a:r>
              <a:rPr lang="pt-BR" sz="1600" dirty="0" err="1"/>
              <a:t>Principles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artificial </a:t>
            </a:r>
            <a:r>
              <a:rPr lang="pt-BR" sz="1600" dirty="0" err="1"/>
              <a:t>lift</a:t>
            </a:r>
            <a:r>
              <a:rPr lang="pt-BR" sz="1600" dirty="0"/>
              <a:t>. Nova Deli, </a:t>
            </a:r>
            <a:r>
              <a:rPr lang="pt-BR" sz="1600" dirty="0" err="1"/>
              <a:t>Allied</a:t>
            </a:r>
            <a:r>
              <a:rPr lang="pt-BR" sz="1600" dirty="0"/>
              <a:t> </a:t>
            </a:r>
            <a:r>
              <a:rPr lang="pt-BR" sz="1600" dirty="0" err="1"/>
              <a:t>Publishers</a:t>
            </a:r>
            <a:r>
              <a:rPr lang="pt-BR" sz="1600" dirty="0"/>
              <a:t>  </a:t>
            </a:r>
            <a:r>
              <a:rPr lang="pt-BR" sz="1600" dirty="0" err="1"/>
              <a:t>Pvt</a:t>
            </a:r>
            <a:r>
              <a:rPr lang="pt-BR" sz="1600" dirty="0"/>
              <a:t>. </a:t>
            </a:r>
            <a:r>
              <a:rPr lang="pt-BR" sz="1600" dirty="0" err="1"/>
              <a:t>Ltd</a:t>
            </a:r>
            <a:r>
              <a:rPr lang="pt-BR" sz="1600" dirty="0"/>
              <a:t>., 2012.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pt-BR" dirty="0"/>
              <a:t>Introdução</a:t>
            </a:r>
            <a:endParaRPr lang="x-none" alt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84200" y="909320"/>
            <a:ext cx="7820025" cy="5318125"/>
          </a:xfrm>
        </p:spPr>
        <p:txBody>
          <a:bodyPr>
            <a:normAutofit lnSpcReduction="20000"/>
          </a:bodyPr>
          <a:lstStyle/>
          <a:p>
            <a:pPr algn="l">
              <a:buFont typeface="Arial" panose="02080604020202020204" charset="0"/>
              <a:buChar char="•"/>
            </a:pPr>
            <a:r>
              <a:rPr lang="x-none" altLang="pt-BR" dirty="0" smtClean="0"/>
              <a:t>Contexto</a:t>
            </a:r>
            <a:endParaRPr lang="x-none" altLang="pt-BR" dirty="0" smtClean="0"/>
          </a:p>
          <a:p>
            <a:pPr algn="l">
              <a:buFont typeface="Arial" panose="02080604020202020204" charset="0"/>
              <a:buChar char="•"/>
            </a:pPr>
            <a:r>
              <a:rPr lang="x-none" altLang="pt-BR" dirty="0" smtClean="0"/>
              <a:t>Importância de utilização de simuladores</a:t>
            </a:r>
            <a:endParaRPr lang="x-none" altLang="pt-BR" dirty="0" smtClean="0"/>
          </a:p>
          <a:p>
            <a:pPr algn="l">
              <a:buFont typeface="Arial" panose="02080604020202020204" charset="0"/>
              <a:buChar char="•"/>
            </a:pPr>
            <a:r>
              <a:rPr lang="pt-BR" dirty="0" smtClean="0"/>
              <a:t>Desenvolvimento de um </a:t>
            </a:r>
            <a:r>
              <a:rPr lang="x-none" altLang="pt-BR" dirty="0" smtClean="0"/>
              <a:t>s</a:t>
            </a:r>
            <a:r>
              <a:rPr lang="pt-BR" dirty="0" smtClean="0"/>
              <a:t>imulador de um método de elevação artificial</a:t>
            </a:r>
            <a:endParaRPr lang="pt-BR" dirty="0" smtClean="0"/>
          </a:p>
          <a:p>
            <a:pPr algn="l">
              <a:buFont typeface="Arial" panose="02080604020202020204" charset="0"/>
              <a:buChar char="•"/>
            </a:pPr>
            <a:r>
              <a:rPr lang="pt-BR" dirty="0" smtClean="0"/>
              <a:t>Implementação de controladores no simulador desenvolvido</a:t>
            </a:r>
            <a:endParaRPr lang="pt-BR" dirty="0" smtClean="0"/>
          </a:p>
          <a:p>
            <a:pPr algn="l">
              <a:buFont typeface="Arial" panose="02080604020202020204" charset="0"/>
              <a:buChar char="•"/>
            </a:pPr>
            <a:r>
              <a:rPr lang="pt-BR" dirty="0" smtClean="0"/>
              <a:t>Estudo comparativo entre controladores com a finalidade de otimizar o uso do método em poços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Elevação Artificial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80604020202020204" charset="0"/>
              <a:buChar char="•"/>
            </a:pPr>
            <a:r>
              <a:rPr lang="x-none" altLang="en-US" sz="2400" dirty="0"/>
              <a:t>Elevação Natural</a:t>
            </a:r>
            <a:endParaRPr lang="x-none" altLang="en-US" sz="2400" dirty="0"/>
          </a:p>
          <a:p>
            <a:pPr lvl="2" algn="l"/>
            <a:r>
              <a:rPr lang="x-none" altLang="en-US" sz="2400" dirty="0"/>
              <a:t>Poços surgentes</a:t>
            </a:r>
            <a:endParaRPr lang="x-none" altLang="en-US" sz="2400" dirty="0"/>
          </a:p>
          <a:p>
            <a:pPr lvl="2" algn="l"/>
            <a:r>
              <a:rPr lang="x-none" altLang="en-US" sz="2400" dirty="0"/>
              <a:t>Início da vida produtiva</a:t>
            </a:r>
            <a:endParaRPr lang="x-none" altLang="en-US" sz="2400" dirty="0"/>
          </a:p>
          <a:p>
            <a:pPr lvl="2" algn="l"/>
            <a:r>
              <a:rPr lang="x-none" altLang="en-US" sz="2400" dirty="0"/>
              <a:t>Pressão do reservatório cai com o tempo</a:t>
            </a:r>
            <a:endParaRPr lang="x-none" altLang="en-US" sz="2400" dirty="0"/>
          </a:p>
          <a:p>
            <a:pPr lvl="0" algn="l">
              <a:buFont typeface="Arial" panose="02080604020202020204" charset="0"/>
              <a:buChar char="•"/>
            </a:pPr>
            <a:r>
              <a:rPr lang="x-none" altLang="en-US" sz="2400" dirty="0"/>
              <a:t>Elevação Artificial</a:t>
            </a:r>
            <a:endParaRPr lang="x-none" altLang="en-US" sz="2400" dirty="0"/>
          </a:p>
          <a:p>
            <a:pPr lvl="2" algn="l"/>
            <a:r>
              <a:rPr lang="x-none" altLang="en-US" sz="2400" dirty="0"/>
              <a:t>Técnicas e equipamentos</a:t>
            </a:r>
            <a:endParaRPr lang="x-none" altLang="en-US" sz="2400" dirty="0"/>
          </a:p>
          <a:p>
            <a:pPr lvl="2" algn="l"/>
            <a:r>
              <a:rPr lang="x-none" altLang="en-US" sz="2400" dirty="0"/>
              <a:t>Auxílio na extração da produção do reservatório</a:t>
            </a:r>
            <a:endParaRPr lang="x-none" altLang="en-US" sz="2400" dirty="0"/>
          </a:p>
          <a:p>
            <a:pPr lvl="2" algn="l"/>
            <a:r>
              <a:rPr lang="x-none" altLang="en-US" sz="2400" dirty="0"/>
              <a:t>Maior custo em relação à elevação natural</a:t>
            </a:r>
            <a:endParaRPr lang="x-none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Método Plunger 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107440"/>
            <a:ext cx="4662170" cy="2850515"/>
          </a:xfrm>
        </p:spPr>
        <p:txBody>
          <a:bodyPr/>
          <a:lstStyle/>
          <a:p>
            <a:pPr algn="l">
              <a:buFont typeface="Arial" panose="02080604020202020204" charset="0"/>
              <a:buChar char="•"/>
            </a:pPr>
            <a:r>
              <a:rPr lang="x-none" altLang="en-US" sz="2400" dirty="0"/>
              <a:t>Tipos de poços em que é utilizado</a:t>
            </a:r>
            <a:endParaRPr lang="x-none" altLang="en-US" sz="2400" dirty="0"/>
          </a:p>
          <a:p>
            <a:pPr algn="l">
              <a:buFont typeface="Arial" panose="02080604020202020204" charset="0"/>
              <a:buChar char="•"/>
            </a:pPr>
            <a:r>
              <a:rPr lang="x-none" altLang="en-US" sz="2400" dirty="0"/>
              <a:t>Vantagem do uso do </a:t>
            </a:r>
            <a:r>
              <a:rPr lang="pt-BR" altLang="en-US" sz="2400" dirty="0" smtClean="0"/>
              <a:t>pistão</a:t>
            </a:r>
            <a:endParaRPr lang="pt-BR" altLang="en-US" sz="2400" dirty="0" smtClean="0"/>
          </a:p>
          <a:p>
            <a:pPr algn="l">
              <a:buFont typeface="Arial" panose="02080604020202020204" charset="0"/>
              <a:buChar char="•"/>
            </a:pPr>
            <a:r>
              <a:rPr lang="x-none" altLang="en-US" sz="2400" dirty="0"/>
              <a:t>Equipamentos </a:t>
            </a:r>
            <a:r>
              <a:rPr lang="pt-BR" altLang="en-US" sz="2400" dirty="0" smtClean="0"/>
              <a:t>utilizados</a:t>
            </a:r>
            <a:endParaRPr lang="pt-BR" altLang="en-US" sz="2400" dirty="0" smtClean="0"/>
          </a:p>
        </p:txBody>
      </p:sp>
      <p:pic>
        <p:nvPicPr>
          <p:cNvPr id="4" name="Picture 3" descr="fig7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3185" y="24765"/>
            <a:ext cx="3141980" cy="6844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Método Plunger 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6805"/>
            <a:ext cx="5462270" cy="5460365"/>
          </a:xfrm>
        </p:spPr>
        <p:txBody>
          <a:bodyPr/>
          <a:lstStyle/>
          <a:p>
            <a:pPr algn="l">
              <a:buFont typeface="Arial" panose="02080604020202020204" charset="0"/>
              <a:buChar char="•"/>
            </a:pPr>
            <a:r>
              <a:rPr lang="x-none" altLang="en-US" sz="2400" dirty="0"/>
              <a:t>Funcionamento </a:t>
            </a:r>
            <a:r>
              <a:rPr lang="pt-BR" altLang="en-US" sz="2400" dirty="0" smtClean="0"/>
              <a:t>de um </a:t>
            </a:r>
            <a:r>
              <a:rPr lang="x-none" altLang="en-US" sz="2400" dirty="0" smtClean="0"/>
              <a:t>Ciclo</a:t>
            </a:r>
            <a:endParaRPr lang="x-none" altLang="en-US" sz="2400" dirty="0"/>
          </a:p>
          <a:p>
            <a:pPr algn="l">
              <a:buFont typeface="Arial" panose="02080604020202020204" charset="0"/>
              <a:buChar char="•"/>
            </a:pPr>
            <a:r>
              <a:rPr lang="x-none" altLang="en-US" sz="2400" dirty="0"/>
              <a:t>Subida do Pistão</a:t>
            </a:r>
            <a:endParaRPr lang="x-none" altLang="en-US" sz="2400" dirty="0"/>
          </a:p>
          <a:p>
            <a:pPr marL="1200150" lvl="2" indent="-285750" algn="l">
              <a:buFont typeface="Arial" panose="02080604020202020204" charset="0"/>
              <a:buChar char="•"/>
            </a:pPr>
            <a:r>
              <a:rPr lang="x-none" altLang="en-US" sz="2400" dirty="0"/>
              <a:t>Abertura da válvula motora</a:t>
            </a:r>
            <a:endParaRPr lang="x-none" altLang="en-US" sz="2400" dirty="0"/>
          </a:p>
          <a:p>
            <a:pPr marL="1200150" lvl="2" indent="-285750" algn="l">
              <a:buFont typeface="Arial" panose="02080604020202020204" charset="0"/>
              <a:buChar char="•"/>
            </a:pPr>
            <a:r>
              <a:rPr lang="x-none" altLang="en-US" sz="2400" dirty="0"/>
              <a:t>Diminuição das pressões dentro do </a:t>
            </a:r>
            <a:r>
              <a:rPr lang="x-none" altLang="en-US" sz="2400" dirty="0" smtClean="0"/>
              <a:t>poço</a:t>
            </a:r>
            <a:endParaRPr lang="pt-BR" altLang="en-US" sz="2400" dirty="0" smtClean="0"/>
          </a:p>
          <a:p>
            <a:pPr marL="1200150" lvl="2" indent="-285750" algn="l">
              <a:buFont typeface="Arial" panose="02080604020202020204" charset="0"/>
              <a:buChar char="•"/>
            </a:pPr>
            <a:r>
              <a:rPr lang="pt-BR" altLang="en-US" sz="2400" dirty="0" smtClean="0"/>
              <a:t>Impulso do pistão para levar a golfada para o topo da coluna de produção</a:t>
            </a:r>
            <a:endParaRPr lang="pt-BR" altLang="en-US" sz="2400" dirty="0" smtClean="0"/>
          </a:p>
          <a:p>
            <a:pPr algn="l">
              <a:buFont typeface="Arial" panose="02080604020202020204" charset="0"/>
              <a:buChar char="•"/>
            </a:pPr>
            <a:r>
              <a:rPr lang="pt-BR" altLang="en-US" sz="2400" dirty="0" smtClean="0"/>
              <a:t>Finaliza quando topo da golfada chega na linha de produção</a:t>
            </a:r>
            <a:endParaRPr lang="pt-BR" altLang="en-US" sz="2400" dirty="0" smtClean="0"/>
          </a:p>
          <a:p>
            <a:pPr lvl="2" algn="just"/>
            <a:endParaRPr lang="x-none" altLang="en-US" sz="1800" dirty="0"/>
          </a:p>
          <a:p>
            <a:pPr lvl="2"/>
            <a:endParaRPr lang="x-none" altLang="en-US" dirty="0"/>
          </a:p>
        </p:txBody>
      </p:sp>
      <p:pic>
        <p:nvPicPr>
          <p:cNvPr id="4" name="Picture 3" descr="SubidaPist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6390" y="1403985"/>
            <a:ext cx="3729990" cy="5466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Método Plunger 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7440"/>
            <a:ext cx="5241925" cy="5460365"/>
          </a:xfrm>
        </p:spPr>
        <p:txBody>
          <a:bodyPr/>
          <a:lstStyle/>
          <a:p>
            <a:pPr algn="l">
              <a:buFont typeface="Arial" panose="02080604020202020204" charset="0"/>
              <a:buChar char="•"/>
            </a:pPr>
            <a:r>
              <a:rPr lang="x-none" altLang="en-US" sz="2400" dirty="0"/>
              <a:t>Produção de Líquido</a:t>
            </a:r>
            <a:endParaRPr lang="x-none" altLang="en-US" sz="2400" dirty="0"/>
          </a:p>
          <a:p>
            <a:pPr lvl="2" algn="l"/>
            <a:r>
              <a:rPr lang="x-none" altLang="en-US" sz="2400" dirty="0"/>
              <a:t>Golfada chega à </a:t>
            </a:r>
            <a:r>
              <a:rPr lang="pt-BR" altLang="en-US" sz="2400" dirty="0" smtClean="0"/>
              <a:t>linha de produção</a:t>
            </a:r>
            <a:endParaRPr lang="x-none" altLang="en-US" sz="2400" dirty="0"/>
          </a:p>
          <a:p>
            <a:pPr lvl="2" algn="l"/>
            <a:r>
              <a:rPr lang="x-none" altLang="en-US" sz="2400" dirty="0"/>
              <a:t>Movimento da golfada pela linha de produção para chegar ao separador</a:t>
            </a:r>
            <a:endParaRPr lang="x-none" altLang="en-US" sz="2400" dirty="0"/>
          </a:p>
          <a:p>
            <a:pPr lvl="2" algn="l"/>
            <a:r>
              <a:rPr lang="x-none" altLang="en-US" sz="2400" dirty="0"/>
              <a:t>Chegada do pistão </a:t>
            </a:r>
            <a:r>
              <a:rPr lang="pt-BR" altLang="en-US" sz="2400" dirty="0" smtClean="0"/>
              <a:t>ao </a:t>
            </a:r>
            <a:r>
              <a:rPr lang="pt-BR" altLang="en-US" sz="2400" dirty="0" err="1" smtClean="0"/>
              <a:t>lubrificador</a:t>
            </a:r>
            <a:r>
              <a:rPr lang="pt-BR" altLang="en-US" sz="2400" dirty="0" smtClean="0"/>
              <a:t> finaliza esta etapa</a:t>
            </a:r>
            <a:endParaRPr lang="x-none" altLang="en-US" sz="2400" dirty="0"/>
          </a:p>
        </p:txBody>
      </p:sp>
      <p:pic>
        <p:nvPicPr>
          <p:cNvPr id="4" name="Picture 3" descr="Produc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8910" y="1554480"/>
            <a:ext cx="3923030" cy="5332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Método Plunger 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7440"/>
            <a:ext cx="5189220" cy="5460365"/>
          </a:xfrm>
        </p:spPr>
        <p:txBody>
          <a:bodyPr/>
          <a:lstStyle/>
          <a:p>
            <a:pPr algn="l">
              <a:buFont typeface="Arial" panose="02080604020202020204" charset="0"/>
              <a:buChar char="•"/>
            </a:pPr>
            <a:r>
              <a:rPr lang="x-none" altLang="en-US" sz="2400" dirty="0"/>
              <a:t>Afterflow ou Pós-Fluxo</a:t>
            </a:r>
            <a:endParaRPr lang="x-none" altLang="en-US" sz="2400" dirty="0"/>
          </a:p>
          <a:p>
            <a:pPr marL="1257300" lvl="2" indent="-342900" algn="l">
              <a:buFont typeface="Arial" panose="02080604020202020204" charset="0"/>
              <a:buChar char="•"/>
            </a:pPr>
            <a:r>
              <a:rPr lang="x-none" altLang="en-US" sz="2400" dirty="0"/>
              <a:t>Período em que o pistão permanece no topo do poço</a:t>
            </a:r>
            <a:endParaRPr lang="x-none" altLang="en-US" sz="2400" dirty="0"/>
          </a:p>
          <a:p>
            <a:pPr marL="1257300" lvl="2" indent="-342900" algn="l">
              <a:buFont typeface="Arial" panose="02080604020202020204" charset="0"/>
              <a:buChar char="•"/>
            </a:pPr>
            <a:r>
              <a:rPr lang="x-none" altLang="en-US" sz="2400" dirty="0"/>
              <a:t>Ocorre a produção de </a:t>
            </a:r>
            <a:r>
              <a:rPr lang="x-none" altLang="en-US" sz="2400" dirty="0" smtClean="0"/>
              <a:t>gás</a:t>
            </a:r>
            <a:endParaRPr lang="pt-BR" altLang="en-US" sz="2400" dirty="0" smtClean="0"/>
          </a:p>
          <a:p>
            <a:pPr marL="1257300" lvl="2" indent="-342900" algn="l">
              <a:buFont typeface="Arial" panose="02080604020202020204" charset="0"/>
              <a:buChar char="•"/>
            </a:pPr>
            <a:r>
              <a:rPr lang="pt-BR" altLang="en-US" sz="2400" dirty="0" smtClean="0"/>
              <a:t>Liberação de energia interna do poço</a:t>
            </a:r>
            <a:endParaRPr lang="pt-BR" altLang="en-US" sz="2400" dirty="0" smtClean="0"/>
          </a:p>
          <a:p>
            <a:pPr marL="1257300" lvl="2" indent="-342900" algn="l">
              <a:buFont typeface="Arial" panose="02080604020202020204" charset="0"/>
              <a:buChar char="•"/>
            </a:pPr>
            <a:r>
              <a:rPr lang="pt-BR" altLang="en-US" sz="2400" dirty="0" smtClean="0"/>
              <a:t>Se não houver energia suficiente, o pistão poderá cair nesta etapa</a:t>
            </a:r>
            <a:endParaRPr lang="pt-BR" altLang="en-US" sz="2400" dirty="0" smtClean="0"/>
          </a:p>
          <a:p>
            <a:pPr algn="l">
              <a:buFont typeface="Arial" panose="02080604020202020204" charset="0"/>
              <a:buChar char="•"/>
            </a:pPr>
            <a:r>
              <a:rPr lang="pt-BR" altLang="en-US" sz="2400" dirty="0" smtClean="0"/>
              <a:t>Finaliza etapa com o fechamento da válvula motora</a:t>
            </a:r>
            <a:endParaRPr lang="x-none" altLang="en-US" sz="2400" dirty="0"/>
          </a:p>
          <a:p>
            <a:pPr lvl="2" algn="l"/>
            <a:endParaRPr lang="x-none" altLang="en-US" sz="2400" dirty="0"/>
          </a:p>
        </p:txBody>
      </p:sp>
      <p:pic>
        <p:nvPicPr>
          <p:cNvPr id="4" name="Picture 3" descr="After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435" y="1936115"/>
            <a:ext cx="4157345" cy="4910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/>
              <a:t>Método Plunger 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6805"/>
            <a:ext cx="5487670" cy="5460365"/>
          </a:xfrm>
        </p:spPr>
        <p:txBody>
          <a:bodyPr/>
          <a:lstStyle/>
          <a:p>
            <a:pPr algn="l">
              <a:buFont typeface="Arial" panose="02080604020202020204" charset="0"/>
              <a:buChar char="•"/>
            </a:pPr>
            <a:r>
              <a:rPr lang="x-none" altLang="en-US" sz="2400" dirty="0" smtClean="0"/>
              <a:t>Build-up</a:t>
            </a:r>
            <a:r>
              <a:rPr lang="pt-BR" altLang="en-US" sz="2400" dirty="0" smtClean="0"/>
              <a:t> ou crescimento de pressão no poço</a:t>
            </a:r>
            <a:endParaRPr lang="x-none" altLang="en-US" sz="2400" dirty="0"/>
          </a:p>
          <a:p>
            <a:pPr lvl="2" algn="l"/>
            <a:r>
              <a:rPr lang="x-none" altLang="en-US" sz="2400" dirty="0"/>
              <a:t>Aumento das pressões dentro do poço</a:t>
            </a:r>
            <a:endParaRPr lang="x-none" altLang="en-US" sz="2400" dirty="0"/>
          </a:p>
          <a:p>
            <a:pPr lvl="2" algn="l"/>
            <a:r>
              <a:rPr lang="x-none" altLang="en-US" sz="2400" dirty="0"/>
              <a:t>Queda do pistão até a abertura da válvula motora</a:t>
            </a:r>
            <a:endParaRPr lang="x-none" altLang="en-US" sz="2400" dirty="0"/>
          </a:p>
          <a:p>
            <a:pPr lvl="2" algn="l"/>
            <a:r>
              <a:rPr lang="x-none" altLang="en-US" sz="2400" dirty="0"/>
              <a:t>Aumento do nível da golfada no fundo do poço</a:t>
            </a:r>
            <a:endParaRPr lang="x-none" altLang="en-US" sz="2400" dirty="0"/>
          </a:p>
          <a:p>
            <a:pPr lvl="2" algn="l"/>
            <a:r>
              <a:rPr lang="x-none" altLang="en-US" sz="2400" dirty="0"/>
              <a:t>Despressurização da linha de </a:t>
            </a:r>
            <a:r>
              <a:rPr lang="x-none" altLang="en-US" sz="2400" dirty="0" smtClean="0"/>
              <a:t>produção</a:t>
            </a:r>
            <a:endParaRPr lang="pt-BR" altLang="en-US" sz="2400" dirty="0" smtClean="0"/>
          </a:p>
          <a:p>
            <a:endParaRPr lang="x-none" altLang="en-US" dirty="0"/>
          </a:p>
        </p:txBody>
      </p:sp>
      <p:pic>
        <p:nvPicPr>
          <p:cNvPr id="4" name="Picture 3" descr="build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0515" y="1548130"/>
            <a:ext cx="3759835" cy="5335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000120140530A14PPBG">
  <a:themeElements>
    <a:clrScheme name="办公助手主题颜色3">
      <a:dk1>
        <a:srgbClr val="3D3F41"/>
      </a:dk1>
      <a:lt1>
        <a:srgbClr val="FFFFFF"/>
      </a:lt1>
      <a:dk2>
        <a:srgbClr val="3D3F41"/>
      </a:dk2>
      <a:lt2>
        <a:srgbClr val="EEECE1"/>
      </a:lt2>
      <a:accent1>
        <a:srgbClr val="154295"/>
      </a:accent1>
      <a:accent2>
        <a:srgbClr val="0CA593"/>
      </a:accent2>
      <a:accent3>
        <a:srgbClr val="52BADA"/>
      </a:accent3>
      <a:accent4>
        <a:srgbClr val="2F47AF"/>
      </a:accent4>
      <a:accent5>
        <a:srgbClr val="D37051"/>
      </a:accent5>
      <a:accent6>
        <a:srgbClr val="D2689D"/>
      </a:accent6>
      <a:hlink>
        <a:srgbClr val="FFC000"/>
      </a:hlink>
      <a:folHlink>
        <a:srgbClr val="AFB2B4"/>
      </a:folHlink>
    </a:clrScheme>
    <a:fontScheme name="自定义 5">
      <a:majorFont>
        <a:latin typeface="Century Schoolbook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8060402020202020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14PPBG">
  <a:themeElements>
    <a:clrScheme name="办公助手主题颜色3">
      <a:dk1>
        <a:srgbClr val="3D3F41"/>
      </a:dk1>
      <a:lt1>
        <a:srgbClr val="FFFFFF"/>
      </a:lt1>
      <a:dk2>
        <a:srgbClr val="3D3F41"/>
      </a:dk2>
      <a:lt2>
        <a:srgbClr val="EEECE1"/>
      </a:lt2>
      <a:accent1>
        <a:srgbClr val="154295"/>
      </a:accent1>
      <a:accent2>
        <a:srgbClr val="0CA593"/>
      </a:accent2>
      <a:accent3>
        <a:srgbClr val="52BADA"/>
      </a:accent3>
      <a:accent4>
        <a:srgbClr val="2F47AF"/>
      </a:accent4>
      <a:accent5>
        <a:srgbClr val="D37051"/>
      </a:accent5>
      <a:accent6>
        <a:srgbClr val="D2689D"/>
      </a:accent6>
      <a:hlink>
        <a:srgbClr val="FFC000"/>
      </a:hlink>
      <a:folHlink>
        <a:srgbClr val="AFB2B4"/>
      </a:folHlink>
    </a:clrScheme>
    <a:fontScheme name="自定义 5">
      <a:majorFont>
        <a:latin typeface="Century Schoolbook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8060402020202020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0530A14PPBG">
  <a:themeElements>
    <a:clrScheme name="办公助手主题颜色3">
      <a:dk1>
        <a:srgbClr val="3D3F41"/>
      </a:dk1>
      <a:lt1>
        <a:srgbClr val="FFFFFF"/>
      </a:lt1>
      <a:dk2>
        <a:srgbClr val="3D3F41"/>
      </a:dk2>
      <a:lt2>
        <a:srgbClr val="EEECE1"/>
      </a:lt2>
      <a:accent1>
        <a:srgbClr val="154295"/>
      </a:accent1>
      <a:accent2>
        <a:srgbClr val="0CA593"/>
      </a:accent2>
      <a:accent3>
        <a:srgbClr val="52BADA"/>
      </a:accent3>
      <a:accent4>
        <a:srgbClr val="2F47AF"/>
      </a:accent4>
      <a:accent5>
        <a:srgbClr val="D37051"/>
      </a:accent5>
      <a:accent6>
        <a:srgbClr val="D2689D"/>
      </a:accent6>
      <a:hlink>
        <a:srgbClr val="FFC000"/>
      </a:hlink>
      <a:folHlink>
        <a:srgbClr val="AFB2B4"/>
      </a:folHlink>
    </a:clrScheme>
    <a:fontScheme name="自定义 5">
      <a:majorFont>
        <a:latin typeface="Century Schoolbook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8060402020202020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6137</Words>
  <Application>Kingsoft Office WPP</Application>
  <PresentationFormat>Apresentação na tela (4:3)</PresentationFormat>
  <Paragraphs>176</Paragraphs>
  <Slides>23</Slides>
  <Notes>2</Notes>
  <HiddenSlides>0</HiddenSlides>
  <MMClips>1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A000120140530A14PPBG</vt:lpstr>
      <vt:lpstr>1_A000120140530A14PPBG</vt:lpstr>
      <vt:lpstr>2_A000120140530A14PPBG</vt:lpstr>
      <vt:lpstr>Simulador Computacional do Método de Elevação Artificial Plunger Lift e Implementação de Controladores para Estudo Comparativo</vt:lpstr>
      <vt:lpstr>Tópicos da Apresentação</vt:lpstr>
      <vt:lpstr>Motivação e Objetivo</vt:lpstr>
      <vt:lpstr>Elevação Artificial</vt:lpstr>
      <vt:lpstr>Método Plunger Lift</vt:lpstr>
      <vt:lpstr>Método Plunger Lift</vt:lpstr>
      <vt:lpstr>Método Plunger Lift</vt:lpstr>
      <vt:lpstr>Método Plunger Lift</vt:lpstr>
      <vt:lpstr>Método Plunger Lift</vt:lpstr>
      <vt:lpstr>Controladores para Plunger Lift</vt:lpstr>
      <vt:lpstr>Controladores para Plunger Lift</vt:lpstr>
      <vt:lpstr>Controladores para Plunger Lift</vt:lpstr>
      <vt:lpstr>Controladores para Plunger Lift</vt:lpstr>
      <vt:lpstr>Simulador Computacional</vt:lpstr>
      <vt:lpstr>Simulador Computacional</vt:lpstr>
      <vt:lpstr>Simulador Computacional</vt:lpstr>
      <vt:lpstr>Resultados Parciais</vt:lpstr>
      <vt:lpstr>Resultados Parciais</vt:lpstr>
      <vt:lpstr>Resultados Parciais</vt:lpstr>
      <vt:lpstr>Resultados Parciais</vt:lpstr>
      <vt:lpstr>Conclusão</vt:lpstr>
      <vt:lpstr>Cronograma do Projeto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danielson</cp:lastModifiedBy>
  <cp:revision>192</cp:revision>
  <dcterms:created xsi:type="dcterms:W3CDTF">2016-06-27T02:42:34Z</dcterms:created>
  <dcterms:modified xsi:type="dcterms:W3CDTF">2016-06-27T02:42:34Z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ɫ_A000120140530A14PPBG</vt:lpwstr>
  </property>
  <property fmtid="{D5CDD505-2E9C-101B-9397-08002B2CF9AE}" pid="4" name="关键字">
    <vt:lpwstr> ҵƼ 4:3  ɫ  Ƽ  V1 ɫ</vt:lpwstr>
  </property>
  <property fmtid="{D5CDD505-2E9C-101B-9397-08002B2CF9AE}" pid="5" name="KSOProductBuildVer">
    <vt:lpwstr>1033-10.1.0.5503</vt:lpwstr>
  </property>
</Properties>
</file>