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2037107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76" sz="9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76" sz="9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76" sz="9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76" sz="9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76" sz="9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9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8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17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3372962"/>
            <a:ext cx="21844000" cy="932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t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vestigating Methods of Controlling Algebraic Connectiv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323" sz="10788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1">
                        <a:hueOff val="381599"/>
                        <a:lumOff val="-17182"/>
                      </a:schemeClr>
                    </a:gs>
                  </a:gsLst>
                  <a:lin ang="2037107" scaled="0"/>
                </a:gradFill>
              </a:defRPr>
            </a:lvl1pPr>
          </a:lstStyle>
          <a:p>
            <a:pPr/>
            <a:r>
              <a:t>Investigating Methods of Controlling Algebraic Connectivity</a:t>
            </a:r>
          </a:p>
        </p:txBody>
      </p:sp>
      <p:sp>
        <p:nvSpPr>
          <p:cNvPr id="151" name="Daniel Rodrigues, December 11t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Daniel Rodrigues, December 11th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Deterministic Cut Pseudo.png" descr="Deterministic Cut Pseu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9910" y="-1"/>
            <a:ext cx="11514427" cy="137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</p:pic>
      <p:sp>
        <p:nvSpPr>
          <p:cNvPr id="237" name="Deterministic Algorithm"/>
          <p:cNvSpPr txBox="1"/>
          <p:nvPr>
            <p:ph type="title"/>
          </p:nvPr>
        </p:nvSpPr>
        <p:spPr>
          <a:xfrm>
            <a:off x="1298551" y="463406"/>
            <a:ext cx="10138345" cy="1562101"/>
          </a:xfrm>
          <a:prstGeom prst="rect">
            <a:avLst/>
          </a:prstGeom>
        </p:spPr>
        <p:txBody>
          <a:bodyPr/>
          <a:lstStyle>
            <a:lvl1pPr algn="l">
              <a:defRPr spc="-209" sz="7000"/>
            </a:lvl1pPr>
          </a:lstStyle>
          <a:p>
            <a:pPr/>
            <a:r>
              <a:t>Deterministic Algorithm</a:t>
            </a:r>
          </a:p>
        </p:txBody>
      </p:sp>
      <p:sp>
        <p:nvSpPr>
          <p:cNvPr id="238" name="Removes an Edge with Min/Max Fiedler Impact"/>
          <p:cNvSpPr txBox="1"/>
          <p:nvPr>
            <p:ph type="body" idx="21"/>
          </p:nvPr>
        </p:nvSpPr>
        <p:spPr>
          <a:xfrm>
            <a:off x="1298551" y="2124551"/>
            <a:ext cx="11189898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Removes an Edge with Min/Max Fiedler Impact</a:t>
            </a:r>
          </a:p>
        </p:txBody>
      </p:sp>
      <p:sp>
        <p:nvSpPr>
          <p:cNvPr id="239" name="Input:…"/>
          <p:cNvSpPr txBox="1"/>
          <p:nvPr/>
        </p:nvSpPr>
        <p:spPr>
          <a:xfrm>
            <a:off x="1453891" y="3239596"/>
            <a:ext cx="9827666" cy="588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Input</a:t>
            </a:r>
            <a:r>
              <a:t>: </a:t>
            </a: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rPr>
                <a:solidFill>
                  <a:srgbClr val="000000"/>
                </a:solidFill>
              </a:rPr>
              <a:t>     Original Graph</a:t>
            </a:r>
            <a:endParaRPr>
              <a:solidFill>
                <a:srgbClr val="000000"/>
              </a:solidFill>
            </a:endParaRP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Sup>
                  <m:e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</m:oMath>
            </a14:m>
            <a:r>
              <a:rPr>
                <a:solidFill>
                  <a:srgbClr val="000000"/>
                </a:solidFill>
              </a:rPr>
              <a:t>    Target</a:t>
            </a:r>
            <a:r>
              <a:t> </a:t>
            </a:r>
            <a:r>
              <a:rPr>
                <a:solidFill>
                  <a:srgbClr val="000000"/>
                </a:solidFill>
              </a:rPr>
              <a:t>Fiedler</a:t>
            </a:r>
            <a:endParaRPr>
              <a:solidFill>
                <a:srgbClr val="000000"/>
              </a:solidFill>
            </a:endParaRPr>
          </a:p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endParaRPr>
              <a:solidFill>
                <a:srgbClr val="000000"/>
              </a:solidFill>
            </a:endParaRPr>
          </a:p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Output</a:t>
            </a:r>
            <a:r>
              <a:t>: </a:t>
            </a: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rgbClr val="000000"/>
                </a:solidFill>
              </a:rPr>
              <a:t>   Reached Fiedler</a:t>
            </a: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p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rPr>
                <a:solidFill>
                  <a:srgbClr val="000000"/>
                </a:solidFill>
              </a:rPr>
              <a:t>    Augmented Graph</a:t>
            </a:r>
            <a:endParaRPr>
              <a:solidFill>
                <a:srgbClr val="000000"/>
              </a:solidFill>
            </a:endParaRP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endParaRPr>
              <a:solidFill>
                <a:srgbClr val="000000"/>
              </a:solidFill>
            </a:endParaRPr>
          </a:p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Flags</a:t>
            </a:r>
            <a:r>
              <a:t>: </a:t>
            </a: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Allow Disconnect</a:t>
            </a:r>
            <a:endParaRPr>
              <a:solidFill>
                <a:srgbClr val="000000"/>
              </a:solidFill>
            </a:endParaRP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One/Two Sided Bound</a:t>
            </a:r>
          </a:p>
        </p:txBody>
      </p:sp>
      <p:pic>
        <p:nvPicPr>
          <p:cNvPr id="240" name="Deterministic Create Pseudo.png" descr="Deterministic Create 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173" y="9963377"/>
            <a:ext cx="10833101" cy="36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43" name="Wedge.png" descr="Wed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0" y="3797706"/>
            <a:ext cx="7620000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Circular.png" descr="Circul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5886" y="3797706"/>
            <a:ext cx="76200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Formation 1.jpg" descr="Formation 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88386" y="10980227"/>
            <a:ext cx="571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Formation 2.jpg" descr="Formation 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10980227"/>
            <a:ext cx="5715000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Formation 3.jpg" descr="Formation 3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80613" y="10980227"/>
            <a:ext cx="571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ine.png" descr="Lin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8113" y="3797706"/>
            <a:ext cx="7620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8724900" y="3114923"/>
            <a:ext cx="6934200" cy="1332638"/>
            <a:chOff x="0" y="246126"/>
            <a:chExt cx="6934200" cy="1332637"/>
          </a:xfrm>
        </p:grpSpPr>
        <p:sp>
          <p:nvSpPr>
            <p:cNvPr id="251" name="Exhaustive Search"/>
            <p:cNvSpPr txBox="1"/>
            <p:nvPr/>
          </p:nvSpPr>
          <p:spPr>
            <a:xfrm>
              <a:off x="0" y="669759"/>
              <a:ext cx="6934200" cy="909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2438400">
                <a:spcBef>
                  <a:spcPts val="2400"/>
                </a:spcBef>
                <a:defRPr b="1" sz="4800"/>
              </a:lvl1pPr>
            </a:lstStyle>
            <a:p>
              <a:pPr/>
              <a:r>
                <a:t>Exhaustive Search</a:t>
              </a:r>
            </a:p>
          </p:txBody>
        </p:sp>
        <p:sp>
          <p:nvSpPr>
            <p:cNvPr id="252" name="Baseline"/>
            <p:cNvSpPr/>
            <p:nvPr/>
          </p:nvSpPr>
          <p:spPr>
            <a:xfrm>
              <a:off x="3467100" y="24612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cap="all" spc="12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Baseline</a:t>
              </a:r>
            </a:p>
          </p:txBody>
        </p:sp>
      </p:grpSp>
      <p:sp>
        <p:nvSpPr>
          <p:cNvPr id="254" name="First Round"/>
          <p:cNvSpPr txBox="1"/>
          <p:nvPr/>
        </p:nvSpPr>
        <p:spPr>
          <a:xfrm>
            <a:off x="11030864" y="5669820"/>
            <a:ext cx="2322272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cap="all" spc="12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First Round</a:t>
            </a:r>
          </a:p>
        </p:txBody>
      </p:sp>
      <p:sp>
        <p:nvSpPr>
          <p:cNvPr id="255" name="Deterministic-Fiedler"/>
          <p:cNvSpPr txBox="1"/>
          <p:nvPr/>
        </p:nvSpPr>
        <p:spPr>
          <a:xfrm>
            <a:off x="8724900" y="6339579"/>
            <a:ext cx="6934200" cy="90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438400">
              <a:spcBef>
                <a:spcPts val="2400"/>
              </a:spcBef>
              <a:defRPr b="1" sz="4800"/>
            </a:lvl1pPr>
          </a:lstStyle>
          <a:p>
            <a:pPr/>
            <a:r>
              <a:t>Deterministic-Fiedler</a:t>
            </a:r>
          </a:p>
        </p:txBody>
      </p:sp>
      <p:sp>
        <p:nvSpPr>
          <p:cNvPr id="256" name="Second Round"/>
          <p:cNvSpPr txBox="1"/>
          <p:nvPr/>
        </p:nvSpPr>
        <p:spPr>
          <a:xfrm>
            <a:off x="5140209" y="8851686"/>
            <a:ext cx="2795322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cap="all" spc="12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Second Round</a:t>
            </a:r>
          </a:p>
        </p:txBody>
      </p:sp>
      <p:sp>
        <p:nvSpPr>
          <p:cNvPr id="257" name="Deterministic-Leverage"/>
          <p:cNvSpPr txBox="1"/>
          <p:nvPr/>
        </p:nvSpPr>
        <p:spPr>
          <a:xfrm>
            <a:off x="2202788" y="9521445"/>
            <a:ext cx="8670164" cy="90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438400">
              <a:spcBef>
                <a:spcPts val="2400"/>
              </a:spcBef>
              <a:defRPr b="1" sz="4800"/>
            </a:lvl1pPr>
          </a:lstStyle>
          <a:p>
            <a:pPr/>
            <a:r>
              <a:t>Deterministic-Leverage</a:t>
            </a:r>
          </a:p>
        </p:txBody>
      </p:sp>
      <p:sp>
        <p:nvSpPr>
          <p:cNvPr id="258" name="Deterministic-Gradient"/>
          <p:cNvSpPr txBox="1"/>
          <p:nvPr/>
        </p:nvSpPr>
        <p:spPr>
          <a:xfrm>
            <a:off x="13922092" y="9521446"/>
            <a:ext cx="7848074" cy="90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438400">
              <a:spcBef>
                <a:spcPts val="2400"/>
              </a:spcBef>
              <a:defRPr b="1" sz="4800"/>
            </a:lvl1pPr>
          </a:lstStyle>
          <a:p>
            <a:pPr/>
            <a:r>
              <a:t>Deterministic-Gradient</a:t>
            </a:r>
          </a:p>
        </p:txBody>
      </p:sp>
      <p:sp>
        <p:nvSpPr>
          <p:cNvPr id="259" name="Second Round"/>
          <p:cNvSpPr txBox="1"/>
          <p:nvPr/>
        </p:nvSpPr>
        <p:spPr>
          <a:xfrm>
            <a:off x="16448470" y="8851686"/>
            <a:ext cx="2795322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cap="all" spc="12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Second Round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100000">
            <a:off x="6491421" y="7950165"/>
            <a:ext cx="441728" cy="199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17450851" y="7950165"/>
            <a:ext cx="441728" cy="1999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oup"/>
          <p:cNvGrpSpPr/>
          <p:nvPr/>
        </p:nvGrpSpPr>
        <p:grpSpPr>
          <a:xfrm>
            <a:off x="8724900" y="11504103"/>
            <a:ext cx="6934200" cy="1332639"/>
            <a:chOff x="0" y="246126"/>
            <a:chExt cx="6934200" cy="1332637"/>
          </a:xfrm>
        </p:grpSpPr>
        <p:sp>
          <p:nvSpPr>
            <p:cNvPr id="262" name="Randomized-Fiedler"/>
            <p:cNvSpPr txBox="1"/>
            <p:nvPr/>
          </p:nvSpPr>
          <p:spPr>
            <a:xfrm>
              <a:off x="0" y="669759"/>
              <a:ext cx="6934200" cy="909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1389888">
                <a:defRPr b="1" spc="-143" sz="4788">
                  <a:gradFill flip="none" rotWithShape="1">
                    <a:gsLst>
                      <a:gs pos="0">
                        <a:srgbClr val="1E98FD"/>
                      </a:gs>
                      <a:gs pos="100000">
                        <a:srgbClr val="FF00F7"/>
                      </a:gs>
                    </a:gsLst>
                    <a:lin ang="3960000" scaled="0"/>
                  </a:gradFill>
                </a:defRPr>
              </a:lvl1pPr>
            </a:lstStyle>
            <a:p>
              <a:pPr/>
              <a:r>
                <a:t>Randomized-Fiedler</a:t>
              </a:r>
            </a:p>
          </p:txBody>
        </p:sp>
        <p:sp>
          <p:nvSpPr>
            <p:cNvPr id="263" name="Chosen"/>
            <p:cNvSpPr/>
            <p:nvPr/>
          </p:nvSpPr>
          <p:spPr>
            <a:xfrm>
              <a:off x="3467100" y="24612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cap="all" spc="12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Chosen</a:t>
              </a:r>
            </a:p>
          </p:txBody>
        </p:sp>
      </p:grp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6200000">
            <a:off x="11971135" y="4958720"/>
            <a:ext cx="441729" cy="199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68" name="Formation 1.jpg" descr="Formation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88386" y="10980227"/>
            <a:ext cx="571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Formation 2.jpg" descr="Formation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4500" y="10980227"/>
            <a:ext cx="5715000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Formation 3.jpg" descr="Formation 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0613" y="10980227"/>
            <a:ext cx="571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Circular.png" descr="Circul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16886" y="3128861"/>
            <a:ext cx="68580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Line.png" descr="Lin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9113" y="3323551"/>
            <a:ext cx="68580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Wedge.png" descr="Wed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63000" y="3128861"/>
            <a:ext cx="6858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76" name="*Lowered Amplification"/>
          <p:cNvSpPr txBox="1"/>
          <p:nvPr/>
        </p:nvSpPr>
        <p:spPr>
          <a:xfrm>
            <a:off x="16986848" y="1306376"/>
            <a:ext cx="602904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*Lowered Amplification</a:t>
            </a:r>
          </a:p>
        </p:txBody>
      </p:sp>
      <p:sp>
        <p:nvSpPr>
          <p:cNvPr id="277" name="*~11/27 Tests (n &gt;= 5)"/>
          <p:cNvSpPr txBox="1"/>
          <p:nvPr/>
        </p:nvSpPr>
        <p:spPr>
          <a:xfrm>
            <a:off x="1314616" y="1306376"/>
            <a:ext cx="4766362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*~11/27 Tests (n &gt;= 5)</a:t>
            </a:r>
          </a:p>
        </p:txBody>
      </p:sp>
      <p:pic>
        <p:nvPicPr>
          <p:cNvPr id="278" name="n = 6 and λ ≈ 2.12.png" descr="n = 6 and λ ≈ 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75" y="3294298"/>
            <a:ext cx="7127403" cy="7127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n = 6 and λ ≈ 2.12.png" descr="n = 6 and λ ≈ 2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4273" y="3302000"/>
            <a:ext cx="7112001" cy="711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n = 6 and λ ≈ 1.75.png" descr="n = 6 and λ ≈ 1.7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45371" y="3100919"/>
            <a:ext cx="7112001" cy="71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Decision Tree is Expo(E) - Proposed Algorithms are Poly(E)…"/>
          <p:cNvSpPr txBox="1"/>
          <p:nvPr/>
        </p:nvSpPr>
        <p:spPr>
          <a:xfrm>
            <a:off x="1270000" y="10983653"/>
            <a:ext cx="21844000" cy="269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38454">
              <a:lnSpc>
                <a:spcPct val="80000"/>
              </a:lnSpc>
              <a:defRPr baseline="65919" spc="-91" sz="303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Decision Tree is Expo(E) - Proposed Algorithms are Poly(E)</a:t>
            </a:r>
            <a:br/>
          </a:p>
          <a:p>
            <a:pPr defTabSz="338454">
              <a:lnSpc>
                <a:spcPct val="80000"/>
              </a:lnSpc>
              <a:defRPr baseline="65919" spc="-91" sz="30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Takeaways:</a:t>
            </a:r>
            <a:r>
              <a:t> In our simulations, all algorithms had similar performance. </a:t>
            </a:r>
          </a:p>
          <a:p>
            <a:pPr defTabSz="338454">
              <a:lnSpc>
                <a:spcPct val="80000"/>
              </a:lnSpc>
              <a:defRPr baseline="65919" spc="-91" sz="30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Randomized tends to perform best.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Random Create Pseudo.png" descr="Random Create Pseu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173" y="8655008"/>
            <a:ext cx="10833101" cy="49857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84" name="Random Cut Pseudo.png" descr="Random Cut 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3442" y="0"/>
            <a:ext cx="11227363" cy="137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285" name="Randomized Algorithm"/>
          <p:cNvSpPr txBox="1"/>
          <p:nvPr>
            <p:ph type="title"/>
          </p:nvPr>
        </p:nvSpPr>
        <p:spPr>
          <a:xfrm>
            <a:off x="1298551" y="463406"/>
            <a:ext cx="10138345" cy="1562101"/>
          </a:xfrm>
          <a:prstGeom prst="rect">
            <a:avLst/>
          </a:prstGeom>
        </p:spPr>
        <p:txBody>
          <a:bodyPr/>
          <a:lstStyle>
            <a:lvl1pPr algn="l">
              <a:defRPr spc="-209" sz="7000"/>
            </a:lvl1pPr>
          </a:lstStyle>
          <a:p>
            <a:pPr/>
            <a:r>
              <a:t>Randomized Algorithm</a:t>
            </a:r>
          </a:p>
        </p:txBody>
      </p:sp>
      <p:sp>
        <p:nvSpPr>
          <p:cNvPr id="286" name="Removes a Random Valid Edge"/>
          <p:cNvSpPr txBox="1"/>
          <p:nvPr>
            <p:ph type="body" idx="21"/>
          </p:nvPr>
        </p:nvSpPr>
        <p:spPr>
          <a:xfrm>
            <a:off x="1298551" y="2124551"/>
            <a:ext cx="10138345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Removes a Random Valid Edge</a:t>
            </a:r>
          </a:p>
        </p:txBody>
      </p:sp>
      <p:sp>
        <p:nvSpPr>
          <p:cNvPr id="287" name="Input:…"/>
          <p:cNvSpPr txBox="1"/>
          <p:nvPr/>
        </p:nvSpPr>
        <p:spPr>
          <a:xfrm>
            <a:off x="1453891" y="3239596"/>
            <a:ext cx="9827666" cy="588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Input</a:t>
            </a:r>
            <a:r>
              <a:t>: </a:t>
            </a: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r>
                  <a:rPr xmlns:a="http://schemas.openxmlformats.org/drawingml/2006/main" sz="3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rPr>
                <a:solidFill>
                  <a:srgbClr val="000000"/>
                </a:solidFill>
              </a:rPr>
              <a:t>     Original Graph</a:t>
            </a:r>
            <a:endParaRPr>
              <a:solidFill>
                <a:srgbClr val="000000"/>
              </a:solidFill>
            </a:endParaRP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Sup>
                  <m:e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</m:oMath>
            </a14:m>
            <a:r>
              <a:rPr>
                <a:solidFill>
                  <a:srgbClr val="000000"/>
                </a:solidFill>
              </a:rPr>
              <a:t>    Target</a:t>
            </a:r>
            <a:r>
              <a:t> </a:t>
            </a:r>
            <a:r>
              <a:rPr>
                <a:solidFill>
                  <a:srgbClr val="000000"/>
                </a:solidFill>
              </a:rPr>
              <a:t>Fiedler</a:t>
            </a:r>
            <a:endParaRPr>
              <a:solidFill>
                <a:srgbClr val="000000"/>
              </a:solidFill>
            </a:endParaRP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rPr>
                <a:solidFill>
                  <a:srgbClr val="000000"/>
                </a:solidFill>
              </a:rPr>
              <a:t>       Amplification Runs</a:t>
            </a:r>
            <a:endParaRPr>
              <a:solidFill>
                <a:srgbClr val="000000"/>
              </a:solidFill>
            </a:endParaRPr>
          </a:p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Output</a:t>
            </a:r>
            <a:r>
              <a:t>: </a:t>
            </a: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rgbClr val="000000"/>
                </a:solidFill>
              </a:rPr>
              <a:t>   Reached Fiedler</a:t>
            </a: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p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rPr>
                <a:solidFill>
                  <a:srgbClr val="000000"/>
                </a:solidFill>
              </a:rPr>
              <a:t>    Augmented Graph</a:t>
            </a:r>
            <a:endParaRPr>
              <a:solidFill>
                <a:srgbClr val="000000"/>
              </a:solidFill>
            </a:endParaRPr>
          </a:p>
          <a:p>
            <a:pPr lvl="2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endParaRPr>
              <a:solidFill>
                <a:srgbClr val="000000"/>
              </a:solidFill>
            </a:endParaRPr>
          </a:p>
          <a:p>
            <a:pPr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Flags</a:t>
            </a:r>
            <a:r>
              <a:t>: </a:t>
            </a: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Allow Disconnect</a:t>
            </a:r>
            <a:endParaRPr>
              <a:solidFill>
                <a:srgbClr val="000000"/>
              </a:solidFill>
            </a:endParaRPr>
          </a:p>
          <a:p>
            <a:pPr lvl="1" algn="l" defTabSz="2438338">
              <a:lnSpc>
                <a:spcPct val="120000"/>
              </a:lnSpc>
              <a:defRPr spc="-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One/Two Sided Bound</a:t>
            </a:r>
          </a:p>
        </p:txBody>
      </p:sp>
      <p:sp>
        <p:nvSpPr>
          <p:cNvPr id="288" name="Rectangle"/>
          <p:cNvSpPr/>
          <p:nvPr/>
        </p:nvSpPr>
        <p:spPr>
          <a:xfrm>
            <a:off x="13690139" y="1570547"/>
            <a:ext cx="9413968" cy="5331043"/>
          </a:xfrm>
          <a:prstGeom prst="rect">
            <a:avLst/>
          </a:prstGeom>
          <a:ln w="50800">
            <a:solidFill>
              <a:srgbClr val="EA34C7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2283121" y="4967020"/>
            <a:ext cx="3556019" cy="568674"/>
          </a:xfrm>
          <a:prstGeom prst="rect">
            <a:avLst/>
          </a:prstGeom>
          <a:ln w="50800">
            <a:solidFill>
              <a:srgbClr val="EA34C7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0" name="Rectangle"/>
          <p:cNvSpPr/>
          <p:nvPr/>
        </p:nvSpPr>
        <p:spPr>
          <a:xfrm>
            <a:off x="1805003" y="10169825"/>
            <a:ext cx="9125442" cy="2529842"/>
          </a:xfrm>
          <a:prstGeom prst="rect">
            <a:avLst/>
          </a:prstGeom>
          <a:ln w="50800">
            <a:solidFill>
              <a:srgbClr val="EA34C7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Instance: Given an undirected graph  , a non-negative integer  , and a non-negative threshold  .…"/>
          <p:cNvSpPr txBox="1"/>
          <p:nvPr>
            <p:ph type="body" sz="half" idx="1"/>
          </p:nvPr>
        </p:nvSpPr>
        <p:spPr>
          <a:xfrm>
            <a:off x="1252157" y="4403680"/>
            <a:ext cx="21844001" cy="471707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/>
            </a:pPr>
            <a:r>
              <a:t>Instance: </a:t>
            </a:r>
            <a:r>
              <a:rPr b="0"/>
              <a:t>Given an undirected graph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, a non-negative integer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rPr b="0"/>
              <a:t>, and a non-negative threshold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rPr b="0"/>
              <a:t>.</a:t>
            </a:r>
          </a:p>
          <a:p>
            <a:pPr marL="0" indent="0">
              <a:buClrTx/>
              <a:buSzTx/>
              <a:buNone/>
              <a:defRPr b="1"/>
            </a:pPr>
            <a:r>
              <a:t>Question:</a:t>
            </a:r>
            <a:r>
              <a:rPr b="0"/>
              <a:t> Is there a subset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sSup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p>
                </m:sSup>
              </m:oMath>
            </a14:m>
            <a:r>
              <a:rPr b="0"/>
              <a:t> of size </a:t>
            </a:r>
            <a14:m>
              <m:oMath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rPr b="0"/>
              <a:t> such that the graph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∪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satisfies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rPr b="0"/>
              <a:t>.</a:t>
            </a:r>
          </a:p>
        </p:txBody>
      </p:sp>
      <p:sp>
        <p:nvSpPr>
          <p:cNvPr id="293" name="Damon Mosk-Aoyama. 2008. Maximum algebraic connectivity augmentation is NP-hard."/>
          <p:cNvSpPr txBox="1"/>
          <p:nvPr/>
        </p:nvSpPr>
        <p:spPr>
          <a:xfrm>
            <a:off x="1270000" y="2619567"/>
            <a:ext cx="21844000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30200">
              <a:lnSpc>
                <a:spcPct val="90000"/>
              </a:lnSpc>
              <a:defRPr spc="-139" sz="464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Damon Mosk-Aoyama. 2008. Maximum algebraic connectivity augmentation is NP-hard.</a:t>
            </a:r>
          </a:p>
        </p:txBody>
      </p:sp>
      <p:sp>
        <p:nvSpPr>
          <p:cNvPr id="294" name="Maximum Algebraic Connectivity Augmentation"/>
          <p:cNvSpPr txBox="1"/>
          <p:nvPr/>
        </p:nvSpPr>
        <p:spPr>
          <a:xfrm>
            <a:off x="1270000" y="812800"/>
            <a:ext cx="21844000" cy="1517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759459">
              <a:lnSpc>
                <a:spcPct val="80000"/>
              </a:lnSpc>
              <a:defRPr spc="-231" sz="7728"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Maximum Algebraic Connectivity Augmentation</a:t>
            </a:r>
          </a:p>
        </p:txBody>
      </p:sp>
      <p:sp>
        <p:nvSpPr>
          <p:cNvPr id="295" name="NP-Complete"/>
          <p:cNvSpPr txBox="1"/>
          <p:nvPr/>
        </p:nvSpPr>
        <p:spPr>
          <a:xfrm>
            <a:off x="1270000" y="12198667"/>
            <a:ext cx="21844000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267967">
              <a:defRPr b="1" spc="-131" sz="436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NP-Complete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1282843" y="9327302"/>
            <a:ext cx="21782628" cy="1223536"/>
            <a:chOff x="0" y="0"/>
            <a:chExt cx="21782627" cy="1223534"/>
          </a:xfrm>
        </p:grpSpPr>
        <p:pic>
          <p:nvPicPr>
            <p:cNvPr id="296" name="checkmark.png" descr="checkma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5785"/>
              <a:ext cx="751493" cy="611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NP:   verifiable in polynomial time."/>
            <p:cNvSpPr txBox="1"/>
            <p:nvPr/>
          </p:nvSpPr>
          <p:spPr>
            <a:xfrm>
              <a:off x="1413664" y="0"/>
              <a:ext cx="20368964" cy="1223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2438400">
                <a:spcBef>
                  <a:spcPts val="2400"/>
                </a:spcBef>
                <a:defRPr b="1" sz="4800"/>
              </a:pPr>
              <a:r>
                <a:t>NP: </a:t>
              </a:r>
              <a14:m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a14:m>
              <a:r>
                <a:rPr b="0"/>
                <a:t> verifiable in polynomial time.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1282843" y="10632928"/>
            <a:ext cx="21782628" cy="985973"/>
            <a:chOff x="0" y="0"/>
            <a:chExt cx="21782627" cy="985972"/>
          </a:xfrm>
        </p:grpSpPr>
        <p:pic>
          <p:nvPicPr>
            <p:cNvPr id="299" name="checkmark.png" descr="checkma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28603"/>
              <a:ext cx="751493" cy="611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0" name="NP-Hard: Reduction from 3-colorability."/>
            <p:cNvSpPr txBox="1"/>
            <p:nvPr/>
          </p:nvSpPr>
          <p:spPr>
            <a:xfrm>
              <a:off x="1413664" y="0"/>
              <a:ext cx="20368964" cy="985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2438400">
                <a:spcBef>
                  <a:spcPts val="2400"/>
                </a:spcBef>
                <a:defRPr b="1" sz="4800"/>
              </a:pPr>
              <a:r>
                <a:t>NP-Hard: </a:t>
              </a:r>
              <a:r>
                <a:rPr b="0"/>
                <a:t>Reduction from 3-colorability.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  <p:bldP build="whole" bldLvl="1" animBg="1" rev="0" advAuto="0" spid="301" grpId="2"/>
      <p:bldP build="whole" bldLvl="1" animBg="1" rev="0" advAuto="0" spid="295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A Harder Version of Ou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Harder Version of Our Problem</a:t>
            </a:r>
          </a:p>
        </p:txBody>
      </p:sp>
      <p:sp>
        <p:nvSpPr>
          <p:cNvPr id="304" name="Instance: Given an undirected graph  , a subset  , a non-negative integer  , and a non-negative threshold   and  .…"/>
          <p:cNvSpPr txBox="1"/>
          <p:nvPr>
            <p:ph type="body" sz="half" idx="1"/>
          </p:nvPr>
        </p:nvSpPr>
        <p:spPr>
          <a:xfrm>
            <a:off x="1270000" y="3160014"/>
            <a:ext cx="21844000" cy="471708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/>
            </a:pPr>
            <a:r>
              <a:t>Instance: </a:t>
            </a:r>
            <a:r>
              <a:rPr b="0"/>
              <a:t>Given an undirected graph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, a subset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</m:oMath>
            </a14:m>
            <a:r>
              <a:rPr b="0"/>
              <a:t>, a non-negative integer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rPr b="0"/>
              <a:t>, and a non-negative threshold </a:t>
            </a:r>
            <a14:m>
              <m:oMath>
                <m:sSub>
                  <m:e>
                    <m:r>
                      <a:rPr xmlns:a="http://schemas.openxmlformats.org/drawingml/2006/main" sz="7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7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 b="0"/>
              <a:t> and </a:t>
            </a:r>
            <a14:m>
              <m:oMath>
                <m:sSub>
                  <m:e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 b="0"/>
              <a:t>.</a:t>
            </a:r>
          </a:p>
          <a:p>
            <a:pPr marL="0" indent="0">
              <a:buClrTx/>
              <a:buSzTx/>
              <a:buNone/>
              <a:defRPr b="1"/>
            </a:pPr>
            <a:r>
              <a:t>Question:</a:t>
            </a:r>
            <a:r>
              <a:rPr b="0"/>
              <a:t> Is there a subset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of size </a:t>
            </a:r>
            <a14:m>
              <m:oMath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6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rPr b="0"/>
              <a:t> such that the graph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satisfies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 b="0"/>
              <a:t>.</a:t>
            </a:r>
          </a:p>
        </p:txBody>
      </p:sp>
      <p:sp>
        <p:nvSpPr>
          <p:cNvPr id="305" name="NP-Complete"/>
          <p:cNvSpPr txBox="1"/>
          <p:nvPr/>
        </p:nvSpPr>
        <p:spPr>
          <a:xfrm>
            <a:off x="1270000" y="12198667"/>
            <a:ext cx="21844000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267967">
              <a:defRPr b="1" spc="-131" sz="436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NP-Complete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1367057" y="8147136"/>
            <a:ext cx="21782628" cy="1223536"/>
            <a:chOff x="0" y="0"/>
            <a:chExt cx="21782627" cy="1223534"/>
          </a:xfrm>
        </p:grpSpPr>
        <p:pic>
          <p:nvPicPr>
            <p:cNvPr id="306" name="checkmark.png" descr="checkma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5785"/>
              <a:ext cx="751493" cy="611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NP:  ,  , and   verifiable in polynomial time."/>
            <p:cNvSpPr txBox="1"/>
            <p:nvPr/>
          </p:nvSpPr>
          <p:spPr>
            <a:xfrm>
              <a:off x="1413664" y="0"/>
              <a:ext cx="20368964" cy="1223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2438400">
                <a:spcBef>
                  <a:spcPts val="2400"/>
                </a:spcBef>
                <a:defRPr b="1" sz="4800"/>
              </a:pPr>
              <a:r>
                <a:t>NP: </a:t>
              </a:r>
              <a14:m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a14:m>
              <a:r>
                <a:rPr b="0"/>
                <a:t>, </a:t>
              </a:r>
              <a14:m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</m:oMath>
              </a14:m>
              <a:r>
                <a:rPr b="0"/>
                <a:t>, and </a:t>
              </a:r>
              <a14:m>
                <m:oMath>
                  <m:r>
                    <a:rPr xmlns:a="http://schemas.openxmlformats.org/drawingml/2006/main" sz="6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6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6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a14:m>
              <a:r>
                <a:rPr b="0"/>
                <a:t> verifiable in polynomial time.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367057" y="9452762"/>
            <a:ext cx="21782628" cy="1731894"/>
            <a:chOff x="0" y="0"/>
            <a:chExt cx="21782627" cy="1731893"/>
          </a:xfrm>
        </p:grpSpPr>
        <p:pic>
          <p:nvPicPr>
            <p:cNvPr id="309" name="checkmark.png" descr="checkmark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28603"/>
              <a:ext cx="751493" cy="611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NP-Hard: Reduction from the “maximum algebraic connectivity augmentation problem”."/>
            <p:cNvSpPr txBox="1"/>
            <p:nvPr/>
          </p:nvSpPr>
          <p:spPr>
            <a:xfrm>
              <a:off x="1413664" y="0"/>
              <a:ext cx="20368964" cy="1731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algn="l" defTabSz="2438400">
                <a:spcBef>
                  <a:spcPts val="2400"/>
                </a:spcBef>
                <a:defRPr b="1" sz="4800"/>
              </a:pPr>
              <a:r>
                <a:t>NP-Hard: </a:t>
              </a:r>
              <a:r>
                <a:rPr b="0"/>
                <a:t>Reduction from the “maximum algebraic connectivity augmentation problem”.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11" grpId="2"/>
      <p:bldP build="whole" bldLvl="1" animBg="1" rev="0" advAuto="0" spid="30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uture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Works</a:t>
            </a:r>
          </a:p>
        </p:txBody>
      </p:sp>
      <p:sp>
        <p:nvSpPr>
          <p:cNvPr id="314" name="Is the original question we proposed NP-Hard?…"/>
          <p:cNvSpPr txBox="1"/>
          <p:nvPr>
            <p:ph type="body" idx="1"/>
          </p:nvPr>
        </p:nvSpPr>
        <p:spPr>
          <a:xfrm>
            <a:off x="1270000" y="3507691"/>
            <a:ext cx="21844000" cy="841703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Is the original question we proposed NP-Hard?</a:t>
            </a:r>
          </a:p>
          <a:p>
            <a:pPr>
              <a:lnSpc>
                <a:spcPct val="120000"/>
              </a:lnSpc>
            </a:pPr>
            <a:r>
              <a:t>What about reducing weights on graphs?</a:t>
            </a:r>
          </a:p>
          <a:p>
            <a:pPr>
              <a:lnSpc>
                <a:spcPct val="120000"/>
              </a:lnSpc>
            </a:pPr>
            <a:r>
              <a:t>What about optimizing the number of removed edges to meet the threshold?</a:t>
            </a:r>
          </a:p>
          <a:p>
            <a:pPr>
              <a:lnSpc>
                <a:spcPct val="120000"/>
              </a:lnSpc>
            </a:pPr>
            <a:r>
              <a:t>Can we split a graph into separate components with desired Fiedler values (same or different)? </a:t>
            </a:r>
          </a:p>
        </p:txBody>
      </p:sp>
      <p:pic>
        <p:nvPicPr>
          <p:cNvPr id="315" name="Image" descr="Image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19899969" y="10050129"/>
            <a:ext cx="3197311" cy="2835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Networking and Robotic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 and Robotic Applications</a:t>
            </a:r>
          </a:p>
        </p:txBody>
      </p:sp>
      <p:sp>
        <p:nvSpPr>
          <p:cNvPr id="318" name="Problem: Can we enable a system engineer or real-time supervisor to constrain the algebraic connectivity (i.e. Fiedler value) of a mobile multi-agent system by augmenting a flock’s network topology?…"/>
          <p:cNvSpPr txBox="1"/>
          <p:nvPr>
            <p:ph type="body" sz="half" idx="1"/>
          </p:nvPr>
        </p:nvSpPr>
        <p:spPr>
          <a:xfrm>
            <a:off x="1270000" y="3335156"/>
            <a:ext cx="21844000" cy="3645170"/>
          </a:xfrm>
          <a:prstGeom prst="rect">
            <a:avLst/>
          </a:prstGeom>
        </p:spPr>
        <p:txBody>
          <a:bodyPr/>
          <a:lstStyle/>
          <a:p>
            <a:pPr marL="0" indent="0" defTabSz="1950720">
              <a:spcBef>
                <a:spcPts val="1900"/>
              </a:spcBef>
              <a:buClrTx/>
              <a:buSzTx/>
              <a:buNone/>
              <a:defRPr b="1" sz="3840">
                <a:solidFill>
                  <a:srgbClr val="929292"/>
                </a:solidFill>
              </a:defRPr>
            </a:pPr>
            <a:r>
              <a:t>Problem: </a:t>
            </a:r>
            <a:r>
              <a:rPr b="0"/>
              <a:t>Can we enable a system engineer or real-time supervisor to constrain the algebraic connectivity (i.e. Fiedler value) of a mobile multi-agent system by augmenting a flock’s network topology?</a:t>
            </a:r>
            <a:endParaRPr b="0"/>
          </a:p>
          <a:p>
            <a:pPr marL="0" indent="0" defTabSz="1950720">
              <a:spcBef>
                <a:spcPts val="1900"/>
              </a:spcBef>
              <a:buClrTx/>
              <a:buSzTx/>
              <a:buNone/>
              <a:defRPr b="1" sz="3840"/>
            </a:pPr>
            <a:r>
              <a:t>Solution: </a:t>
            </a:r>
            <a:r>
              <a:rPr b="0"/>
              <a:t>Selecting and maintaining a subset of edges in a graph as to dictate the final graph’s algebraic connectivity (i.e. Fiedler value).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270000" y="8573748"/>
            <a:ext cx="6934200" cy="4374527"/>
            <a:chOff x="0" y="0"/>
            <a:chExt cx="6934200" cy="4374525"/>
          </a:xfrm>
        </p:grpSpPr>
        <p:sp>
          <p:nvSpPr>
            <p:cNvPr id="319" name="Reducing Transmission Noice or Network Traffic Per Time Unit"/>
            <p:cNvSpPr txBox="1"/>
            <p:nvPr/>
          </p:nvSpPr>
          <p:spPr>
            <a:xfrm>
              <a:off x="0" y="669759"/>
              <a:ext cx="6934200" cy="370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438400">
                <a:spcBef>
                  <a:spcPts val="2400"/>
                </a:spcBef>
                <a:defRPr b="1" sz="4800"/>
              </a:lvl1pPr>
            </a:lstStyle>
            <a:p>
              <a:pPr/>
              <a:r>
                <a:t>Reducing Transmission Noice or Network Traffic Per Time Unit</a:t>
              </a:r>
            </a:p>
          </p:txBody>
        </p:sp>
        <p:sp>
          <p:nvSpPr>
            <p:cNvPr id="320" name="Environment &amp; Limitations"/>
            <p:cNvSpPr txBox="1"/>
            <p:nvPr/>
          </p:nvSpPr>
          <p:spPr>
            <a:xfrm>
              <a:off x="0" y="0"/>
              <a:ext cx="5094123" cy="49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2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Environment &amp; Limitations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8724899" y="8573748"/>
            <a:ext cx="6934201" cy="4374527"/>
            <a:chOff x="0" y="0"/>
            <a:chExt cx="6934200" cy="4374525"/>
          </a:xfrm>
        </p:grpSpPr>
        <p:sp>
          <p:nvSpPr>
            <p:cNvPr id="322" name="More Efficient Information Distribution Through Broadcasting (Rather than Routing)"/>
            <p:cNvSpPr txBox="1"/>
            <p:nvPr/>
          </p:nvSpPr>
          <p:spPr>
            <a:xfrm>
              <a:off x="0" y="669759"/>
              <a:ext cx="6934200" cy="370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292095">
                <a:spcBef>
                  <a:spcPts val="2200"/>
                </a:spcBef>
                <a:defRPr b="1" sz="4512"/>
              </a:lvl1pPr>
            </a:lstStyle>
            <a:p>
              <a:pPr>
                <a:defRPr b="0"/>
              </a:pPr>
              <a:r>
                <a:rPr b="1"/>
                <a:t>More Efficient Information Distribution Through Broadcasting (Rather than Routing)</a:t>
              </a:r>
            </a:p>
          </p:txBody>
        </p:sp>
        <p:sp>
          <p:nvSpPr>
            <p:cNvPr id="323" name="Network Efficiency"/>
            <p:cNvSpPr txBox="1"/>
            <p:nvPr/>
          </p:nvSpPr>
          <p:spPr>
            <a:xfrm>
              <a:off x="0" y="0"/>
              <a:ext cx="3785007" cy="49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2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Network Efficiency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16179800" y="8573748"/>
            <a:ext cx="6934200" cy="4374527"/>
            <a:chOff x="0" y="0"/>
            <a:chExt cx="6934200" cy="4374525"/>
          </a:xfrm>
        </p:grpSpPr>
        <p:sp>
          <p:nvSpPr>
            <p:cNvPr id="325" name="Controlling the Speed of Consensus or Identifying Malicious Agents Through Multi Path Routing"/>
            <p:cNvSpPr txBox="1"/>
            <p:nvPr/>
          </p:nvSpPr>
          <p:spPr>
            <a:xfrm>
              <a:off x="0" y="669759"/>
              <a:ext cx="6934200" cy="370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170176">
                <a:spcBef>
                  <a:spcPts val="2100"/>
                </a:spcBef>
                <a:defRPr b="1" sz="4272"/>
              </a:lvl1pPr>
            </a:lstStyle>
            <a:p>
              <a:pPr>
                <a:defRPr b="0"/>
              </a:pPr>
              <a:r>
                <a:rPr b="1"/>
                <a:t>Controlling the Speed of Consensus or Identifying Malicious Agents Through Multi Path Routing</a:t>
              </a:r>
            </a:p>
          </p:txBody>
        </p:sp>
        <p:sp>
          <p:nvSpPr>
            <p:cNvPr id="326" name="Consensus &amp; Resilience"/>
            <p:cNvSpPr txBox="1"/>
            <p:nvPr/>
          </p:nvSpPr>
          <p:spPr>
            <a:xfrm>
              <a:off x="0" y="0"/>
              <a:ext cx="4509517" cy="49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2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Consensus &amp; Resilience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2"/>
      <p:bldP build="whole" bldLvl="1" animBg="1" rev="0" advAuto="0" spid="3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art of a Three Project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2037107" scaled="0"/>
                </a:gradFill>
              </a:defRPr>
            </a:lvl1pPr>
          </a:lstStyle>
          <a:p>
            <a:pPr/>
            <a:r>
              <a:t>Part of a Three Project Series</a:t>
            </a:r>
          </a:p>
        </p:txBody>
      </p:sp>
      <p:sp>
        <p:nvSpPr>
          <p:cNvPr id="154" name="Line"/>
          <p:cNvSpPr/>
          <p:nvPr/>
        </p:nvSpPr>
        <p:spPr>
          <a:xfrm>
            <a:off x="-13712" y="10528512"/>
            <a:ext cx="24411424" cy="1"/>
          </a:xfrm>
          <a:prstGeom prst="line">
            <a:avLst/>
          </a:prstGeom>
          <a:ln w="127000" cap="rnd">
            <a:solidFill>
              <a:srgbClr val="D5D5D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" name="Group"/>
          <p:cNvGrpSpPr/>
          <p:nvPr/>
        </p:nvGrpSpPr>
        <p:grpSpPr>
          <a:xfrm>
            <a:off x="16319151" y="5653532"/>
            <a:ext cx="7039650" cy="4681580"/>
            <a:chOff x="0" y="0"/>
            <a:chExt cx="7039649" cy="4681579"/>
          </a:xfrm>
        </p:grpSpPr>
        <p:sp>
          <p:nvSpPr>
            <p:cNvPr id="155" name="3"/>
            <p:cNvSpPr/>
            <p:nvPr/>
          </p:nvSpPr>
          <p:spPr>
            <a:xfrm>
              <a:off x="0" y="729088"/>
              <a:ext cx="910000" cy="910000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" name="Using Multi-Path Routing to Identify Malicious Agents in Consensus"/>
            <p:cNvSpPr txBox="1"/>
            <p:nvPr/>
          </p:nvSpPr>
          <p:spPr>
            <a:xfrm>
              <a:off x="1442595" y="772147"/>
              <a:ext cx="5597055" cy="2890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4200"/>
              </a:lvl1pPr>
            </a:lstStyle>
            <a:p>
              <a:pPr/>
              <a:r>
                <a:t>Using Multi-Path Routing to Identify Malicious Agents in Consensus</a:t>
              </a:r>
            </a:p>
          </p:txBody>
        </p:sp>
        <p:sp>
          <p:nvSpPr>
            <p:cNvPr id="157" name="Line"/>
            <p:cNvSpPr/>
            <p:nvPr/>
          </p:nvSpPr>
          <p:spPr>
            <a:xfrm flipV="1">
              <a:off x="455000" y="1768085"/>
              <a:ext cx="1" cy="2913495"/>
            </a:xfrm>
            <a:prstGeom prst="line">
              <a:avLst/>
            </a:prstGeom>
            <a:noFill/>
            <a:ln w="508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Extension"/>
            <p:cNvSpPr txBox="1"/>
            <p:nvPr/>
          </p:nvSpPr>
          <p:spPr>
            <a:xfrm>
              <a:off x="1442595" y="-1"/>
              <a:ext cx="2651456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60" sz="320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Extension</a:t>
              </a:r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8684875" y="5653532"/>
            <a:ext cx="7039650" cy="4681580"/>
            <a:chOff x="0" y="0"/>
            <a:chExt cx="7039648" cy="4681579"/>
          </a:xfrm>
        </p:grpSpPr>
        <p:sp>
          <p:nvSpPr>
            <p:cNvPr id="160" name="2"/>
            <p:cNvSpPr/>
            <p:nvPr/>
          </p:nvSpPr>
          <p:spPr>
            <a:xfrm>
              <a:off x="0" y="729088"/>
              <a:ext cx="910000" cy="910000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" name="Dictating Algebraic Connectivity as a Topology in Networked Multi-Agent Systems"/>
            <p:cNvSpPr txBox="1"/>
            <p:nvPr/>
          </p:nvSpPr>
          <p:spPr>
            <a:xfrm>
              <a:off x="1442594" y="772147"/>
              <a:ext cx="5597055" cy="3588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4200"/>
              </a:lvl1pPr>
            </a:lstStyle>
            <a:p>
              <a:pPr/>
              <a:r>
                <a:t>Dictating Algebraic Connectivity as a Topology in Networked Multi-Agent Systems</a:t>
              </a:r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454999" y="1768085"/>
              <a:ext cx="1" cy="2913495"/>
            </a:xfrm>
            <a:prstGeom prst="line">
              <a:avLst/>
            </a:prstGeom>
            <a:noFill/>
            <a:ln w="508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3" name="CS 286"/>
            <p:cNvSpPr txBox="1"/>
            <p:nvPr/>
          </p:nvSpPr>
          <p:spPr>
            <a:xfrm>
              <a:off x="1442594" y="-1"/>
              <a:ext cx="1648868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60" sz="320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CS 286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1050599" y="5653532"/>
            <a:ext cx="7039650" cy="4681580"/>
            <a:chOff x="0" y="0"/>
            <a:chExt cx="7039648" cy="4681579"/>
          </a:xfrm>
        </p:grpSpPr>
        <p:sp>
          <p:nvSpPr>
            <p:cNvPr id="165" name="1"/>
            <p:cNvSpPr/>
            <p:nvPr/>
          </p:nvSpPr>
          <p:spPr>
            <a:xfrm>
              <a:off x="0" y="729087"/>
              <a:ext cx="910000" cy="910000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" name="Investigating Methods of Controlling Algebraic Connectivity"/>
            <p:cNvSpPr txBox="1"/>
            <p:nvPr/>
          </p:nvSpPr>
          <p:spPr>
            <a:xfrm>
              <a:off x="1442594" y="772147"/>
              <a:ext cx="5597055" cy="2890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4200"/>
              </a:lvl1pPr>
            </a:lstStyle>
            <a:p>
              <a:pPr/>
              <a:r>
                <a:t>Investigating Methods of Controlling Algebraic Connectivity</a:t>
              </a: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454999" y="1768085"/>
              <a:ext cx="1" cy="2913495"/>
            </a:xfrm>
            <a:prstGeom prst="line">
              <a:avLst/>
            </a:prstGeom>
            <a:noFill/>
            <a:ln w="508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8" name="CS 229r: This Paper"/>
            <p:cNvSpPr txBox="1"/>
            <p:nvPr/>
          </p:nvSpPr>
          <p:spPr>
            <a:xfrm>
              <a:off x="1440156" y="-1"/>
              <a:ext cx="4719625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60" sz="3200">
                  <a:gradFill flip="none" rotWithShape="1">
                    <a:gsLst>
                      <a:gs pos="0">
                        <a:srgbClr val="5E03FF"/>
                      </a:gs>
                      <a:gs pos="100000">
                        <a:srgbClr val="FF00F7"/>
                      </a:gs>
                    </a:gsLst>
                    <a:lin ang="3960000" scaled="0"/>
                  </a:gra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CS 229r: This Paper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64" grpId="2"/>
      <p:bldP build="whole" bldLvl="1" animBg="1" rev="0" advAuto="0" spid="159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ontinuing This Line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000000"/>
                    </a:gs>
                  </a:gsLst>
                  <a:lin ang="2037107" scaled="0"/>
                </a:gradFill>
              </a:defRPr>
            </a:lvl1pPr>
          </a:lstStyle>
          <a:p>
            <a:pPr/>
            <a:r>
              <a:t>Continuing This Line of Work</a:t>
            </a:r>
          </a:p>
        </p:txBody>
      </p:sp>
      <p:sp>
        <p:nvSpPr>
          <p:cNvPr id="330" name="Line"/>
          <p:cNvSpPr/>
          <p:nvPr/>
        </p:nvSpPr>
        <p:spPr>
          <a:xfrm>
            <a:off x="-13712" y="9250588"/>
            <a:ext cx="24411424" cy="1"/>
          </a:xfrm>
          <a:prstGeom prst="line">
            <a:avLst/>
          </a:prstGeom>
          <a:ln w="127000" cap="rnd">
            <a:solidFill>
              <a:srgbClr val="D5D5D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1"/>
          <p:cNvSpPr/>
          <p:nvPr/>
        </p:nvSpPr>
        <p:spPr>
          <a:xfrm>
            <a:off x="1050599" y="5104696"/>
            <a:ext cx="910001" cy="910000"/>
          </a:xfrm>
          <a:prstGeom prst="ellipse">
            <a:avLst/>
          </a:prstGeom>
          <a:ln w="50800">
            <a:solidFill>
              <a:srgbClr val="000000">
                <a:alpha val="3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2" name="Investigating Methods of Controlling Algebraic Connectivity"/>
          <p:cNvSpPr txBox="1"/>
          <p:nvPr/>
        </p:nvSpPr>
        <p:spPr>
          <a:xfrm>
            <a:off x="2493194" y="5147755"/>
            <a:ext cx="5597055" cy="289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Investigating Methods of Controlling Algebraic Connectivity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1505599" y="6143693"/>
            <a:ext cx="1" cy="2913495"/>
          </a:xfrm>
          <a:prstGeom prst="line">
            <a:avLst/>
          </a:prstGeom>
          <a:ln w="50800">
            <a:solidFill>
              <a:srgbClr val="D5D5D5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2"/>
          <p:cNvSpPr/>
          <p:nvPr/>
        </p:nvSpPr>
        <p:spPr>
          <a:xfrm>
            <a:off x="8684875" y="5104696"/>
            <a:ext cx="910000" cy="910000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5" name="Dictating Algebraic Connectivity as a Topology in Networked Multi-Agent Systems"/>
          <p:cNvSpPr txBox="1"/>
          <p:nvPr/>
        </p:nvSpPr>
        <p:spPr>
          <a:xfrm>
            <a:off x="10127470" y="5147755"/>
            <a:ext cx="5597055" cy="358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Dictating Algebraic Connectivity as a Topology in Networked Multi-Agent Systems</a:t>
            </a:r>
          </a:p>
        </p:txBody>
      </p:sp>
      <p:sp>
        <p:nvSpPr>
          <p:cNvPr id="336" name="Line"/>
          <p:cNvSpPr/>
          <p:nvPr/>
        </p:nvSpPr>
        <p:spPr>
          <a:xfrm flipV="1">
            <a:off x="9139875" y="6143693"/>
            <a:ext cx="1" cy="2913495"/>
          </a:xfrm>
          <a:prstGeom prst="line">
            <a:avLst/>
          </a:prstGeom>
          <a:ln w="50800">
            <a:solidFill>
              <a:srgbClr val="D5D5D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3"/>
          <p:cNvSpPr/>
          <p:nvPr/>
        </p:nvSpPr>
        <p:spPr>
          <a:xfrm>
            <a:off x="16319151" y="5104696"/>
            <a:ext cx="910000" cy="910000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8" name="Using Multi-Path Routing to Identify Malicious Agents in Consensus"/>
          <p:cNvSpPr txBox="1"/>
          <p:nvPr/>
        </p:nvSpPr>
        <p:spPr>
          <a:xfrm>
            <a:off x="17761746" y="5147755"/>
            <a:ext cx="5597055" cy="289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Using Multi-Path Routing to Identify Malicious Agents in Consensus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16774151" y="6143693"/>
            <a:ext cx="1" cy="2913495"/>
          </a:xfrm>
          <a:prstGeom prst="line">
            <a:avLst/>
          </a:prstGeom>
          <a:ln w="50800">
            <a:solidFill>
              <a:srgbClr val="D5D5D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Extension"/>
          <p:cNvSpPr txBox="1"/>
          <p:nvPr/>
        </p:nvSpPr>
        <p:spPr>
          <a:xfrm>
            <a:off x="17761746" y="4375608"/>
            <a:ext cx="265145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Extension</a:t>
            </a:r>
          </a:p>
        </p:txBody>
      </p:sp>
      <p:sp>
        <p:nvSpPr>
          <p:cNvPr id="341" name="CS 286"/>
          <p:cNvSpPr txBox="1"/>
          <p:nvPr/>
        </p:nvSpPr>
        <p:spPr>
          <a:xfrm>
            <a:off x="10127470" y="4375608"/>
            <a:ext cx="164886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CS 286</a:t>
            </a:r>
          </a:p>
        </p:txBody>
      </p:sp>
      <p:sp>
        <p:nvSpPr>
          <p:cNvPr id="342" name="CS 229r: This Paper"/>
          <p:cNvSpPr txBox="1"/>
          <p:nvPr/>
        </p:nvSpPr>
        <p:spPr>
          <a:xfrm>
            <a:off x="2490755" y="4375608"/>
            <a:ext cx="4719626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160" sz="32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CS 229r: This Paper</a:t>
            </a:r>
          </a:p>
        </p:txBody>
      </p:sp>
      <p:pic>
        <p:nvPicPr>
          <p:cNvPr id="343" name="Formation 1 Timeline.png" descr="Formation 1 Tim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64655"/>
            <a:ext cx="24384000" cy="3706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1">
                        <a:hueOff val="381599"/>
                        <a:lumOff val="-17182"/>
                      </a:schemeClr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346" name="Any Question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1">
                        <a:hueOff val="381599"/>
                        <a:lumOff val="-17182"/>
                      </a:schemeClr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lumOff val="13575"/>
                      </a:schemeClr>
                    </a:gs>
                    <a:gs pos="100000">
                      <a:schemeClr val="accent1">
                        <a:hueOff val="381599"/>
                        <a:lumOff val="-17182"/>
                      </a:schemeClr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9050" y="6979942"/>
            <a:ext cx="167259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Project Motivation &amp; Problem Statement"/>
          <p:cNvSpPr txBox="1"/>
          <p:nvPr>
            <p:ph type="body" idx="21"/>
          </p:nvPr>
        </p:nvSpPr>
        <p:spPr>
          <a:xfrm>
            <a:off x="1270000" y="791886"/>
            <a:ext cx="2184400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Project Motivation &amp; Problem Statement</a:t>
            </a:r>
          </a:p>
        </p:txBody>
      </p:sp>
      <p:sp>
        <p:nvSpPr>
          <p:cNvPr id="175" name="Can we enable a system engineer or real-time supervisor to constrain the algebraic connectivity (i.e. Fiedler value) of a mobile multi-agent system by augmenting a flock’s network topology?"/>
          <p:cNvSpPr txBox="1"/>
          <p:nvPr>
            <p:ph type="body" sz="half" idx="1"/>
          </p:nvPr>
        </p:nvSpPr>
        <p:spPr>
          <a:xfrm>
            <a:off x="1270000" y="2172007"/>
            <a:ext cx="21844000" cy="3660178"/>
          </a:xfrm>
          <a:prstGeom prst="rect">
            <a:avLst/>
          </a:prstGeom>
        </p:spPr>
        <p:txBody>
          <a:bodyPr/>
          <a:lstStyle>
            <a:lvl1pPr defTabSz="1633727">
              <a:defRPr baseline="46197" spc="-112" sz="5628"/>
            </a:lvl1pPr>
          </a:lstStyle>
          <a:p>
            <a:pPr/>
            <a:r>
              <a:t>Can we enable a system engineer or real-time supervisor to constrain the algebraic connectivity (i.e. Fiedler value) of a mobile multi-agent system by augmenting a flock’s network topology?</a:t>
            </a:r>
          </a:p>
        </p:txBody>
      </p:sp>
      <p:sp>
        <p:nvSpPr>
          <p:cNvPr id="176" name="= 5.00"/>
          <p:cNvSpPr txBox="1"/>
          <p:nvPr/>
        </p:nvSpPr>
        <p:spPr>
          <a:xfrm>
            <a:off x="5296208" y="10079617"/>
            <a:ext cx="2988671" cy="11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250" sz="50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5.00</a:t>
            </a:r>
          </a:p>
        </p:txBody>
      </p:sp>
      <p:sp>
        <p:nvSpPr>
          <p:cNvPr id="177" name="= 0.38"/>
          <p:cNvSpPr txBox="1"/>
          <p:nvPr/>
        </p:nvSpPr>
        <p:spPr>
          <a:xfrm>
            <a:off x="16028978" y="10079617"/>
            <a:ext cx="2960731" cy="11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250" sz="50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0.38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9050" y="8305552"/>
            <a:ext cx="167259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Project Motivation &amp; Problem Statement"/>
          <p:cNvSpPr txBox="1"/>
          <p:nvPr>
            <p:ph type="body" idx="21"/>
          </p:nvPr>
        </p:nvSpPr>
        <p:spPr>
          <a:xfrm>
            <a:off x="1270000" y="791886"/>
            <a:ext cx="2184400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Project Motivation &amp; Problem Statement</a:t>
            </a:r>
          </a:p>
        </p:txBody>
      </p:sp>
      <p:sp>
        <p:nvSpPr>
          <p:cNvPr id="181" name="= 5.00"/>
          <p:cNvSpPr txBox="1"/>
          <p:nvPr/>
        </p:nvSpPr>
        <p:spPr>
          <a:xfrm>
            <a:off x="5296208" y="11405227"/>
            <a:ext cx="2988671" cy="11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250" sz="50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5.00</a:t>
            </a:r>
          </a:p>
        </p:txBody>
      </p:sp>
      <p:sp>
        <p:nvSpPr>
          <p:cNvPr id="182" name="= 0.38"/>
          <p:cNvSpPr txBox="1"/>
          <p:nvPr/>
        </p:nvSpPr>
        <p:spPr>
          <a:xfrm>
            <a:off x="16028978" y="11405227"/>
            <a:ext cx="2960731" cy="11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250" sz="50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0.38</a:t>
            </a:r>
          </a:p>
        </p:txBody>
      </p:sp>
      <p:sp>
        <p:nvSpPr>
          <p:cNvPr id="183" name="Instance: Given an undirected graph   and a non-negative threshold   and  .…"/>
          <p:cNvSpPr txBox="1"/>
          <p:nvPr>
            <p:ph type="body" sz="half" idx="1"/>
          </p:nvPr>
        </p:nvSpPr>
        <p:spPr>
          <a:xfrm>
            <a:off x="1270000" y="2471219"/>
            <a:ext cx="21844000" cy="4717080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100000"/>
              </a:lnSpc>
              <a:spcBef>
                <a:spcPts val="2400"/>
              </a:spcBef>
              <a:defRPr b="1" spc="0" sz="48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Instance: </a:t>
            </a:r>
            <a:r>
              <a:rPr b="0"/>
              <a:t>Given an undirected graph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and a non-negative threshold </a:t>
            </a:r>
            <a14:m>
              <m:oMath>
                <m:sSub>
                  <m:e>
                    <m:r>
                      <a:rPr xmlns:a="http://schemas.openxmlformats.org/drawingml/2006/main" sz="7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7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 b="0"/>
              <a:t> and </a:t>
            </a:r>
            <a14:m>
              <m:oMath>
                <m:sSub>
                  <m:e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 b="0"/>
              <a:t>.</a:t>
            </a:r>
          </a:p>
          <a:p>
            <a:pPr algn="l">
              <a:lnSpc>
                <a:spcPct val="100000"/>
              </a:lnSpc>
              <a:spcBef>
                <a:spcPts val="2400"/>
              </a:spcBef>
              <a:defRPr b="1" spc="0" sz="48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Question:</a:t>
            </a:r>
            <a:r>
              <a:rPr b="0"/>
              <a:t> Is there a subset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⊆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</m:oMath>
            </a14:m>
            <a:r>
              <a:rPr b="0"/>
              <a:t> such that the graph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satisfies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 b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aseline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Results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3212201" y="3050598"/>
            <a:ext cx="7620001" cy="2608096"/>
            <a:chOff x="0" y="0"/>
            <a:chExt cx="7620000" cy="2608094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0"/>
              <a:ext cx="7620000" cy="2608095"/>
              <a:chOff x="0" y="0"/>
              <a:chExt cx="7620000" cy="2608094"/>
            </a:xfrm>
          </p:grpSpPr>
          <p:pic>
            <p:nvPicPr>
              <p:cNvPr id="186" name="line_tree.png" descr="line_tre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142540" y="0"/>
                <a:ext cx="3477460" cy="2608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line_full.png" descr="line_full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477460" cy="2608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9135" y="1267161"/>
              <a:ext cx="441729" cy="199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5" name="Group"/>
          <p:cNvGrpSpPr/>
          <p:nvPr/>
        </p:nvGrpSpPr>
        <p:grpSpPr>
          <a:xfrm>
            <a:off x="13212201" y="6069620"/>
            <a:ext cx="7620001" cy="2608095"/>
            <a:chOff x="0" y="0"/>
            <a:chExt cx="7620000" cy="2608094"/>
          </a:xfrm>
        </p:grpSpPr>
        <p:grpSp>
          <p:nvGrpSpPr>
            <p:cNvPr id="193" name="Group"/>
            <p:cNvGrpSpPr/>
            <p:nvPr/>
          </p:nvGrpSpPr>
          <p:grpSpPr>
            <a:xfrm>
              <a:off x="0" y="0"/>
              <a:ext cx="7620000" cy="2608095"/>
              <a:chOff x="0" y="0"/>
              <a:chExt cx="7620000" cy="2608094"/>
            </a:xfrm>
          </p:grpSpPr>
          <p:pic>
            <p:nvPicPr>
              <p:cNvPr id="191" name="wedge_tree.png" descr="wedge_tre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142540" y="0"/>
                <a:ext cx="3477460" cy="2608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2" name="wedge_full.png" descr="wedge_full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3477460" cy="26080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9135" y="1204077"/>
              <a:ext cx="441729" cy="199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0" name="Group"/>
          <p:cNvGrpSpPr/>
          <p:nvPr/>
        </p:nvGrpSpPr>
        <p:grpSpPr>
          <a:xfrm>
            <a:off x="13212201" y="9088641"/>
            <a:ext cx="7620001" cy="2608096"/>
            <a:chOff x="0" y="0"/>
            <a:chExt cx="7620000" cy="2608094"/>
          </a:xfrm>
        </p:grpSpPr>
        <p:grpSp>
          <p:nvGrpSpPr>
            <p:cNvPr id="198" name="Group"/>
            <p:cNvGrpSpPr/>
            <p:nvPr/>
          </p:nvGrpSpPr>
          <p:grpSpPr>
            <a:xfrm>
              <a:off x="0" y="0"/>
              <a:ext cx="7620000" cy="2608095"/>
              <a:chOff x="0" y="0"/>
              <a:chExt cx="7620000" cy="2608094"/>
            </a:xfrm>
          </p:grpSpPr>
          <p:pic>
            <p:nvPicPr>
              <p:cNvPr id="196" name="circ_tree.png" descr="circ_tree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142540" y="0"/>
                <a:ext cx="3477460" cy="2608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circ_full.png" descr="circ_full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3477460" cy="2608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9135" y="1204077"/>
              <a:ext cx="441729" cy="199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" name="Takeaways: A less connected graph converges slower (obviously).…"/>
          <p:cNvSpPr txBox="1"/>
          <p:nvPr/>
        </p:nvSpPr>
        <p:spPr>
          <a:xfrm>
            <a:off x="1270000" y="12056575"/>
            <a:ext cx="21844000" cy="14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71475">
              <a:lnSpc>
                <a:spcPct val="80000"/>
              </a:lnSpc>
              <a:defRPr baseline="26455" spc="-113" sz="378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000000"/>
                </a:solidFill>
              </a:rPr>
              <a:t>Takeaways:</a:t>
            </a:r>
            <a:r>
              <a:t> A less connected graph converges slower (obviously). </a:t>
            </a:r>
          </a:p>
          <a:p>
            <a:pPr defTabSz="371475">
              <a:lnSpc>
                <a:spcPct val="80000"/>
              </a:lnSpc>
              <a:defRPr baseline="26455" spc="-113" sz="378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Which edges are chosen can significantly affect convergence time.</a:t>
            </a:r>
          </a:p>
        </p:txBody>
      </p:sp>
      <p:pic>
        <p:nvPicPr>
          <p:cNvPr id="202" name="Formation 1.jpg" descr="Formation 1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7075" y="8906881"/>
            <a:ext cx="6982375" cy="2327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Formation 2.jpg" descr="Formation 2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17011" y="6373676"/>
            <a:ext cx="6182502" cy="2060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Formation 3.jpg" descr="Formation 3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98262" y="3361304"/>
            <a:ext cx="7620001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ine Formation"/>
          <p:cNvSpPr txBox="1"/>
          <p:nvPr/>
        </p:nvSpPr>
        <p:spPr>
          <a:xfrm>
            <a:off x="4114505" y="3050747"/>
            <a:ext cx="3838860" cy="65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Line Formation</a:t>
            </a:r>
          </a:p>
        </p:txBody>
      </p:sp>
      <p:sp>
        <p:nvSpPr>
          <p:cNvPr id="206" name="Wedge Formation"/>
          <p:cNvSpPr txBox="1"/>
          <p:nvPr/>
        </p:nvSpPr>
        <p:spPr>
          <a:xfrm>
            <a:off x="4143748" y="5503137"/>
            <a:ext cx="4378037" cy="76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Wedge Formation</a:t>
            </a:r>
          </a:p>
        </p:txBody>
      </p:sp>
      <p:sp>
        <p:nvSpPr>
          <p:cNvPr id="207" name="Circle Formation"/>
          <p:cNvSpPr txBox="1"/>
          <p:nvPr/>
        </p:nvSpPr>
        <p:spPr>
          <a:xfrm>
            <a:off x="4114505" y="8539817"/>
            <a:ext cx="4001821" cy="66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Circle 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formation_fiedler_count.png" descr="formation_fiedler_cou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3573" y="1671310"/>
            <a:ext cx="16256001" cy="1219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Formation 1.jpg" descr="Formation 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377" y="9816191"/>
            <a:ext cx="6982375" cy="2327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Formation 2.jpg" descr="Formation 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313" y="7282986"/>
            <a:ext cx="6182502" cy="2060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Formation 3.jpg" descr="Formation 3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564" y="4270615"/>
            <a:ext cx="762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ine Formation"/>
          <p:cNvSpPr txBox="1"/>
          <p:nvPr/>
        </p:nvSpPr>
        <p:spPr>
          <a:xfrm>
            <a:off x="1466807" y="3960058"/>
            <a:ext cx="3838861" cy="65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Line Formation</a:t>
            </a:r>
          </a:p>
        </p:txBody>
      </p:sp>
      <p:sp>
        <p:nvSpPr>
          <p:cNvPr id="214" name="Wedge Formation"/>
          <p:cNvSpPr txBox="1"/>
          <p:nvPr/>
        </p:nvSpPr>
        <p:spPr>
          <a:xfrm>
            <a:off x="1496050" y="6412448"/>
            <a:ext cx="4378037" cy="76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Wedge Formation</a:t>
            </a:r>
          </a:p>
        </p:txBody>
      </p:sp>
      <p:sp>
        <p:nvSpPr>
          <p:cNvPr id="215" name="Circle Formation"/>
          <p:cNvSpPr txBox="1"/>
          <p:nvPr/>
        </p:nvSpPr>
        <p:spPr>
          <a:xfrm>
            <a:off x="1466807" y="9449127"/>
            <a:ext cx="4001822" cy="66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Circle Formation</a:t>
            </a:r>
          </a:p>
        </p:txBody>
      </p:sp>
      <p:sp>
        <p:nvSpPr>
          <p:cNvPr id="216" name="Configuration and Result Space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and Result Space Size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rol Over Connectivity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Over Connectivity Reduction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2584413" y="12034563"/>
            <a:ext cx="18747001" cy="630937"/>
            <a:chOff x="0" y="0"/>
            <a:chExt cx="18746999" cy="630936"/>
          </a:xfrm>
        </p:grpSpPr>
        <p:sp>
          <p:nvSpPr>
            <p:cNvPr id="219" name="Randomized"/>
            <p:cNvSpPr txBox="1"/>
            <p:nvPr/>
          </p:nvSpPr>
          <p:spPr>
            <a:xfrm>
              <a:off x="15560721" y="-1"/>
              <a:ext cx="3186279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b="1" cap="all" spc="160" sz="3200">
                  <a:gradFill flip="none" rotWithShape="1">
                    <a:gsLst>
                      <a:gs pos="0">
                        <a:srgbClr val="5E03FF"/>
                      </a:gs>
                      <a:gs pos="100000">
                        <a:srgbClr val="FF00F7"/>
                      </a:gs>
                    </a:gsLst>
                    <a:lin ang="3960000" scaled="0"/>
                  </a:gradFill>
                </a:defRPr>
              </a:lvl1pPr>
            </a:lstStyle>
            <a:p>
              <a:pPr/>
              <a:r>
                <a:t>Randomized</a:t>
              </a:r>
            </a:p>
          </p:txBody>
        </p:sp>
        <p:sp>
          <p:nvSpPr>
            <p:cNvPr id="220" name="Proposed Algorithms"/>
            <p:cNvSpPr txBox="1"/>
            <p:nvPr/>
          </p:nvSpPr>
          <p:spPr>
            <a:xfrm>
              <a:off x="6820647" y="-1"/>
              <a:ext cx="5573878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80000"/>
                </a:lnSpc>
                <a:defRPr cap="all" spc="160" sz="3200">
                  <a:solidFill>
                    <a:srgbClr val="BCBBBD"/>
                  </a:solidFill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pPr/>
              <a:r>
                <a:t>Proposed Algorithms</a:t>
              </a:r>
            </a:p>
          </p:txBody>
        </p:sp>
        <p:sp>
          <p:nvSpPr>
            <p:cNvPr id="221" name="Deterministic"/>
            <p:cNvSpPr txBox="1"/>
            <p:nvPr/>
          </p:nvSpPr>
          <p:spPr>
            <a:xfrm>
              <a:off x="0" y="-1"/>
              <a:ext cx="3654451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lnSpc>
                  <a:spcPct val="80000"/>
                </a:lnSpc>
                <a:defRPr b="1" cap="all" spc="160" sz="3200">
                  <a:gradFill flip="none" rotWithShape="1">
                    <a:gsLst>
                      <a:gs pos="0">
                        <a:srgbClr val="5E03FF"/>
                      </a:gs>
                      <a:gs pos="100000">
                        <a:srgbClr val="FF00F7"/>
                      </a:gs>
                    </a:gsLst>
                    <a:lin ang="3960000" scaled="0"/>
                  </a:gradFill>
                </a:defRPr>
              </a:lvl1pPr>
            </a:lstStyle>
            <a:p>
              <a:pPr/>
              <a:r>
                <a:t>Deterministic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559" y="3255852"/>
            <a:ext cx="14862882" cy="618548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= 1.00"/>
          <p:cNvSpPr txBox="1"/>
          <p:nvPr/>
        </p:nvSpPr>
        <p:spPr>
          <a:xfrm>
            <a:off x="11246090" y="5970031"/>
            <a:ext cx="1891820" cy="7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385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385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1.00</a:t>
            </a:r>
          </a:p>
        </p:txBody>
      </p:sp>
      <p:sp>
        <p:nvSpPr>
          <p:cNvPr id="225" name="= 0.73"/>
          <p:cNvSpPr txBox="1"/>
          <p:nvPr/>
        </p:nvSpPr>
        <p:spPr>
          <a:xfrm>
            <a:off x="9237206" y="9703027"/>
            <a:ext cx="1883286" cy="7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0.73</a:t>
            </a:r>
          </a:p>
        </p:txBody>
      </p:sp>
      <p:sp>
        <p:nvSpPr>
          <p:cNvPr id="226" name="= 1.00"/>
          <p:cNvSpPr txBox="1"/>
          <p:nvPr/>
        </p:nvSpPr>
        <p:spPr>
          <a:xfrm>
            <a:off x="13195338" y="9703026"/>
            <a:ext cx="1891821" cy="7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1.00</a:t>
            </a:r>
          </a:p>
        </p:txBody>
      </p:sp>
      <p:sp>
        <p:nvSpPr>
          <p:cNvPr id="227" name="= 0.60"/>
          <p:cNvSpPr txBox="1"/>
          <p:nvPr/>
        </p:nvSpPr>
        <p:spPr>
          <a:xfrm>
            <a:off x="17222154" y="9703026"/>
            <a:ext cx="1966192" cy="7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0.60</a:t>
            </a:r>
          </a:p>
        </p:txBody>
      </p:sp>
      <p:sp>
        <p:nvSpPr>
          <p:cNvPr id="228" name="= 0.60"/>
          <p:cNvSpPr txBox="1"/>
          <p:nvPr/>
        </p:nvSpPr>
        <p:spPr>
          <a:xfrm>
            <a:off x="5157153" y="9703026"/>
            <a:ext cx="1966191" cy="7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pc="160" sz="3200">
                <a:solidFill>
                  <a:srgbClr val="BCBBBD"/>
                </a:solidFill>
                <a:latin typeface="+mn-lt"/>
                <a:ea typeface="+mn-ea"/>
                <a:cs typeface="+mn-cs"/>
                <a:sym typeface="Graphik Semibold"/>
              </a:defRPr>
            </a:pPr>
            <a14:m>
              <m:oMath>
                <m:sSub>
                  <m:e>
                    <m: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3900" i="1">
                        <a:solidFill>
                          <a:srgbClr val="BBBABD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= 0.60</a:t>
            </a:r>
          </a:p>
        </p:txBody>
      </p:sp>
      <p:sp>
        <p:nvSpPr>
          <p:cNvPr id="229" name="x"/>
          <p:cNvSpPr txBox="1"/>
          <p:nvPr/>
        </p:nvSpPr>
        <p:spPr>
          <a:xfrm>
            <a:off x="5439551" y="8695270"/>
            <a:ext cx="297181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30" name="x"/>
          <p:cNvSpPr txBox="1"/>
          <p:nvPr/>
        </p:nvSpPr>
        <p:spPr>
          <a:xfrm>
            <a:off x="10404249" y="8034774"/>
            <a:ext cx="297181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31" name="x"/>
          <p:cNvSpPr txBox="1"/>
          <p:nvPr/>
        </p:nvSpPr>
        <p:spPr>
          <a:xfrm>
            <a:off x="13062730" y="8606370"/>
            <a:ext cx="297181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32" name="x"/>
          <p:cNvSpPr txBox="1"/>
          <p:nvPr/>
        </p:nvSpPr>
        <p:spPr>
          <a:xfrm>
            <a:off x="18272088" y="7172926"/>
            <a:ext cx="297181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xperimental Stud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lumOff val="13575"/>
                      </a:schemeClr>
                    </a:gs>
                    <a:gs pos="100000">
                      <a:schemeClr val="accent1">
                        <a:hueOff val="381599"/>
                        <a:lumOff val="-17182"/>
                      </a:schemeClr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Experimental Studies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