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3"/>
    <p:sldMasterId id="2147483654" r:id="rId4"/>
    <p:sldMasterId id="2147483657" r:id="rId5"/>
  </p:sldMasterIdLst>
  <p:sldIdLst>
    <p:sldId id="274" r:id="rId6"/>
    <p:sldId id="275" r:id="rId7"/>
    <p:sldId id="276" r:id="rId8"/>
    <p:sldId id="277" r:id="rId9"/>
    <p:sldId id="257" r:id="rId10"/>
    <p:sldId id="281" r:id="rId11"/>
    <p:sldId id="259" r:id="rId12"/>
    <p:sldId id="278" r:id="rId13"/>
    <p:sldId id="279" r:id="rId14"/>
    <p:sldId id="261" r:id="rId15"/>
    <p:sldId id="266" r:id="rId16"/>
    <p:sldId id="267" r:id="rId17"/>
    <p:sldId id="270" r:id="rId18"/>
    <p:sldId id="271" r:id="rId19"/>
    <p:sldId id="280" r:id="rId20"/>
    <p:sldId id="273" r:id="rId21"/>
  </p:sldIdLst>
  <p:sldSz cx="9144000" cy="6858000"/>
  <p:notesSz cx="9144000" cy="6858000"/>
  <p:embeddedFontLst>
    <p:embeddedFont>
      <p:font typeface="TVDWPK+SimHei" panose="02010609060101010101" charset="-122"/>
      <p:regular r:id="rId25"/>
    </p:embeddedFont>
    <p:embeddedFont>
      <p:font typeface="AVUORQ+STHupo" panose="02010800040101010101" charset="-122"/>
      <p:regular r:id="rId26"/>
    </p:embeddedFont>
    <p:embeddedFont>
      <p:font typeface="OPNMHT+SimSun" panose="02010600030101010101" charset="-122"/>
      <p:regular r:id="rId27"/>
    </p:embeddedFont>
    <p:embeddedFont>
      <p:font typeface="Liberation Mono" panose="02070409020205020404"/>
      <p:regular r:id="rId28"/>
    </p:embeddedFont>
    <p:embeddedFont>
      <p:font typeface="SNUQCG+SimHei" panose="02010609060101010101" charset="-122"/>
      <p:regular r:id="rId29"/>
    </p:embeddedFont>
    <p:embeddedFont>
      <p:font typeface="HJOSAB+DejaVu Serif" panose="02060603050605020204"/>
      <p:regular r:id="rId30"/>
    </p:embeddedFont>
    <p:embeddedFont>
      <p:font typeface="DAEHFU+Wingdings" panose="05000000000000000000"/>
      <p:regular r:id="rId31"/>
    </p:embeddedFont>
    <p:embeddedFont>
      <p:font typeface="KFGASJ+Times New Roman Bold" panose="02020803070505020304"/>
      <p:bold r:id="rId32"/>
    </p:embeddedFont>
    <p:embeddedFont>
      <p:font typeface="UVQHQP+KaiTi" panose="02010609060101010101" charset="-122"/>
      <p:regular r:id="rId33"/>
    </p:embeddedFont>
    <p:embeddedFont>
      <p:font typeface="QLNDLL+Bernard MT Condensed" panose="02050806060905020404"/>
      <p:regular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  <p:embeddedFont>
      <p:font typeface="Microsoft JhengHei" panose="020B0604030504040204" charset="-120"/>
      <p:regular r:id="rId3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6C"/>
    <a:srgbClr val="0033CC"/>
    <a:srgbClr val="EFE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46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font" Target="fonts/font15.fntdata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icrosoft JhengHei" panose="020B0604030504040204" charset="-120"/>
                <a:cs typeface="Microsoft JhengHei" panose="020B0604030504040204" charset="-12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.bin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2079" y="857250"/>
            <a:ext cx="1485900" cy="17636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29793" y="857821"/>
            <a:ext cx="8425148" cy="5143500"/>
            <a:chOff x="839724" y="761"/>
            <a:chExt cx="11233531" cy="68580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228" y="4440935"/>
              <a:ext cx="1835658" cy="19438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552" y="4366259"/>
              <a:ext cx="1834896" cy="19431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59786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2170938"/>
                  </a:moveTo>
                  <a:lnTo>
                    <a:pt x="0" y="6858000"/>
                  </a:lnTo>
                </a:path>
                <a:path h="6858000">
                  <a:moveTo>
                    <a:pt x="0" y="0"/>
                  </a:moveTo>
                  <a:lnTo>
                    <a:pt x="0" y="2067306"/>
                  </a:lnTo>
                </a:path>
              </a:pathLst>
            </a:custGeom>
            <a:ln w="102108">
              <a:solidFill>
                <a:srgbClr val="660033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3534" y="761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102107">
              <a:solidFill>
                <a:srgbClr val="660033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824" y="2130551"/>
              <a:ext cx="1981200" cy="472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24" y="44196"/>
              <a:ext cx="1993392" cy="206197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24000" y="2106167"/>
              <a:ext cx="10549255" cy="27940"/>
            </a:xfrm>
            <a:custGeom>
              <a:avLst/>
              <a:gdLst/>
              <a:ahLst/>
              <a:cxnLst/>
              <a:rect l="l" t="t" r="r" b="b"/>
              <a:pathLst>
                <a:path w="10549255" h="27939">
                  <a:moveTo>
                    <a:pt x="0" y="27432"/>
                  </a:moveTo>
                  <a:lnTo>
                    <a:pt x="10549128" y="0"/>
                  </a:lnTo>
                </a:path>
              </a:pathLst>
            </a:custGeom>
            <a:ln w="762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72" y="2421635"/>
              <a:ext cx="1872995" cy="1165860"/>
            </a:xfrm>
            <a:prstGeom prst="rect">
              <a:avLst/>
            </a:prstGeom>
          </p:spPr>
        </p:pic>
      </p:grpSp>
      <p:sp>
        <p:nvSpPr>
          <p:cNvPr id="28" name="object 27"/>
          <p:cNvSpPr txBox="1"/>
          <p:nvPr/>
        </p:nvSpPr>
        <p:spPr>
          <a:xfrm>
            <a:off x="925220" y="3048191"/>
            <a:ext cx="7925276" cy="3123565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p>
            <a:pPr marL="138430" algn="ctr">
              <a:lnSpc>
                <a:spcPct val="100000"/>
              </a:lnSpc>
              <a:spcBef>
                <a:spcPts val="95"/>
              </a:spcBef>
            </a:pPr>
            <a:endParaRPr sz="30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3510" algn="ctr">
              <a:lnSpc>
                <a:spcPct val="100000"/>
              </a:lnSpc>
              <a:spcBef>
                <a:spcPts val="4220"/>
              </a:spcBef>
            </a:pPr>
            <a:r>
              <a:rPr sz="3300" b="1" spc="555" dirty="0">
                <a:solidFill>
                  <a:srgbClr val="77006C"/>
                </a:solidFill>
                <a:latin typeface="Microsoft JhengHei" panose="020B0604030504040204" charset="-120"/>
                <a:cs typeface="Microsoft JhengHei" panose="020B0604030504040204" charset="-120"/>
              </a:rPr>
              <a:t>§</a:t>
            </a:r>
            <a:r>
              <a:rPr lang="en-US" sz="3300" b="1" spc="555" dirty="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sz="3300" b="1" spc="5" dirty="0">
                <a:solidFill>
                  <a:srgbClr val="77006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sz="3300" b="1" spc="5" dirty="0">
                <a:solidFill>
                  <a:srgbClr val="77006C"/>
                </a:solidFill>
                <a:latin typeface="Times New Roman" panose="02020603050405020304"/>
                <a:cs typeface="Times New Roman" panose="02020603050405020304"/>
              </a:rPr>
              <a:t>绪论</a:t>
            </a:r>
            <a:endParaRPr sz="33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  <a:spcBef>
                <a:spcPts val="3555"/>
              </a:spcBef>
            </a:pPr>
            <a:r>
              <a:rPr sz="24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202</a:t>
            </a:r>
            <a:r>
              <a:rPr lang="en-US" altLang="en-US" sz="2400" b="1" spc="-10" dirty="0">
                <a:solidFill>
                  <a:srgbClr val="FFFF00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2400" spc="-50" dirty="0">
                <a:solidFill>
                  <a:srgbClr val="FFFF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秋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R="5080" algn="r">
              <a:lnSpc>
                <a:spcPct val="100000"/>
              </a:lnSpc>
              <a:spcBef>
                <a:spcPts val="2835"/>
              </a:spcBef>
              <a:tabLst>
                <a:tab pos="1147445" algn="l"/>
              </a:tabLst>
            </a:pPr>
            <a:r>
              <a:rPr sz="2700" b="1" dirty="0">
                <a:solidFill>
                  <a:srgbClr val="00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endParaRPr sz="27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0" name="object 7"/>
          <p:cNvSpPr txBox="1">
            <a:spLocks noGrp="1"/>
          </p:cNvSpPr>
          <p:nvPr/>
        </p:nvSpPr>
        <p:spPr>
          <a:xfrm>
            <a:off x="3095529" y="1485995"/>
            <a:ext cx="3105626" cy="632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ea typeface="+mj-ea"/>
                <a:cs typeface="Microsoft JhengHei" panose="020B0604030504040204" charset="-12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b="0" spc="-10" dirty="0">
                <a:solidFill>
                  <a:srgbClr val="77006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《线性代数》</a:t>
            </a:r>
            <a:endParaRPr sz="4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6168" y="960659"/>
            <a:ext cx="6486449" cy="46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3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“线性·代数”</a:t>
            </a:r>
            <a:endParaRPr sz="3600" spc="13" dirty="0">
              <a:solidFill>
                <a:srgbClr val="0033CC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77306" y="4575840"/>
            <a:ext cx="4220925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sz="1650" spc="9967" baseline="-21000" dirty="0">
                <a:solidFill>
                  <a:srgbClr val="000000"/>
                </a:solidFill>
                <a:latin typeface="Liberation Mono" panose="02070409020205020404"/>
                <a:cs typeface="Liberation Mono" panose="02070409020205020404"/>
              </a:rPr>
              <a:t> </a:t>
            </a:r>
            <a:r>
              <a:rPr sz="2600" spc="18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具有</a:t>
            </a:r>
            <a:r>
              <a:rPr sz="2600" spc="12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齐次性</a:t>
            </a:r>
            <a:r>
              <a:rPr sz="2600" spc="16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与</a:t>
            </a:r>
            <a:r>
              <a:rPr sz="2600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可</a:t>
            </a:r>
            <a:endParaRPr sz="2600" dirty="0">
              <a:solidFill>
                <a:srgbClr val="C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2569" y="4981218"/>
            <a:ext cx="1977770" cy="368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5"/>
              </a:lnSpc>
              <a:spcBef>
                <a:spcPts val="0"/>
              </a:spcBef>
              <a:spcAft>
                <a:spcPts val="0"/>
              </a:spcAft>
            </a:pPr>
            <a:r>
              <a:rPr sz="2600" spc="18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加性</a:t>
            </a:r>
            <a:r>
              <a:rPr sz="2600" spc="12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的系统</a:t>
            </a:r>
            <a:r>
              <a:rPr sz="2600" dirty="0">
                <a:solidFill>
                  <a:srgbClr val="000000"/>
                </a:solidFill>
                <a:latin typeface="SNUQCG+SimHei" panose="02010609060101010101" charset="-122"/>
                <a:cs typeface="SNUQCG+SimHei" panose="02010609060101010101" charset="-122"/>
              </a:rPr>
              <a:t>.</a:t>
            </a:r>
            <a:endParaRPr sz="2600" dirty="0">
              <a:solidFill>
                <a:srgbClr val="000000"/>
              </a:solidFill>
              <a:latin typeface="SNUQCG+SimHei" panose="02010609060101010101" charset="-122"/>
              <a:cs typeface="SNUQCG+SimHei" panose="02010609060101010101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741295"/>
            <a:ext cx="6353175" cy="5143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869055"/>
            <a:ext cx="3952875" cy="1748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137" y="584874"/>
            <a:ext cx="6312258" cy="597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5"/>
              </a:lnSpc>
              <a:spcBef>
                <a:spcPts val="0"/>
              </a:spcBef>
              <a:spcAft>
                <a:spcPts val="0"/>
              </a:spcAft>
            </a:pPr>
            <a:r>
              <a:rPr sz="4400" spc="10" dirty="0">
                <a:solidFill>
                  <a:srgbClr val="0000FF"/>
                </a:solidFill>
                <a:latin typeface="TVDWPK+SimHei" panose="02010609060101010101" charset="-122"/>
                <a:cs typeface="TVDWPK+SimHei" panose="02010609060101010101" charset="-122"/>
              </a:rPr>
              <a:t>《线性代数》主要知识点</a:t>
            </a:r>
            <a:endParaRPr sz="4400" spc="10" dirty="0">
              <a:solidFill>
                <a:srgbClr val="0000FF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0460" y="3193057"/>
            <a:ext cx="1299133" cy="495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FFFF00"/>
                </a:solidFill>
                <a:latin typeface="TVDWPK+SimHei" panose="02010609060101010101" charset="-122"/>
                <a:cs typeface="TVDWPK+SimHei" panose="02010609060101010101" charset="-122"/>
              </a:rPr>
              <a:t>矩</a:t>
            </a:r>
            <a:r>
              <a:rPr sz="3600" spc="-333" dirty="0">
                <a:solidFill>
                  <a:srgbClr val="FFFF00"/>
                </a:solidFill>
                <a:latin typeface="Liberation Mono" panose="02070409020205020404"/>
                <a:cs typeface="Liberation Mono" panose="02070409020205020404"/>
              </a:rPr>
              <a:t> </a:t>
            </a:r>
            <a:r>
              <a:rPr sz="3600" dirty="0">
                <a:solidFill>
                  <a:srgbClr val="FFFF00"/>
                </a:solidFill>
                <a:latin typeface="TVDWPK+SimHei" panose="02010609060101010101" charset="-122"/>
                <a:cs typeface="TVDWPK+SimHei" panose="02010609060101010101" charset="-122"/>
              </a:rPr>
              <a:t>阵</a:t>
            </a:r>
            <a:endParaRPr sz="3600" dirty="0">
              <a:solidFill>
                <a:srgbClr val="FFFF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712" y="4265239"/>
            <a:ext cx="5742196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ts val="0"/>
              </a:spcBef>
              <a:spcAft>
                <a:spcPts val="0"/>
              </a:spcAft>
            </a:pPr>
            <a:r>
              <a:rPr sz="3200" spc="11" dirty="0">
                <a:solidFill>
                  <a:srgbClr val="FFFF00"/>
                </a:solidFill>
                <a:latin typeface="TVDWPK+SimHei" panose="02010609060101010101" charset="-122"/>
                <a:cs typeface="TVDWPK+SimHei" panose="02010609060101010101" charset="-122"/>
              </a:rPr>
              <a:t>线性方程组</a:t>
            </a:r>
            <a:endParaRPr sz="2800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5933" y="919430"/>
            <a:ext cx="6306387" cy="614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40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0000FF"/>
                </a:solidFill>
                <a:latin typeface="AVUORQ+STHupo" panose="02010800040101010101" charset="-122"/>
                <a:cs typeface="AVUORQ+STHupo" panose="02010800040101010101" charset="-122"/>
              </a:rPr>
              <a:t>《线性代数》的教学目标</a:t>
            </a:r>
            <a:endParaRPr sz="4400" dirty="0">
              <a:solidFill>
                <a:srgbClr val="0000FF"/>
              </a:solidFill>
              <a:latin typeface="AVUORQ+STHupo" panose="02010800040101010101" charset="-122"/>
              <a:cs typeface="AVUORQ+STHupo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192" y="2020768"/>
            <a:ext cx="6268227" cy="445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ts val="0"/>
              </a:spcBef>
              <a:spcAft>
                <a:spcPts val="0"/>
              </a:spcAft>
            </a:pPr>
            <a:r>
              <a:rPr sz="3200" spc="11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目标：培养同学们基本的数学修养</a:t>
            </a:r>
            <a:endParaRPr sz="3200" spc="11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192" y="3190938"/>
            <a:ext cx="8217683" cy="1037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ts val="0"/>
              </a:spcBef>
              <a:spcAft>
                <a:spcPts val="0"/>
              </a:spcAft>
            </a:pPr>
            <a:r>
              <a:rPr sz="2400" spc="561" dirty="0">
                <a:solidFill>
                  <a:srgbClr val="FF9900"/>
                </a:solidFill>
                <a:latin typeface="DAEHFU+Wingdings" panose="05000000000000000000"/>
                <a:cs typeface="DAEHFU+Wingdings" panose="05000000000000000000"/>
              </a:rPr>
              <a:t>❖</a:t>
            </a: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逻辑思维、形象思维、抽象思维和模式思维</a:t>
            </a:r>
            <a:endParaRPr sz="3200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0" marR="0">
              <a:lnSpc>
                <a:spcPts val="3205"/>
              </a:lnSpc>
              <a:spcBef>
                <a:spcPts val="1400"/>
              </a:spcBef>
              <a:spcAft>
                <a:spcPts val="0"/>
              </a:spcAft>
            </a:pPr>
            <a:r>
              <a:rPr sz="2400" spc="561" dirty="0">
                <a:solidFill>
                  <a:srgbClr val="FF9900"/>
                </a:solidFill>
                <a:latin typeface="DAEHFU+Wingdings" panose="05000000000000000000"/>
                <a:cs typeface="DAEHFU+Wingdings" panose="05000000000000000000"/>
              </a:rPr>
              <a:t>❖</a:t>
            </a:r>
            <a:r>
              <a:rPr sz="3200" dirty="0">
                <a:solidFill>
                  <a:srgbClr val="7A0000"/>
                </a:solidFill>
                <a:latin typeface="TVDWPK+SimHei" panose="02010609060101010101" charset="-122"/>
                <a:cs typeface="TVDWPK+SimHei" panose="02010609060101010101" charset="-122"/>
              </a:rPr>
              <a:t>具体→抽象→具体</a:t>
            </a: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的能力</a:t>
            </a:r>
            <a:endParaRPr sz="3200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192" y="4361886"/>
            <a:ext cx="8218090" cy="45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ts val="0"/>
              </a:spcBef>
              <a:spcAft>
                <a:spcPts val="0"/>
              </a:spcAft>
            </a:pPr>
            <a:r>
              <a:rPr sz="2400" spc="561" dirty="0">
                <a:solidFill>
                  <a:srgbClr val="FF9900"/>
                </a:solidFill>
                <a:latin typeface="DAEHFU+Wingdings" panose="05000000000000000000"/>
                <a:cs typeface="DAEHFU+Wingdings" panose="05000000000000000000"/>
              </a:rPr>
              <a:t>❖</a:t>
            </a: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基本掌握代数学“</a:t>
            </a:r>
            <a:r>
              <a:rPr sz="3200" dirty="0">
                <a:solidFill>
                  <a:srgbClr val="7A0000"/>
                </a:solidFill>
                <a:latin typeface="TVDWPK+SimHei" panose="02010609060101010101" charset="-122"/>
                <a:cs typeface="TVDWPK+SimHei" panose="02010609060101010101" charset="-122"/>
              </a:rPr>
              <a:t>结构与关系</a:t>
            </a: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”的分析能力</a:t>
            </a:r>
            <a:endParaRPr sz="3200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092" y="4849947"/>
            <a:ext cx="6047867" cy="445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与</a:t>
            </a:r>
            <a:r>
              <a:rPr sz="3200" spc="-320" dirty="0">
                <a:solidFill>
                  <a:srgbClr val="000000"/>
                </a:solidFill>
                <a:latin typeface="Liberation Mono" panose="02070409020205020404"/>
                <a:cs typeface="Liberation Mono" panose="02070409020205020404"/>
              </a:rPr>
              <a:t> </a:t>
            </a: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几何学中“</a:t>
            </a:r>
            <a:r>
              <a:rPr sz="3200" dirty="0">
                <a:solidFill>
                  <a:srgbClr val="7A0000"/>
                </a:solidFill>
                <a:latin typeface="TVDWPK+SimHei" panose="02010609060101010101" charset="-122"/>
                <a:cs typeface="TVDWPK+SimHei" panose="02010609060101010101" charset="-122"/>
              </a:rPr>
              <a:t>空间扩展</a:t>
            </a: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”的概念</a:t>
            </a:r>
            <a:endParaRPr sz="3200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192" y="5435113"/>
            <a:ext cx="7406310" cy="45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205"/>
              </a:lnSpc>
              <a:spcBef>
                <a:spcPts val="0"/>
              </a:spcBef>
              <a:spcAft>
                <a:spcPts val="0"/>
              </a:spcAft>
            </a:pPr>
            <a:r>
              <a:rPr sz="2400" spc="561" dirty="0">
                <a:solidFill>
                  <a:srgbClr val="FF9900"/>
                </a:solidFill>
                <a:latin typeface="DAEHFU+Wingdings" panose="05000000000000000000"/>
                <a:cs typeface="DAEHFU+Wingdings" panose="05000000000000000000"/>
              </a:rPr>
              <a:t>❖</a:t>
            </a: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熟练运用以</a:t>
            </a:r>
            <a:r>
              <a:rPr sz="3200" dirty="0">
                <a:solidFill>
                  <a:srgbClr val="7A0000"/>
                </a:solidFill>
                <a:latin typeface="TVDWPK+SimHei" panose="02010609060101010101" charset="-122"/>
                <a:cs typeface="TVDWPK+SimHei" panose="02010609060101010101" charset="-122"/>
              </a:rPr>
              <a:t>矩阵</a:t>
            </a:r>
            <a:r>
              <a:rPr sz="32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为核心的各种相关</a:t>
            </a:r>
            <a:r>
              <a:rPr sz="3200" dirty="0">
                <a:solidFill>
                  <a:srgbClr val="7A0000"/>
                </a:solidFill>
                <a:latin typeface="TVDWPK+SimHei" panose="02010609060101010101" charset="-122"/>
                <a:cs typeface="TVDWPK+SimHei" panose="02010609060101010101" charset="-122"/>
              </a:rPr>
              <a:t>运算</a:t>
            </a:r>
            <a:endParaRPr sz="3200" dirty="0">
              <a:solidFill>
                <a:srgbClr val="7A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2549" y="555905"/>
            <a:ext cx="4628389" cy="45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0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FF"/>
                </a:solidFill>
                <a:latin typeface="AVUORQ+STHupo" panose="02010800040101010101" charset="-122"/>
                <a:cs typeface="AVUORQ+STHupo" panose="02010800040101010101" charset="-122"/>
              </a:rPr>
              <a:t>线性代数的广泛应用性：</a:t>
            </a:r>
            <a:endParaRPr sz="3200" dirty="0">
              <a:solidFill>
                <a:srgbClr val="0000FF"/>
              </a:solidFill>
              <a:latin typeface="AVUORQ+STHupo" panose="02010800040101010101" charset="-122"/>
              <a:cs typeface="AVUORQ+STHupo" panose="020108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5859" y="2915064"/>
            <a:ext cx="6041771" cy="392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400" spc="793" dirty="0">
                <a:solidFill>
                  <a:srgbClr val="0033CC"/>
                </a:solidFill>
                <a:latin typeface="DAEHFU+Wingdings" panose="05000000000000000000"/>
                <a:cs typeface="DAEHFU+Wingdings" panose="05000000000000000000"/>
              </a:rPr>
              <a:t>➢</a:t>
            </a:r>
            <a:r>
              <a:rPr sz="2400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L</a:t>
            </a:r>
            <a:r>
              <a:rPr sz="2400" spc="-756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2400" spc="-204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eontief</a:t>
            </a:r>
            <a:r>
              <a:rPr sz="2400" spc="-63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24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的</a:t>
            </a:r>
            <a:r>
              <a:rPr sz="2400" b="1" dirty="0">
                <a:solidFill>
                  <a:srgbClr val="0033CC"/>
                </a:solidFill>
                <a:latin typeface="KFGASJ+Times New Roman Bold" panose="02020803070505020304"/>
                <a:cs typeface="KFGASJ+Times New Roman Bold" panose="02020803070505020304"/>
              </a:rPr>
              <a:t>“</a:t>
            </a:r>
            <a:r>
              <a:rPr sz="2400" spc="12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投入</a:t>
            </a:r>
            <a:r>
              <a:rPr sz="2400" dirty="0">
                <a:solidFill>
                  <a:srgbClr val="C00000"/>
                </a:solidFill>
                <a:latin typeface="HJOSAB+DejaVu Serif" panose="02060603050605020204"/>
                <a:cs typeface="HJOSAB+DejaVu Serif" panose="02060603050605020204"/>
              </a:rPr>
              <a:t>-</a:t>
            </a:r>
            <a:r>
              <a:rPr sz="2400" spc="12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产出</a:t>
            </a:r>
            <a:r>
              <a:rPr sz="2400" b="1" dirty="0">
                <a:solidFill>
                  <a:srgbClr val="0033CC"/>
                </a:solidFill>
                <a:latin typeface="KFGASJ+Times New Roman Bold" panose="02020803070505020304"/>
                <a:cs typeface="KFGASJ+Times New Roman Bold" panose="02020803070505020304"/>
              </a:rPr>
              <a:t>”</a:t>
            </a:r>
            <a:r>
              <a:rPr sz="24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模型用</a:t>
            </a:r>
            <a:r>
              <a:rPr sz="2400" spc="12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线性方程组</a:t>
            </a:r>
            <a:endParaRPr sz="2400" spc="12" dirty="0">
              <a:solidFill>
                <a:srgbClr val="C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8759" y="3301547"/>
            <a:ext cx="2909620" cy="3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spc="13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来描述经济运行规律</a:t>
            </a:r>
            <a:endParaRPr sz="2400" spc="13" dirty="0">
              <a:solidFill>
                <a:srgbClr val="0033CC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5859" y="3723038"/>
            <a:ext cx="5855843" cy="72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400" spc="793" dirty="0">
                <a:solidFill>
                  <a:srgbClr val="0033CC"/>
                </a:solidFill>
                <a:latin typeface="DAEHFU+Wingdings" panose="05000000000000000000"/>
                <a:cs typeface="DAEHFU+Wingdings" panose="05000000000000000000"/>
              </a:rPr>
              <a:t>➢</a:t>
            </a:r>
            <a:r>
              <a:rPr sz="2400" spc="13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今天发展为运筹学中的</a:t>
            </a:r>
            <a:r>
              <a:rPr sz="2400" spc="12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线性规划</a:t>
            </a:r>
            <a:r>
              <a:rPr sz="2400" spc="448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,</a:t>
            </a:r>
            <a:r>
              <a:rPr sz="24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帮助人</a:t>
            </a:r>
            <a:endParaRPr sz="2400" spc="12" dirty="0">
              <a:solidFill>
                <a:srgbClr val="0033CC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342900" marR="0">
              <a:lnSpc>
                <a:spcPts val="2400"/>
              </a:lnSpc>
              <a:spcBef>
                <a:spcPts val="200"/>
              </a:spcBef>
              <a:spcAft>
                <a:spcPts val="0"/>
              </a:spcAft>
            </a:pPr>
            <a:r>
              <a:rPr sz="24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们做出许多重要的</a:t>
            </a:r>
            <a:r>
              <a:rPr sz="2400" spc="12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管理决策</a:t>
            </a:r>
            <a:endParaRPr sz="2400" spc="12" dirty="0">
              <a:solidFill>
                <a:srgbClr val="C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5859" y="4530758"/>
            <a:ext cx="4654296" cy="835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5"/>
              </a:lnSpc>
              <a:spcBef>
                <a:spcPts val="0"/>
              </a:spcBef>
              <a:spcAft>
                <a:spcPts val="0"/>
              </a:spcAft>
            </a:pPr>
            <a:r>
              <a:rPr sz="2400" spc="793" dirty="0">
                <a:solidFill>
                  <a:srgbClr val="0033CC"/>
                </a:solidFill>
                <a:latin typeface="DAEHFU+Wingdings" panose="05000000000000000000"/>
                <a:cs typeface="DAEHFU+Wingdings" panose="05000000000000000000"/>
              </a:rPr>
              <a:t>➢</a:t>
            </a:r>
            <a:r>
              <a:rPr sz="24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例如</a:t>
            </a:r>
            <a:r>
              <a:rPr sz="2400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:</a:t>
            </a:r>
            <a:r>
              <a:rPr sz="2400" spc="-167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24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航空运输业中调度航班</a:t>
            </a:r>
            <a:endParaRPr sz="2400" spc="12" dirty="0">
              <a:solidFill>
                <a:srgbClr val="0033CC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0" marR="0">
              <a:lnSpc>
                <a:spcPts val="2795"/>
              </a:lnSpc>
              <a:spcBef>
                <a:spcPts val="690"/>
              </a:spcBef>
              <a:spcAft>
                <a:spcPts val="0"/>
              </a:spcAft>
            </a:pPr>
            <a:r>
              <a:rPr sz="2400" spc="793" dirty="0">
                <a:solidFill>
                  <a:srgbClr val="0033CC"/>
                </a:solidFill>
                <a:latin typeface="DAEHFU+Wingdings" panose="05000000000000000000"/>
                <a:cs typeface="DAEHFU+Wingdings" panose="05000000000000000000"/>
              </a:rPr>
              <a:t>➢</a:t>
            </a:r>
            <a:r>
              <a:rPr sz="24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又如</a:t>
            </a:r>
            <a:r>
              <a:rPr sz="2400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:</a:t>
            </a:r>
            <a:r>
              <a:rPr sz="2400" spc="-167" dirty="0">
                <a:solidFill>
                  <a:srgbClr val="0033CC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24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商场的管理中商品的进货</a:t>
            </a:r>
            <a:endParaRPr sz="2400" spc="12" dirty="0">
              <a:solidFill>
                <a:srgbClr val="0033CC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034" y="5554036"/>
            <a:ext cx="3270312" cy="1127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sz="1800" spc="12" dirty="0">
                <a:solidFill>
                  <a:srgbClr val="000000"/>
                </a:solidFill>
                <a:latin typeface="UVQHQP+KaiTi" panose="02010609060101010101" charset="-122"/>
                <a:cs typeface="UVQHQP+KaiTi" panose="02010609060101010101" charset="-122"/>
              </a:rPr>
              <a:t>华西里</a:t>
            </a:r>
            <a:r>
              <a:rPr sz="1800" spc="28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·</a:t>
            </a:r>
            <a:r>
              <a:rPr sz="1800" dirty="0">
                <a:solidFill>
                  <a:srgbClr val="000000"/>
                </a:solidFill>
                <a:latin typeface="UVQHQP+KaiTi" panose="02010609060101010101" charset="-122"/>
                <a:cs typeface="UVQHQP+KaiTi" panose="02010609060101010101" charset="-122"/>
              </a:rPr>
              <a:t>列昂惕夫</a:t>
            </a:r>
            <a:r>
              <a:rPr sz="1800" spc="-146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(Wassi</a:t>
            </a:r>
            <a:r>
              <a:rPr sz="1800" spc="-647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1800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l</a:t>
            </a:r>
            <a:r>
              <a:rPr sz="1800" spc="-647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1800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y</a:t>
            </a:r>
            <a:endParaRPr sz="1800" dirty="0">
              <a:solidFill>
                <a:srgbClr val="000000"/>
              </a:solidFill>
              <a:latin typeface="HJOSAB+DejaVu Serif" panose="02060603050605020204"/>
              <a:cs typeface="HJOSAB+DejaVu Serif" panose="02060603050605020204"/>
            </a:endParaRPr>
          </a:p>
          <a:p>
            <a:pPr marL="0" marR="0">
              <a:lnSpc>
                <a:spcPts val="2095"/>
              </a:lnSpc>
              <a:spcBef>
                <a:spcPts val="6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L</a:t>
            </a:r>
            <a:r>
              <a:rPr sz="1800" spc="-567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1800" spc="-142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eontief,</a:t>
            </a:r>
            <a:r>
              <a:rPr sz="1800" spc="338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1800" spc="-188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1906-1999),</a:t>
            </a:r>
            <a:r>
              <a:rPr sz="1800" spc="12" dirty="0">
                <a:solidFill>
                  <a:srgbClr val="000000"/>
                </a:solidFill>
                <a:latin typeface="UVQHQP+KaiTi" panose="02010609060101010101" charset="-122"/>
                <a:cs typeface="UVQHQP+KaiTi" panose="02010609060101010101" charset="-122"/>
              </a:rPr>
              <a:t>生于德</a:t>
            </a:r>
            <a:endParaRPr sz="1800" spc="12" dirty="0">
              <a:solidFill>
                <a:srgbClr val="000000"/>
              </a:solidFill>
              <a:latin typeface="UVQHQP+KaiTi" panose="02010609060101010101" charset="-122"/>
              <a:cs typeface="UVQHQP+KaiTi" panose="02010609060101010101" charset="-122"/>
            </a:endParaRPr>
          </a:p>
          <a:p>
            <a:pPr marL="0" marR="0">
              <a:lnSpc>
                <a:spcPts val="2095"/>
              </a:lnSpc>
              <a:spcBef>
                <a:spcPts val="15"/>
              </a:spcBef>
              <a:spcAft>
                <a:spcPts val="0"/>
              </a:spcAft>
            </a:pPr>
            <a:r>
              <a:rPr sz="1800" spc="12" dirty="0">
                <a:solidFill>
                  <a:srgbClr val="000000"/>
                </a:solidFill>
                <a:latin typeface="UVQHQP+KaiTi" panose="02010609060101010101" charset="-122"/>
                <a:cs typeface="UVQHQP+KaiTi" panose="02010609060101010101" charset="-122"/>
              </a:rPr>
              <a:t>国，哈佛大学教授</a:t>
            </a:r>
            <a:r>
              <a:rPr sz="1800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,</a:t>
            </a:r>
            <a:r>
              <a:rPr sz="1800" spc="-246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 </a:t>
            </a:r>
            <a:r>
              <a:rPr sz="1800" spc="-184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1973</a:t>
            </a:r>
            <a:r>
              <a:rPr sz="1800" spc="12" dirty="0">
                <a:solidFill>
                  <a:srgbClr val="000000"/>
                </a:solidFill>
                <a:latin typeface="UVQHQP+KaiTi" panose="02010609060101010101" charset="-122"/>
                <a:cs typeface="UVQHQP+KaiTi" panose="02010609060101010101" charset="-122"/>
              </a:rPr>
              <a:t>年诺</a:t>
            </a:r>
            <a:endParaRPr sz="1800" spc="12" dirty="0">
              <a:solidFill>
                <a:srgbClr val="000000"/>
              </a:solidFill>
              <a:latin typeface="UVQHQP+KaiTi" panose="02010609060101010101" charset="-122"/>
              <a:cs typeface="UVQHQP+KaiTi" panose="02010609060101010101" charset="-122"/>
            </a:endParaRPr>
          </a:p>
          <a:p>
            <a:pPr marL="0" marR="0">
              <a:lnSpc>
                <a:spcPts val="2095"/>
              </a:lnSpc>
              <a:spcBef>
                <a:spcPts val="65"/>
              </a:spcBef>
              <a:spcAft>
                <a:spcPts val="0"/>
              </a:spcAft>
            </a:pPr>
            <a:r>
              <a:rPr sz="1800" spc="12" dirty="0">
                <a:solidFill>
                  <a:srgbClr val="000000"/>
                </a:solidFill>
                <a:latin typeface="UVQHQP+KaiTi" panose="02010609060101010101" charset="-122"/>
                <a:cs typeface="UVQHQP+KaiTi" panose="02010609060101010101" charset="-122"/>
              </a:rPr>
              <a:t>贝尔经济学奖获得者</a:t>
            </a:r>
            <a:r>
              <a:rPr sz="1800" dirty="0">
                <a:solidFill>
                  <a:srgbClr val="000000"/>
                </a:solidFill>
                <a:latin typeface="HJOSAB+DejaVu Serif" panose="02060603050605020204"/>
                <a:cs typeface="HJOSAB+DejaVu Serif" panose="02060603050605020204"/>
              </a:rPr>
              <a:t>.</a:t>
            </a:r>
            <a:endParaRPr sz="1800" dirty="0">
              <a:solidFill>
                <a:srgbClr val="000000"/>
              </a:solidFill>
              <a:latin typeface="HJOSAB+DejaVu Serif" panose="02060603050605020204"/>
              <a:cs typeface="HJOSAB+DejaVu Serif" panose="02060603050605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900" y="575971"/>
            <a:ext cx="4631436" cy="457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05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FF"/>
                </a:solidFill>
                <a:latin typeface="AVUORQ+STHupo" panose="02010800040101010101" charset="-122"/>
                <a:cs typeface="AVUORQ+STHupo" panose="02010800040101010101" charset="-122"/>
              </a:rPr>
              <a:t>线性代数的广泛应用性：</a:t>
            </a:r>
            <a:endParaRPr sz="3200" dirty="0">
              <a:solidFill>
                <a:srgbClr val="0000FF"/>
              </a:solidFill>
              <a:latin typeface="AVUORQ+STHupo" panose="02010800040101010101" charset="-122"/>
              <a:cs typeface="AVUORQ+STHupo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2545" y="886618"/>
            <a:ext cx="198668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4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线性代数</a:t>
            </a:r>
            <a:endParaRPr sz="3600" spc="14" dirty="0">
              <a:solidFill>
                <a:srgbClr val="C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1182" y="1894522"/>
            <a:ext cx="28956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E9E9"/>
                </a:solidFill>
                <a:latin typeface="TVDWPK+SimHei" panose="02010609060101010101" charset="-122"/>
                <a:cs typeface="TVDWPK+SimHei" panose="02010609060101010101" charset="-122"/>
              </a:rPr>
              <a:t>线性网络设计与分析</a:t>
            </a:r>
            <a:endParaRPr sz="2400" dirty="0">
              <a:solidFill>
                <a:srgbClr val="FFE9E9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7646" y="3262820"/>
            <a:ext cx="2590800" cy="2771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E9E9"/>
                </a:solidFill>
                <a:latin typeface="TVDWPK+SimHei" panose="02010609060101010101" charset="-122"/>
                <a:cs typeface="TVDWPK+SimHei" panose="02010609060101010101" charset="-122"/>
              </a:rPr>
              <a:t>线性方程组的方法</a:t>
            </a:r>
            <a:endParaRPr sz="2400" dirty="0">
              <a:solidFill>
                <a:srgbClr val="FFE9E9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300990" marR="0">
              <a:lnSpc>
                <a:spcPts val="2400"/>
              </a:lnSpc>
              <a:spcBef>
                <a:spcPts val="7055"/>
              </a:spcBef>
              <a:spcAft>
                <a:spcPts val="0"/>
              </a:spcAft>
            </a:pPr>
            <a:r>
              <a:rPr sz="2400" dirty="0">
                <a:solidFill>
                  <a:srgbClr val="FFE9E9"/>
                </a:solidFill>
                <a:latin typeface="TVDWPK+SimHei" panose="02010609060101010101" charset="-122"/>
                <a:cs typeface="TVDWPK+SimHei" panose="02010609060101010101" charset="-122"/>
              </a:rPr>
              <a:t>向量场的分析</a:t>
            </a:r>
            <a:endParaRPr sz="2400" dirty="0">
              <a:solidFill>
                <a:srgbClr val="FFE9E9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605790" marR="0">
              <a:lnSpc>
                <a:spcPts val="2400"/>
              </a:lnSpc>
              <a:spcBef>
                <a:spcPts val="7215"/>
              </a:spcBef>
              <a:spcAft>
                <a:spcPts val="0"/>
              </a:spcAft>
            </a:pPr>
            <a:r>
              <a:rPr sz="2400" dirty="0">
                <a:solidFill>
                  <a:srgbClr val="FFE9E9"/>
                </a:solidFill>
                <a:latin typeface="TVDWPK+SimHei" panose="02010609060101010101" charset="-122"/>
                <a:cs typeface="TVDWPK+SimHei" panose="02010609060101010101" charset="-122"/>
              </a:rPr>
              <a:t>矩阵运算</a:t>
            </a:r>
            <a:endParaRPr sz="2400" dirty="0">
              <a:solidFill>
                <a:srgbClr val="FFE9E9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594995"/>
            <a:ext cx="3479800" cy="3810000"/>
          </a:xfrm>
          <a:prstGeom prst="rect">
            <a:avLst/>
          </a:prstGeom>
        </p:spPr>
      </p:pic>
      <p:sp>
        <p:nvSpPr>
          <p:cNvPr id="22" name="PA-任意多边形 132"/>
          <p:cNvSpPr/>
          <p:nvPr>
            <p:custDataLst>
              <p:tags r:id="rId2"/>
            </p:custDataLst>
          </p:nvPr>
        </p:nvSpPr>
        <p:spPr>
          <a:xfrm>
            <a:off x="128270" y="1603375"/>
            <a:ext cx="192405" cy="190500"/>
          </a:xfrm>
          <a:custGeom>
            <a:avLst/>
            <a:gdLst/>
            <a:ahLst/>
            <a:cxnLst/>
            <a:rect l="l" t="t" r="r" b="b"/>
            <a:pathLst>
              <a:path w="544962" h="541669">
                <a:moveTo>
                  <a:pt x="161348" y="281536"/>
                </a:moveTo>
                <a:lnTo>
                  <a:pt x="161348" y="351234"/>
                </a:lnTo>
                <a:lnTo>
                  <a:pt x="210740" y="351234"/>
                </a:lnTo>
                <a:lnTo>
                  <a:pt x="210740" y="281536"/>
                </a:lnTo>
                <a:close/>
                <a:moveTo>
                  <a:pt x="77381" y="281536"/>
                </a:moveTo>
                <a:lnTo>
                  <a:pt x="77381" y="351234"/>
                </a:lnTo>
                <a:lnTo>
                  <a:pt x="125676" y="351234"/>
                </a:lnTo>
                <a:lnTo>
                  <a:pt x="125676" y="281536"/>
                </a:lnTo>
                <a:close/>
                <a:moveTo>
                  <a:pt x="392943" y="212936"/>
                </a:moveTo>
                <a:lnTo>
                  <a:pt x="433555" y="212936"/>
                </a:lnTo>
                <a:lnTo>
                  <a:pt x="433555" y="272206"/>
                </a:lnTo>
                <a:lnTo>
                  <a:pt x="531791" y="272206"/>
                </a:lnTo>
                <a:lnTo>
                  <a:pt x="531791" y="309525"/>
                </a:lnTo>
                <a:lnTo>
                  <a:pt x="433555" y="309525"/>
                </a:lnTo>
                <a:lnTo>
                  <a:pt x="433555" y="388553"/>
                </a:lnTo>
                <a:lnTo>
                  <a:pt x="544962" y="388553"/>
                </a:lnTo>
                <a:lnTo>
                  <a:pt x="544962" y="425871"/>
                </a:lnTo>
                <a:lnTo>
                  <a:pt x="433555" y="425871"/>
                </a:lnTo>
                <a:lnTo>
                  <a:pt x="433555" y="541120"/>
                </a:lnTo>
                <a:lnTo>
                  <a:pt x="392943" y="541120"/>
                </a:lnTo>
                <a:lnTo>
                  <a:pt x="392943" y="425871"/>
                </a:lnTo>
                <a:lnTo>
                  <a:pt x="263426" y="425871"/>
                </a:lnTo>
                <a:lnTo>
                  <a:pt x="263426" y="388553"/>
                </a:lnTo>
                <a:lnTo>
                  <a:pt x="392943" y="388553"/>
                </a:lnTo>
                <a:lnTo>
                  <a:pt x="392943" y="309525"/>
                </a:lnTo>
                <a:lnTo>
                  <a:pt x="326538" y="309525"/>
                </a:lnTo>
                <a:cubicBezTo>
                  <a:pt x="318672" y="330563"/>
                  <a:pt x="310440" y="350319"/>
                  <a:pt x="301842" y="368796"/>
                </a:cubicBezTo>
                <a:cubicBezTo>
                  <a:pt x="291232" y="362576"/>
                  <a:pt x="279341" y="357088"/>
                  <a:pt x="266170" y="352332"/>
                </a:cubicBezTo>
                <a:cubicBezTo>
                  <a:pt x="286658" y="308427"/>
                  <a:pt x="302939" y="263974"/>
                  <a:pt x="315013" y="218972"/>
                </a:cubicBezTo>
                <a:lnTo>
                  <a:pt x="352881" y="229400"/>
                </a:lnTo>
                <a:cubicBezTo>
                  <a:pt x="348490" y="244217"/>
                  <a:pt x="344008" y="258486"/>
                  <a:pt x="339435" y="272206"/>
                </a:cubicBezTo>
                <a:lnTo>
                  <a:pt x="392943" y="272206"/>
                </a:lnTo>
                <a:close/>
                <a:moveTo>
                  <a:pt x="161348" y="180007"/>
                </a:moveTo>
                <a:lnTo>
                  <a:pt x="161348" y="249157"/>
                </a:lnTo>
                <a:lnTo>
                  <a:pt x="210740" y="249157"/>
                </a:lnTo>
                <a:lnTo>
                  <a:pt x="210740" y="180007"/>
                </a:lnTo>
                <a:close/>
                <a:moveTo>
                  <a:pt x="77381" y="180007"/>
                </a:moveTo>
                <a:lnTo>
                  <a:pt x="77381" y="249157"/>
                </a:lnTo>
                <a:lnTo>
                  <a:pt x="125676" y="249157"/>
                </a:lnTo>
                <a:lnTo>
                  <a:pt x="125676" y="180007"/>
                </a:lnTo>
                <a:close/>
                <a:moveTo>
                  <a:pt x="94394" y="88357"/>
                </a:moveTo>
                <a:cubicBezTo>
                  <a:pt x="81771" y="109761"/>
                  <a:pt x="68875" y="129517"/>
                  <a:pt x="55703" y="147628"/>
                </a:cubicBezTo>
                <a:lnTo>
                  <a:pt x="132261" y="147628"/>
                </a:lnTo>
                <a:lnTo>
                  <a:pt x="172324" y="88357"/>
                </a:lnTo>
                <a:close/>
                <a:moveTo>
                  <a:pt x="268914" y="28538"/>
                </a:moveTo>
                <a:lnTo>
                  <a:pt x="515875" y="28538"/>
                </a:lnTo>
                <a:cubicBezTo>
                  <a:pt x="514778" y="64393"/>
                  <a:pt x="512948" y="98053"/>
                  <a:pt x="510387" y="129517"/>
                </a:cubicBezTo>
                <a:cubicBezTo>
                  <a:pt x="507826" y="174153"/>
                  <a:pt x="484228" y="196472"/>
                  <a:pt x="439592" y="196472"/>
                </a:cubicBezTo>
                <a:cubicBezTo>
                  <a:pt x="424225" y="196472"/>
                  <a:pt x="405383" y="195923"/>
                  <a:pt x="383065" y="194825"/>
                </a:cubicBezTo>
                <a:cubicBezTo>
                  <a:pt x="380870" y="179459"/>
                  <a:pt x="378308" y="164824"/>
                  <a:pt x="375382" y="150921"/>
                </a:cubicBezTo>
                <a:cubicBezTo>
                  <a:pt x="401724" y="154214"/>
                  <a:pt x="422396" y="155860"/>
                  <a:pt x="437396" y="155860"/>
                </a:cubicBezTo>
                <a:cubicBezTo>
                  <a:pt x="457153" y="155860"/>
                  <a:pt x="467946" y="145250"/>
                  <a:pt x="469776" y="124029"/>
                </a:cubicBezTo>
                <a:cubicBezTo>
                  <a:pt x="471605" y="107565"/>
                  <a:pt x="472886" y="88174"/>
                  <a:pt x="473617" y="65856"/>
                </a:cubicBezTo>
                <a:lnTo>
                  <a:pt x="369619" y="65856"/>
                </a:lnTo>
                <a:cubicBezTo>
                  <a:pt x="368339" y="102260"/>
                  <a:pt x="361844" y="131164"/>
                  <a:pt x="350137" y="152567"/>
                </a:cubicBezTo>
                <a:cubicBezTo>
                  <a:pt x="337331" y="177446"/>
                  <a:pt x="312635" y="201594"/>
                  <a:pt x="276048" y="225009"/>
                </a:cubicBezTo>
                <a:cubicBezTo>
                  <a:pt x="270194" y="215863"/>
                  <a:pt x="261413" y="204155"/>
                  <a:pt x="249705" y="189886"/>
                </a:cubicBezTo>
                <a:cubicBezTo>
                  <a:pt x="280073" y="173422"/>
                  <a:pt x="301110" y="155311"/>
                  <a:pt x="312818" y="135554"/>
                </a:cubicBezTo>
                <a:cubicBezTo>
                  <a:pt x="322696" y="119639"/>
                  <a:pt x="328276" y="96406"/>
                  <a:pt x="329556" y="65856"/>
                </a:cubicBezTo>
                <a:lnTo>
                  <a:pt x="268914" y="65856"/>
                </a:lnTo>
                <a:close/>
                <a:moveTo>
                  <a:pt x="97687" y="0"/>
                </a:moveTo>
                <a:lnTo>
                  <a:pt x="136103" y="10427"/>
                </a:lnTo>
                <a:cubicBezTo>
                  <a:pt x="128603" y="25794"/>
                  <a:pt x="121011" y="40611"/>
                  <a:pt x="113328" y="54880"/>
                </a:cubicBezTo>
                <a:lnTo>
                  <a:pt x="216777" y="54880"/>
                </a:lnTo>
                <a:lnTo>
                  <a:pt x="216777" y="88906"/>
                </a:lnTo>
                <a:lnTo>
                  <a:pt x="176440" y="147628"/>
                </a:lnTo>
                <a:lnTo>
                  <a:pt x="246413" y="147628"/>
                </a:lnTo>
                <a:lnTo>
                  <a:pt x="246413" y="478557"/>
                </a:lnTo>
                <a:cubicBezTo>
                  <a:pt x="246413" y="515144"/>
                  <a:pt x="228302" y="533620"/>
                  <a:pt x="192081" y="533986"/>
                </a:cubicBezTo>
                <a:cubicBezTo>
                  <a:pt x="176349" y="534352"/>
                  <a:pt x="160067" y="533986"/>
                  <a:pt x="143237" y="532888"/>
                </a:cubicBezTo>
                <a:cubicBezTo>
                  <a:pt x="142140" y="523741"/>
                  <a:pt x="140128" y="511485"/>
                  <a:pt x="137201" y="496118"/>
                </a:cubicBezTo>
                <a:cubicBezTo>
                  <a:pt x="154762" y="497948"/>
                  <a:pt x="170495" y="498862"/>
                  <a:pt x="184398" y="498862"/>
                </a:cubicBezTo>
                <a:cubicBezTo>
                  <a:pt x="201959" y="498862"/>
                  <a:pt x="210740" y="490264"/>
                  <a:pt x="210740" y="473069"/>
                </a:cubicBezTo>
                <a:lnTo>
                  <a:pt x="210740" y="383614"/>
                </a:lnTo>
                <a:lnTo>
                  <a:pt x="161348" y="383614"/>
                </a:lnTo>
                <a:lnTo>
                  <a:pt x="161348" y="485142"/>
                </a:lnTo>
                <a:lnTo>
                  <a:pt x="125676" y="485142"/>
                </a:lnTo>
                <a:lnTo>
                  <a:pt x="125676" y="383614"/>
                </a:lnTo>
                <a:lnTo>
                  <a:pt x="76832" y="383614"/>
                </a:lnTo>
                <a:cubicBezTo>
                  <a:pt x="73722" y="452580"/>
                  <a:pt x="58722" y="505265"/>
                  <a:pt x="31830" y="541669"/>
                </a:cubicBezTo>
                <a:cubicBezTo>
                  <a:pt x="23415" y="532156"/>
                  <a:pt x="13171" y="522827"/>
                  <a:pt x="1097" y="513680"/>
                </a:cubicBezTo>
                <a:cubicBezTo>
                  <a:pt x="28172" y="473800"/>
                  <a:pt x="41709" y="420200"/>
                  <a:pt x="41709" y="352881"/>
                </a:cubicBezTo>
                <a:lnTo>
                  <a:pt x="41709" y="166287"/>
                </a:lnTo>
                <a:cubicBezTo>
                  <a:pt x="36587" y="172690"/>
                  <a:pt x="31464" y="178910"/>
                  <a:pt x="26342" y="184947"/>
                </a:cubicBezTo>
                <a:cubicBezTo>
                  <a:pt x="20123" y="176532"/>
                  <a:pt x="11342" y="166470"/>
                  <a:pt x="0" y="154762"/>
                </a:cubicBezTo>
                <a:cubicBezTo>
                  <a:pt x="39879" y="110492"/>
                  <a:pt x="72442" y="58905"/>
                  <a:pt x="97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endParaRPr lang="zh-CN" altLang="en-US" sz="4400" dirty="0">
              <a:solidFill>
                <a:schemeClr val="bg1"/>
              </a:solidFill>
            </a:endParaRPr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5420" y="2816225"/>
            <a:ext cx="3479800" cy="381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" y="770255"/>
            <a:ext cx="1685290" cy="167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335" y="770255"/>
            <a:ext cx="1660525" cy="167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860" y="770255"/>
            <a:ext cx="1680210" cy="169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070" y="770255"/>
            <a:ext cx="1715770" cy="16979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880" y="760730"/>
            <a:ext cx="1688465" cy="1707515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54750" y="5634355"/>
          <a:ext cx="1612900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8" imgW="660400" imgH="405765" progId="Equation.DSMT4">
                  <p:embed/>
                </p:oleObj>
              </mc:Choice>
              <mc:Fallback>
                <p:oleObj name="" r:id="rId8" imgW="660400" imgH="405765" progId="Equation.DSMT4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54750" y="5634355"/>
                        <a:ext cx="1612900" cy="99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70915" y="416243"/>
            <a:ext cx="565785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n=5</a:t>
            </a:r>
            <a:endParaRPr lang="en-US" altLang="zh-CN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25420" y="416243"/>
            <a:ext cx="680085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n=10</a:t>
            </a:r>
            <a:endParaRPr lang="en-US" altLang="zh-CN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32605" y="416243"/>
            <a:ext cx="680085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n=15</a:t>
            </a:r>
            <a:endParaRPr lang="en-US" altLang="zh-CN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31230" y="416243"/>
            <a:ext cx="680085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n=20</a:t>
            </a:r>
            <a:endParaRPr lang="en-US" altLang="zh-CN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45730" y="416243"/>
            <a:ext cx="680085" cy="423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>
              <a:lnSpc>
                <a:spcPct val="120000"/>
              </a:lnSpc>
            </a:pPr>
            <a:r>
              <a:rPr lang="en-US" altLang="zh-CN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n=25</a:t>
            </a:r>
            <a:endParaRPr lang="en-US" altLang="zh-CN" i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86295" y="2505075"/>
          <a:ext cx="1799590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736600" imgH="405765" progId="Equation.DSMT4">
                  <p:embed/>
                </p:oleObj>
              </mc:Choice>
              <mc:Fallback>
                <p:oleObj name="" r:id="rId10" imgW="736600" imgH="405765" progId="Equation.DSMT4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86295" y="2505075"/>
                        <a:ext cx="1799590" cy="99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/>
      <p:bldP spid="15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5009" y="2195234"/>
            <a:ext cx="4069792" cy="126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5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预祝大家在本门</a:t>
            </a:r>
            <a:endParaRPr sz="4400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1120140" marR="0">
              <a:lnSpc>
                <a:spcPts val="4405"/>
              </a:lnSpc>
              <a:spcBef>
                <a:spcPts val="875"/>
              </a:spcBef>
              <a:spcAft>
                <a:spcPts val="0"/>
              </a:spcAft>
            </a:pPr>
            <a:r>
              <a:rPr sz="44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课程中</a:t>
            </a:r>
            <a:endParaRPr sz="4400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4343" y="3536609"/>
            <a:ext cx="2952623" cy="597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5"/>
              </a:lnSpc>
              <a:spcBef>
                <a:spcPts val="0"/>
              </a:spcBef>
              <a:spcAft>
                <a:spcPts val="0"/>
              </a:spcAft>
            </a:pPr>
            <a:r>
              <a:rPr sz="4400" spc="11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学有所获</a:t>
            </a:r>
            <a:r>
              <a:rPr sz="4400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 ！</a:t>
            </a:r>
            <a:endParaRPr sz="4400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558" y="4994179"/>
            <a:ext cx="4738116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得到一个满意的成绩！</a:t>
            </a:r>
            <a:endParaRPr sz="3600" spc="12" dirty="0">
              <a:solidFill>
                <a:srgbClr val="0033CC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7"/>
          <p:cNvSpPr txBox="1"/>
          <p:nvPr/>
        </p:nvSpPr>
        <p:spPr>
          <a:xfrm>
            <a:off x="436880" y="2132965"/>
            <a:ext cx="8151495" cy="4775200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zh-CN" sz="33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教师：郭晓玲</a:t>
            </a:r>
            <a:endParaRPr lang="zh-CN" sz="33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Email: LinearAlgebra_GXL@163.com</a:t>
            </a:r>
            <a:endParaRPr lang="en-US" alt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office: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吕大龙楼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621</a:t>
            </a:r>
            <a:endParaRPr lang="en-US" alt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endParaRPr lang="en-US" alt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讲授课程：微积分、线性代数、运筹学、优化理论与算法等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教学荣誉：北京市高校教师教学创新大赛二等奖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北京高校数学微课程教学设计竞赛二等奖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北京市高等教育教学成果奖二等奖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北京市青年教师教学基本功比赛理科类三等奖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algn="l">
              <a:lnSpc>
                <a:spcPct val="100000"/>
              </a:lnSpc>
              <a:spcBef>
                <a:spcPts val="95"/>
              </a:spcBef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青年教师教学质量奖等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00000"/>
              </a:lnSpc>
              <a:spcBef>
                <a:spcPts val="3555"/>
              </a:spcBef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object 7"/>
          <p:cNvSpPr txBox="1">
            <a:spLocks noGrp="1"/>
          </p:cNvSpPr>
          <p:nvPr/>
        </p:nvSpPr>
        <p:spPr>
          <a:xfrm>
            <a:off x="1619154" y="1052925"/>
            <a:ext cx="3105626" cy="632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ea typeface="+mj-ea"/>
                <a:cs typeface="Microsoft JhengHei" panose="020B0604030504040204" charset="-12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b="0" spc="-10" dirty="0">
                <a:solidFill>
                  <a:srgbClr val="77006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《线性代数》</a:t>
            </a:r>
            <a:endParaRPr sz="4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127" y="477012"/>
            <a:ext cx="1495044" cy="1546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7"/>
          <p:cNvSpPr txBox="1"/>
          <p:nvPr/>
        </p:nvSpPr>
        <p:spPr>
          <a:xfrm>
            <a:off x="436880" y="2132965"/>
            <a:ext cx="8151495" cy="3811905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p>
            <a:pPr marL="481330" indent="-34290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教材：线性代数与几何（上）(第2版)，俞正光、</a:t>
            </a:r>
            <a:endParaRPr 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</a:t>
            </a:r>
            <a:r>
              <a:rPr 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鲁自群、林润亮， 清华大学出版社</a:t>
            </a:r>
            <a:endParaRPr 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81330" indent="-34290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考核方式：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平时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30%+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期中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20%+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期末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50%</a:t>
            </a:r>
            <a:endParaRPr lang="en-US" alt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平时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30%+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期末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70%</a:t>
            </a:r>
            <a:endParaRPr lang="en-US" altLang="zh-CN" sz="2400">
              <a:solidFill>
                <a:srgbClr val="0033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81330" indent="-34290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作业：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在网络学堂布置、提交电子版（一个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pdf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文件）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81330" indent="-34290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答疑：微信群、吕大龙楼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621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室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81330" indent="-34290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习题课：（预计第4周开始）根据问卷星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选课意向确定具体时间</a:t>
            </a:r>
            <a:endParaRPr lang="zh-CN" altLang="en-US" sz="27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81330" indent="-34290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期中考试：时间暂定为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11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月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16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日（周日）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上午，考试范围待定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object 7"/>
          <p:cNvSpPr txBox="1">
            <a:spLocks noGrp="1"/>
          </p:cNvSpPr>
          <p:nvPr/>
        </p:nvSpPr>
        <p:spPr>
          <a:xfrm>
            <a:off x="1619154" y="1052925"/>
            <a:ext cx="3105626" cy="632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ea typeface="+mj-ea"/>
                <a:cs typeface="Microsoft JhengHei" panose="020B0604030504040204" charset="-12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b="0" spc="-10" dirty="0">
                <a:solidFill>
                  <a:srgbClr val="77006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《线性代数》</a:t>
            </a:r>
            <a:endParaRPr sz="4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127" y="477012"/>
            <a:ext cx="1495044" cy="1546478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2"/>
          <a:srcRect l="10119" r="12262"/>
          <a:stretch>
            <a:fillRect/>
          </a:stretch>
        </p:blipFill>
        <p:spPr>
          <a:xfrm>
            <a:off x="7308215" y="1685290"/>
            <a:ext cx="1361440" cy="1760220"/>
          </a:xfrm>
          <a:prstGeom prst="rect">
            <a:avLst/>
          </a:prstGeom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60" y="4150360"/>
            <a:ext cx="1184910" cy="14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7"/>
          <p:cNvSpPr txBox="1"/>
          <p:nvPr/>
        </p:nvSpPr>
        <p:spPr>
          <a:xfrm>
            <a:off x="436880" y="2132965"/>
            <a:ext cx="8151495" cy="3811905"/>
          </a:xfrm>
          <a:prstGeom prst="rect">
            <a:avLst/>
          </a:prstGeom>
        </p:spPr>
        <p:txBody>
          <a:bodyPr vert="horz" wrap="square" lIns="0" tIns="9048" rIns="0" bIns="0" rtlCol="0">
            <a:spAutoFit/>
          </a:bodyPr>
          <a:p>
            <a:pPr marL="481330" indent="-34290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参考</a:t>
            </a:r>
            <a:r>
              <a:rPr 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书目：</a:t>
            </a:r>
            <a:endParaRPr 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[1]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线性代数入门，梁鑫、田垠、杨一龙，清华大学出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版社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[2] Introduction to Linear Algebra (5th Edition), Gilbert </a:t>
            </a:r>
            <a:endParaRPr lang="en-US" alt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Strang, Wellesley-Cambridge Press</a:t>
            </a:r>
            <a:endParaRPr lang="en-US" altLang="zh-CN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81330" indent="-34290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学习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建议：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趁热打铁、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及时复习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先复习再作业，把每次作业当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考试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勤于思考、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举一反三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8430" indent="0" algn="l">
              <a:lnSpc>
                <a:spcPct val="100000"/>
              </a:lnSpc>
              <a:spcBef>
                <a:spcPts val="95"/>
              </a:spcBef>
              <a:buClrTx/>
              <a:buSzTx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保证</a:t>
            </a:r>
            <a:r>
              <a:rPr lang="zh-CN" altLang="en-US" sz="2400">
                <a:solidFill>
                  <a:srgbClr val="77006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适量练习</a:t>
            </a:r>
            <a:endParaRPr lang="zh-CN" altLang="en-US" sz="2400">
              <a:solidFill>
                <a:srgbClr val="77006C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0" name="object 7"/>
          <p:cNvSpPr txBox="1">
            <a:spLocks noGrp="1"/>
          </p:cNvSpPr>
          <p:nvPr/>
        </p:nvSpPr>
        <p:spPr>
          <a:xfrm>
            <a:off x="1619154" y="1052925"/>
            <a:ext cx="3105626" cy="632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icrosoft JhengHei" panose="020B0604030504040204" charset="-120"/>
                <a:ea typeface="+mj-ea"/>
                <a:cs typeface="Microsoft JhengHei" panose="020B0604030504040204" charset="-12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50" b="0" spc="-10" dirty="0">
                <a:solidFill>
                  <a:srgbClr val="77006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《线性代数》</a:t>
            </a:r>
            <a:endParaRPr sz="4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127" y="477012"/>
            <a:ext cx="1495044" cy="15464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12671" y="3193057"/>
            <a:ext cx="5886729" cy="495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3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数学是一切自然科学的基础</a:t>
            </a:r>
            <a:r>
              <a:rPr sz="3600" dirty="0">
                <a:solidFill>
                  <a:srgbClr val="0033CC"/>
                </a:solidFill>
                <a:latin typeface="SNUQCG+SimHei" panose="02010609060101010101" charset="-122"/>
                <a:cs typeface="SNUQCG+SimHei" panose="02010609060101010101" charset="-122"/>
              </a:rPr>
              <a:t>.</a:t>
            </a:r>
            <a:endParaRPr sz="3600" dirty="0">
              <a:solidFill>
                <a:srgbClr val="0033CC"/>
              </a:solidFill>
              <a:latin typeface="SNUQCG+SimHei" panose="02010609060101010101" charset="-122"/>
              <a:cs typeface="SNUQCG+SimHei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967" y="835812"/>
            <a:ext cx="4724400" cy="509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10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0000FF"/>
                </a:solidFill>
                <a:latin typeface="AVUORQ+STHupo" panose="02010800040101010101" charset="-122"/>
                <a:cs typeface="AVUORQ+STHupo" panose="02010800040101010101" charset="-122"/>
              </a:rPr>
              <a:t>“线性代数”的重要性</a:t>
            </a:r>
            <a:endParaRPr sz="3600" dirty="0">
              <a:solidFill>
                <a:srgbClr val="0000FF"/>
              </a:solidFill>
              <a:latin typeface="AVUORQ+STHupo" panose="02010800040101010101" charset="-122"/>
              <a:cs typeface="AVUORQ+STHupo" panose="020108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86" y="1794483"/>
            <a:ext cx="2283231" cy="1270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AVUORQ+STHupo" panose="02010800040101010101" charset="-122"/>
                <a:cs typeface="AVUORQ+STHupo" panose="02010800040101010101" charset="-122"/>
              </a:rPr>
              <a:t>瑞典数学家</a:t>
            </a:r>
            <a:endParaRPr sz="2800" dirty="0">
              <a:solidFill>
                <a:srgbClr val="FF0000"/>
              </a:solidFill>
              <a:latin typeface="AVUORQ+STHupo" panose="02010800040101010101" charset="-122"/>
              <a:cs typeface="AVUORQ+STHupo" panose="02010800040101010101" charset="-122"/>
            </a:endParaRPr>
          </a:p>
          <a:p>
            <a:pPr marL="0" marR="0">
              <a:lnSpc>
                <a:spcPts val="2880"/>
              </a:lnSpc>
              <a:spcBef>
                <a:spcPts val="425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AVUORQ+STHupo" panose="02010800040101010101" charset="-122"/>
                <a:cs typeface="AVUORQ+STHupo" panose="02010800040101010101" charset="-122"/>
              </a:rPr>
              <a:t>拉尔斯·戈丁</a:t>
            </a:r>
            <a:endParaRPr sz="2800" dirty="0">
              <a:solidFill>
                <a:srgbClr val="FF0000"/>
              </a:solidFill>
              <a:latin typeface="AVUORQ+STHupo" panose="02010800040101010101" charset="-122"/>
              <a:cs typeface="AVUORQ+STHupo" panose="02010800040101010101" charset="-122"/>
            </a:endParaRPr>
          </a:p>
          <a:p>
            <a:pPr marL="0" marR="0">
              <a:lnSpc>
                <a:spcPts val="3320"/>
              </a:lnSpc>
              <a:spcBef>
                <a:spcPts val="190"/>
              </a:spcBef>
              <a:spcAft>
                <a:spcPts val="0"/>
              </a:spcAft>
            </a:pPr>
            <a:r>
              <a:rPr sz="2800" dirty="0">
                <a:solidFill>
                  <a:srgbClr val="FF0000"/>
                </a:solidFill>
                <a:latin typeface="QLNDLL+Bernard MT Condensed" panose="02050806060905020404"/>
                <a:cs typeface="QLNDLL+Bernard MT Condensed" panose="02050806060905020404"/>
              </a:rPr>
              <a:t>(Lar</a:t>
            </a:r>
            <a:r>
              <a:rPr sz="2800" spc="935" dirty="0">
                <a:solidFill>
                  <a:srgbClr val="FF0000"/>
                </a:solidFill>
                <a:latin typeface="QLNDLL+Bernard MT Condensed" panose="02050806060905020404"/>
                <a:cs typeface="QLNDLL+Bernard MT Condensed" panose="02050806060905020404"/>
              </a:rPr>
              <a:t> </a:t>
            </a:r>
            <a:r>
              <a:rPr sz="2800" dirty="0">
                <a:solidFill>
                  <a:srgbClr val="FF0000"/>
                </a:solidFill>
                <a:latin typeface="QLNDLL+Bernard MT Condensed" panose="02050806060905020404"/>
                <a:cs typeface="QLNDLL+Bernard MT Condensed" panose="02050806060905020404"/>
              </a:rPr>
              <a:t>Gardin</a:t>
            </a:r>
            <a:r>
              <a:rPr sz="2800" spc="668" dirty="0">
                <a:solidFill>
                  <a:srgbClr val="FF0000"/>
                </a:solidFill>
                <a:latin typeface="QLNDLL+Bernard MT Condensed" panose="02050806060905020404"/>
                <a:cs typeface="QLNDLL+Bernard MT Condensed" panose="02050806060905020404"/>
              </a:rPr>
              <a:t> </a:t>
            </a:r>
            <a:r>
              <a:rPr sz="2800" dirty="0">
                <a:solidFill>
                  <a:srgbClr val="FF0000"/>
                </a:solidFill>
                <a:latin typeface="QLNDLL+Bernard MT Condensed" panose="02050806060905020404"/>
                <a:cs typeface="QLNDLL+Bernard MT Condensed" panose="02050806060905020404"/>
              </a:rPr>
              <a:t>)</a:t>
            </a:r>
            <a:endParaRPr sz="2800" dirty="0">
              <a:solidFill>
                <a:srgbClr val="FF0000"/>
              </a:solidFill>
              <a:latin typeface="QLNDLL+Bernard MT Condensed" panose="02050806060905020404"/>
              <a:cs typeface="QLNDLL+Bernard MT Condensed" panose="020508060609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137" y="3861127"/>
            <a:ext cx="8764524" cy="2549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400" spc="793" dirty="0">
                <a:solidFill>
                  <a:srgbClr val="000000"/>
                </a:solidFill>
                <a:latin typeface="DAEHFU+Wingdings" panose="05000000000000000000"/>
                <a:cs typeface="DAEHFU+Wingdings" panose="05000000000000000000"/>
              </a:rPr>
              <a:t>➢</a:t>
            </a:r>
            <a:r>
              <a:rPr sz="2400" spc="13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要是没有</a:t>
            </a:r>
            <a:r>
              <a:rPr sz="2400" spc="12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线性代数</a:t>
            </a:r>
            <a:r>
              <a:rPr sz="2400" spc="12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，任何数学和初等教程都讲不下去。</a:t>
            </a:r>
            <a:endParaRPr sz="2400" spc="12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0" marR="0">
              <a:lnSpc>
                <a:spcPts val="2665"/>
              </a:lnSpc>
              <a:spcBef>
                <a:spcPts val="335"/>
              </a:spcBef>
              <a:spcAft>
                <a:spcPts val="0"/>
              </a:spcAft>
            </a:pPr>
            <a:r>
              <a:rPr sz="2400" spc="793" dirty="0">
                <a:solidFill>
                  <a:srgbClr val="000000"/>
                </a:solidFill>
                <a:latin typeface="DAEHFU+Wingdings" panose="05000000000000000000"/>
                <a:cs typeface="DAEHFU+Wingdings" panose="05000000000000000000"/>
              </a:rPr>
              <a:t>➢</a:t>
            </a:r>
            <a:r>
              <a:rPr sz="2400" spc="12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按照现行的国际标准，线性代数是通过公理化来表述的。它</a:t>
            </a:r>
            <a:endParaRPr sz="2400" spc="12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342900" marR="0">
              <a:lnSpc>
                <a:spcPts val="2400"/>
              </a:lnSpc>
              <a:spcBef>
                <a:spcPts val="310"/>
              </a:spcBef>
              <a:spcAft>
                <a:spcPts val="0"/>
              </a:spcAft>
            </a:pPr>
            <a:r>
              <a:rPr sz="2400" spc="12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是第二代数学模型，其根源来自于欧几里得几何、解析几何</a:t>
            </a:r>
            <a:endParaRPr sz="2400" spc="12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342900" marR="0">
              <a:lnSpc>
                <a:spcPts val="2400"/>
              </a:lnSpc>
              <a:spcBef>
                <a:spcPts val="310"/>
              </a:spcBef>
              <a:spcAft>
                <a:spcPts val="0"/>
              </a:spcAft>
            </a:pPr>
            <a:r>
              <a:rPr sz="2400" spc="12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以及线性方程组理论。</a:t>
            </a:r>
            <a:endParaRPr sz="2400" spc="12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0" marR="0">
              <a:lnSpc>
                <a:spcPts val="2665"/>
              </a:lnSpc>
              <a:spcBef>
                <a:spcPts val="505"/>
              </a:spcBef>
              <a:spcAft>
                <a:spcPts val="0"/>
              </a:spcAft>
            </a:pPr>
            <a:r>
              <a:rPr sz="2400" spc="793" dirty="0">
                <a:solidFill>
                  <a:srgbClr val="000000"/>
                </a:solidFill>
                <a:latin typeface="DAEHFU+Wingdings" panose="05000000000000000000"/>
                <a:cs typeface="DAEHFU+Wingdings" panose="05000000000000000000"/>
              </a:rPr>
              <a:t>➢</a:t>
            </a:r>
            <a:r>
              <a:rPr sz="2400" spc="12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如果不熟悉线性代数的概念，像线性性质、向量、线性空间、</a:t>
            </a:r>
            <a:endParaRPr sz="2400" spc="12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342900" marR="0">
              <a:lnSpc>
                <a:spcPts val="2400"/>
              </a:lnSpc>
              <a:spcBef>
                <a:spcPts val="310"/>
              </a:spcBef>
              <a:spcAft>
                <a:spcPts val="0"/>
              </a:spcAft>
            </a:pPr>
            <a:r>
              <a:rPr sz="2400" spc="12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矩阵等等，要去学习自然科学，现在看来就和文盲差不多，</a:t>
            </a:r>
            <a:endParaRPr sz="2400" spc="12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  <a:p>
            <a:pPr marL="342900" marR="0">
              <a:lnSpc>
                <a:spcPts val="2400"/>
              </a:lnSpc>
              <a:spcBef>
                <a:spcPts val="355"/>
              </a:spcBef>
              <a:spcAft>
                <a:spcPts val="0"/>
              </a:spcAft>
            </a:pPr>
            <a:r>
              <a:rPr sz="2400" spc="12" dirty="0">
                <a:solidFill>
                  <a:srgbClr val="000000"/>
                </a:solidFill>
                <a:latin typeface="TVDWPK+SimHei" panose="02010609060101010101" charset="-122"/>
                <a:cs typeface="TVDWPK+SimHei" panose="02010609060101010101" charset="-122"/>
              </a:rPr>
              <a:t>甚至可能学习社会科学也是如此。</a:t>
            </a:r>
            <a:endParaRPr sz="2400" spc="12" dirty="0">
              <a:solidFill>
                <a:srgbClr val="0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1412240"/>
            <a:ext cx="4948555" cy="2319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68398" y="3337591"/>
            <a:ext cx="4741418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初等数学</a:t>
            </a:r>
            <a:r>
              <a:rPr sz="3600" spc="-346" dirty="0">
                <a:solidFill>
                  <a:srgbClr val="0033CC"/>
                </a:solidFill>
                <a:latin typeface="Liberation Mono" panose="02070409020205020404"/>
                <a:cs typeface="Liberation Mono" panose="02070409020205020404"/>
              </a:rPr>
              <a:t> </a:t>
            </a:r>
            <a:r>
              <a:rPr sz="3600" spc="12" dirty="0">
                <a:solidFill>
                  <a:srgbClr val="0033CC"/>
                </a:solidFill>
                <a:latin typeface="SNUQCG+SimHei" panose="02010609060101010101" charset="-122"/>
                <a:cs typeface="SNUQCG+SimHei" panose="02010609060101010101" charset="-122"/>
              </a:rPr>
              <a:t>vs</a:t>
            </a:r>
            <a:r>
              <a:rPr sz="3600" spc="12" dirty="0">
                <a:solidFill>
                  <a:srgbClr val="0033CC"/>
                </a:solidFill>
                <a:latin typeface="SNUQCG+SimHei" panose="02010609060101010101" charset="-122"/>
                <a:cs typeface="SNUQCG+SimHei" panose="02010609060101010101" charset="-122"/>
              </a:rPr>
              <a:t> </a:t>
            </a:r>
            <a:r>
              <a:rPr sz="36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高等数学</a:t>
            </a:r>
            <a:endParaRPr sz="3600" spc="12" dirty="0">
              <a:solidFill>
                <a:srgbClr val="0033CC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22118" y="3337591"/>
            <a:ext cx="428373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sz="3600" spc="12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微积分</a:t>
            </a:r>
            <a:r>
              <a:rPr sz="3600" spc="-345" dirty="0">
                <a:solidFill>
                  <a:srgbClr val="0033CC"/>
                </a:solidFill>
                <a:latin typeface="Liberation Mono" panose="02070409020205020404"/>
                <a:cs typeface="Liberation Mono" panose="02070409020205020404"/>
              </a:rPr>
              <a:t> </a:t>
            </a:r>
            <a:r>
              <a:rPr sz="3600" spc="12" dirty="0">
                <a:solidFill>
                  <a:srgbClr val="0033CC"/>
                </a:solidFill>
                <a:latin typeface="SNUQCG+SimHei" panose="02010609060101010101" charset="-122"/>
                <a:cs typeface="SNUQCG+SimHei" panose="02010609060101010101" charset="-122"/>
              </a:rPr>
              <a:t>vs</a:t>
            </a:r>
            <a:r>
              <a:rPr sz="3600" spc="12" dirty="0">
                <a:solidFill>
                  <a:srgbClr val="0033CC"/>
                </a:solidFill>
                <a:latin typeface="SNUQCG+SimHei" panose="02010609060101010101" charset="-122"/>
                <a:cs typeface="SNUQCG+SimHei" panose="02010609060101010101" charset="-122"/>
              </a:rPr>
              <a:t> </a:t>
            </a:r>
            <a:r>
              <a:rPr sz="3600" spc="14" dirty="0">
                <a:solidFill>
                  <a:srgbClr val="0033CC"/>
                </a:solidFill>
                <a:latin typeface="TVDWPK+SimHei" panose="02010609060101010101" charset="-122"/>
                <a:cs typeface="TVDWPK+SimHei" panose="02010609060101010101" charset="-122"/>
              </a:rPr>
              <a:t>线性代数</a:t>
            </a:r>
            <a:endParaRPr sz="3600" spc="14" dirty="0">
              <a:solidFill>
                <a:srgbClr val="0033CC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24532" y="599344"/>
            <a:ext cx="6145658" cy="9833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05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000000"/>
                </a:solidFill>
                <a:latin typeface="OPNMHT+SimSun" panose="02010600030101010101" charset="-122"/>
                <a:cs typeface="OPNMHT+SimSun" panose="02010600030101010101" charset="-122"/>
              </a:rPr>
              <a:t>数学的分类（金字塔）</a:t>
            </a:r>
            <a:endParaRPr sz="4400" dirty="0">
              <a:solidFill>
                <a:srgbClr val="000000"/>
              </a:solidFill>
              <a:latin typeface="OPNMHT+SimSun" panose="02010600030101010101" charset="-122"/>
              <a:cs typeface="OPNMHT+SimSun" panose="02010600030101010101" charset="-122"/>
            </a:endParaRPr>
          </a:p>
          <a:p>
            <a:pPr marL="4155440" marR="0">
              <a:lnSpc>
                <a:spcPts val="2400"/>
              </a:lnSpc>
              <a:spcBef>
                <a:spcPts val="635"/>
              </a:spcBef>
              <a:spcAft>
                <a:spcPts val="0"/>
              </a:spcAft>
            </a:pPr>
            <a:r>
              <a:rPr sz="2400" spc="14" dirty="0">
                <a:solidFill>
                  <a:srgbClr val="CC6600"/>
                </a:solidFill>
                <a:latin typeface="TVDWPK+SimHei" panose="02010609060101010101" charset="-122"/>
                <a:cs typeface="TVDWPK+SimHei" panose="02010609060101010101" charset="-122"/>
              </a:rPr>
              <a:t>算术代数几何</a:t>
            </a:r>
            <a:endParaRPr sz="2400" spc="14" dirty="0">
              <a:solidFill>
                <a:srgbClr val="CC66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4591" y="3142162"/>
            <a:ext cx="1372819" cy="343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7030A0"/>
                </a:solidFill>
                <a:latin typeface="TVDWPK+SimHei" panose="02010609060101010101" charset="-122"/>
                <a:cs typeface="TVDWPK+SimHei" panose="02010609060101010101" charset="-122"/>
              </a:rPr>
              <a:t>线性代数</a:t>
            </a:r>
            <a:endParaRPr sz="2400" dirty="0">
              <a:solidFill>
                <a:srgbClr val="7030A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777" y="4434141"/>
            <a:ext cx="10668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C00000"/>
                </a:solidFill>
                <a:latin typeface="TVDWPK+SimHei" panose="02010609060101010101" charset="-122"/>
                <a:cs typeface="TVDWPK+SimHei" panose="02010609060101010101" charset="-122"/>
              </a:rPr>
              <a:t>微积分</a:t>
            </a:r>
            <a:endParaRPr sz="2400" dirty="0">
              <a:solidFill>
                <a:srgbClr val="C00000"/>
              </a:solidFill>
              <a:latin typeface="TVDWPK+SimHei" panose="02010609060101010101" charset="-122"/>
              <a:cs typeface="TVDWPK+SimHei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2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WPS 演示</Application>
  <PresentationFormat>On-screen Show (4:3)</PresentationFormat>
  <Paragraphs>142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56" baseType="lpstr">
      <vt:lpstr>Arial</vt:lpstr>
      <vt:lpstr>宋体</vt:lpstr>
      <vt:lpstr>Wingdings</vt:lpstr>
      <vt:lpstr>TVDWPK+SimHei</vt:lpstr>
      <vt:lpstr>ITKISJ+LiSu</vt:lpstr>
      <vt:lpstr>AVUORQ+STHupo</vt:lpstr>
      <vt:lpstr>GLJBEV+DejaVu Serif</vt:lpstr>
      <vt:lpstr>ISELLN+Arial-BoldMT</vt:lpstr>
      <vt:lpstr>OPNMHT+SimSun</vt:lpstr>
      <vt:lpstr>Liberation Mono</vt:lpstr>
      <vt:lpstr>SNUQCG+SimHei</vt:lpstr>
      <vt:lpstr>VSIUQA+Microsoft YaHei</vt:lpstr>
      <vt:lpstr>DRMBJA+Microsoft YaHei</vt:lpstr>
      <vt:lpstr>OUHGEV+DejaVu Serif</vt:lpstr>
      <vt:lpstr>EGMKCU+Segoe UI Emoji</vt:lpstr>
      <vt:lpstr>QVTOPM+Segoe UI Emoji</vt:lpstr>
      <vt:lpstr>NPQQKE+DejaVu Serif</vt:lpstr>
      <vt:lpstr>WLSMRW+Symbol</vt:lpstr>
      <vt:lpstr>MLUNTN+DejaVu Serif</vt:lpstr>
      <vt:lpstr>HJOSAB+DejaVu Serif</vt:lpstr>
      <vt:lpstr>DAEHFU+Wingdings</vt:lpstr>
      <vt:lpstr>QCTHVR+DejaVu Serif</vt:lpstr>
      <vt:lpstr>KFGASJ+Times New Roman Bold</vt:lpstr>
      <vt:lpstr>UVQHQP+KaiTi</vt:lpstr>
      <vt:lpstr>QLNDLL+Bernard MT Condensed</vt:lpstr>
      <vt:lpstr>TVIPET+STXingkai</vt:lpstr>
      <vt:lpstr>Calibri</vt:lpstr>
      <vt:lpstr>微软雅黑</vt:lpstr>
      <vt:lpstr>Arial Unicode MS</vt:lpstr>
      <vt:lpstr>Microsoft JhengHei</vt:lpstr>
      <vt:lpstr>Times New Roman</vt:lpstr>
      <vt:lpstr>Arial</vt:lpstr>
      <vt:lpstr>Times New Roman</vt:lpstr>
      <vt:lpstr>Wingdings</vt:lpstr>
      <vt:lpstr>Theme Office</vt:lpstr>
      <vt:lpstr>1_Theme Office</vt:lpstr>
      <vt:lpstr>2_Theme Office</vt:lpstr>
      <vt:lpstr>3_Theme Office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bae</dc:creator>
  <cp:lastModifiedBy>郭晓玲</cp:lastModifiedBy>
  <cp:revision>40</cp:revision>
  <dcterms:created xsi:type="dcterms:W3CDTF">2025-09-14T18:00:16Z</dcterms:created>
  <dcterms:modified xsi:type="dcterms:W3CDTF">2025-09-14T19:00:19Z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3D5E17E66B8746E6AFA3F3714D7CBB0B_13</vt:lpwstr>
  </property>
  <property fmtid="{D5CDD505-2E9C-101B-9397-08002B2CF9AE}" pid="3" name="KSOProductBuildVer">
    <vt:lpwstr>2052-12.1.0.22529</vt:lpwstr>
  </property>
</Properties>
</file>