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8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1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754" userDrawn="1">
          <p15:clr>
            <a:srgbClr val="A4A3A4"/>
          </p15:clr>
        </p15:guide>
        <p15:guide id="2" pos="2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754"/>
        <p:guide pos="2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4454" y="190627"/>
            <a:ext cx="247459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5607" y="2561758"/>
            <a:ext cx="5441950" cy="271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jpeg"/><Relationship Id="rId1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1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40.png"/><Relationship Id="rId24" Type="http://schemas.openxmlformats.org/officeDocument/2006/relationships/image" Target="../media/image39.png"/><Relationship Id="rId23" Type="http://schemas.openxmlformats.org/officeDocument/2006/relationships/image" Target="../media/image38.png"/><Relationship Id="rId22" Type="http://schemas.openxmlformats.org/officeDocument/2006/relationships/image" Target="../media/image37.png"/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2" Type="http://schemas.openxmlformats.org/officeDocument/2006/relationships/image" Target="../media/image17.png"/><Relationship Id="rId19" Type="http://schemas.openxmlformats.org/officeDocument/2006/relationships/image" Target="../media/image34.png"/><Relationship Id="rId18" Type="http://schemas.openxmlformats.org/officeDocument/2006/relationships/image" Target="../media/image33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772" y="0"/>
            <a:ext cx="1981200" cy="235153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39724" y="761"/>
            <a:ext cx="11233531" cy="6858000"/>
            <a:chOff x="839724" y="761"/>
            <a:chExt cx="11233531" cy="68580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228" y="4440935"/>
              <a:ext cx="1835658" cy="19438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552" y="4366259"/>
              <a:ext cx="1834896" cy="19431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59786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2170938"/>
                  </a:moveTo>
                  <a:lnTo>
                    <a:pt x="0" y="6858000"/>
                  </a:lnTo>
                </a:path>
                <a:path h="6858000">
                  <a:moveTo>
                    <a:pt x="0" y="0"/>
                  </a:moveTo>
                  <a:lnTo>
                    <a:pt x="0" y="2067306"/>
                  </a:lnTo>
                </a:path>
              </a:pathLst>
            </a:custGeom>
            <a:ln w="102108">
              <a:solidFill>
                <a:srgbClr val="6600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43534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102107">
              <a:solidFill>
                <a:srgbClr val="6600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824" y="2130551"/>
              <a:ext cx="1981200" cy="4727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24" y="44196"/>
              <a:ext cx="1993392" cy="20619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24000" y="2106167"/>
              <a:ext cx="10549255" cy="27940"/>
            </a:xfrm>
            <a:custGeom>
              <a:avLst/>
              <a:gdLst/>
              <a:ahLst/>
              <a:cxnLst/>
              <a:rect l="l" t="t" r="r" b="b"/>
              <a:pathLst>
                <a:path w="10549255" h="27939">
                  <a:moveTo>
                    <a:pt x="0" y="27432"/>
                  </a:moveTo>
                  <a:lnTo>
                    <a:pt x="10549128" y="0"/>
                  </a:lnTo>
                </a:path>
              </a:pathLst>
            </a:custGeom>
            <a:ln w="762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72" y="2421635"/>
              <a:ext cx="1872995" cy="1165860"/>
            </a:xfrm>
            <a:prstGeom prst="rect">
              <a:avLst/>
            </a:prstGeom>
          </p:spPr>
        </p:pic>
      </p:grpSp>
      <p:sp>
        <p:nvSpPr>
          <p:cNvPr id="28" name="object 27"/>
          <p:cNvSpPr txBox="1"/>
          <p:nvPr/>
        </p:nvSpPr>
        <p:spPr>
          <a:xfrm>
            <a:off x="1233627" y="2921254"/>
            <a:ext cx="10567035" cy="371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38430" algn="ctr">
              <a:lnSpc>
                <a:spcPct val="100000"/>
              </a:lnSpc>
              <a:spcBef>
                <a:spcPts val="95"/>
              </a:spcBef>
            </a:pPr>
            <a:r>
              <a:rPr sz="4000" b="1" spc="-40" dirty="0">
                <a:solidFill>
                  <a:srgbClr val="77006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第一章 线性方程组与行列式</a:t>
            </a:r>
            <a:endParaRPr sz="4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3510" algn="ctr">
              <a:lnSpc>
                <a:spcPct val="100000"/>
              </a:lnSpc>
              <a:spcBef>
                <a:spcPts val="4220"/>
              </a:spcBef>
            </a:pPr>
            <a:r>
              <a:rPr sz="4400" b="1" spc="555" dirty="0">
                <a:solidFill>
                  <a:srgbClr val="77006C"/>
                </a:solidFill>
                <a:latin typeface="Microsoft JhengHei" panose="020B0604030504040204" charset="-120"/>
                <a:cs typeface="Microsoft JhengHei" panose="020B0604030504040204" charset="-120"/>
              </a:rPr>
              <a:t>§</a:t>
            </a:r>
            <a:r>
              <a:rPr sz="4400" b="1" spc="555" dirty="0">
                <a:solidFill>
                  <a:srgbClr val="77006C"/>
                </a:solidFill>
                <a:latin typeface="Times New Roman" panose="02020603050405020304"/>
                <a:cs typeface="Times New Roman" panose="02020603050405020304"/>
              </a:rPr>
              <a:t>1.1</a:t>
            </a:r>
            <a:r>
              <a:rPr sz="4400" b="1" spc="5" dirty="0">
                <a:solidFill>
                  <a:srgbClr val="7700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>
                <a:solidFill>
                  <a:srgbClr val="77006C"/>
                </a:solidFill>
                <a:latin typeface="Times New Roman" panose="02020603050405020304"/>
                <a:cs typeface="Times New Roman" panose="02020603050405020304"/>
              </a:rPr>
              <a:t>Gauss</a:t>
            </a:r>
            <a:r>
              <a:rPr sz="4400" b="1" spc="-20" dirty="0">
                <a:solidFill>
                  <a:srgbClr val="77006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消元法</a:t>
            </a:r>
            <a:endParaRPr sz="4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3555"/>
              </a:spcBef>
            </a:pPr>
            <a:r>
              <a:rPr sz="3200" b="1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202</a:t>
            </a:r>
            <a:r>
              <a:rPr lang="en-US" altLang="en-US" sz="3200" b="1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200" spc="-5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秋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5080" algn="r">
              <a:lnSpc>
                <a:spcPct val="100000"/>
              </a:lnSpc>
              <a:spcBef>
                <a:spcPts val="2835"/>
              </a:spcBef>
              <a:tabLst>
                <a:tab pos="1147445" algn="l"/>
              </a:tabLst>
            </a:pPr>
            <a:r>
              <a:rPr sz="3600" b="1" dirty="0">
                <a:solidFill>
                  <a:srgbClr val="00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endParaRPr sz="3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0" name="object 7"/>
          <p:cNvSpPr txBox="1">
            <a:spLocks noGrp="1"/>
          </p:cNvSpPr>
          <p:nvPr/>
        </p:nvSpPr>
        <p:spPr>
          <a:xfrm>
            <a:off x="4127372" y="838327"/>
            <a:ext cx="4140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ea typeface="+mj-ea"/>
                <a:cs typeface="Microsoft JhengHei" panose="020B0604030504040204" charset="-12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10" dirty="0">
                <a:solidFill>
                  <a:srgbClr val="77006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《线性代数》</a:t>
            </a:r>
            <a:endParaRPr sz="5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54435" y="5682984"/>
            <a:ext cx="1522536" cy="51664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81133" y="639578"/>
            <a:ext cx="2612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67410" algn="l"/>
              </a:tabLst>
            </a:pPr>
            <a:r>
              <a:rPr sz="3600" spc="52" baseline="-5000" dirty="0">
                <a:latin typeface="Symbol" panose="05050102010706020507"/>
                <a:cs typeface="Symbol" panose="05050102010706020507"/>
              </a:rPr>
              <a:t>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52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b="1" spc="47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6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97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66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5191" y="1803480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8433" y="1592426"/>
            <a:ext cx="251777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337945" algn="l"/>
                <a:tab pos="2087880" algn="l"/>
              </a:tabLst>
            </a:pPr>
            <a:r>
              <a:rPr sz="3600" spc="75" baseline="23000" dirty="0">
                <a:latin typeface="Symbol" panose="05050102010706020507"/>
                <a:cs typeface="Symbol" panose="05050102010706020507"/>
              </a:rPr>
              <a:t></a:t>
            </a:r>
            <a:r>
              <a:rPr sz="2400" b="1" spc="5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dirty="0">
                <a:latin typeface="Times New Roman" panose="02020603050405020304"/>
                <a:cs typeface="Times New Roman" panose="02020603050405020304"/>
                <a:sym typeface="+mn-ea"/>
              </a:rPr>
              <a:t>x</a:t>
            </a:r>
            <a:r>
              <a:rPr sz="2400" b="1" baseline="-27000" dirty="0">
                <a:latin typeface="Times New Roman" panose="02020603050405020304"/>
                <a:cs typeface="Times New Roman" panose="02020603050405020304"/>
                <a:sym typeface="+mn-ea"/>
              </a:rPr>
              <a:t>3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6533" y="940539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1133" y="1116002"/>
            <a:ext cx="25990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baseline="-10000" dirty="0">
                <a:latin typeface="Symbol" panose="05050102010706020507"/>
                <a:cs typeface="Symbol" panose="05050102010706020507"/>
              </a:rPr>
              <a:t>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b="1" spc="41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6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97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b="1" spc="47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b="1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66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6533" y="1677387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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7489" y="1723481"/>
            <a:ext cx="2463165" cy="8134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404495" algn="r">
              <a:lnSpc>
                <a:spcPct val="100000"/>
              </a:lnSpc>
              <a:spcBef>
                <a:spcPts val="76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spcBef>
                <a:spcPts val="1090"/>
              </a:spcBef>
            </a:pPr>
            <a:r>
              <a:rPr sz="3600" spc="82" baseline="-3000" dirty="0">
                <a:latin typeface="Symbol" panose="05050102010706020507"/>
                <a:cs typeface="Symbol" panose="05050102010706020507"/>
              </a:rPr>
              <a:t>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5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82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b="1" spc="41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b="1" spc="47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6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97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66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9618" y="2838978"/>
            <a:ext cx="113664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6652" y="2838978"/>
            <a:ext cx="113664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9142" y="3314351"/>
            <a:ext cx="113664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6175" y="3314351"/>
            <a:ext cx="113664" cy="2368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2883" y="2628322"/>
            <a:ext cx="162433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9760" algn="l"/>
                <a:tab pos="1212850" algn="l"/>
              </a:tabLst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02796" y="3103741"/>
            <a:ext cx="143700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9420" algn="l"/>
                <a:tab pos="1032510" algn="l"/>
              </a:tabLst>
            </a:pP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5589" y="2453230"/>
            <a:ext cx="17653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45589" y="2682997"/>
            <a:ext cx="17653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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45589" y="2978553"/>
            <a:ext cx="17653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45589" y="3188523"/>
            <a:ext cx="17653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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75150" y="2459061"/>
            <a:ext cx="1303655" cy="95313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b="1" dirty="0">
                <a:latin typeface="Yu Gothic" panose="020B0400000000000000" charset="-128"/>
                <a:cs typeface="Yu Gothic" panose="020B0400000000000000" charset="-128"/>
              </a:rPr>
              <a:t>②</a:t>
            </a:r>
            <a:r>
              <a:rPr sz="2000" b="1" spc="-60" dirty="0"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000" b="1" dirty="0">
                <a:latin typeface="Yu Gothic" panose="020B0400000000000000" charset="-128"/>
                <a:cs typeface="Yu Gothic" panose="020B0400000000000000" charset="-128"/>
              </a:rPr>
              <a:t>－①</a:t>
            </a:r>
            <a:r>
              <a:rPr sz="2000" b="1" spc="-70" dirty="0"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000" b="1" spc="-25" dirty="0">
                <a:latin typeface="Yu Gothic" panose="020B0400000000000000" charset="-128"/>
                <a:cs typeface="Yu Gothic" panose="020B0400000000000000" charset="-128"/>
              </a:rPr>
              <a:t>×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000" b="1" dirty="0">
                <a:latin typeface="Yu Gothic" panose="020B0400000000000000" charset="-128"/>
                <a:cs typeface="Yu Gothic" panose="020B0400000000000000" charset="-128"/>
              </a:rPr>
              <a:t>③</a:t>
            </a:r>
            <a:r>
              <a:rPr sz="2000" b="1" spc="-70" dirty="0"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000" b="1" spc="-25" dirty="0">
                <a:latin typeface="Yu Gothic" panose="020B0400000000000000" charset="-128"/>
                <a:cs typeface="Yu Gothic" panose="020B0400000000000000" charset="-128"/>
              </a:rPr>
              <a:t>－①</a:t>
            </a:r>
            <a:endParaRPr sz="2000">
              <a:latin typeface="Yu Gothic" panose="020B0400000000000000" charset="-128"/>
              <a:cs typeface="Yu Gothic" panose="020B0400000000000000" charset="-128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28467" y="2668515"/>
            <a:ext cx="1521072" cy="51512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408723" y="2461903"/>
            <a:ext cx="901065" cy="10007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b="1" spc="225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spc="-37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25" baseline="-25000">
              <a:latin typeface="Times New Roman" panose="02020603050405020304"/>
              <a:cs typeface="Times New Roman" panose="02020603050405020304"/>
            </a:endParaRPr>
          </a:p>
          <a:p>
            <a:pPr marL="116840">
              <a:lnSpc>
                <a:spcPct val="100000"/>
              </a:lnSpc>
              <a:spcBef>
                <a:spcPts val="960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baseline="-2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240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spc="-37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25" baseline="-2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09013" y="3736346"/>
            <a:ext cx="24631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600" spc="82" baseline="-5000" dirty="0">
                <a:latin typeface="Symbol" panose="05050102010706020507"/>
                <a:cs typeface="Symbol" panose="05050102010706020507"/>
              </a:rPr>
              <a:t>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5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82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b="1" spc="41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b="1" spc="47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6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97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66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0665" y="4423871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37699" y="4423871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24954" y="4900248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04320" y="4212770"/>
            <a:ext cx="143700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420" algn="l"/>
                <a:tab pos="1032510" algn="l"/>
              </a:tabLst>
            </a:pP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88256" y="4689194"/>
            <a:ext cx="162433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9760" algn="l"/>
                <a:tab pos="1212850" algn="l"/>
              </a:tabLst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65" dirty="0">
                <a:latin typeface="Times New Roman" panose="02020603050405020304"/>
                <a:cs typeface="Times New Roman" panose="02020603050405020304"/>
                <a:sym typeface="+mn-ea"/>
              </a:rPr>
              <a:t>x</a:t>
            </a:r>
            <a:r>
              <a:rPr sz="2400" b="1" spc="97" baseline="-27000" dirty="0">
                <a:latin typeface="Times New Roman" panose="02020603050405020304"/>
                <a:cs typeface="Times New Roman" panose="02020603050405020304"/>
                <a:sym typeface="+mn-ea"/>
              </a:rPr>
              <a:t>3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7113" y="4037308"/>
            <a:ext cx="1765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47113" y="4267560"/>
            <a:ext cx="1765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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47113" y="4563741"/>
            <a:ext cx="1765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47113" y="4774155"/>
            <a:ext cx="1765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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36035" y="4169443"/>
            <a:ext cx="91948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b="1" spc="39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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spc="-37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13715" y="4027703"/>
            <a:ext cx="1328420" cy="69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45"/>
              </a:lnSpc>
              <a:spcBef>
                <a:spcPts val="105"/>
              </a:spcBef>
            </a:pPr>
            <a:r>
              <a:rPr sz="2250" dirty="0">
                <a:solidFill>
                  <a:srgbClr val="007E3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交换第</a:t>
            </a:r>
            <a:r>
              <a:rPr sz="2250" spc="-25" dirty="0">
                <a:solidFill>
                  <a:srgbClr val="007E3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2,3</a:t>
            </a:r>
            <a:endParaRPr sz="225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88265">
              <a:lnSpc>
                <a:spcPts val="2645"/>
              </a:lnSpc>
            </a:pPr>
            <a:r>
              <a:rPr sz="2250" spc="-20" dirty="0">
                <a:solidFill>
                  <a:srgbClr val="007E3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个方程组</a:t>
            </a:r>
            <a:endParaRPr sz="22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041135" y="35051"/>
            <a:ext cx="60960" cy="6746875"/>
            <a:chOff x="6041135" y="35051"/>
            <a:chExt cx="60960" cy="6746875"/>
          </a:xfrm>
        </p:grpSpPr>
        <p:sp>
          <p:nvSpPr>
            <p:cNvPr id="54" name="object 54"/>
            <p:cNvSpPr/>
            <p:nvPr/>
          </p:nvSpPr>
          <p:spPr>
            <a:xfrm>
              <a:off x="6095999" y="39624"/>
              <a:ext cx="0" cy="6742430"/>
            </a:xfrm>
            <a:custGeom>
              <a:avLst/>
              <a:gdLst/>
              <a:ahLst/>
              <a:cxnLst/>
              <a:rect l="l" t="t" r="r" b="b"/>
              <a:pathLst>
                <a:path h="6742430">
                  <a:moveTo>
                    <a:pt x="0" y="0"/>
                  </a:moveTo>
                  <a:lnTo>
                    <a:pt x="0" y="6742112"/>
                  </a:lnTo>
                </a:path>
              </a:pathLst>
            </a:custGeom>
            <a:ln w="12192">
              <a:solidFill>
                <a:srgbClr val="25259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047231" y="35051"/>
              <a:ext cx="0" cy="6740525"/>
            </a:xfrm>
            <a:custGeom>
              <a:avLst/>
              <a:gdLst/>
              <a:ahLst/>
              <a:cxnLst/>
              <a:rect l="l" t="t" r="r" b="b"/>
              <a:pathLst>
                <a:path h="6740525">
                  <a:moveTo>
                    <a:pt x="0" y="0"/>
                  </a:moveTo>
                  <a:lnTo>
                    <a:pt x="0" y="6740525"/>
                  </a:lnTo>
                </a:path>
              </a:pathLst>
            </a:custGeom>
            <a:ln w="12192">
              <a:solidFill>
                <a:srgbClr val="25259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dirty="0">
                <a:solidFill>
                  <a:srgbClr val="0000FF"/>
                </a:solidFill>
              </a:rPr>
              <a:t>例</a:t>
            </a:r>
            <a:r>
              <a:rPr spc="-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dirty="0"/>
              <a:t>解线性方程</a:t>
            </a:r>
            <a:r>
              <a:rPr spc="-50" dirty="0"/>
              <a:t>组</a:t>
            </a:r>
            <a:endParaRPr spc="-50" dirty="0"/>
          </a:p>
        </p:txBody>
      </p:sp>
      <p:sp>
        <p:nvSpPr>
          <p:cNvPr id="60" name="object 60"/>
          <p:cNvSpPr txBox="1"/>
          <p:nvPr/>
        </p:nvSpPr>
        <p:spPr>
          <a:xfrm>
            <a:off x="4447159" y="6225641"/>
            <a:ext cx="1367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Yu Gothic" panose="020B0400000000000000" charset="-128"/>
                <a:cs typeface="Yu Gothic" panose="020B0400000000000000" charset="-128"/>
              </a:rPr>
              <a:t>③</a:t>
            </a:r>
            <a:r>
              <a:rPr sz="2000" b="1" spc="-70" dirty="0"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000" b="1" dirty="0">
                <a:latin typeface="Yu Gothic" panose="020B0400000000000000" charset="-128"/>
                <a:cs typeface="Yu Gothic" panose="020B0400000000000000" charset="-128"/>
              </a:rPr>
              <a:t>－</a:t>
            </a:r>
            <a:r>
              <a:rPr sz="2000" b="1" spc="-55" dirty="0"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000" b="1" dirty="0">
                <a:latin typeface="Yu Gothic" panose="020B0400000000000000" charset="-128"/>
                <a:cs typeface="Yu Gothic" panose="020B0400000000000000" charset="-128"/>
              </a:rPr>
              <a:t>②</a:t>
            </a:r>
            <a:r>
              <a:rPr sz="2000" b="1" spc="-65" dirty="0"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000" b="1" spc="-25" dirty="0">
                <a:latin typeface="Yu Gothic" panose="020B0400000000000000" charset="-128"/>
                <a:cs typeface="Yu Gothic" panose="020B0400000000000000" charset="-128"/>
              </a:rPr>
              <a:t>×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63795" y="5254247"/>
            <a:ext cx="12255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82" baseline="-3000" dirty="0">
                <a:latin typeface="Symbol" panose="05050102010706020507"/>
                <a:cs typeface="Symbol" panose="05050102010706020507"/>
              </a:rPr>
              <a:t>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5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82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b="1" spc="41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-37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56215" y="6416921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23527" y="6206089"/>
            <a:ext cx="12674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1495" algn="l"/>
              </a:tabLst>
            </a:pP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5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18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89195" y="5554891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08416" y="4817685"/>
            <a:ext cx="1606550" cy="130175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4005" algn="ctr">
              <a:lnSpc>
                <a:spcPct val="100000"/>
              </a:lnSpc>
              <a:spcBef>
                <a:spcPts val="78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R="43180" algn="r">
              <a:lnSpc>
                <a:spcPct val="100000"/>
              </a:lnSpc>
              <a:spcBef>
                <a:spcPts val="1125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6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97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65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135890" algn="r">
              <a:lnSpc>
                <a:spcPct val="100000"/>
              </a:lnSpc>
              <a:spcBef>
                <a:spcPts val="870"/>
              </a:spcBef>
              <a:tabLst>
                <a:tab pos="426720" algn="l"/>
              </a:tabLst>
            </a:pP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-37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66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89195" y="5784900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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89195" y="6080769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89195" y="6290961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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59630" y="5637055"/>
            <a:ext cx="90805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baseline="-2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179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spc="-37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-2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19520" y="190500"/>
            <a:ext cx="54717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为了简化运算过程的表达形式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en-US"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kumimoji="0" sz="2400" b="1" i="0" u="none" strike="noStrike" kern="0" cap="none" spc="0" normalizeH="0" baseline="0" noProof="1" dirty="0">
                <a:latin typeface="Microsoft JhengHei" panose="020B0604030504040204" charset="-120"/>
                <a:ea typeface="Arial" panose="020B0604020202020204" pitchFamily="34" charset="0"/>
                <a:cs typeface="Microsoft JhengHei" panose="020B0604030504040204" charset="-120"/>
              </a:rPr>
              <a:t>只考虑</a:t>
            </a:r>
            <a:endParaRPr lang="zh-CN" altLang="en-US" sz="2400" b="1" spc="-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294120" y="693546"/>
            <a:ext cx="1653539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97965" algn="l"/>
              </a:tabLst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增广矩阵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endParaRPr sz="3600" baseline="20000">
              <a:latin typeface="Symbol" panose="05050102010706020507"/>
              <a:cs typeface="Symbol" panose="05050102010706020507"/>
            </a:endParaRPr>
          </a:p>
        </p:txBody>
      </p:sp>
      <p:pic>
        <p:nvPicPr>
          <p:cNvPr id="78" name="object 7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249863" y="4221468"/>
            <a:ext cx="1522536" cy="516647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066800"/>
            <a:ext cx="2162175" cy="129540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540" y="2438400"/>
            <a:ext cx="2247900" cy="141478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165" y="3962400"/>
            <a:ext cx="2200275" cy="134810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9540" y="5410200"/>
            <a:ext cx="2500630" cy="1386205"/>
          </a:xfrm>
          <a:prstGeom prst="rect">
            <a:avLst/>
          </a:prstGeom>
        </p:spPr>
      </p:pic>
      <p:sp>
        <p:nvSpPr>
          <p:cNvPr id="85" name="object 71"/>
          <p:cNvSpPr/>
          <p:nvPr/>
        </p:nvSpPr>
        <p:spPr>
          <a:xfrm>
            <a:off x="7888605" y="5431790"/>
            <a:ext cx="1474470" cy="1312545"/>
          </a:xfrm>
          <a:custGeom>
            <a:avLst/>
            <a:gdLst/>
            <a:ahLst/>
            <a:cxnLst/>
            <a:rect l="l" t="t" r="r" b="b"/>
            <a:pathLst>
              <a:path w="1224279" h="1312545">
                <a:moveTo>
                  <a:pt x="0" y="1312164"/>
                </a:moveTo>
                <a:lnTo>
                  <a:pt x="1223772" y="1312164"/>
                </a:lnTo>
                <a:lnTo>
                  <a:pt x="1223772" y="0"/>
                </a:lnTo>
                <a:lnTo>
                  <a:pt x="0" y="0"/>
                </a:lnTo>
                <a:lnTo>
                  <a:pt x="0" y="13121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9" grpId="0"/>
      <p:bldP spid="52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60" grpId="0"/>
      <p:bldP spid="61" grpId="0"/>
      <p:bldP spid="62" grpId="0"/>
      <p:bldP spid="63" grpId="0"/>
      <p:bldP spid="64" grpId="0"/>
      <p:bldP spid="66" grpId="0"/>
      <p:bldP spid="67" grpId="0"/>
      <p:bldP spid="68" grpId="0"/>
      <p:bldP spid="65" grpId="0"/>
      <p:bldP spid="28" grpId="0"/>
      <p:bldP spid="34" grpId="0"/>
      <p:bldP spid="51" grpId="0"/>
      <p:bldP spid="73" grpId="0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7316" y="111251"/>
            <a:ext cx="1927859" cy="5338445"/>
            <a:chOff x="5957316" y="111251"/>
            <a:chExt cx="1927859" cy="53384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62639" y="2261607"/>
              <a:ext cx="1522536" cy="5151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57316" y="111251"/>
              <a:ext cx="50800" cy="5338445"/>
            </a:xfrm>
            <a:custGeom>
              <a:avLst/>
              <a:gdLst/>
              <a:ahLst/>
              <a:cxnLst/>
              <a:rect l="l" t="t" r="r" b="b"/>
              <a:pathLst>
                <a:path w="50800" h="5338445">
                  <a:moveTo>
                    <a:pt x="50292" y="4572"/>
                  </a:moveTo>
                  <a:lnTo>
                    <a:pt x="50292" y="5338064"/>
                  </a:lnTo>
                </a:path>
                <a:path w="50800" h="5338445">
                  <a:moveTo>
                    <a:pt x="0" y="0"/>
                  </a:moveTo>
                  <a:lnTo>
                    <a:pt x="0" y="5338318"/>
                  </a:lnTo>
                </a:path>
              </a:pathLst>
            </a:custGeom>
            <a:ln w="12192">
              <a:solidFill>
                <a:srgbClr val="252599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41805" y="280035"/>
            <a:ext cx="265938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600" b="0" spc="82" baseline="-5000" dirty="0">
                <a:latin typeface="Symbol" panose="05050102010706020507"/>
                <a:cs typeface="Symbol" panose="05050102010706020507"/>
              </a:rPr>
              <a:t>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i="1" spc="5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spc="82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41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47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b="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i="1" spc="6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spc="97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spc="66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b="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6492" y="756338"/>
            <a:ext cx="3206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-37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6222" y="756338"/>
            <a:ext cx="10356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66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7804" y="1443817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1464" y="1232762"/>
            <a:ext cx="9391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4713" y="580875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4713" y="811128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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4713" y="1107309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4713" y="1317723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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5195" y="1296162"/>
            <a:ext cx="927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Yu Gothic" panose="020B0400000000000000" charset="-128"/>
                <a:cs typeface="Yu Gothic" panose="020B0400000000000000" charset="-128"/>
              </a:rPr>
              <a:t>③</a:t>
            </a:r>
            <a:r>
              <a:rPr sz="2000" b="1" spc="-80" dirty="0">
                <a:latin typeface="Yu Gothic" panose="020B0400000000000000" charset="-128"/>
                <a:cs typeface="Yu Gothic" panose="020B0400000000000000" charset="-128"/>
              </a:rPr>
              <a:t> </a:t>
            </a:r>
            <a:r>
              <a:rPr sz="2000" b="1" spc="-20" dirty="0">
                <a:latin typeface="Yu Gothic" panose="020B0400000000000000" charset="-128"/>
                <a:cs typeface="Yu Gothic" panose="020B0400000000000000" charset="-128"/>
              </a:rPr>
              <a:t>×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1/3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9870" y="828560"/>
            <a:ext cx="3867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Symbol" panose="05050102010706020507"/>
                <a:cs typeface="Symbol" panose="05050102010706020507"/>
              </a:rPr>
              <a:t></a:t>
            </a:r>
            <a:r>
              <a:rPr sz="24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5" baseline="-27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84916" y="828561"/>
            <a:ext cx="466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b="1" baseline="-27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3600" b="1" spc="494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Symbol" panose="05050102010706020507"/>
                <a:cs typeface="Symbol" panose="05050102010706020507"/>
              </a:rPr>
              <a:t>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5270" y="1124599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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83089" y="1124599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99870" y="1319789"/>
            <a:ext cx="3867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Symbol" panose="05050102010706020507"/>
                <a:cs typeface="Symbol" panose="05050102010706020507"/>
              </a:rPr>
              <a:t></a:t>
            </a:r>
            <a:r>
              <a:rPr sz="24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5" baseline="-20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2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03887" y="1430098"/>
            <a:ext cx="5473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75" baseline="20000" dirty="0">
                <a:latin typeface="Symbol" panose="05050102010706020507"/>
                <a:cs typeface="Symbol" panose="05050102010706020507"/>
              </a:rPr>
              <a:t></a:t>
            </a:r>
            <a:endParaRPr sz="3600" baseline="20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25270" y="1511072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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86678" y="399434"/>
            <a:ext cx="183515" cy="8801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u="sng" spc="-5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7780">
              <a:lnSpc>
                <a:spcPct val="100000"/>
              </a:lnSpc>
              <a:spcBef>
                <a:spcPts val="485"/>
              </a:spcBef>
            </a:pP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9402" y="651643"/>
            <a:ext cx="896619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25" b="1" spc="36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</a:t>
            </a:r>
            <a:r>
              <a:rPr sz="24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spc="-37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04954" y="3594663"/>
            <a:ext cx="49593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-30" baseline="-3000" dirty="0">
                <a:latin typeface="Symbol" panose="05050102010706020507"/>
                <a:cs typeface="Symbol" panose="05050102010706020507"/>
              </a:rPr>
              <a:t></a:t>
            </a:r>
            <a:r>
              <a:rPr sz="3600" spc="-472" baseline="-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-37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2742" y="4279886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92283" y="4754183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18506" y="3594663"/>
            <a:ext cx="4178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6394" y="4069008"/>
            <a:ext cx="12725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8340" algn="l"/>
              </a:tabLst>
            </a:pP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5935" y="4543353"/>
            <a:ext cx="10153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6.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0354" y="3893731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30354" y="4123740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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30354" y="4419609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0354" y="4628223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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553193" y="648462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80">
                <a:moveTo>
                  <a:pt x="0" y="0"/>
                </a:moveTo>
                <a:lnTo>
                  <a:pt x="0" y="1224152"/>
                </a:lnTo>
              </a:path>
            </a:pathLst>
          </a:custGeom>
          <a:ln w="25908">
            <a:solidFill>
              <a:srgbClr val="FF00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12549" y="2009708"/>
            <a:ext cx="12255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spc="82" baseline="-5000" dirty="0">
                <a:latin typeface="Symbol" panose="05050102010706020507"/>
                <a:cs typeface="Symbol" panose="05050102010706020507"/>
              </a:rPr>
              <a:t>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i="1" spc="5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82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b="1" spc="41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spc="-37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51514" y="2695655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61040" y="3170453"/>
            <a:ext cx="113664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71392" y="1900411"/>
            <a:ext cx="596265" cy="9753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60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19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04700" y="2959400"/>
            <a:ext cx="9391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95128" y="2484554"/>
            <a:ext cx="1778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7949" y="2309092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37949" y="2539344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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37949" y="2835525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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37949" y="3044359"/>
            <a:ext cx="1758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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91303" y="1961489"/>
            <a:ext cx="1007744" cy="89026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b="1" dirty="0">
                <a:latin typeface="Yu Gothic" panose="020B0400000000000000" charset="-128"/>
                <a:cs typeface="Yu Gothic" panose="020B0400000000000000" charset="-128"/>
              </a:rPr>
              <a:t>①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-25" dirty="0">
                <a:latin typeface="Yu Gothic" panose="020B0400000000000000" charset="-128"/>
                <a:cs typeface="Yu Gothic" panose="020B0400000000000000" charset="-128"/>
              </a:rPr>
              <a:t>③×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4455">
              <a:lnSpc>
                <a:spcPct val="100000"/>
              </a:lnSpc>
              <a:spcBef>
                <a:spcPts val="1005"/>
              </a:spcBef>
            </a:pPr>
            <a:r>
              <a:rPr sz="2000" b="1" spc="-25" dirty="0">
                <a:latin typeface="Yu Gothic" panose="020B0400000000000000" charset="-128"/>
                <a:cs typeface="Yu Gothic" panose="020B0400000000000000" charset="-128"/>
              </a:rPr>
              <a:t>②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25" dirty="0">
                <a:latin typeface="Yu Gothic" panose="020B0400000000000000" charset="-128"/>
                <a:cs typeface="Yu Gothic" panose="020B0400000000000000" charset="-128"/>
              </a:rPr>
              <a:t>③</a:t>
            </a:r>
            <a:endParaRPr sz="2000">
              <a:latin typeface="Yu Gothic" panose="020B0400000000000000" charset="-128"/>
              <a:cs typeface="Yu Gothic" panose="020B0400000000000000" charset="-128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03267" y="3600703"/>
            <a:ext cx="1050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latin typeface="Yu Gothic" panose="020B0400000000000000" charset="-128"/>
                <a:cs typeface="Yu Gothic" panose="020B0400000000000000" charset="-128"/>
              </a:rPr>
              <a:t>①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10" dirty="0">
                <a:latin typeface="Yu Gothic" panose="020B0400000000000000" charset="-128"/>
                <a:cs typeface="Yu Gothic" panose="020B0400000000000000" charset="-128"/>
              </a:rPr>
              <a:t>②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)/2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63232" y="2647191"/>
            <a:ext cx="7600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b="1" spc="284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spc="-37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63232" y="2172495"/>
            <a:ext cx="8953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i="1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spc="-52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b="1" spc="14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b="1" spc="-37" baseline="-2700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87170" y="424108"/>
            <a:ext cx="2400300" cy="29025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20"/>
              </a:spcBef>
              <a:tabLst>
                <a:tab pos="651510" algn="l"/>
                <a:tab pos="1334135" algn="l"/>
                <a:tab pos="1935480" algn="l"/>
              </a:tabLst>
            </a:pPr>
            <a:r>
              <a:rPr sz="3600" spc="-15" baseline="-6000" dirty="0">
                <a:latin typeface="Symbol" panose="05050102010706020507"/>
                <a:cs typeface="Symbol" panose="05050102010706020507"/>
              </a:rPr>
              <a:t></a:t>
            </a:r>
            <a:r>
              <a:rPr sz="3600" spc="-352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1</a:t>
            </a:r>
            <a:r>
              <a:rPr sz="2400" b="1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75" baseline="-6000" dirty="0">
                <a:latin typeface="Symbol" panose="05050102010706020507"/>
                <a:cs typeface="Symbol" panose="05050102010706020507"/>
              </a:rPr>
              <a:t></a:t>
            </a:r>
            <a:endParaRPr sz="3600" baseline="-6000">
              <a:latin typeface="Symbol" panose="05050102010706020507"/>
              <a:cs typeface="Symbol" panose="05050102010706020507"/>
            </a:endParaRPr>
          </a:p>
          <a:p>
            <a:pPr marL="727710">
              <a:lnSpc>
                <a:spcPct val="100000"/>
              </a:lnSpc>
              <a:spcBef>
                <a:spcPts val="720"/>
              </a:spcBef>
              <a:tabLst>
                <a:tab pos="1252855" algn="l"/>
              </a:tabLst>
            </a:pP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27710">
              <a:lnSpc>
                <a:spcPct val="100000"/>
              </a:lnSpc>
              <a:spcBef>
                <a:spcPts val="715"/>
              </a:spcBef>
              <a:tabLst>
                <a:tab pos="1328420" algn="l"/>
                <a:tab pos="2208530" algn="l"/>
              </a:tabLst>
            </a:pP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spc="-75" baseline="-15000" dirty="0">
                <a:latin typeface="Symbol" panose="05050102010706020507"/>
                <a:cs typeface="Symbol" panose="05050102010706020507"/>
              </a:rPr>
              <a:t></a:t>
            </a:r>
            <a:endParaRPr sz="3600" baseline="-15000">
              <a:latin typeface="Symbol" panose="05050102010706020507"/>
              <a:cs typeface="Symbol" panose="05050102010706020507"/>
            </a:endParaRPr>
          </a:p>
          <a:p>
            <a:pPr marL="239395">
              <a:lnSpc>
                <a:spcPct val="100000"/>
              </a:lnSpc>
              <a:spcBef>
                <a:spcPts val="1780"/>
              </a:spcBef>
              <a:tabLst>
                <a:tab pos="841375" algn="l"/>
                <a:tab pos="1435100" algn="l"/>
                <a:tab pos="1877060" algn="l"/>
              </a:tabLst>
            </a:pPr>
            <a:r>
              <a:rPr sz="3600" spc="-15" baseline="-6000" dirty="0">
                <a:latin typeface="Symbol" panose="05050102010706020507"/>
                <a:cs typeface="Symbol" panose="05050102010706020507"/>
              </a:rPr>
              <a:t></a:t>
            </a:r>
            <a:r>
              <a:rPr sz="3600" spc="-352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19</a:t>
            </a:r>
            <a:r>
              <a:rPr sz="2400" b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75" baseline="-6000" dirty="0">
                <a:latin typeface="Symbol" panose="05050102010706020507"/>
                <a:cs typeface="Symbol" panose="05050102010706020507"/>
              </a:rPr>
              <a:t></a:t>
            </a:r>
            <a:endParaRPr sz="3600" baseline="-6000">
              <a:latin typeface="Symbol" panose="05050102010706020507"/>
              <a:cs typeface="Symbol" panose="05050102010706020507"/>
            </a:endParaRPr>
          </a:p>
          <a:p>
            <a:pPr marL="916940">
              <a:lnSpc>
                <a:spcPct val="100000"/>
              </a:lnSpc>
              <a:spcBef>
                <a:spcPts val="720"/>
              </a:spcBef>
              <a:tabLst>
                <a:tab pos="1435100" algn="l"/>
              </a:tabLst>
            </a:pP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16940">
              <a:lnSpc>
                <a:spcPct val="100000"/>
              </a:lnSpc>
              <a:spcBef>
                <a:spcPts val="720"/>
              </a:spcBef>
              <a:tabLst>
                <a:tab pos="1435100" algn="l"/>
              </a:tabLst>
            </a:pP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88870" y="2334272"/>
            <a:ext cx="3867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Symbol" panose="05050102010706020507"/>
                <a:cs typeface="Symbol" panose="05050102010706020507"/>
              </a:rPr>
              <a:t></a:t>
            </a:r>
            <a:r>
              <a:rPr sz="24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5" baseline="-27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632910" y="2478717"/>
            <a:ext cx="5416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4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4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60" baseline="27000" dirty="0">
                <a:latin typeface="Symbol" panose="05050102010706020507"/>
                <a:cs typeface="Symbol" panose="05050102010706020507"/>
              </a:rPr>
              <a:t></a:t>
            </a:r>
            <a:endParaRPr sz="3600" baseline="27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14270" y="2630311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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006813" y="2630311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88870" y="2825501"/>
            <a:ext cx="3867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Symbol" panose="05050102010706020507"/>
                <a:cs typeface="Symbol" panose="05050102010706020507"/>
              </a:rPr>
              <a:t></a:t>
            </a:r>
            <a:r>
              <a:rPr sz="24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5" baseline="-20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2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627351" y="2935810"/>
            <a:ext cx="5473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75" baseline="20000" dirty="0">
                <a:latin typeface="Symbol" panose="05050102010706020507"/>
                <a:cs typeface="Symbol" panose="05050102010706020507"/>
              </a:rPr>
              <a:t></a:t>
            </a:r>
            <a:endParaRPr sz="3600" baseline="20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14270" y="3016784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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06814" y="3016784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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553193" y="2061210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4152"/>
                </a:lnTo>
              </a:path>
            </a:pathLst>
          </a:custGeom>
          <a:ln w="25908">
            <a:solidFill>
              <a:srgbClr val="FF00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264481" y="3989582"/>
            <a:ext cx="177546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150" b="1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75" b="1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75" b="1" spc="24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Symbol" panose="05050102010706020507"/>
                <a:cs typeface="Symbol" panose="05050102010706020507"/>
              </a:rPr>
              <a:t></a:t>
            </a:r>
            <a:r>
              <a:rPr sz="21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i="1" spc="-9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75" b="1" spc="-13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75" b="1" spc="-6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50" b="1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15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5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dirty="0">
                <a:latin typeface="Symbol" panose="05050102010706020507"/>
                <a:cs typeface="Symbol" panose="05050102010706020507"/>
              </a:rPr>
              <a:t></a:t>
            </a:r>
            <a:r>
              <a:rPr sz="21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i="1" spc="-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75" b="1" spc="-37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87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227644" y="3694613"/>
            <a:ext cx="1966595" cy="1397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603885" algn="l"/>
                <a:tab pos="1038860" algn="l"/>
                <a:tab pos="1562735" algn="l"/>
              </a:tabLst>
            </a:pPr>
            <a:r>
              <a:rPr sz="3600" spc="-15" baseline="-6000" dirty="0">
                <a:latin typeface="Symbol" panose="05050102010706020507"/>
                <a:cs typeface="Symbol" panose="05050102010706020507"/>
              </a:rPr>
              <a:t></a:t>
            </a:r>
            <a:r>
              <a:rPr sz="3600" spc="-434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9</a:t>
            </a:r>
            <a:r>
              <a:rPr sz="2400" b="1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75" baseline="-6000" dirty="0">
                <a:latin typeface="Symbol" panose="05050102010706020507"/>
                <a:cs typeface="Symbol" panose="05050102010706020507"/>
              </a:rPr>
              <a:t></a:t>
            </a:r>
            <a:endParaRPr sz="3600" baseline="-6000">
              <a:latin typeface="Symbol" panose="05050102010706020507"/>
              <a:cs typeface="Symbol" panose="05050102010706020507"/>
            </a:endParaRPr>
          </a:p>
          <a:p>
            <a:pPr marL="603885">
              <a:lnSpc>
                <a:spcPct val="100000"/>
              </a:lnSpc>
              <a:spcBef>
                <a:spcPts val="720"/>
              </a:spcBef>
              <a:tabLst>
                <a:tab pos="1038860" algn="l"/>
              </a:tabLst>
            </a:pP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03885">
              <a:lnSpc>
                <a:spcPct val="100000"/>
              </a:lnSpc>
              <a:spcBef>
                <a:spcPts val="715"/>
              </a:spcBef>
              <a:tabLst>
                <a:tab pos="1038860" algn="l"/>
              </a:tabLst>
            </a:pP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02245" y="4099064"/>
            <a:ext cx="38544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Symbol" panose="05050102010706020507"/>
                <a:cs typeface="Symbol" panose="05050102010706020507"/>
              </a:rPr>
              <a:t></a:t>
            </a:r>
            <a:r>
              <a:rPr sz="24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5" baseline="-27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677246" y="4243509"/>
            <a:ext cx="5422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4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4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spc="60" baseline="27000" dirty="0">
                <a:latin typeface="Symbol" panose="05050102010706020507"/>
                <a:cs typeface="Symbol" panose="05050102010706020507"/>
              </a:rPr>
              <a:t></a:t>
            </a:r>
            <a:endParaRPr sz="3600" baseline="27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227645" y="4395103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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051353" y="4395103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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02245" y="4590293"/>
            <a:ext cx="38544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Symbol" panose="05050102010706020507"/>
                <a:cs typeface="Symbol" panose="05050102010706020507"/>
              </a:rPr>
              <a:t></a:t>
            </a:r>
            <a:r>
              <a:rPr sz="24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5" baseline="-20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3600" baseline="-2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671684" y="4700602"/>
            <a:ext cx="54800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400" b="1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89" baseline="20000" dirty="0">
                <a:latin typeface="Symbol" panose="05050102010706020507"/>
                <a:cs typeface="Symbol" panose="05050102010706020507"/>
              </a:rPr>
              <a:t></a:t>
            </a:r>
            <a:endParaRPr sz="3600" baseline="20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27645" y="4781576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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051353" y="4781576"/>
            <a:ext cx="1428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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70607" y="5814771"/>
            <a:ext cx="5555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问题</a:t>
            </a:r>
            <a:r>
              <a:rPr sz="2800" b="1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spc="-2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上述过程使用了哪些操作？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74" name="object 7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71723" y="897624"/>
            <a:ext cx="1521072" cy="516647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71723" y="4075164"/>
            <a:ext cx="1521072" cy="516647"/>
          </a:xfrm>
          <a:prstGeom prst="rect">
            <a:avLst/>
          </a:prstGeom>
        </p:spPr>
      </p:pic>
      <p:grpSp>
        <p:nvGrpSpPr>
          <p:cNvPr id="79" name="object 69"/>
          <p:cNvGrpSpPr/>
          <p:nvPr/>
        </p:nvGrpSpPr>
        <p:grpSpPr>
          <a:xfrm>
            <a:off x="8314943" y="3759708"/>
            <a:ext cx="1323340" cy="1341120"/>
            <a:chOff x="8314943" y="3759708"/>
            <a:chExt cx="1323340" cy="1341120"/>
          </a:xfrm>
        </p:grpSpPr>
        <p:sp>
          <p:nvSpPr>
            <p:cNvPr id="80" name="object 70"/>
            <p:cNvSpPr/>
            <p:nvPr/>
          </p:nvSpPr>
          <p:spPr>
            <a:xfrm>
              <a:off x="9624821" y="3861054"/>
              <a:ext cx="0" cy="1224280"/>
            </a:xfrm>
            <a:custGeom>
              <a:avLst/>
              <a:gdLst/>
              <a:ahLst/>
              <a:cxnLst/>
              <a:rect l="l" t="t" r="r" b="b"/>
              <a:pathLst>
                <a:path h="1224279">
                  <a:moveTo>
                    <a:pt x="0" y="0"/>
                  </a:moveTo>
                  <a:lnTo>
                    <a:pt x="0" y="1224153"/>
                  </a:lnTo>
                </a:path>
              </a:pathLst>
            </a:custGeom>
            <a:ln w="25908">
              <a:solidFill>
                <a:srgbClr val="FF0066"/>
              </a:solidFill>
              <a:prstDash val="sysDash"/>
            </a:ln>
          </p:spPr>
          <p:txBody>
            <a:bodyPr wrap="square" lIns="0" tIns="0" rIns="0" bIns="0" rtlCol="0"/>
            <a:p/>
          </p:txBody>
        </p:sp>
        <p:sp>
          <p:nvSpPr>
            <p:cNvPr id="81" name="object 71"/>
            <p:cNvSpPr/>
            <p:nvPr/>
          </p:nvSpPr>
          <p:spPr>
            <a:xfrm>
              <a:off x="8329421" y="3774186"/>
              <a:ext cx="1224280" cy="1312545"/>
            </a:xfrm>
            <a:custGeom>
              <a:avLst/>
              <a:gdLst/>
              <a:ahLst/>
              <a:cxnLst/>
              <a:rect l="l" t="t" r="r" b="b"/>
              <a:pathLst>
                <a:path w="1224279" h="1312545">
                  <a:moveTo>
                    <a:pt x="0" y="1312164"/>
                  </a:moveTo>
                  <a:lnTo>
                    <a:pt x="1223772" y="1312164"/>
                  </a:lnTo>
                  <a:lnTo>
                    <a:pt x="1223772" y="0"/>
                  </a:lnTo>
                  <a:lnTo>
                    <a:pt x="0" y="0"/>
                  </a:lnTo>
                  <a:lnTo>
                    <a:pt x="0" y="131216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p/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4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226" y="426847"/>
            <a:ext cx="10723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/>
              <a:t>总结一下，中学所用的消元法解方程组，只是对方程进行如下变形：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26742" y="957239"/>
            <a:ext cx="6187440" cy="16256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35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469265" algn="l"/>
              </a:tabLst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交换两个方程的位置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265" indent="-456565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469265" algn="l"/>
              </a:tabLst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用一个非零数乘以某个方程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265" indent="-456565">
              <a:lnSpc>
                <a:spcPct val="100000"/>
              </a:lnSpc>
              <a:spcBef>
                <a:spcPts val="845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469265" algn="l"/>
              </a:tabLst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把一个方程的倍数加到另一个方程上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960" y="2845182"/>
            <a:ext cx="4512945" cy="159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0" algn="r">
              <a:lnSpc>
                <a:spcPct val="114000"/>
              </a:lnSpc>
              <a:spcBef>
                <a:spcPts val="100"/>
              </a:spcBef>
              <a:buClr>
                <a:srgbClr val="0000FF"/>
              </a:buClr>
              <a:buFont typeface="Wingdings" panose="05000000000000000000"/>
              <a:buNone/>
              <a:tabLst>
                <a:tab pos="3757295" algn="l"/>
              </a:tabLst>
            </a:pPr>
            <a:r>
              <a:rPr lang="en-US" altLang="en-US" sz="4200" spc="-89" baseline="-7000" dirty="0">
                <a:solidFill>
                  <a:srgbClr val="0000FF"/>
                </a:solidFill>
                <a:latin typeface="Wingdings" panose="05000000000000000000"/>
                <a:cs typeface="Wingdings" panose="05000000000000000000"/>
                <a:sym typeface="+mn-ea"/>
              </a:rPr>
              <a:t>      	</a:t>
            </a:r>
            <a:r>
              <a:rPr sz="2800" b="1" spc="-10" dirty="0">
                <a:latin typeface="Microsoft JhengHei" panose="020B0604030504040204" charset="-120"/>
                <a:cs typeface="Microsoft JhengHei" panose="020B0604030504040204" charset="-120"/>
              </a:rPr>
              <a:t>对</a:t>
            </a:r>
            <a:r>
              <a:rPr sz="2800" b="1" spc="-50" dirty="0">
                <a:latin typeface="Microsoft JhengHei" panose="020B0604030504040204" charset="-120"/>
                <a:cs typeface="Microsoft JhengHei" panose="020B0604030504040204" charset="-120"/>
              </a:rPr>
              <a:t>换</a:t>
            </a:r>
            <a:endParaRPr sz="2800" b="1" spc="-5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8100" marR="30480" indent="0" algn="r">
              <a:lnSpc>
                <a:spcPct val="114000"/>
              </a:lnSpc>
              <a:spcBef>
                <a:spcPts val="100"/>
              </a:spcBef>
              <a:buClr>
                <a:srgbClr val="0000FF"/>
              </a:buClr>
              <a:buFont typeface="Wingdings" panose="05000000000000000000"/>
              <a:buNone/>
              <a:tabLst>
                <a:tab pos="3757295" algn="l"/>
              </a:tabLst>
            </a:pPr>
            <a:r>
              <a:rPr sz="2800" b="1" spc="-10" dirty="0">
                <a:latin typeface="Microsoft JhengHei" panose="020B0604030504040204" charset="-120"/>
                <a:cs typeface="Microsoft JhengHei" panose="020B0604030504040204" charset="-120"/>
              </a:rPr>
              <a:t>把</a:t>
            </a:r>
            <a:r>
              <a:rPr sz="2800" b="1" spc="-30" dirty="0">
                <a:latin typeface="Microsoft JhengHei" panose="020B0604030504040204" charset="-120"/>
                <a:cs typeface="Microsoft JhengHei" panose="020B0604030504040204" charset="-120"/>
              </a:rPr>
              <a:t>上述操</a:t>
            </a:r>
            <a:r>
              <a:rPr sz="2800" b="1" spc="-10" dirty="0">
                <a:latin typeface="Microsoft JhengHei" panose="020B0604030504040204" charset="-120"/>
                <a:cs typeface="Microsoft JhengHei" panose="020B0604030504040204" charset="-120"/>
              </a:rPr>
              <a:t>作</a:t>
            </a:r>
            <a:r>
              <a:rPr sz="2800" b="1" spc="-30" dirty="0">
                <a:latin typeface="Microsoft JhengHei" panose="020B0604030504040204" charset="-120"/>
                <a:cs typeface="Microsoft JhengHei" panose="020B0604030504040204" charset="-120"/>
              </a:rPr>
              <a:t>简称为</a:t>
            </a: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800" b="1" spc="-21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4200" spc="-89" baseline="-7000" dirty="0">
                <a:solidFill>
                  <a:srgbClr val="0000FF"/>
                </a:solidFill>
                <a:latin typeface="Wingdings" panose="05000000000000000000"/>
                <a:cs typeface="Wingdings" panose="05000000000000000000"/>
              </a:rPr>
              <a:t></a:t>
            </a:r>
            <a:r>
              <a:rPr sz="4200" baseline="-7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b="1" spc="-15" baseline="-7000" dirty="0">
                <a:latin typeface="Microsoft JhengHei" panose="020B0604030504040204" charset="-120"/>
                <a:cs typeface="Microsoft JhengHei" panose="020B0604030504040204" charset="-120"/>
              </a:rPr>
              <a:t>倍</a:t>
            </a:r>
            <a:r>
              <a:rPr sz="4200" b="1" spc="-75" baseline="-7000" dirty="0">
                <a:latin typeface="Microsoft JhengHei" panose="020B0604030504040204" charset="-120"/>
                <a:cs typeface="Microsoft JhengHei" panose="020B0604030504040204" charset="-120"/>
              </a:rPr>
              <a:t>乘</a:t>
            </a:r>
            <a:endParaRPr sz="4200" baseline="-7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56565" marR="30480" indent="-456565" algn="r">
              <a:lnSpc>
                <a:spcPct val="100000"/>
              </a:lnSpc>
              <a:spcBef>
                <a:spcPts val="1205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456565" algn="l"/>
              </a:tabLst>
            </a:pPr>
            <a:r>
              <a:rPr sz="2800" b="1" spc="-30" dirty="0">
                <a:latin typeface="Microsoft JhengHei" panose="020B0604030504040204" charset="-120"/>
                <a:cs typeface="Microsoft JhengHei" panose="020B0604030504040204" charset="-120"/>
              </a:rPr>
              <a:t>倍加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75996" y="3041883"/>
            <a:ext cx="434975" cy="1313815"/>
            <a:chOff x="5275996" y="3041883"/>
            <a:chExt cx="434975" cy="131381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75996" y="3041883"/>
              <a:ext cx="434522" cy="13137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08854" y="3068574"/>
              <a:ext cx="360045" cy="1225550"/>
            </a:xfrm>
            <a:custGeom>
              <a:avLst/>
              <a:gdLst/>
              <a:ahLst/>
              <a:cxnLst/>
              <a:rect l="l" t="t" r="r" b="b"/>
              <a:pathLst>
                <a:path w="360045" h="1225550">
                  <a:moveTo>
                    <a:pt x="0" y="0"/>
                  </a:moveTo>
                  <a:lnTo>
                    <a:pt x="69996" y="2361"/>
                  </a:lnTo>
                  <a:lnTo>
                    <a:pt x="127158" y="8794"/>
                  </a:lnTo>
                  <a:lnTo>
                    <a:pt x="165699" y="18323"/>
                  </a:lnTo>
                  <a:lnTo>
                    <a:pt x="179832" y="29972"/>
                  </a:lnTo>
                  <a:lnTo>
                    <a:pt x="179832" y="582676"/>
                  </a:lnTo>
                  <a:lnTo>
                    <a:pt x="193964" y="594324"/>
                  </a:lnTo>
                  <a:lnTo>
                    <a:pt x="232505" y="603853"/>
                  </a:lnTo>
                  <a:lnTo>
                    <a:pt x="289667" y="610286"/>
                  </a:lnTo>
                  <a:lnTo>
                    <a:pt x="359663" y="612648"/>
                  </a:lnTo>
                  <a:lnTo>
                    <a:pt x="289667" y="615009"/>
                  </a:lnTo>
                  <a:lnTo>
                    <a:pt x="232505" y="621442"/>
                  </a:lnTo>
                  <a:lnTo>
                    <a:pt x="193964" y="630971"/>
                  </a:lnTo>
                  <a:lnTo>
                    <a:pt x="179832" y="642619"/>
                  </a:lnTo>
                  <a:lnTo>
                    <a:pt x="179832" y="1195324"/>
                  </a:lnTo>
                  <a:lnTo>
                    <a:pt x="165699" y="1206972"/>
                  </a:lnTo>
                  <a:lnTo>
                    <a:pt x="127158" y="1216501"/>
                  </a:lnTo>
                  <a:lnTo>
                    <a:pt x="69996" y="1222934"/>
                  </a:lnTo>
                  <a:lnTo>
                    <a:pt x="0" y="1225295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52286" y="3184366"/>
            <a:ext cx="4167504" cy="120523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800" b="1" spc="-20" dirty="0">
                <a:latin typeface="Microsoft JhengHei" panose="020B0604030504040204" charset="-120"/>
                <a:cs typeface="Microsoft JhengHei" panose="020B0604030504040204" charset="-120"/>
              </a:rPr>
              <a:t>统称为</a:t>
            </a:r>
            <a:r>
              <a:rPr sz="2800" b="1" spc="-2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方程组的</a:t>
            </a:r>
            <a:r>
              <a:rPr sz="2800" b="1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初等变换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167765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(elementary</a:t>
            </a:r>
            <a:r>
              <a:rPr sz="2400" b="1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operation)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6766" y="4527575"/>
            <a:ext cx="1552575" cy="16262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40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469265" algn="l"/>
              </a:tabLst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行对换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265" indent="-456565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469265" algn="l"/>
              </a:tabLst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行倍乘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69265" indent="-456565">
              <a:lnSpc>
                <a:spcPct val="100000"/>
              </a:lnSpc>
              <a:spcBef>
                <a:spcPts val="840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469265" algn="l"/>
              </a:tabLst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行倍加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270" y="4712158"/>
            <a:ext cx="240982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b="1" spc="-10" dirty="0">
                <a:latin typeface="Microsoft JhengHei" panose="020B0604030504040204" charset="-120"/>
                <a:cs typeface="Microsoft JhengHei" panose="020B0604030504040204" charset="-120"/>
              </a:rPr>
              <a:t>对应到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spc="-10" dirty="0">
                <a:latin typeface="Microsoft JhengHei" panose="020B0604030504040204" charset="-120"/>
                <a:cs typeface="Microsoft JhengHei" panose="020B0604030504040204" charset="-120"/>
              </a:rPr>
              <a:t>增广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b="1" spc="-50" dirty="0">
                <a:latin typeface="Microsoft JhengHei" panose="020B0604030504040204" charset="-120"/>
                <a:cs typeface="Microsoft JhengHei" panose="020B0604030504040204" charset="-120"/>
              </a:rPr>
              <a:t>系</a:t>
            </a:r>
            <a:r>
              <a:rPr sz="2800" b="1" spc="-15" dirty="0">
                <a:latin typeface="Microsoft JhengHei" panose="020B0604030504040204" charset="-120"/>
                <a:cs typeface="Microsoft JhengHei" panose="020B0604030504040204" charset="-120"/>
              </a:rPr>
              <a:t>数矩阵的操作</a:t>
            </a:r>
            <a:r>
              <a:rPr sz="2800" b="1" spc="-50" dirty="0"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04982" y="4771612"/>
            <a:ext cx="436245" cy="1312545"/>
            <a:chOff x="5304982" y="4771612"/>
            <a:chExt cx="436245" cy="131254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4982" y="4771612"/>
              <a:ext cx="435973" cy="13122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37809" y="4798313"/>
              <a:ext cx="361315" cy="1224280"/>
            </a:xfrm>
            <a:custGeom>
              <a:avLst/>
              <a:gdLst/>
              <a:ahLst/>
              <a:cxnLst/>
              <a:rect l="l" t="t" r="r" b="b"/>
              <a:pathLst>
                <a:path w="361314" h="1224279">
                  <a:moveTo>
                    <a:pt x="0" y="0"/>
                  </a:moveTo>
                  <a:lnTo>
                    <a:pt x="70276" y="2363"/>
                  </a:lnTo>
                  <a:lnTo>
                    <a:pt x="127682" y="8810"/>
                  </a:lnTo>
                  <a:lnTo>
                    <a:pt x="166395" y="18377"/>
                  </a:lnTo>
                  <a:lnTo>
                    <a:pt x="180593" y="30099"/>
                  </a:lnTo>
                  <a:lnTo>
                    <a:pt x="180593" y="581787"/>
                  </a:lnTo>
                  <a:lnTo>
                    <a:pt x="194792" y="593508"/>
                  </a:lnTo>
                  <a:lnTo>
                    <a:pt x="233505" y="603075"/>
                  </a:lnTo>
                  <a:lnTo>
                    <a:pt x="290911" y="609522"/>
                  </a:lnTo>
                  <a:lnTo>
                    <a:pt x="361188" y="611886"/>
                  </a:lnTo>
                  <a:lnTo>
                    <a:pt x="290911" y="614249"/>
                  </a:lnTo>
                  <a:lnTo>
                    <a:pt x="233505" y="620696"/>
                  </a:lnTo>
                  <a:lnTo>
                    <a:pt x="194792" y="630263"/>
                  </a:lnTo>
                  <a:lnTo>
                    <a:pt x="180593" y="641985"/>
                  </a:lnTo>
                  <a:lnTo>
                    <a:pt x="180593" y="1193673"/>
                  </a:lnTo>
                  <a:lnTo>
                    <a:pt x="166395" y="1205389"/>
                  </a:lnTo>
                  <a:lnTo>
                    <a:pt x="127682" y="1214956"/>
                  </a:lnTo>
                  <a:lnTo>
                    <a:pt x="70276" y="1221406"/>
                  </a:lnTo>
                  <a:lnTo>
                    <a:pt x="0" y="1223772"/>
                  </a:lnTo>
                </a:path>
              </a:pathLst>
            </a:custGeom>
            <a:ln w="2590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853810" y="4912448"/>
            <a:ext cx="4834255" cy="120586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</a:pPr>
            <a:r>
              <a:rPr sz="2800" b="1" spc="-10" dirty="0">
                <a:latin typeface="Microsoft JhengHei" panose="020B0604030504040204" charset="-120"/>
                <a:cs typeface="Microsoft JhengHei" panose="020B0604030504040204" charset="-120"/>
              </a:rPr>
              <a:t>统称为</a:t>
            </a:r>
            <a:r>
              <a:rPr sz="2800" b="1" spc="-2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矩阵的</a:t>
            </a:r>
            <a:r>
              <a:rPr sz="2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初等</a:t>
            </a:r>
            <a:r>
              <a:rPr sz="2800"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Malgun Gothic" panose="020B0503020000020004" charset="-127"/>
                <a:cs typeface="Malgun Gothic" panose="020B0503020000020004" charset="-127"/>
              </a:rPr>
              <a:t>行</a:t>
            </a:r>
            <a:r>
              <a:rPr sz="2800" b="1" u="sng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变换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57935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(elementary</a:t>
            </a:r>
            <a:r>
              <a:rPr sz="2400" b="1" spc="-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row</a:t>
            </a:r>
            <a:r>
              <a:rPr sz="2400" b="1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operation)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14650"/>
            <a:ext cx="487680" cy="42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  <p:bldP spid="10" grpId="0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8723" y="1173492"/>
            <a:ext cx="9127490" cy="848994"/>
            <a:chOff x="458723" y="1173492"/>
            <a:chExt cx="9127490" cy="84899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5209" y="1254079"/>
              <a:ext cx="9000756" cy="5946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723" y="1173492"/>
              <a:ext cx="8279892" cy="848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15" y="1272540"/>
              <a:ext cx="8929116" cy="52273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3316" y="1272539"/>
            <a:ext cx="8929370" cy="523240"/>
          </a:xfrm>
          <a:prstGeom prst="rect">
            <a:avLst/>
          </a:prstGeom>
          <a:ln w="9144">
            <a:solidFill>
              <a:srgbClr val="2828B8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2800" spc="-10" dirty="0">
                <a:solidFill>
                  <a:srgbClr val="0000FF"/>
                </a:solidFill>
              </a:rPr>
              <a:t>定理</a:t>
            </a:r>
            <a:r>
              <a:rPr sz="28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20" dirty="0">
                <a:solidFill>
                  <a:srgbClr val="0000FF"/>
                </a:solidFill>
              </a:rPr>
              <a:t>：</a:t>
            </a:r>
            <a:r>
              <a:rPr sz="2800" spc="-30" dirty="0"/>
              <a:t>线性方程组的初等变换不改变方程组的解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0699" y="3510684"/>
            <a:ext cx="7219950" cy="602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4267835" algn="l"/>
              </a:tabLst>
            </a:pPr>
            <a:r>
              <a:rPr sz="5625" baseline="-4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ka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209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120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25" spc="120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-11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25" spc="-675" baseline="-4000" dirty="0">
                <a:latin typeface="Symbol" panose="05050102010706020507"/>
                <a:cs typeface="Symbol" panose="05050102010706020507"/>
              </a:rPr>
              <a:t></a:t>
            </a:r>
            <a:r>
              <a:rPr sz="5625" spc="-630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30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25" spc="-97" baseline="-4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b="1" i="1" spc="-65" dirty="0">
                <a:latin typeface="Times New Roman" panose="02020603050405020304"/>
                <a:cs typeface="Times New Roman" panose="02020603050405020304"/>
              </a:rPr>
              <a:t>ka</a:t>
            </a:r>
            <a:r>
              <a:rPr sz="2025" b="1" i="1" spc="-97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25" b="1" i="1" spc="-284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45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9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142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25" b="1" i="1" spc="-27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3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25" spc="-675" baseline="-4000" dirty="0">
                <a:latin typeface="Symbol" panose="05050102010706020507"/>
                <a:cs typeface="Symbol" panose="05050102010706020507"/>
              </a:rPr>
              <a:t></a:t>
            </a:r>
            <a:r>
              <a:rPr sz="5625" spc="-637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45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5625" baseline="-4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ka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25" b="1" i="1" spc="284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104" baseline="-27000" dirty="0">
                <a:latin typeface="Times New Roman" panose="02020603050405020304"/>
                <a:cs typeface="Times New Roman" panose="02020603050405020304"/>
              </a:rPr>
              <a:t>jn</a:t>
            </a:r>
            <a:r>
              <a:rPr sz="2025" b="1" i="1" spc="-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25" spc="-675" baseline="-4000" dirty="0">
                <a:latin typeface="Symbol" panose="05050102010706020507"/>
                <a:cs typeface="Symbol" panose="05050102010706020507"/>
              </a:rPr>
              <a:t></a:t>
            </a:r>
            <a:r>
              <a:rPr sz="5625" spc="-652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i="1" spc="57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kb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25" b="1" i="1" spc="494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4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25" b="1" i="1" spc="60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9908" y="3652405"/>
            <a:ext cx="1219071" cy="525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8190" y="1853776"/>
            <a:ext cx="10309860" cy="1666239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证明：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显然，对换和倍乘变换不改变方程组的解。下面考虑倍加的情况。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32790" marR="5080">
              <a:lnSpc>
                <a:spcPts val="4320"/>
              </a:lnSpc>
              <a:spcBef>
                <a:spcPts val="16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设把原方程组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个方程的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倍加到第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个方程上得到新的方程组，记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式，则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只有第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个方程不同。方程组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个方程为：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1214" y="3762247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(3)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5855" y="4924020"/>
            <a:ext cx="14109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b="1" i="1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b="1" i="1" baseline="15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15000" dirty="0">
                <a:latin typeface="Symbol" panose="05050102010706020507"/>
                <a:cs typeface="Symbol" panose="05050102010706020507"/>
              </a:rPr>
              <a:t></a:t>
            </a:r>
            <a:r>
              <a:rPr sz="3600" spc="-225" baseline="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spc="-37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i="1" spc="-2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50" b="1" i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b="1" i="1" spc="-37" baseline="15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5855" y="5399931"/>
            <a:ext cx="14693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b="1" i="1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b="1" i="1" baseline="15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15000" dirty="0">
                <a:latin typeface="Symbol" panose="05050102010706020507"/>
                <a:cs typeface="Symbol" panose="05050102010706020507"/>
              </a:rPr>
              <a:t></a:t>
            </a:r>
            <a:r>
              <a:rPr sz="3600" spc="-135" baseline="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spc="135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i="1" spc="9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350" b="1" i="1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b="1" i="1" spc="-37" baseline="15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11681" y="4730773"/>
            <a:ext cx="1816735" cy="9772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68960" indent="-518160">
              <a:lnSpc>
                <a:spcPct val="100000"/>
              </a:lnSpc>
              <a:spcBef>
                <a:spcPts val="965"/>
              </a:spcBef>
              <a:buFont typeface="Symbol" panose="05050102010706020507"/>
              <a:buChar char=""/>
              <a:tabLst>
                <a:tab pos="568960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i="1" spc="69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25" b="1" i="1" spc="-37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  <a:p>
            <a:pPr marL="627380" lvl="1" indent="-518160">
              <a:lnSpc>
                <a:spcPct val="100000"/>
              </a:lnSpc>
              <a:spcBef>
                <a:spcPts val="870"/>
              </a:spcBef>
              <a:buFont typeface="Symbol" panose="05050102010706020507"/>
              <a:buChar char=""/>
              <a:tabLst>
                <a:tab pos="627380" algn="l"/>
              </a:tabLst>
            </a:pPr>
            <a:r>
              <a:rPr sz="2400" b="1" i="1" spc="6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89" baseline="-27000" dirty="0">
                <a:latin typeface="Times New Roman" panose="02020603050405020304"/>
                <a:cs typeface="Times New Roman" panose="02020603050405020304"/>
              </a:rPr>
              <a:t>jn</a:t>
            </a:r>
            <a:r>
              <a:rPr sz="2400" b="1" i="1" spc="6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25" b="1" i="1" spc="89" baseline="-27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i="1" spc="63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3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25" b="1" i="1" spc="52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59707" y="4853940"/>
            <a:ext cx="1278255" cy="953769"/>
            <a:chOff x="5759707" y="4853940"/>
            <a:chExt cx="1278255" cy="953769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9707" y="4853940"/>
              <a:ext cx="1218946" cy="47779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8388" y="5283060"/>
              <a:ext cx="1218946" cy="52458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31085" y="5606415"/>
            <a:ext cx="8684895" cy="579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4192270" algn="l"/>
              </a:tabLst>
            </a:pPr>
            <a:r>
              <a:rPr sz="5625" baseline="-4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ka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23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120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25" spc="120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-12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25" spc="-675" baseline="-4000" dirty="0">
                <a:latin typeface="Symbol" panose="05050102010706020507"/>
                <a:cs typeface="Symbol" panose="05050102010706020507"/>
              </a:rPr>
              <a:t></a:t>
            </a:r>
            <a:r>
              <a:rPr lang="en-US" altLang="en-US" sz="5625" spc="-675" baseline="-4000" dirty="0">
                <a:latin typeface="Symbol" panose="05050102010706020507"/>
                <a:cs typeface="Symbol" panose="05050102010706020507"/>
              </a:rPr>
              <a:t>  </a:t>
            </a:r>
            <a:r>
              <a:rPr sz="5625" spc="-900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5625" spc="-900" baseline="-40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30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25" spc="-89" baseline="-4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b="1" i="1" spc="-60" dirty="0">
                <a:latin typeface="Times New Roman" panose="02020603050405020304"/>
                <a:cs typeface="Times New Roman" panose="02020603050405020304"/>
              </a:rPr>
              <a:t>ka</a:t>
            </a:r>
            <a:r>
              <a:rPr sz="2025" b="1" i="1" spc="-89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25" b="1" i="1" spc="-284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45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9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142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25" b="1" i="1" spc="-26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5625" spc="-675" baseline="-4000" dirty="0">
                <a:latin typeface="Symbol" panose="05050102010706020507"/>
                <a:cs typeface="Symbol" panose="05050102010706020507"/>
              </a:rPr>
              <a:t></a:t>
            </a:r>
            <a:r>
              <a:rPr sz="5625" spc="-914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5625" spc="-914" baseline="-4000" dirty="0">
                <a:latin typeface="Times New Roman" panose="02020603050405020304"/>
                <a:cs typeface="Times New Roman" panose="02020603050405020304"/>
              </a:rPr>
              <a:t>                               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45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5625" baseline="-4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ka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25" b="1" i="1" spc="32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97" baseline="-27000" dirty="0">
                <a:latin typeface="Times New Roman" panose="02020603050405020304"/>
                <a:cs typeface="Times New Roman" panose="02020603050405020304"/>
              </a:rPr>
              <a:t>jn</a:t>
            </a:r>
            <a:r>
              <a:rPr sz="2025" b="1" i="1" spc="-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25" spc="-675" baseline="-4000" dirty="0">
                <a:latin typeface="Symbol" panose="05050102010706020507"/>
                <a:cs typeface="Symbol" panose="05050102010706020507"/>
              </a:rPr>
              <a:t></a:t>
            </a:r>
            <a:r>
              <a:rPr lang="en-US" altLang="en-US" sz="5625" spc="-675" baseline="-4000" dirty="0">
                <a:latin typeface="Symbol" panose="05050102010706020507"/>
                <a:cs typeface="Symbol" panose="05050102010706020507"/>
              </a:rPr>
              <a:t>   </a:t>
            </a:r>
            <a:r>
              <a:rPr sz="5625" spc="-922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i="1" spc="569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kb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25" b="1" i="1" spc="50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4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25" b="1" i="1" spc="60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9686" y="4337050"/>
            <a:ext cx="788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设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,…,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i="1" spc="-15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是方程组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的一个解，则由其第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15" dirty="0">
                <a:latin typeface="Microsoft JhengHei" panose="020B0604030504040204" charset="-120"/>
                <a:cs typeface="Microsoft JhengHei" panose="020B0604030504040204" charset="-120"/>
              </a:rPr>
              <a:t>个方程有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40941" y="5802274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Microsoft JhengHei" panose="020B0604030504040204" charset="-120"/>
                <a:cs typeface="Microsoft JhengHei" panose="020B0604030504040204" charset="-120"/>
              </a:rPr>
              <a:t>所以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9054" y="570737"/>
            <a:ext cx="6280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问题：</a:t>
            </a:r>
            <a:r>
              <a:rPr sz="2800" b="1" spc="-30" dirty="0">
                <a:latin typeface="Microsoft JhengHei" panose="020B0604030504040204" charset="-120"/>
                <a:cs typeface="Microsoft JhengHei" panose="020B0604030504040204" charset="-120"/>
              </a:rPr>
              <a:t>如上求解方法的理论保证是什么</a:t>
            </a:r>
            <a:r>
              <a:rPr sz="2800" b="1" spc="-50" dirty="0">
                <a:latin typeface="Times New Roman" panose="02020603050405020304"/>
                <a:cs typeface="Times New Roman" panose="02020603050405020304"/>
              </a:rPr>
              <a:t>?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3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28506" y="5747905"/>
            <a:ext cx="1219209" cy="52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7" grpId="0"/>
      <p:bldP spid="10" grpId="0"/>
      <p:bldP spid="19" grpId="0"/>
      <p:bldP spid="11" grpId="0"/>
      <p:bldP spid="12" grpId="0"/>
      <p:bldP spid="13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691" y="546354"/>
            <a:ext cx="8966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50000"/>
              </a:lnSpc>
              <a:spcBef>
                <a:spcPts val="100"/>
              </a:spcBef>
            </a:pPr>
            <a:r>
              <a:rPr dirty="0"/>
              <a:t>这表明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5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5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,…,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i="1" spc="-15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/>
              <a:t>也满足方程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2400" spc="-5" dirty="0"/>
              <a:t>，即新方程组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dirty="0"/>
              <a:t>的第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dirty="0"/>
              <a:t>个方程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400" dirty="0"/>
              <a:t>而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dirty="0"/>
              <a:t>的其余方程与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dirty="0"/>
              <a:t>一样，故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5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spc="-15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,…,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i="1" spc="-15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dirty="0"/>
              <a:t>也为方程组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dirty="0"/>
              <a:t>的一个解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2695" y="3196901"/>
            <a:ext cx="1453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b="1" i="1" baseline="15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15000" dirty="0">
                <a:latin typeface="Symbol" panose="05050102010706020507"/>
                <a:cs typeface="Symbol" panose="05050102010706020507"/>
              </a:rPr>
              <a:t></a:t>
            </a:r>
            <a:r>
              <a:rPr sz="3600" spc="-225" baseline="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spc="-37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i="1" spc="-2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350" b="1" i="1" spc="-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b="1" i="1" spc="-37" baseline="15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4401" y="3114261"/>
            <a:ext cx="16979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5625" algn="l"/>
              </a:tabLst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i="1" spc="719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25" b="1" i="1" spc="-37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9537" y="3471268"/>
            <a:ext cx="3660140" cy="579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625" spc="-15" baseline="-4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ka</a:t>
            </a:r>
            <a:r>
              <a:rPr sz="2025" b="1" i="1" spc="-15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25" spc="-15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24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7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112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25" spc="112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5625" spc="-675" baseline="-4000" dirty="0">
                <a:latin typeface="Symbol" panose="05050102010706020507"/>
                <a:cs typeface="Symbol" panose="05050102010706020507"/>
              </a:rPr>
              <a:t></a:t>
            </a:r>
            <a:r>
              <a:rPr sz="5625" spc="-900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5625" spc="-900" baseline="-4000" dirty="0">
                <a:latin typeface="Times New Roman" panose="02020603050405020304"/>
                <a:cs typeface="Times New Roman" panose="02020603050405020304"/>
              </a:rPr>
              <a:t>                          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25" spc="307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625" spc="-104" baseline="-4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b="1" i="1" spc="-70" dirty="0">
                <a:latin typeface="Times New Roman" panose="02020603050405020304"/>
                <a:cs typeface="Times New Roman" panose="02020603050405020304"/>
              </a:rPr>
              <a:t>ka</a:t>
            </a:r>
            <a:r>
              <a:rPr sz="2025" b="1" i="1" spc="-104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25" b="1" i="1" spc="-284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25" spc="45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135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25" b="1" i="1" spc="-262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5625" spc="-675" baseline="-4000" dirty="0">
                <a:latin typeface="Symbol" panose="05050102010706020507"/>
                <a:cs typeface="Symbol" panose="05050102010706020507"/>
              </a:rPr>
              <a:t></a:t>
            </a:r>
            <a:r>
              <a:rPr lang="en-US" altLang="en-US" sz="5625" spc="-675" baseline="-4000" dirty="0">
                <a:latin typeface="Symbol" panose="05050102010706020507"/>
                <a:cs typeface="Symbol" panose="05050102010706020507"/>
              </a:rPr>
              <a:t>   </a:t>
            </a:r>
            <a:r>
              <a:rPr sz="5625" spc="-907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25" spc="-37" baseline="-27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9744" y="3140967"/>
            <a:ext cx="1219197" cy="464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3202" y="3613046"/>
            <a:ext cx="1219197" cy="5256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93435" y="3471545"/>
            <a:ext cx="4469765" cy="1358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35"/>
              </a:spcBef>
              <a:tabLst>
                <a:tab pos="898525" algn="l"/>
              </a:tabLst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5625" spc="-15" baseline="-4000" dirty="0">
                <a:latin typeface="Symbol" panose="05050102010706020507"/>
                <a:cs typeface="Symbol" panose="05050102010706020507"/>
              </a:rPr>
              <a:t>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ka</a:t>
            </a:r>
            <a:r>
              <a:rPr sz="2025" b="1" i="1" spc="-15" baseline="-270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25" b="1" i="1" spc="345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97" baseline="-27000" dirty="0">
                <a:latin typeface="Times New Roman" panose="02020603050405020304"/>
                <a:cs typeface="Times New Roman" panose="02020603050405020304"/>
              </a:rPr>
              <a:t>jn</a:t>
            </a:r>
            <a:r>
              <a:rPr sz="5625" spc="-675" baseline="-4000" dirty="0">
                <a:latin typeface="Symbol" panose="05050102010706020507"/>
                <a:cs typeface="Symbol" panose="05050102010706020507"/>
              </a:rPr>
              <a:t></a:t>
            </a:r>
            <a:r>
              <a:rPr lang="en-US" altLang="en-US" sz="5625" spc="-675" baseline="-4000" dirty="0">
                <a:latin typeface="Symbol" panose="05050102010706020507"/>
                <a:cs typeface="Symbol" panose="05050102010706020507"/>
              </a:rPr>
              <a:t>   </a:t>
            </a:r>
            <a:r>
              <a:rPr sz="5625" spc="-922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5625" spc="-922" baseline="-4000" dirty="0">
                <a:latin typeface="Times New Roman" panose="02020603050405020304"/>
                <a:cs typeface="Times New Roman" panose="02020603050405020304"/>
              </a:rPr>
              <a:t>           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i="1" spc="585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kb</a:t>
            </a:r>
            <a:r>
              <a:rPr sz="2025" b="1" i="1" baseline="-27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25" b="1" i="1" spc="509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3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25" b="1" i="1" spc="52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tabLst>
                <a:tab pos="556260" algn="l"/>
              </a:tabLst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i="1" spc="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b="1" i="1" spc="104" baseline="-27000" dirty="0">
                <a:latin typeface="Times New Roman" panose="02020603050405020304"/>
                <a:cs typeface="Times New Roman" panose="02020603050405020304"/>
              </a:rPr>
              <a:t>jn</a:t>
            </a:r>
            <a:r>
              <a:rPr sz="2400" b="1" i="1" spc="7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25" b="1" i="1" spc="104" baseline="-27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b="1" i="1" spc="630" baseline="-2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4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25" b="1" i="1" spc="60" baseline="-27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2025" baseline="-27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2543" y="4521630"/>
            <a:ext cx="151320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b="1" i="1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b="1" i="1" baseline="15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15000" dirty="0">
                <a:latin typeface="Symbol" panose="05050102010706020507"/>
                <a:cs typeface="Symbol" panose="05050102010706020507"/>
              </a:rPr>
              <a:t></a:t>
            </a:r>
            <a:r>
              <a:rPr sz="3600" spc="-112" baseline="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spc="142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i="1" spc="9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350" b="1" i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3600" b="1" i="1" spc="-37" baseline="15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350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8594" y="4451603"/>
            <a:ext cx="1219393" cy="47741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45438" y="4114292"/>
            <a:ext cx="94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Microsoft JhengHei" panose="020B0604030504040204" charset="-120"/>
                <a:cs typeface="Microsoft JhengHei" panose="020B0604030504040204" charset="-120"/>
              </a:rPr>
              <a:t>这说明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0038" y="5459069"/>
            <a:ext cx="9168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而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的其余方程与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一样，所以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,…,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5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也为方程组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的一个解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2738" y="1731263"/>
            <a:ext cx="913638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indent="533400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反之，由倍加变换是可逆的过程，可证明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的每个解也是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解。具体来说，设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,…,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i="1" spc="-15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为新方程组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(2)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的一个解，则由其第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400" b="1" i="1" spc="-5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个方程，有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08005" y="540085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90" dirty="0">
                <a:latin typeface="Microsoft JhengHei" panose="020B0604030504040204" charset="-120"/>
                <a:cs typeface="Microsoft JhengHei" panose="020B0604030504040204" charset="-120"/>
              </a:rPr>
              <a:t>■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4" grpId="0"/>
      <p:bldP spid="5" grpId="0"/>
      <p:bldP spid="8" grpId="0"/>
      <p:bldP spid="9" grpId="0"/>
      <p:bldP spid="1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123" y="500888"/>
            <a:ext cx="2925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</a:rPr>
              <a:t>二</a:t>
            </a:r>
            <a:r>
              <a:rPr sz="3200" spc="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32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Gauss</a:t>
            </a:r>
            <a:r>
              <a:rPr sz="3200" spc="-20" dirty="0">
                <a:solidFill>
                  <a:srgbClr val="0000FF"/>
                </a:solidFill>
              </a:rPr>
              <a:t>消元法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9845" y="3291204"/>
            <a:ext cx="365760" cy="20320"/>
          </a:xfrm>
          <a:custGeom>
            <a:avLst/>
            <a:gdLst/>
            <a:ahLst/>
            <a:cxnLst/>
            <a:rect l="l" t="t" r="r" b="b"/>
            <a:pathLst>
              <a:path w="365760" h="20320">
                <a:moveTo>
                  <a:pt x="365760" y="0"/>
                </a:moveTo>
                <a:lnTo>
                  <a:pt x="0" y="0"/>
                </a:lnTo>
                <a:lnTo>
                  <a:pt x="0" y="19812"/>
                </a:lnTo>
                <a:lnTo>
                  <a:pt x="365760" y="19812"/>
                </a:lnTo>
                <a:lnTo>
                  <a:pt x="365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0562" y="1215136"/>
            <a:ext cx="10836275" cy="327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195580" indent="614045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由定理知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对一个线性方程组做初等变换，得到一个新的方程组，则这两个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线性方程组是同解的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3500" marR="55880" indent="537845">
              <a:lnSpc>
                <a:spcPts val="5050"/>
              </a:lnSpc>
              <a:spcBef>
                <a:spcPts val="42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具体地，设方程组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(1)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中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的系数不全为零，总可以通过对换，使得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≠0, 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于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是，把第一个方程的</a:t>
            </a:r>
            <a:r>
              <a:rPr sz="2400" spc="20" dirty="0">
                <a:latin typeface="Cambria Math" panose="02040503050406030204"/>
                <a:cs typeface="Cambria Math" panose="02040503050406030204"/>
              </a:rPr>
              <a:t>− </a:t>
            </a:r>
            <a:r>
              <a:rPr sz="2625" spc="-15" baseline="51000" dirty="0">
                <a:latin typeface="Cambria Math" panose="02040503050406030204"/>
                <a:cs typeface="Cambria Math" panose="02040503050406030204"/>
              </a:rPr>
              <a:t>𝒂</a:t>
            </a:r>
            <a:r>
              <a:rPr sz="2175" spc="-15" baseline="46000" dirty="0">
                <a:latin typeface="Cambria Math" panose="02040503050406030204"/>
                <a:cs typeface="Cambria Math" panose="02040503050406030204"/>
              </a:rPr>
              <a:t>𝒋𝟏</a:t>
            </a:r>
            <a:r>
              <a:rPr sz="2175" spc="-135" baseline="4600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倍加到第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个方程上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i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20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，即可在第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～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spc="-15" dirty="0">
                <a:latin typeface="Microsoft JhengHei" panose="020B0604030504040204" charset="-120"/>
                <a:cs typeface="Microsoft JhengHei" panose="020B0604030504040204" charset="-120"/>
              </a:rPr>
              <a:t>个方程中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099435">
              <a:lnSpc>
                <a:spcPts val="915"/>
              </a:lnSpc>
            </a:pPr>
            <a:r>
              <a:rPr sz="2625" spc="-37" baseline="11000" dirty="0">
                <a:latin typeface="Cambria Math" panose="02040503050406030204"/>
                <a:cs typeface="Cambria Math" panose="02040503050406030204"/>
              </a:rPr>
              <a:t>𝒂</a:t>
            </a:r>
            <a:r>
              <a:rPr sz="1450" spc="-25" dirty="0">
                <a:latin typeface="Cambria Math" panose="02040503050406030204"/>
                <a:cs typeface="Cambria Math" panose="02040503050406030204"/>
              </a:rPr>
              <a:t>𝟏𝟏</a:t>
            </a:r>
            <a:endParaRPr sz="1450">
              <a:latin typeface="Cambria Math" panose="02040503050406030204"/>
              <a:cs typeface="Cambria Math" panose="02040503050406030204"/>
            </a:endParaRPr>
          </a:p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sz="2400" b="1" spc="25" dirty="0">
                <a:latin typeface="Microsoft JhengHei" panose="020B0604030504040204" charset="-120"/>
                <a:cs typeface="Microsoft JhengHei" panose="020B0604030504040204" charset="-120"/>
              </a:rPr>
              <a:t>消去未知量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7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按类似的步骤，考察第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～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个方程，对其他未知量继续做下去。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3500">
              <a:lnSpc>
                <a:spcPct val="100000"/>
              </a:lnSpc>
              <a:spcBef>
                <a:spcPts val="86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以此类推，便可求解线性方程组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58735" y="5288915"/>
            <a:ext cx="185293" cy="7327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509760" y="4093210"/>
            <a:ext cx="2961640" cy="2134870"/>
            <a:chOff x="8976359" y="4169664"/>
            <a:chExt cx="3168650" cy="22682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6359" y="4169664"/>
              <a:ext cx="1764792" cy="22646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12095" y="5730240"/>
              <a:ext cx="2232660" cy="707390"/>
            </a:xfrm>
            <a:custGeom>
              <a:avLst/>
              <a:gdLst/>
              <a:ahLst/>
              <a:cxnLst/>
              <a:rect l="l" t="t" r="r" b="b"/>
              <a:pathLst>
                <a:path w="2232659" h="707389">
                  <a:moveTo>
                    <a:pt x="2232659" y="0"/>
                  </a:moveTo>
                  <a:lnTo>
                    <a:pt x="0" y="0"/>
                  </a:lnTo>
                  <a:lnTo>
                    <a:pt x="0" y="707136"/>
                  </a:lnTo>
                  <a:lnTo>
                    <a:pt x="2232659" y="707136"/>
                  </a:lnTo>
                  <a:lnTo>
                    <a:pt x="2232659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459214" y="6214973"/>
            <a:ext cx="17926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德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20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8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b="1"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0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Gauss,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1777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~1855)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86257" y="4541367"/>
            <a:ext cx="8250555" cy="186753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p>
            <a:pPr marL="855980">
              <a:lnSpc>
                <a:spcPct val="100000"/>
              </a:lnSpc>
              <a:spcBef>
                <a:spcPts val="1575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这样的计算方法就称为</a:t>
            </a:r>
            <a:r>
              <a:rPr sz="24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 panose="02020603050405020304"/>
                <a:cs typeface="Times New Roman" panose="02020603050405020304"/>
              </a:rPr>
              <a:t>Gauss</a:t>
            </a: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Microsoft JhengHei" panose="020B0604030504040204" charset="-120"/>
                <a:cs typeface="Microsoft JhengHei" panose="020B0604030504040204" charset="-120"/>
              </a:rPr>
              <a:t>消元法</a:t>
            </a:r>
            <a:r>
              <a:rPr sz="2400" b="1" spc="9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(Gaussian</a:t>
            </a:r>
            <a:r>
              <a:rPr sz="2000" b="1" spc="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elimination)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37540" marR="667385" indent="-624840">
              <a:lnSpc>
                <a:spcPct val="101000"/>
              </a:lnSpc>
              <a:spcBef>
                <a:spcPts val="1455"/>
              </a:spcBef>
            </a:pPr>
            <a:r>
              <a:rPr sz="2400" b="1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注：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在具体求解方程组时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只需对增广系数矩阵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spc="-10" dirty="0">
                <a:latin typeface="Cambria Math" panose="02040503050406030204"/>
                <a:cs typeface="Cambria Math" panose="02040503050406030204"/>
              </a:rPr>
              <a:t>𝒃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25" dirty="0">
                <a:latin typeface="Microsoft JhengHei" panose="020B0604030504040204" charset="-120"/>
                <a:cs typeface="Microsoft JhengHei" panose="020B0604030504040204" charset="-120"/>
              </a:rPr>
              <a:t>做初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等变换即可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但</a:t>
            </a:r>
            <a:r>
              <a:rPr sz="2400" b="1" spc="3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只能做矩阵的行变换</a:t>
            </a:r>
            <a:r>
              <a:rPr sz="2400" b="1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不能做列变换</a:t>
            </a:r>
            <a:r>
              <a:rPr sz="2400" b="1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! </a:t>
            </a:r>
            <a:r>
              <a:rPr sz="2400" b="1" spc="-15" dirty="0">
                <a:latin typeface="Microsoft JhengHei" panose="020B0604030504040204" charset="-120"/>
                <a:cs typeface="Microsoft JhengHei" panose="020B0604030504040204" charset="-120"/>
              </a:rPr>
              <a:t>为什么？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472" y="1207135"/>
            <a:ext cx="2799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</a:t>
            </a:r>
            <a:r>
              <a:rPr sz="2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20" dirty="0">
                <a:latin typeface="Microsoft JhengHei" panose="020B0604030504040204" charset="-120"/>
                <a:cs typeface="Microsoft JhengHei" panose="020B0604030504040204" charset="-120"/>
              </a:rPr>
              <a:t>解线性方程组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519" y="2862833"/>
            <a:ext cx="561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解</a:t>
            </a:r>
            <a:r>
              <a:rPr sz="2800" b="1" spc="40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457200"/>
            <a:ext cx="3405505" cy="1919605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2506345"/>
            <a:ext cx="2895600" cy="176212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10" y="2547620"/>
            <a:ext cx="3167380" cy="1762125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685" y="2521585"/>
            <a:ext cx="3567430" cy="1814830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4572000"/>
            <a:ext cx="3495675" cy="1885950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4648200"/>
            <a:ext cx="3276600" cy="1710055"/>
          </a:xfrm>
          <a:prstGeom prst="rect">
            <a:avLst/>
          </a:prstGeom>
        </p:spPr>
      </p:pic>
      <p:cxnSp>
        <p:nvCxnSpPr>
          <p:cNvPr id="76" name="直接连接符 75"/>
          <p:cNvCxnSpPr/>
          <p:nvPr/>
        </p:nvCxnSpPr>
        <p:spPr>
          <a:xfrm>
            <a:off x="7162800" y="6477000"/>
            <a:ext cx="2667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46403" y="3618156"/>
            <a:ext cx="10196195" cy="185737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510"/>
              </a:spcBef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上面的矩阵的最后一行对应的方程是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515870">
              <a:lnSpc>
                <a:spcPct val="100000"/>
              </a:lnSpc>
              <a:spcBef>
                <a:spcPts val="1355"/>
              </a:spcBef>
            </a:pPr>
            <a:r>
              <a:rPr sz="26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650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</a:t>
            </a:r>
            <a:r>
              <a:rPr sz="26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50" baseline="-26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spc="367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65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</a:t>
            </a:r>
            <a:r>
              <a:rPr sz="26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50" baseline="-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50" spc="532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650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</a:t>
            </a:r>
            <a:r>
              <a:rPr sz="26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50" baseline="-26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250" spc="397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</a:t>
            </a:r>
            <a:r>
              <a:rPr sz="265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65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</a:t>
            </a:r>
            <a:r>
              <a:rPr sz="26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50" baseline="-26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250" spc="719" baseline="-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dirty="0">
                <a:latin typeface="Symbol" panose="05050102010706020507"/>
                <a:cs typeface="Symbol" panose="05050102010706020507"/>
              </a:rPr>
              <a:t></a:t>
            </a:r>
            <a:r>
              <a:rPr sz="265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5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1755"/>
              </a:spcBef>
            </a:pPr>
            <a:r>
              <a:rPr sz="2800" b="1" spc="-10" dirty="0">
                <a:latin typeface="Microsoft JhengHei" panose="020B0604030504040204" charset="-120"/>
                <a:cs typeface="Microsoft JhengHei" panose="020B0604030504040204" charset="-120"/>
              </a:rPr>
              <a:t>不管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spc="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775" b="1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b="1" spc="-30" dirty="0">
                <a:latin typeface="Microsoft JhengHei" panose="020B0604030504040204" charset="-120"/>
                <a:cs typeface="Microsoft JhengHei" panose="020B0604030504040204" charset="-120"/>
              </a:rPr>
              <a:t>取何值，上式均不可能成立，所以原方程组无解</a:t>
            </a:r>
            <a:r>
              <a:rPr sz="2800" b="1" spc="570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41425"/>
            <a:ext cx="3400425" cy="199580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71600"/>
            <a:ext cx="3248025" cy="18764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670" y="1219200"/>
            <a:ext cx="3748405" cy="2066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272" y="1433575"/>
            <a:ext cx="2798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</a:t>
            </a:r>
            <a:r>
              <a:rPr sz="2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20" dirty="0">
                <a:latin typeface="Microsoft JhengHei" panose="020B0604030504040204" charset="-120"/>
                <a:cs typeface="Microsoft JhengHei" panose="020B0604030504040204" charset="-120"/>
              </a:rPr>
              <a:t>解线性方程组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2741422"/>
            <a:ext cx="561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解</a:t>
            </a:r>
            <a:r>
              <a:rPr sz="2800" b="1" spc="40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2280" y="685800"/>
            <a:ext cx="3552825" cy="191008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05200"/>
            <a:ext cx="3014980" cy="186245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581400"/>
            <a:ext cx="3167380" cy="17862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581400"/>
            <a:ext cx="3105150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759" y="4076446"/>
            <a:ext cx="278892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Microsoft JhengHei" panose="020B0604030504040204" charset="-120"/>
                <a:cs typeface="Microsoft JhengHei" panose="020B0604030504040204" charset="-120"/>
              </a:rPr>
              <a:t>这时方程组化为 </a:t>
            </a:r>
            <a:endParaRPr sz="3600" baseline="44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35673" y="4188663"/>
            <a:ext cx="1095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或写为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762000"/>
            <a:ext cx="3200400" cy="231965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33400"/>
            <a:ext cx="3619500" cy="260032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09925"/>
            <a:ext cx="2543175" cy="251015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3566795"/>
            <a:ext cx="2571750" cy="1795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3"/>
          <p:cNvSpPr txBox="1">
            <a:spLocks noGrp="1"/>
          </p:cNvSpPr>
          <p:nvPr/>
        </p:nvSpPr>
        <p:spPr>
          <a:xfrm>
            <a:off x="4318761" y="705688"/>
            <a:ext cx="24765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ea typeface="+mj-ea"/>
                <a:cs typeface="Microsoft JhengHei" panose="020B0604030504040204" charset="-12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内容提要</a:t>
            </a:r>
            <a:endParaRPr sz="4800"/>
          </a:p>
        </p:txBody>
      </p:sp>
      <p:sp>
        <p:nvSpPr>
          <p:cNvPr id="15" name="object 11"/>
          <p:cNvSpPr txBox="1"/>
          <p:nvPr/>
        </p:nvSpPr>
        <p:spPr>
          <a:xfrm>
            <a:off x="2214498" y="2433417"/>
            <a:ext cx="5184775" cy="1624330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p>
            <a:pPr marL="584200" indent="-571500">
              <a:lnSpc>
                <a:spcPct val="100000"/>
              </a:lnSpc>
              <a:spcBef>
                <a:spcPts val="2075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584200" algn="l"/>
              </a:tabLst>
            </a:pPr>
            <a:r>
              <a:rPr sz="3600" b="1" spc="-5" dirty="0">
                <a:latin typeface="Microsoft JhengHei" panose="020B0604030504040204" charset="-120"/>
                <a:cs typeface="Microsoft JhengHei" panose="020B0604030504040204" charset="-120"/>
              </a:rPr>
              <a:t>初等变换与同解方程组</a:t>
            </a:r>
            <a:endParaRPr sz="36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84200" indent="-571500">
              <a:lnSpc>
                <a:spcPct val="100000"/>
              </a:lnSpc>
              <a:spcBef>
                <a:spcPts val="1970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584200" algn="l"/>
              </a:tabLst>
            </a:pPr>
            <a:r>
              <a:rPr sz="3600" b="1" dirty="0">
                <a:latin typeface="Times New Roman" panose="02020603050405020304"/>
                <a:cs typeface="Times New Roman" panose="02020603050405020304"/>
              </a:rPr>
              <a:t>Gauss</a:t>
            </a:r>
            <a:r>
              <a:rPr sz="3600" b="1" spc="-20" dirty="0">
                <a:latin typeface="Microsoft JhengHei" panose="020B0604030504040204" charset="-120"/>
                <a:cs typeface="Microsoft JhengHei" panose="020B0604030504040204" charset="-120"/>
              </a:rPr>
              <a:t>消元法</a:t>
            </a:r>
            <a:endParaRPr sz="3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2982" y="2569590"/>
            <a:ext cx="96729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5334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可以看出，对于未知量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的任一组取值， 都可以唯一决定出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37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的值。称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主变量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15" baseline="-210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自由未知量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。用自由未知量表示主变量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(4)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式称为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方程组的一般解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，或者把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(4)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式表示为如下形式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04323" y="1200658"/>
            <a:ext cx="440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(4)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11745" y="4864734"/>
            <a:ext cx="2479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（有无穷多个解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42098" y="4294278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1964" y="0"/>
                </a:lnTo>
              </a:path>
            </a:pathLst>
          </a:custGeom>
          <a:ln w="14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49396" y="429427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196" y="0"/>
                </a:lnTo>
              </a:path>
            </a:pathLst>
          </a:custGeom>
          <a:ln w="14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42780" y="5537000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0995" y="0"/>
                </a:lnTo>
              </a:path>
            </a:pathLst>
          </a:custGeom>
          <a:ln w="14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69139" y="5537000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0995" y="0"/>
                </a:lnTo>
              </a:path>
            </a:pathLst>
          </a:custGeom>
          <a:ln w="14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86325" y="4265012"/>
            <a:ext cx="11366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02200" y="4870826"/>
            <a:ext cx="11366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99825" y="5507777"/>
            <a:ext cx="11366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38117" y="4289457"/>
            <a:ext cx="84645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0720" algn="l"/>
              </a:tabLst>
            </a:pP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5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6249" y="4062961"/>
            <a:ext cx="214566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37845" algn="l"/>
              </a:tabLst>
            </a:pPr>
            <a:r>
              <a:rPr sz="3450" baseline="30000" dirty="0">
                <a:latin typeface="Symbol" panose="05050102010706020507"/>
                <a:cs typeface="Symbol" panose="05050102010706020507"/>
              </a:rPr>
              <a:t></a:t>
            </a:r>
            <a:r>
              <a:rPr sz="3450" spc="-375" baseline="3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3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50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300" b="1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baseline="35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450" spc="-179" baseline="3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b="1" i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Symbol" panose="05050102010706020507"/>
                <a:cs typeface="Symbol" panose="05050102010706020507"/>
              </a:rPr>
              <a:t></a:t>
            </a:r>
            <a:r>
              <a:rPr sz="23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450" spc="-37" baseline="350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3450" baseline="3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45986" y="5064226"/>
            <a:ext cx="806450" cy="8439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638810" algn="l"/>
              </a:tabLst>
            </a:pP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4605">
              <a:lnSpc>
                <a:spcPct val="100000"/>
              </a:lnSpc>
              <a:spcBef>
                <a:spcPts val="460"/>
              </a:spcBef>
              <a:tabLst>
                <a:tab pos="641350" algn="l"/>
              </a:tabLst>
            </a:pP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19400" y="4893717"/>
            <a:ext cx="13379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3010" algn="l"/>
              </a:tabLst>
            </a:pPr>
            <a:r>
              <a:rPr sz="2300" b="1" spc="6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300" spc="60" dirty="0">
                <a:latin typeface="Symbol" panose="05050102010706020507"/>
                <a:cs typeface="Symbol" panose="05050102010706020507"/>
              </a:rPr>
              <a:t></a:t>
            </a:r>
            <a:r>
              <a:rPr sz="2300" b="1" i="1" spc="6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300" b="1" spc="6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300" b="1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b="1" i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5" dirty="0">
                <a:latin typeface="Symbol" panose="05050102010706020507"/>
                <a:cs typeface="Symbol" panose="05050102010706020507"/>
              </a:rPr>
              <a:t>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b="1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36249" y="4668732"/>
            <a:ext cx="97853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6420" algn="l"/>
              </a:tabLst>
            </a:pPr>
            <a:r>
              <a:rPr sz="3450" baseline="37000" dirty="0">
                <a:latin typeface="Symbol" panose="05050102010706020507"/>
                <a:cs typeface="Symbol" panose="05050102010706020507"/>
              </a:rPr>
              <a:t></a:t>
            </a:r>
            <a:r>
              <a:rPr sz="3450" spc="-375" baseline="3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3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50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-60" dirty="0">
                <a:latin typeface="Times New Roman" panose="02020603050405020304"/>
                <a:cs typeface="Times New Roman" panose="02020603050405020304"/>
              </a:rPr>
              <a:t>s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2699" y="5305683"/>
            <a:ext cx="35179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00" b="1" i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Symbol" panose="05050102010706020507"/>
                <a:cs typeface="Symbol" panose="05050102010706020507"/>
              </a:rPr>
              <a:t>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36249" y="5911497"/>
            <a:ext cx="93662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6420" algn="l"/>
              </a:tabLst>
            </a:pPr>
            <a:r>
              <a:rPr sz="3450" baseline="22000" dirty="0">
                <a:latin typeface="Symbol" panose="05050102010706020507"/>
                <a:cs typeface="Symbol" panose="05050102010706020507"/>
              </a:rPr>
              <a:t></a:t>
            </a:r>
            <a:r>
              <a:rPr sz="3450" spc="-375" baseline="2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3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spc="50" dirty="0">
                <a:latin typeface="Symbol" panose="05050102010706020507"/>
                <a:cs typeface="Symbol" panose="05050102010706020507"/>
              </a:rPr>
              <a:t>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-50" dirty="0">
                <a:latin typeface="Times New Roman" panose="02020603050405020304"/>
                <a:cs typeface="Times New Roman" panose="02020603050405020304"/>
              </a:rPr>
              <a:t>t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61649" y="5990527"/>
            <a:ext cx="45402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060" algn="l"/>
              </a:tabLst>
            </a:pPr>
            <a:r>
              <a:rPr sz="2300" spc="-50" dirty="0">
                <a:latin typeface="Symbol" panose="05050102010706020507"/>
                <a:cs typeface="Symbol" panose="05050102010706020507"/>
              </a:rPr>
              <a:t>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3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61649" y="4185307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0" dirty="0">
                <a:latin typeface="Symbol" panose="05050102010706020507"/>
                <a:cs typeface="Symbol" panose="05050102010706020507"/>
              </a:rPr>
              <a:t>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61649" y="4725752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0" dirty="0">
                <a:latin typeface="Symbol" panose="05050102010706020507"/>
                <a:cs typeface="Symbol" panose="05050102010706020507"/>
              </a:rPr>
              <a:t>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61649" y="4946188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0" dirty="0">
                <a:latin typeface="Symbol" panose="05050102010706020507"/>
                <a:cs typeface="Symbol" panose="05050102010706020507"/>
              </a:rPr>
              <a:t>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36249" y="5305683"/>
            <a:ext cx="76136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55625" algn="l"/>
              </a:tabLst>
            </a:pPr>
            <a:r>
              <a:rPr sz="3450" baseline="14000" dirty="0">
                <a:latin typeface="Symbol" panose="05050102010706020507"/>
                <a:cs typeface="Symbol" panose="05050102010706020507"/>
              </a:rPr>
              <a:t></a:t>
            </a:r>
            <a:r>
              <a:rPr sz="3450" spc="-375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b="1" i="1" spc="-5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3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300" dirty="0">
                <a:latin typeface="Symbol" panose="05050102010706020507"/>
                <a:cs typeface="Symbol" panose="05050102010706020507"/>
              </a:rPr>
              <a:t>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61649" y="5513192"/>
            <a:ext cx="1758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0" dirty="0">
                <a:latin typeface="Symbol" panose="05050102010706020507"/>
                <a:cs typeface="Symbol" panose="05050102010706020507"/>
              </a:rPr>
              <a:t></a:t>
            </a:r>
            <a:endParaRPr sz="2300">
              <a:latin typeface="Symbol" panose="05050102010706020507"/>
              <a:cs typeface="Symbol" panose="05050102010706020507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10107" y="4829338"/>
            <a:ext cx="377104" cy="579387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80" y="533400"/>
            <a:ext cx="2571750" cy="1795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253" y="643254"/>
            <a:ext cx="1860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本讲小结</a:t>
            </a:r>
            <a:endParaRPr sz="3600"/>
          </a:p>
        </p:txBody>
      </p:sp>
      <p:sp>
        <p:nvSpPr>
          <p:cNvPr id="6" name="object 5"/>
          <p:cNvSpPr txBox="1"/>
          <p:nvPr/>
        </p:nvSpPr>
        <p:spPr>
          <a:xfrm>
            <a:off x="990396" y="1356211"/>
            <a:ext cx="10316210" cy="517588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p>
            <a:pPr marL="757555" indent="-457200">
              <a:lnSpc>
                <a:spcPct val="100000"/>
              </a:lnSpc>
              <a:spcBef>
                <a:spcPts val="1785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757555" algn="l"/>
              </a:tabLst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线性方程组的三种初等变换：对换，倍乘，倍加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57555" indent="-457200">
              <a:lnSpc>
                <a:spcPct val="100000"/>
              </a:lnSpc>
              <a:spcBef>
                <a:spcPts val="1685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757555" algn="l"/>
              </a:tabLst>
            </a:pPr>
            <a:r>
              <a:rPr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初等变换不改变方程组的解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57555" indent="-457200">
              <a:lnSpc>
                <a:spcPct val="100000"/>
              </a:lnSpc>
              <a:spcBef>
                <a:spcPts val="1680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757555" algn="l"/>
              </a:tabLst>
            </a:pPr>
            <a:r>
              <a:rPr sz="2800" b="1" spc="-30" dirty="0">
                <a:latin typeface="Microsoft JhengHei" panose="020B0604030504040204" charset="-120"/>
                <a:cs typeface="Microsoft JhengHei" panose="020B0604030504040204" charset="-120"/>
              </a:rPr>
              <a:t>增广矩阵的初等行变换：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Gauss</a:t>
            </a:r>
            <a:r>
              <a:rPr sz="2800" b="1" spc="-40" dirty="0">
                <a:latin typeface="Microsoft JhengHei" panose="020B0604030504040204" charset="-120"/>
                <a:cs typeface="Microsoft JhengHei" panose="020B0604030504040204" charset="-120"/>
              </a:rPr>
              <a:t>消元法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1913255" indent="456565">
              <a:lnSpc>
                <a:spcPct val="100000"/>
              </a:lnSpc>
              <a:spcBef>
                <a:spcPts val="1630"/>
              </a:spcBef>
            </a:pPr>
            <a:r>
              <a:rPr sz="2400" spc="-5" dirty="0">
                <a:solidFill>
                  <a:srgbClr val="6F2F9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上述方法给出一套标准化流程化的求解过程，不管形式如何变化</a:t>
            </a:r>
            <a:r>
              <a:rPr sz="240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dirty="0">
                <a:solidFill>
                  <a:srgbClr val="6F2F9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诸多解题技巧最终归结为三招</a:t>
            </a:r>
            <a:r>
              <a:rPr sz="240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——</a:t>
            </a:r>
            <a:r>
              <a:rPr sz="2400" dirty="0">
                <a:solidFill>
                  <a:srgbClr val="6F2F9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天下武功归于三招</a:t>
            </a:r>
            <a:r>
              <a:rPr sz="240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50" dirty="0">
                <a:solidFill>
                  <a:srgbClr val="6F2F9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极</a:t>
            </a:r>
            <a:r>
              <a:rPr sz="2400" dirty="0">
                <a:solidFill>
                  <a:srgbClr val="6F2F9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好地体现了抽象数学的威力</a:t>
            </a:r>
            <a:r>
              <a:rPr sz="240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spc="-5" dirty="0">
                <a:solidFill>
                  <a:srgbClr val="6F2F9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不愧为“大巧若拙</a:t>
            </a:r>
            <a:r>
              <a:rPr sz="2400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dirty="0">
                <a:solidFill>
                  <a:srgbClr val="6F2F9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大智若愚</a:t>
            </a:r>
            <a:r>
              <a:rPr sz="2400" spc="-25" dirty="0">
                <a:solidFill>
                  <a:srgbClr val="6F2F9F"/>
                </a:solidFill>
                <a:latin typeface="Times New Roman" panose="02020603050405020304"/>
                <a:cs typeface="Times New Roman" panose="02020603050405020304"/>
              </a:rPr>
              <a:t>.”</a:t>
            </a:r>
            <a:endParaRPr sz="2400" spc="-25" dirty="0">
              <a:solidFill>
                <a:srgbClr val="6F2F9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2700" marR="1913255" indent="456565">
              <a:lnSpc>
                <a:spcPct val="100000"/>
              </a:lnSpc>
              <a:spcBef>
                <a:spcPts val="1630"/>
              </a:spcBef>
            </a:pPr>
            <a:r>
              <a:rPr sz="2400" b="1" spc="-1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思考问题：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092835">
              <a:lnSpc>
                <a:spcPct val="100000"/>
              </a:lnSpc>
              <a:spcBef>
                <a:spcPts val="575"/>
              </a:spcBef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Gauss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消元法何时停止？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09283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Gauss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消元法可否判断线性方程组解的情况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?(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无解，唯一解，很多解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092835">
              <a:lnSpc>
                <a:spcPct val="100000"/>
              </a:lnSpc>
              <a:spcBef>
                <a:spcPts val="580"/>
              </a:spcBef>
            </a:pP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Gauss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消元的过程是不是唯一的？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253" y="643254"/>
            <a:ext cx="18605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本</a:t>
            </a:r>
            <a:r>
              <a:rPr lang="zh-CN" sz="36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讲作业</a:t>
            </a:r>
            <a:endParaRPr lang="zh-CN" sz="3600" u="sng" spc="-15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990396" y="1356211"/>
            <a:ext cx="10316210" cy="65722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p>
            <a:pPr marL="757555" indent="-457200">
              <a:lnSpc>
                <a:spcPct val="100000"/>
              </a:lnSpc>
              <a:spcBef>
                <a:spcPts val="1785"/>
              </a:spcBef>
              <a:buClr>
                <a:srgbClr val="0000FF"/>
              </a:buClr>
              <a:buFont typeface="Wingdings" panose="05000000000000000000"/>
              <a:buChar char=""/>
              <a:tabLst>
                <a:tab pos="757555" algn="l"/>
              </a:tabLst>
            </a:pPr>
            <a:r>
              <a:rPr lang="zh-CN" altLang="en-US"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教材</a:t>
            </a:r>
            <a:r>
              <a:rPr lang="en-US" altLang="zh-CN"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76</a:t>
            </a:r>
            <a:r>
              <a:rPr lang="zh-CN" altLang="en-US"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页</a:t>
            </a:r>
            <a:r>
              <a:rPr lang="en-US" altLang="zh-CN" sz="2800" b="1" spc="-35" dirty="0">
                <a:latin typeface="Microsoft JhengHei" panose="020B0604030504040204" charset="-120"/>
                <a:cs typeface="Microsoft JhengHei" panose="020B0604030504040204" charset="-120"/>
              </a:rPr>
              <a:t>1</a:t>
            </a:r>
            <a:r>
              <a:rPr lang="zh-CN" altLang="en-US" sz="2800" b="1" spc="-35" dirty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（</a:t>
            </a:r>
            <a:r>
              <a:rPr lang="en-US" altLang="zh-CN" sz="2800" b="1" spc="-35" dirty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1</a:t>
            </a:r>
            <a:r>
              <a:rPr lang="zh-CN" altLang="en-US" sz="2800" b="1" spc="-35" dirty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）（</a:t>
            </a:r>
            <a:r>
              <a:rPr lang="en-US" altLang="zh-CN" sz="2800" b="1" spc="-35" dirty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3</a:t>
            </a:r>
            <a:r>
              <a:rPr lang="zh-CN" altLang="en-US" sz="2800" b="1" spc="-35" dirty="0">
                <a:latin typeface="Microsoft JhengHei" panose="020B0604030504040204" charset="-120"/>
                <a:ea typeface="宋体" panose="02010600030101010101" pitchFamily="2" charset="-122"/>
                <a:cs typeface="Microsoft JhengHei" panose="020B0604030504040204" charset="-120"/>
              </a:rPr>
              <a:t>）</a:t>
            </a:r>
            <a:endParaRPr lang="zh-CN" altLang="en-US" sz="2800" b="1" spc="-35" dirty="0">
              <a:latin typeface="Microsoft JhengHei" panose="020B0604030504040204" charset="-120"/>
              <a:ea typeface="宋体" panose="02010600030101010101" pitchFamily="2" charset="-122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123" y="753313"/>
            <a:ext cx="707961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FF"/>
                </a:solidFill>
              </a:rPr>
              <a:t>引例</a:t>
            </a:r>
            <a:r>
              <a:rPr lang="en-US" sz="2800" spc="-10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sz="28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-30" dirty="0"/>
              <a:t>《九章算术》中有这样的数学问题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——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5024" y="1341119"/>
            <a:ext cx="8961120" cy="503986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43707" y="2561758"/>
          <a:ext cx="5441950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850"/>
                <a:gridCol w="681355"/>
                <a:gridCol w="318134"/>
                <a:gridCol w="458470"/>
                <a:gridCol w="753110"/>
                <a:gridCol w="586105"/>
                <a:gridCol w="791209"/>
                <a:gridCol w="673735"/>
                <a:gridCol w="649604"/>
              </a:tblGrid>
              <a:tr h="60833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2620"/>
                        </a:lnSpc>
                      </a:pPr>
                      <a:r>
                        <a:rPr sz="2400" b="1" spc="4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400" b="1" i="1" spc="4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620"/>
                        </a:lnSpc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-36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2620"/>
                        </a:lnSpc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ts val="2620"/>
                        </a:lnSpc>
                      </a:pPr>
                      <a:r>
                        <a:rPr sz="2400" b="1" spc="3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i="1" spc="3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835"/>
                        </a:lnSpc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26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39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800100">
                <a:tc vMerge="1">
                  <a:tcPr marL="0" marR="0" marT="0" marB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400" b="1" spc="4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3600" b="1" i="1" spc="60" baseline="2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3600" baseline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10185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2400" b="1" spc="-37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600" b="1" i="1" spc="-75" baseline="2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3600" baseline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10185" marB="0"/>
                </a:tc>
                <a:tc>
                  <a:txBody>
                    <a:bodyPr/>
                    <a:lstStyle/>
                    <a:p>
                      <a:pPr marR="262890" algn="r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400" b="1" spc="3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3600" b="1" i="1" spc="44" baseline="2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3600" baseline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37490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750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22250" marB="0"/>
                </a:tc>
              </a:tr>
              <a:tr h="762000">
                <a:tc vMerge="1"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b="1" spc="4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3600" b="1" i="1" spc="60" baseline="2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endParaRPr sz="3600" baseline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0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-38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600" b="1" i="1" spc="-75" baseline="2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endParaRPr sz="3600" baseline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+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0" marB="0"/>
                </a:tc>
                <a:tc>
                  <a:txBody>
                    <a:bodyPr/>
                    <a:lstStyle/>
                    <a:p>
                      <a:pPr marR="289560" algn="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b="1" spc="2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r>
                        <a:rPr sz="3600" b="1" i="1" spc="37" baseline="200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3600" baseline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86690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26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0" marB="0"/>
                </a:tc>
              </a:tr>
              <a:tr h="542290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  <a:spcBef>
                          <a:spcPts val="1350"/>
                        </a:spcBef>
                      </a:pPr>
                      <a:r>
                        <a:rPr sz="2400" b="1" i="1" spc="-2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x</a:t>
                      </a: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820"/>
                        </a:lnSpc>
                        <a:spcBef>
                          <a:spcPts val="1350"/>
                        </a:spcBef>
                      </a:pPr>
                      <a:r>
                        <a:rPr sz="2400" b="1" i="1" spc="-2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,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820"/>
                        </a:lnSpc>
                        <a:spcBef>
                          <a:spcPts val="1350"/>
                        </a:spcBef>
                      </a:pPr>
                      <a:r>
                        <a:rPr sz="2400" b="1" i="1" spc="-50" dirty="0">
                          <a:solidFill>
                            <a:srgbClr val="FF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z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71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9988" y="4634484"/>
            <a:ext cx="2412492" cy="2273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95131" y="1812035"/>
            <a:ext cx="3145535" cy="20513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72108" y="1813940"/>
            <a:ext cx="4314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解：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让所有动物先抬起一只腿，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753" y="2252853"/>
            <a:ext cx="462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此时，鸡坐地上，兔子两条腿站地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753" y="2586228"/>
            <a:ext cx="3352800" cy="14071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970" marR="5080" indent="-1270">
              <a:lnSpc>
                <a:spcPct val="125000"/>
              </a:lnSpc>
              <a:spcBef>
                <a:spcPts val="225"/>
              </a:spcBef>
              <a:tabLst>
                <a:tab pos="2005330" algn="l"/>
              </a:tabLst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于是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94</a:t>
            </a:r>
            <a:r>
              <a:rPr sz="2400" spc="-1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35</a:t>
            </a:r>
            <a:r>
              <a:rPr sz="2400" spc="-1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35=24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4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故兔子数量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24/2=12,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则鸡的数量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35</a:t>
            </a:r>
            <a:r>
              <a:rPr sz="2400" spc="-10" dirty="0">
                <a:latin typeface="Symbol" panose="05050102010706020507"/>
                <a:cs typeface="Symbol" panose="05050102010706020507"/>
              </a:rPr>
              <a:t>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12=23.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110" y="6049467"/>
            <a:ext cx="881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" dirty="0">
                <a:latin typeface="Microsoft JhengHei" panose="020B0604030504040204" charset="-120"/>
                <a:cs typeface="Microsoft JhengHei" panose="020B0604030504040204" charset="-120"/>
              </a:rPr>
              <a:t>求解方程 ：用方程②</a:t>
            </a:r>
            <a:r>
              <a:rPr sz="2400" b="1" spc="210" dirty="0">
                <a:latin typeface="Arial" panose="020B0604020202020204"/>
                <a:cs typeface="Arial" panose="020B0604020202020204"/>
              </a:rPr>
              <a:t>-</a:t>
            </a:r>
            <a:r>
              <a:rPr sz="2400" b="1" spc="75" dirty="0">
                <a:latin typeface="Microsoft JhengHei" panose="020B0604030504040204" charset="-120"/>
                <a:cs typeface="Microsoft JhengHei" panose="020B0604030504040204" charset="-120"/>
              </a:rPr>
              <a:t>方程①×</a:t>
            </a:r>
            <a:r>
              <a:rPr sz="2400" b="1" spc="1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50" dirty="0">
                <a:latin typeface="Microsoft JhengHei" panose="020B0604030504040204" charset="-120"/>
                <a:cs typeface="Microsoft JhengHei" panose="020B0604030504040204" charset="-120"/>
              </a:rPr>
              <a:t>，消去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，求出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后，代回求得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4262" y="563625"/>
            <a:ext cx="101365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5" dirty="0">
                <a:solidFill>
                  <a:srgbClr val="0000FF"/>
                </a:solidFill>
              </a:rPr>
              <a:t>引例</a:t>
            </a:r>
            <a:r>
              <a:rPr lang="en-US" sz="2800" spc="165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sz="2800" spc="-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800" spc="150" dirty="0"/>
              <a:t>《孙子算经》中著名的数学问题，其内容是：“今有雉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4262" y="1096721"/>
            <a:ext cx="1049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（鸡）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兔同笼，上有三十五头，下有九十四足。问雉兔各几何。”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9315" y="5625547"/>
            <a:ext cx="1765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Symbol" panose="05050102010706020507"/>
                <a:cs typeface="Symbol" panose="05050102010706020507"/>
              </a:rPr>
              <a:t>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1577" y="5282590"/>
            <a:ext cx="505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0275" algn="l"/>
              </a:tabLst>
            </a:pPr>
            <a:r>
              <a:rPr sz="2400" b="1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另解：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设鸡和兔的数量分别为</a:t>
            </a:r>
            <a:r>
              <a:rPr sz="2400" b="1" spc="7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则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7294" y="1839544"/>
            <a:ext cx="1863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再抬起一只腿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85359" y="2711183"/>
            <a:ext cx="3610610" cy="1266825"/>
            <a:chOff x="4785359" y="2711183"/>
            <a:chExt cx="3610610" cy="126682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5359" y="2711183"/>
              <a:ext cx="3454908" cy="12268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3123" y="2734043"/>
              <a:ext cx="3212592" cy="12435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44160" y="2750820"/>
              <a:ext cx="3341370" cy="1114425"/>
            </a:xfrm>
            <a:custGeom>
              <a:avLst/>
              <a:gdLst/>
              <a:ahLst/>
              <a:cxnLst/>
              <a:rect l="l" t="t" r="r" b="b"/>
              <a:pathLst>
                <a:path w="3341370" h="1114425">
                  <a:moveTo>
                    <a:pt x="3341242" y="0"/>
                  </a:moveTo>
                  <a:lnTo>
                    <a:pt x="459359" y="0"/>
                  </a:lnTo>
                  <a:lnTo>
                    <a:pt x="459359" y="185674"/>
                  </a:lnTo>
                  <a:lnTo>
                    <a:pt x="0" y="493267"/>
                  </a:lnTo>
                  <a:lnTo>
                    <a:pt x="459359" y="464184"/>
                  </a:lnTo>
                  <a:lnTo>
                    <a:pt x="459359" y="1114043"/>
                  </a:lnTo>
                  <a:lnTo>
                    <a:pt x="3341242" y="1114043"/>
                  </a:lnTo>
                  <a:lnTo>
                    <a:pt x="334124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383529" y="2846324"/>
            <a:ext cx="2820670" cy="9271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60"/>
              </a:spcBef>
            </a:pPr>
            <a:r>
              <a:rPr sz="2000" spc="-15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术曰：倍足以减首，余</a:t>
            </a:r>
            <a:r>
              <a:rPr sz="2000" spc="-5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半之，即兽；以首减兽，即禽。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936625" y="4049395"/>
            <a:ext cx="10121900" cy="897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b="1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注：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上述抬腿法很生动形象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spc="-110" dirty="0">
                <a:latin typeface="Microsoft JhengHei" panose="020B0604030504040204" charset="-120"/>
                <a:cs typeface="Microsoft JhengHei" panose="020B0604030504040204" charset="-120"/>
              </a:rPr>
              <a:t>虽然巧妙但并不容易一般化。另一个“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笨</a:t>
            </a:r>
            <a:r>
              <a:rPr sz="2400" b="1" spc="-480" dirty="0">
                <a:latin typeface="Microsoft JhengHei" panose="020B0604030504040204" charset="-120"/>
                <a:cs typeface="Microsoft JhengHei" panose="020B0604030504040204" charset="-120"/>
              </a:rPr>
              <a:t>”办</a:t>
            </a:r>
            <a:r>
              <a:rPr lang="en-US" altLang="en-US" sz="2400" b="1" spc="-480" dirty="0">
                <a:latin typeface="Microsoft JhengHei" panose="020B0604030504040204" charset="-120"/>
                <a:cs typeface="Microsoft JhengHei" panose="020B0604030504040204" charset="-120"/>
              </a:rPr>
              <a:t>  </a:t>
            </a:r>
            <a:r>
              <a:rPr sz="2400" b="1" spc="-480" dirty="0">
                <a:latin typeface="Microsoft JhengHei" panose="020B0604030504040204" charset="-120"/>
                <a:cs typeface="Microsoft JhengHei" panose="020B0604030504040204" charset="-120"/>
              </a:rPr>
              <a:t>法</a:t>
            </a:r>
            <a:r>
              <a:rPr lang="en-US" altLang="en-US" sz="2400" b="1" spc="-480" dirty="0">
                <a:latin typeface="Microsoft JhengHei" panose="020B0604030504040204" charset="-120"/>
                <a:cs typeface="Microsoft JhengHei" panose="020B0604030504040204" charset="-120"/>
              </a:rPr>
              <a:t>    </a:t>
            </a:r>
            <a:r>
              <a:rPr sz="2400" b="1" dirty="0">
                <a:latin typeface="Times New Roman" panose="02020603050405020304"/>
                <a:cs typeface="Times New Roman" panose="02020603050405020304"/>
                <a:sym typeface="+mn-ea"/>
              </a:rPr>
              <a:t>, 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也是最自然的办法</a:t>
            </a:r>
            <a:r>
              <a:rPr sz="2400" b="1" spc="4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就是</a:t>
            </a:r>
            <a:r>
              <a:rPr sz="2400" b="1" spc="-1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列方程组和解方程组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6433915" y="5486663"/>
            <a:ext cx="18148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00" baseline="34000" dirty="0">
                <a:latin typeface="Symbol" panose="05050102010706020507"/>
                <a:cs typeface="Symbol" panose="05050102010706020507"/>
              </a:rPr>
              <a:t>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4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94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6459315" y="5105604"/>
            <a:ext cx="14503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30" baseline="-5000" dirty="0">
                <a:latin typeface="Symbol" panose="05050102010706020507"/>
                <a:cs typeface="Symbol" panose="05050102010706020507"/>
              </a:rPr>
              <a:t></a:t>
            </a:r>
            <a:r>
              <a:rPr sz="3600" spc="-480" baseline="-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</a:t>
            </a:r>
            <a:r>
              <a:rPr sz="24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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35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4" grpId="0"/>
      <p:bldP spid="5" grpId="0"/>
      <p:bldP spid="19" grpId="0"/>
      <p:bldP spid="20" grpId="0"/>
      <p:bldP spid="12" grpId="0"/>
      <p:bldP spid="6" grpId="0"/>
      <p:bldP spid="21" grpId="0"/>
      <p:bldP spid="2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529" y="750570"/>
            <a:ext cx="5899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子监算学科的教科书，标志着中国古代数学的高峰。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960" y="307086"/>
            <a:ext cx="10886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aseline="-27000" dirty="0">
                <a:solidFill>
                  <a:srgbClr val="0000FF"/>
                </a:solidFill>
              </a:rPr>
              <a:t>附</a:t>
            </a:r>
            <a:r>
              <a:rPr sz="4800" spc="179" baseline="-27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4800" spc="-22" baseline="-27000" dirty="0">
                <a:solidFill>
                  <a:srgbClr val="0000FF"/>
                </a:solidFill>
              </a:rPr>
              <a:t>中国古代《算经十书》</a:t>
            </a:r>
            <a:r>
              <a:rPr sz="2000" spc="-5" dirty="0"/>
              <a:t>是指汉、唐一千多年间的十部著名的数学著作，曾为国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7042" y="1292097"/>
          <a:ext cx="11178540" cy="526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/>
                <a:gridCol w="1800225"/>
                <a:gridCol w="2016125"/>
                <a:gridCol w="1367789"/>
                <a:gridCol w="5255895"/>
              </a:tblGrid>
              <a:tr h="408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书名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作者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年代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大致内容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《周髀算经》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6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讲述天文学</a:t>
                      </a:r>
                      <a:r>
                        <a:rPr sz="1400" spc="-40" dirty="0">
                          <a:latin typeface="Times New Roman" panose="02020603050405020304"/>
                          <a:cs typeface="Times New Roman" panose="02020603050405020304"/>
                        </a:rPr>
                        <a:t>“</a:t>
                      </a:r>
                      <a:r>
                        <a:rPr sz="14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盖天说”的数学、天文著作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《九章算术》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spc="11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张苍等编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刘徽注</a:t>
                      </a:r>
                      <a:r>
                        <a:rPr sz="1800" spc="-5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1th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(263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r>
                        <a:rPr sz="1800" spc="-5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20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全书共分九章，共搜</a:t>
                      </a:r>
                      <a:r>
                        <a:rPr sz="120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246</a:t>
                      </a:r>
                      <a:r>
                        <a:rPr sz="1200" spc="-5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个数学问题，汉朝之前的数学问题汇总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《海岛算经》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介绍利用标杆进行地图测量的数学问题</a:t>
                      </a:r>
                      <a:endParaRPr sz="1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《孙子算经》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25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不详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1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～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5th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3190">
                        <a:lnSpc>
                          <a:spcPts val="138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系统介绍筹算法则，含筹算乘除法则，筹算分数算法和筹算开平方法。包括著名的“鸡兔同笼问题”和“孙子问题”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93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《张丘建算经》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7000">
                        <a:lnSpc>
                          <a:spcPts val="1380"/>
                        </a:lnSpc>
                        <a:spcBef>
                          <a:spcPts val="770"/>
                        </a:spcBef>
                      </a:pPr>
                      <a:r>
                        <a:rPr sz="12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讨论了最大公约数、最小公倍数、等差级数、不定方程组（百鸡问题）</a:t>
                      </a:r>
                      <a:r>
                        <a:rPr sz="1200" spc="-2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等数</a:t>
                      </a:r>
                      <a:r>
                        <a:rPr sz="12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学问题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《夏侯阳算经》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7000">
                        <a:lnSpc>
                          <a:spcPts val="1380"/>
                        </a:lnSpc>
                        <a:spcBef>
                          <a:spcPts val="870"/>
                        </a:spcBef>
                      </a:pPr>
                      <a:r>
                        <a:rPr sz="12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引用当时流传的乘除捷法，解答日常生活中的应用问题，保存了很多数学史</a:t>
                      </a:r>
                      <a:r>
                        <a:rPr sz="1200" spc="-5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料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7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《缀术》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2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原书失传，用《数术记遗》（徐岳著）</a:t>
                      </a:r>
                      <a:r>
                        <a:rPr sz="1200" spc="-2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来充数。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《五经算术》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6365">
                        <a:lnSpc>
                          <a:spcPts val="1380"/>
                        </a:lnSpc>
                        <a:spcBef>
                          <a:spcPts val="500"/>
                        </a:spcBef>
                      </a:pPr>
                      <a:r>
                        <a:rPr sz="12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对《易经》《诗经》《尚书》《周礼》《仪礼》《礼记》《论语》等儒家经典中与数字有关的地方详加注释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《五曹算经》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全书分为田曹、兵曹、集曹、仓曹、金曹五部分，收录了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67</a:t>
                      </a:r>
                      <a:r>
                        <a:rPr sz="12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个应用数学问题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spc="-25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《缉古算经》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全书共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20</a:t>
                      </a:r>
                      <a:r>
                        <a:rPr sz="1200" spc="-1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题，反映了当时开凿运河、修筑长城和大规模城市建设等土木和水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利工程施工计算的数学问题</a:t>
                      </a:r>
                      <a:endParaRPr sz="12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55" y="1552968"/>
            <a:ext cx="10567670" cy="4864735"/>
            <a:chOff x="448055" y="1552968"/>
            <a:chExt cx="10567670" cy="486473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4546" y="1600197"/>
              <a:ext cx="10440926" cy="48173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5" y="1552968"/>
              <a:ext cx="1402080" cy="848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7" y="1618487"/>
              <a:ext cx="10369296" cy="47457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2647" y="1618487"/>
              <a:ext cx="10369550" cy="4745990"/>
            </a:xfrm>
            <a:custGeom>
              <a:avLst/>
              <a:gdLst/>
              <a:ahLst/>
              <a:cxnLst/>
              <a:rect l="l" t="t" r="r" b="b"/>
              <a:pathLst>
                <a:path w="10369550" h="4745990">
                  <a:moveTo>
                    <a:pt x="0" y="4745736"/>
                  </a:moveTo>
                  <a:lnTo>
                    <a:pt x="10369296" y="4745736"/>
                  </a:lnTo>
                  <a:lnTo>
                    <a:pt x="10369296" y="0"/>
                  </a:lnTo>
                  <a:lnTo>
                    <a:pt x="0" y="0"/>
                  </a:lnTo>
                  <a:lnTo>
                    <a:pt x="0" y="4745736"/>
                  </a:lnTo>
                  <a:close/>
                </a:path>
              </a:pathLst>
            </a:custGeom>
            <a:ln w="9144">
              <a:solidFill>
                <a:srgbClr val="A4DE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91997" y="1680210"/>
            <a:ext cx="91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800" b="1" spc="-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6194" y="1715261"/>
            <a:ext cx="7142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34970" algn="l"/>
              </a:tabLst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关于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个未知量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2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37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	…</a:t>
            </a:r>
            <a:r>
              <a:rPr sz="24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的线性方程组，形式如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下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3240" y="2582545"/>
            <a:ext cx="228600" cy="1010920"/>
          </a:xfrm>
          <a:prstGeom prst="rect">
            <a:avLst/>
          </a:prstGeom>
        </p:spPr>
        <p:txBody>
          <a:bodyPr vert="horz" wrap="square" lIns="0" tIns="1587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32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6245" y="4794859"/>
            <a:ext cx="666559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75"/>
              </a:spcBef>
              <a:buClr>
                <a:srgbClr val="0000FF"/>
              </a:buClr>
              <a:buFont typeface="Times New Roman" panose="02020603050405020304"/>
              <a:buChar char="•"/>
              <a:tabLst>
                <a:tab pos="38036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ℕ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为方程组的个数，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Font typeface="Times New Roman" panose="02020603050405020304"/>
              <a:buChar char="•"/>
              <a:tabLst>
                <a:tab pos="38036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ij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sz="2400" spc="35" dirty="0">
                <a:latin typeface="Cambria Math" panose="02040503050406030204"/>
                <a:cs typeface="Cambria Math" panose="02040503050406030204"/>
              </a:rPr>
              <a:t>ℝ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m,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称为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系数 </a:t>
            </a: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(coefficient)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Font typeface="Times New Roman" panose="02020603050405020304"/>
              <a:buChar char="•"/>
              <a:tabLst>
                <a:tab pos="380365" algn="l"/>
              </a:tabLst>
            </a:pP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i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sz="2400" spc="40" dirty="0">
                <a:latin typeface="Cambria Math" panose="02040503050406030204"/>
                <a:cs typeface="Cambria Math" panose="02040503050406030204"/>
              </a:rPr>
              <a:t>ℝ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称为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常数项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(constant </a:t>
            </a: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term)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5275" y="4840351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Microsoft JhengHei" panose="020B0604030504040204" charset="-120"/>
                <a:cs typeface="Microsoft JhengHei" panose="020B0604030504040204" charset="-120"/>
              </a:rPr>
              <a:t>其中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76231" y="3246881"/>
            <a:ext cx="440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(1)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10"/>
          <p:cNvSpPr txBox="1"/>
          <p:nvPr/>
        </p:nvSpPr>
        <p:spPr>
          <a:xfrm>
            <a:off x="843483" y="915669"/>
            <a:ext cx="5449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一般的线性方程组</a:t>
            </a: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(Linear</a:t>
            </a:r>
            <a:r>
              <a:rPr sz="2400" b="1" spc="-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Equations)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27"/>
          <p:cNvSpPr txBox="1">
            <a:spLocks noGrp="1"/>
          </p:cNvSpPr>
          <p:nvPr>
            <p:ph type="title"/>
          </p:nvPr>
        </p:nvSpPr>
        <p:spPr>
          <a:xfrm>
            <a:off x="558190" y="219582"/>
            <a:ext cx="4820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</a:tabLst>
            </a:pPr>
            <a:r>
              <a:rPr sz="3200" dirty="0">
                <a:solidFill>
                  <a:srgbClr val="0000FF"/>
                </a:solidFill>
              </a:rPr>
              <a:t>一</a:t>
            </a:r>
            <a:r>
              <a:rPr sz="3200" spc="-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2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dirty="0">
                <a:solidFill>
                  <a:srgbClr val="0000FF"/>
                </a:solidFill>
              </a:rPr>
              <a:t>初等变换与同解方程</a:t>
            </a:r>
            <a:r>
              <a:rPr sz="3200" spc="-50" dirty="0">
                <a:solidFill>
                  <a:srgbClr val="0000FF"/>
                </a:solidFill>
              </a:rPr>
              <a:t>组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295" y="2185670"/>
            <a:ext cx="5286375" cy="248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9018" y="4751453"/>
            <a:ext cx="1696201" cy="5764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91789" y="4814442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线性方程组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63732" y="4183379"/>
            <a:ext cx="3942079" cy="1370965"/>
            <a:chOff x="4463732" y="4183379"/>
            <a:chExt cx="3942079" cy="1370965"/>
          </a:xfrm>
        </p:grpSpPr>
        <p:sp>
          <p:nvSpPr>
            <p:cNvPr id="5" name="object 5"/>
            <p:cNvSpPr/>
            <p:nvPr/>
          </p:nvSpPr>
          <p:spPr>
            <a:xfrm>
              <a:off x="6416802" y="4496561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469" y="0"/>
                  </a:lnTo>
                </a:path>
              </a:pathLst>
            </a:custGeom>
            <a:ln w="25908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0360" y="4183379"/>
              <a:ext cx="1715261" cy="72466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76750" y="4496561"/>
              <a:ext cx="323850" cy="1044575"/>
            </a:xfrm>
            <a:custGeom>
              <a:avLst/>
              <a:gdLst/>
              <a:ahLst/>
              <a:cxnLst/>
              <a:rect l="l" t="t" r="r" b="b"/>
              <a:pathLst>
                <a:path w="323850" h="1044575">
                  <a:moveTo>
                    <a:pt x="0" y="522731"/>
                  </a:moveTo>
                  <a:lnTo>
                    <a:pt x="161798" y="522731"/>
                  </a:lnTo>
                  <a:lnTo>
                    <a:pt x="161798" y="1044447"/>
                  </a:lnTo>
                  <a:lnTo>
                    <a:pt x="323469" y="1044447"/>
                  </a:lnTo>
                </a:path>
                <a:path w="323850" h="1044575">
                  <a:moveTo>
                    <a:pt x="0" y="521715"/>
                  </a:moveTo>
                  <a:lnTo>
                    <a:pt x="161798" y="521715"/>
                  </a:lnTo>
                  <a:lnTo>
                    <a:pt x="161798" y="0"/>
                  </a:lnTo>
                  <a:lnTo>
                    <a:pt x="323469" y="0"/>
                  </a:lnTo>
                </a:path>
              </a:pathLst>
            </a:custGeom>
            <a:ln w="25908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8784" y="4183379"/>
              <a:ext cx="1715262" cy="72466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290565" y="4292600"/>
            <a:ext cx="288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8460" algn="l"/>
              </a:tabLst>
            </a:pP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无</a:t>
            </a:r>
            <a:r>
              <a:rPr sz="2400" spc="-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24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	求近似</a:t>
            </a:r>
            <a:r>
              <a:rPr sz="2400" spc="-5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8784" y="5225796"/>
            <a:ext cx="1715262" cy="72619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90565" y="5336235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有解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03784" y="4878323"/>
            <a:ext cx="2002155" cy="1022985"/>
            <a:chOff x="6403784" y="4878323"/>
            <a:chExt cx="2002155" cy="1022985"/>
          </a:xfrm>
        </p:grpSpPr>
        <p:sp>
          <p:nvSpPr>
            <p:cNvPr id="13" name="object 13"/>
            <p:cNvSpPr/>
            <p:nvPr/>
          </p:nvSpPr>
          <p:spPr>
            <a:xfrm>
              <a:off x="6416801" y="5193029"/>
              <a:ext cx="323850" cy="695325"/>
            </a:xfrm>
            <a:custGeom>
              <a:avLst/>
              <a:gdLst/>
              <a:ahLst/>
              <a:cxnLst/>
              <a:rect l="l" t="t" r="r" b="b"/>
              <a:pathLst>
                <a:path w="323850" h="695325">
                  <a:moveTo>
                    <a:pt x="0" y="347472"/>
                  </a:moveTo>
                  <a:lnTo>
                    <a:pt x="161798" y="347472"/>
                  </a:lnTo>
                  <a:lnTo>
                    <a:pt x="161798" y="695248"/>
                  </a:lnTo>
                  <a:lnTo>
                    <a:pt x="323469" y="695248"/>
                  </a:lnTo>
                </a:path>
                <a:path w="323850" h="695325">
                  <a:moveTo>
                    <a:pt x="0" y="347726"/>
                  </a:moveTo>
                  <a:lnTo>
                    <a:pt x="161798" y="347726"/>
                  </a:lnTo>
                  <a:lnTo>
                    <a:pt x="161798" y="0"/>
                  </a:lnTo>
                  <a:lnTo>
                    <a:pt x="323469" y="0"/>
                  </a:lnTo>
                </a:path>
              </a:pathLst>
            </a:custGeom>
            <a:ln w="25908">
              <a:solidFill>
                <a:srgbClr val="ADADA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0359" y="4878323"/>
              <a:ext cx="1715261" cy="72619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079360" y="4987874"/>
            <a:ext cx="939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唯一解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90359" y="5574791"/>
            <a:ext cx="1715261" cy="7246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26960" y="5684011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解不唯一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4328" y="736386"/>
            <a:ext cx="5863773" cy="413476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62329" y="667258"/>
            <a:ext cx="5890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FF"/>
                </a:solidFill>
                <a:latin typeface="Wingdings" panose="05000000000000000000"/>
                <a:cs typeface="Wingdings" panose="05000000000000000000"/>
              </a:rPr>
              <a:t></a:t>
            </a:r>
            <a:r>
              <a:rPr sz="2800" b="0" spc="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00FF"/>
                </a:solidFill>
              </a:rPr>
              <a:t>线性</a:t>
            </a:r>
            <a:r>
              <a:rPr sz="28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spc="-10" dirty="0">
                <a:solidFill>
                  <a:srgbClr val="0000FF"/>
                </a:solidFill>
              </a:rPr>
              <a:t>一次</a:t>
            </a:r>
            <a:r>
              <a:rPr sz="28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800" spc="-30" dirty="0">
                <a:solidFill>
                  <a:srgbClr val="0000FF"/>
                </a:solidFill>
              </a:rPr>
              <a:t>方程组的几个基本问题</a:t>
            </a:r>
            <a:r>
              <a:rPr sz="2800" b="0" spc="-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8382" y="1325749"/>
            <a:ext cx="10102850" cy="26593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285178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Q1.</a:t>
            </a:r>
            <a:r>
              <a:rPr sz="2400" b="1" spc="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解的存在问题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400" b="1" dirty="0">
                <a:latin typeface="Microsoft JhengHei UI" panose="020B0604030504040204" charset="-120"/>
                <a:cs typeface="Microsoft JhengHei UI" panose="020B0604030504040204" charset="-120"/>
              </a:rPr>
              <a:t>判断方程组是否有解</a:t>
            </a:r>
            <a:r>
              <a:rPr sz="2400" b="1" spc="-50" dirty="0">
                <a:latin typeface="Microsoft JhengHei UI" panose="020B0604030504040204" charset="-120"/>
                <a:cs typeface="Microsoft JhengHei UI" panose="020B0604030504040204" charset="-120"/>
              </a:rPr>
              <a:t>？</a:t>
            </a:r>
            <a:endParaRPr sz="2400"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851785" algn="l"/>
                <a:tab pos="429069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Q2.</a:t>
            </a:r>
            <a:r>
              <a:rPr sz="2400" b="1" spc="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解的个数问题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400" b="1" dirty="0">
                <a:latin typeface="Microsoft JhengHei UI" panose="020B0604030504040204" charset="-120"/>
                <a:cs typeface="Microsoft JhengHei UI" panose="020B0604030504040204" charset="-120"/>
              </a:rPr>
              <a:t>如果有</a:t>
            </a:r>
            <a:r>
              <a:rPr sz="2400" b="1" spc="-10" dirty="0">
                <a:latin typeface="Microsoft JhengHei UI" panose="020B0604030504040204" charset="-120"/>
                <a:cs typeface="Microsoft JhengHei UI" panose="020B0604030504040204" charset="-120"/>
              </a:rPr>
              <a:t>解</a:t>
            </a:r>
            <a:r>
              <a:rPr sz="2400" b="1" spc="-50" dirty="0">
                <a:latin typeface="Microsoft JhengHei UI" panose="020B0604030504040204" charset="-120"/>
                <a:cs typeface="Microsoft JhengHei UI" panose="020B0604030504040204" charset="-120"/>
              </a:rPr>
              <a:t>,</a:t>
            </a:r>
            <a:r>
              <a:rPr sz="2400" b="1" dirty="0">
                <a:latin typeface="Microsoft JhengHei UI" panose="020B0604030504040204" charset="-120"/>
                <a:cs typeface="Microsoft JhengHei UI" panose="020B0604030504040204" charset="-120"/>
              </a:rPr>
              <a:t>	有多少个解</a:t>
            </a:r>
            <a:r>
              <a:rPr sz="2400" b="1" spc="-50" dirty="0">
                <a:latin typeface="Microsoft JhengHei UI" panose="020B0604030504040204" charset="-120"/>
                <a:cs typeface="Microsoft JhengHei UI" panose="020B0604030504040204" charset="-120"/>
              </a:rPr>
              <a:t>？</a:t>
            </a:r>
            <a:endParaRPr sz="2400"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Q3.</a:t>
            </a:r>
            <a:r>
              <a:rPr sz="2400" b="1" spc="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解的求解问题： </a:t>
            </a:r>
            <a:r>
              <a:rPr sz="2400" b="1" spc="-5" dirty="0">
                <a:latin typeface="Microsoft JhengHei UI" panose="020B0604030504040204" charset="-120"/>
                <a:cs typeface="Microsoft JhengHei UI" panose="020B0604030504040204" charset="-120"/>
              </a:rPr>
              <a:t>能否给出解的公式，或者给出一个算法求出所有的解？</a:t>
            </a:r>
            <a:endParaRPr sz="2400"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85178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Q4.</a:t>
            </a:r>
            <a:r>
              <a:rPr sz="2400" b="1" spc="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解的结构问题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400" b="1" dirty="0">
                <a:latin typeface="Microsoft JhengHei UI" panose="020B0604030504040204" charset="-120"/>
                <a:cs typeface="Microsoft JhengHei UI" panose="020B0604030504040204" charset="-120"/>
              </a:rPr>
              <a:t>解不唯一时解集合结构如何</a:t>
            </a:r>
            <a:r>
              <a:rPr sz="2400" b="1" spc="-50" dirty="0">
                <a:latin typeface="Microsoft JhengHei UI" panose="020B0604030504040204" charset="-120"/>
                <a:cs typeface="Microsoft JhengHei UI" panose="020B0604030504040204" charset="-120"/>
              </a:rPr>
              <a:t>？</a:t>
            </a:r>
            <a:endParaRPr sz="2400"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Q5.</a:t>
            </a:r>
            <a:r>
              <a:rPr sz="2400" b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解的近似问题 ： </a:t>
            </a:r>
            <a:r>
              <a:rPr sz="2400" b="1" spc="-5" dirty="0">
                <a:latin typeface="Microsoft JhengHei UI" panose="020B0604030504040204" charset="-120"/>
                <a:cs typeface="Microsoft JhengHei UI" panose="020B0604030504040204" charset="-120"/>
              </a:rPr>
              <a:t>如果无解，能否求出一个近似解？</a:t>
            </a:r>
            <a:endParaRPr sz="2400">
              <a:latin typeface="Microsoft JhengHei UI" panose="020B0604030504040204" charset="-120"/>
              <a:cs typeface="Microsoft JhengHei U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15849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Q6.</a:t>
            </a:r>
            <a:r>
              <a:rPr sz="2400" b="1" spc="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对应的几何问题</a:t>
            </a:r>
            <a:r>
              <a:rPr sz="2400" b="1" spc="-50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400" b="1" dirty="0">
                <a:latin typeface="Microsoft JhengHei UI" panose="020B0604030504040204" charset="-120"/>
                <a:cs typeface="Microsoft JhengHei UI" panose="020B0604030504040204" charset="-120"/>
              </a:rPr>
              <a:t>线性方程组对应的几何意义是什么</a:t>
            </a:r>
            <a:r>
              <a:rPr sz="2400" b="1" spc="-50" dirty="0">
                <a:latin typeface="Microsoft JhengHei UI" panose="020B0604030504040204" charset="-120"/>
                <a:cs typeface="Microsoft JhengHei UI" panose="020B0604030504040204" charset="-120"/>
              </a:rPr>
              <a:t>？</a:t>
            </a:r>
            <a:endParaRPr sz="240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45991" y="5032235"/>
            <a:ext cx="934719" cy="1155700"/>
            <a:chOff x="3745991" y="5032235"/>
            <a:chExt cx="934719" cy="115570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2859" y="5032235"/>
              <a:ext cx="847331" cy="10637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5991" y="5445252"/>
              <a:ext cx="857999" cy="742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3339" y="5063871"/>
              <a:ext cx="737108" cy="95135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63339" y="5063871"/>
              <a:ext cx="737235" cy="951865"/>
            </a:xfrm>
            <a:custGeom>
              <a:avLst/>
              <a:gdLst/>
              <a:ahLst/>
              <a:cxnLst/>
              <a:rect l="l" t="t" r="r" b="b"/>
              <a:pathLst>
                <a:path w="737235" h="951864">
                  <a:moveTo>
                    <a:pt x="0" y="453008"/>
                  </a:moveTo>
                  <a:lnTo>
                    <a:pt x="380492" y="453008"/>
                  </a:lnTo>
                  <a:lnTo>
                    <a:pt x="737108" y="0"/>
                  </a:lnTo>
                  <a:lnTo>
                    <a:pt x="543560" y="453008"/>
                  </a:lnTo>
                  <a:lnTo>
                    <a:pt x="652272" y="453008"/>
                  </a:lnTo>
                  <a:lnTo>
                    <a:pt x="652272" y="536066"/>
                  </a:lnTo>
                  <a:lnTo>
                    <a:pt x="652272" y="660653"/>
                  </a:lnTo>
                  <a:lnTo>
                    <a:pt x="652272" y="951356"/>
                  </a:lnTo>
                  <a:lnTo>
                    <a:pt x="543560" y="951356"/>
                  </a:lnTo>
                  <a:lnTo>
                    <a:pt x="380492" y="951356"/>
                  </a:lnTo>
                  <a:lnTo>
                    <a:pt x="0" y="951356"/>
                  </a:lnTo>
                  <a:lnTo>
                    <a:pt x="0" y="660653"/>
                  </a:lnTo>
                  <a:lnTo>
                    <a:pt x="0" y="536066"/>
                  </a:lnTo>
                  <a:lnTo>
                    <a:pt x="0" y="453008"/>
                  </a:lnTo>
                  <a:close/>
                </a:path>
              </a:pathLst>
            </a:custGeom>
            <a:ln w="9144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942969" y="5540755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Q1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37804" y="4169651"/>
            <a:ext cx="1091565" cy="742315"/>
            <a:chOff x="8337804" y="4169651"/>
            <a:chExt cx="1091565" cy="74231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37804" y="4212348"/>
              <a:ext cx="1007376" cy="60958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70976" y="4169651"/>
              <a:ext cx="857999" cy="742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8919" y="4242816"/>
              <a:ext cx="895476" cy="4983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368919" y="4242816"/>
              <a:ext cx="895985" cy="498475"/>
            </a:xfrm>
            <a:custGeom>
              <a:avLst/>
              <a:gdLst/>
              <a:ahLst/>
              <a:cxnLst/>
              <a:rect l="l" t="t" r="r" b="b"/>
              <a:pathLst>
                <a:path w="895984" h="498475">
                  <a:moveTo>
                    <a:pt x="319404" y="0"/>
                  </a:moveTo>
                  <a:lnTo>
                    <a:pt x="415416" y="0"/>
                  </a:lnTo>
                  <a:lnTo>
                    <a:pt x="559434" y="0"/>
                  </a:lnTo>
                  <a:lnTo>
                    <a:pt x="895476" y="0"/>
                  </a:lnTo>
                  <a:lnTo>
                    <a:pt x="895476" y="83057"/>
                  </a:lnTo>
                  <a:lnTo>
                    <a:pt x="895476" y="207644"/>
                  </a:lnTo>
                  <a:lnTo>
                    <a:pt x="895476" y="498347"/>
                  </a:lnTo>
                  <a:lnTo>
                    <a:pt x="559434" y="498347"/>
                  </a:lnTo>
                  <a:lnTo>
                    <a:pt x="415416" y="498347"/>
                  </a:lnTo>
                  <a:lnTo>
                    <a:pt x="319404" y="498347"/>
                  </a:lnTo>
                  <a:lnTo>
                    <a:pt x="319404" y="207644"/>
                  </a:lnTo>
                  <a:lnTo>
                    <a:pt x="0" y="227075"/>
                  </a:lnTo>
                  <a:lnTo>
                    <a:pt x="319404" y="83057"/>
                  </a:lnTo>
                  <a:lnTo>
                    <a:pt x="319404" y="0"/>
                  </a:lnTo>
                  <a:close/>
                </a:path>
              </a:pathLst>
            </a:custGeom>
            <a:ln w="9144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768333" y="4265421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Q5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348471" y="4870703"/>
            <a:ext cx="1179830" cy="742315"/>
            <a:chOff x="8348471" y="4870703"/>
            <a:chExt cx="1179830" cy="742315"/>
          </a:xfrm>
        </p:grpSpPr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48471" y="4911864"/>
              <a:ext cx="1171968" cy="6095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70035" y="4870703"/>
              <a:ext cx="857999" cy="742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78951" y="4942331"/>
              <a:ext cx="1060703" cy="4983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378951" y="4942331"/>
              <a:ext cx="1061085" cy="498475"/>
            </a:xfrm>
            <a:custGeom>
              <a:avLst/>
              <a:gdLst/>
              <a:ahLst/>
              <a:cxnLst/>
              <a:rect l="l" t="t" r="r" b="b"/>
              <a:pathLst>
                <a:path w="1061084" h="498475">
                  <a:moveTo>
                    <a:pt x="408431" y="0"/>
                  </a:moveTo>
                  <a:lnTo>
                    <a:pt x="517144" y="0"/>
                  </a:lnTo>
                  <a:lnTo>
                    <a:pt x="680212" y="0"/>
                  </a:lnTo>
                  <a:lnTo>
                    <a:pt x="1060703" y="0"/>
                  </a:lnTo>
                  <a:lnTo>
                    <a:pt x="1060703" y="83058"/>
                  </a:lnTo>
                  <a:lnTo>
                    <a:pt x="1060703" y="207645"/>
                  </a:lnTo>
                  <a:lnTo>
                    <a:pt x="1060703" y="498348"/>
                  </a:lnTo>
                  <a:lnTo>
                    <a:pt x="680212" y="498348"/>
                  </a:lnTo>
                  <a:lnTo>
                    <a:pt x="517144" y="498348"/>
                  </a:lnTo>
                  <a:lnTo>
                    <a:pt x="408431" y="498348"/>
                  </a:lnTo>
                  <a:lnTo>
                    <a:pt x="408431" y="207645"/>
                  </a:lnTo>
                  <a:lnTo>
                    <a:pt x="0" y="223266"/>
                  </a:lnTo>
                  <a:lnTo>
                    <a:pt x="408431" y="83058"/>
                  </a:lnTo>
                  <a:lnTo>
                    <a:pt x="408431" y="0"/>
                  </a:lnTo>
                  <a:close/>
                </a:path>
              </a:pathLst>
            </a:custGeom>
            <a:ln w="9143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867393" y="4966208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Q3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617464" y="5530583"/>
            <a:ext cx="1045844" cy="1155700"/>
            <a:chOff x="5617464" y="5530583"/>
            <a:chExt cx="1045844" cy="1155700"/>
          </a:xfrm>
        </p:grpSpPr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05856" y="5530583"/>
              <a:ext cx="957059" cy="10637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17464" y="5943600"/>
              <a:ext cx="857999" cy="742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36336" y="5561203"/>
              <a:ext cx="845565" cy="95237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736336" y="5561203"/>
              <a:ext cx="845819" cy="952500"/>
            </a:xfrm>
            <a:custGeom>
              <a:avLst/>
              <a:gdLst/>
              <a:ahLst/>
              <a:cxnLst/>
              <a:rect l="l" t="t" r="r" b="b"/>
              <a:pathLst>
                <a:path w="845820" h="952500">
                  <a:moveTo>
                    <a:pt x="0" y="454025"/>
                  </a:moveTo>
                  <a:lnTo>
                    <a:pt x="377825" y="454025"/>
                  </a:lnTo>
                  <a:lnTo>
                    <a:pt x="845565" y="0"/>
                  </a:lnTo>
                  <a:lnTo>
                    <a:pt x="539750" y="454025"/>
                  </a:lnTo>
                  <a:lnTo>
                    <a:pt x="647700" y="454025"/>
                  </a:lnTo>
                  <a:lnTo>
                    <a:pt x="647700" y="537083"/>
                  </a:lnTo>
                  <a:lnTo>
                    <a:pt x="647700" y="661670"/>
                  </a:lnTo>
                  <a:lnTo>
                    <a:pt x="647700" y="952373"/>
                  </a:lnTo>
                  <a:lnTo>
                    <a:pt x="539750" y="952373"/>
                  </a:lnTo>
                  <a:lnTo>
                    <a:pt x="377825" y="952373"/>
                  </a:lnTo>
                  <a:lnTo>
                    <a:pt x="0" y="952373"/>
                  </a:lnTo>
                  <a:lnTo>
                    <a:pt x="0" y="661670"/>
                  </a:lnTo>
                  <a:lnTo>
                    <a:pt x="0" y="537083"/>
                  </a:lnTo>
                  <a:lnTo>
                    <a:pt x="0" y="454025"/>
                  </a:lnTo>
                  <a:close/>
                </a:path>
              </a:pathLst>
            </a:custGeom>
            <a:ln w="9144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5815329" y="6039408"/>
            <a:ext cx="417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349995" y="5516879"/>
            <a:ext cx="1644650" cy="742315"/>
            <a:chOff x="8349995" y="5516879"/>
            <a:chExt cx="1644650" cy="742315"/>
          </a:xfrm>
        </p:grpSpPr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49995" y="5558027"/>
              <a:ext cx="1642872" cy="61109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70035" y="5516879"/>
              <a:ext cx="1324355" cy="7422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80348" y="5588507"/>
              <a:ext cx="1531747" cy="49987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380348" y="5588507"/>
              <a:ext cx="1532255" cy="500380"/>
            </a:xfrm>
            <a:custGeom>
              <a:avLst/>
              <a:gdLst/>
              <a:ahLst/>
              <a:cxnLst/>
              <a:rect l="l" t="t" r="r" b="b"/>
              <a:pathLst>
                <a:path w="1532254" h="500379">
                  <a:moveTo>
                    <a:pt x="407034" y="0"/>
                  </a:moveTo>
                  <a:lnTo>
                    <a:pt x="594486" y="0"/>
                  </a:lnTo>
                  <a:lnTo>
                    <a:pt x="875665" y="0"/>
                  </a:lnTo>
                  <a:lnTo>
                    <a:pt x="1531747" y="0"/>
                  </a:lnTo>
                  <a:lnTo>
                    <a:pt x="1531747" y="83311"/>
                  </a:lnTo>
                  <a:lnTo>
                    <a:pt x="1531747" y="208279"/>
                  </a:lnTo>
                  <a:lnTo>
                    <a:pt x="1531747" y="499871"/>
                  </a:lnTo>
                  <a:lnTo>
                    <a:pt x="875665" y="499871"/>
                  </a:lnTo>
                  <a:lnTo>
                    <a:pt x="594486" y="499871"/>
                  </a:lnTo>
                  <a:lnTo>
                    <a:pt x="407034" y="499871"/>
                  </a:lnTo>
                  <a:lnTo>
                    <a:pt x="407034" y="208279"/>
                  </a:lnTo>
                  <a:lnTo>
                    <a:pt x="0" y="241223"/>
                  </a:lnTo>
                  <a:lnTo>
                    <a:pt x="407034" y="83311"/>
                  </a:lnTo>
                  <a:lnTo>
                    <a:pt x="407034" y="0"/>
                  </a:lnTo>
                  <a:close/>
                </a:path>
              </a:pathLst>
            </a:custGeom>
            <a:ln w="9144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867393" y="5612384"/>
            <a:ext cx="88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Q3,Q4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658111" y="4732007"/>
            <a:ext cx="1228725" cy="742315"/>
            <a:chOff x="1658111" y="4732007"/>
            <a:chExt cx="1228725" cy="742315"/>
          </a:xfrm>
        </p:grpSpPr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44979" y="4774704"/>
              <a:ext cx="1141463" cy="60958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58111" y="4732007"/>
              <a:ext cx="857999" cy="7422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75459" y="4805171"/>
              <a:ext cx="1030223" cy="49834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775459" y="4805171"/>
              <a:ext cx="1030605" cy="498475"/>
            </a:xfrm>
            <a:custGeom>
              <a:avLst/>
              <a:gdLst/>
              <a:ahLst/>
              <a:cxnLst/>
              <a:rect l="l" t="t" r="r" b="b"/>
              <a:pathLst>
                <a:path w="1030605" h="498475">
                  <a:moveTo>
                    <a:pt x="0" y="0"/>
                  </a:moveTo>
                  <a:lnTo>
                    <a:pt x="380491" y="0"/>
                  </a:lnTo>
                  <a:lnTo>
                    <a:pt x="543559" y="0"/>
                  </a:lnTo>
                  <a:lnTo>
                    <a:pt x="652271" y="0"/>
                  </a:lnTo>
                  <a:lnTo>
                    <a:pt x="652271" y="83057"/>
                  </a:lnTo>
                  <a:lnTo>
                    <a:pt x="1030223" y="176529"/>
                  </a:lnTo>
                  <a:lnTo>
                    <a:pt x="652271" y="207644"/>
                  </a:lnTo>
                  <a:lnTo>
                    <a:pt x="652271" y="498347"/>
                  </a:lnTo>
                  <a:lnTo>
                    <a:pt x="543559" y="498347"/>
                  </a:lnTo>
                  <a:lnTo>
                    <a:pt x="380491" y="498347"/>
                  </a:lnTo>
                  <a:lnTo>
                    <a:pt x="0" y="498347"/>
                  </a:lnTo>
                  <a:lnTo>
                    <a:pt x="0" y="207644"/>
                  </a:lnTo>
                  <a:lnTo>
                    <a:pt x="0" y="83057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BBB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854454" y="4828158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Q6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5" grpId="0"/>
      <p:bldP spid="17" grpId="0"/>
      <p:bldP spid="26" grpId="0"/>
      <p:bldP spid="32" grpId="0"/>
      <p:bldP spid="38" grpId="0"/>
      <p:bldP spid="44" grpId="0"/>
      <p:bldP spid="50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5924" y="1525536"/>
            <a:ext cx="10567670" cy="3034665"/>
            <a:chOff x="915924" y="1525536"/>
            <a:chExt cx="10567670" cy="30346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2414" y="1572758"/>
              <a:ext cx="10440926" cy="29870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924" y="1525536"/>
              <a:ext cx="1402080" cy="8488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1591056"/>
              <a:ext cx="10369296" cy="29154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0516" y="1591056"/>
              <a:ext cx="10369550" cy="2915920"/>
            </a:xfrm>
            <a:custGeom>
              <a:avLst/>
              <a:gdLst/>
              <a:ahLst/>
              <a:cxnLst/>
              <a:rect l="l" t="t" r="r" b="b"/>
              <a:pathLst>
                <a:path w="10369550" h="2915920">
                  <a:moveTo>
                    <a:pt x="0" y="2915412"/>
                  </a:moveTo>
                  <a:lnTo>
                    <a:pt x="10369296" y="2915412"/>
                  </a:lnTo>
                  <a:lnTo>
                    <a:pt x="10369296" y="0"/>
                  </a:lnTo>
                  <a:lnTo>
                    <a:pt x="0" y="0"/>
                  </a:lnTo>
                  <a:lnTo>
                    <a:pt x="0" y="2915412"/>
                  </a:lnTo>
                  <a:close/>
                </a:path>
              </a:pathLst>
            </a:custGeom>
            <a:ln w="9144">
              <a:solidFill>
                <a:srgbClr val="A4DE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72565" y="1653667"/>
            <a:ext cx="906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</a:t>
            </a:r>
            <a:r>
              <a:rPr sz="2800" b="1" spc="-5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4967" y="886459"/>
            <a:ext cx="3560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FF"/>
                </a:solidFill>
              </a:rPr>
              <a:t>矩阵</a:t>
            </a:r>
            <a:r>
              <a:rPr sz="32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(Matrix)</a:t>
            </a:r>
            <a:r>
              <a:rPr sz="3200" spc="-20" dirty="0">
                <a:solidFill>
                  <a:srgbClr val="0000FF"/>
                </a:solidFill>
              </a:rPr>
              <a:t>的定义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3858" y="2390647"/>
            <a:ext cx="424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30" dirty="0">
                <a:latin typeface="Microsoft JhengHei" panose="020B0604030504040204" charset="-120"/>
                <a:cs typeface="Microsoft JhengHei" panose="020B0604030504040204" charset="-120"/>
              </a:rPr>
              <a:t>由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mn</a:t>
            </a:r>
            <a:r>
              <a:rPr sz="2400" b="1" i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个数排成行列的矩形数表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6162" y="3435301"/>
            <a:ext cx="10227945" cy="25234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077595">
              <a:lnSpc>
                <a:spcPct val="100000"/>
              </a:lnSpc>
              <a:spcBef>
                <a:spcPts val="825"/>
              </a:spcBef>
              <a:tabLst>
                <a:tab pos="7863205" algn="l"/>
              </a:tabLst>
            </a:pPr>
            <a:r>
              <a:rPr sz="3600" b="1" baseline="-3000" dirty="0">
                <a:latin typeface="Microsoft JhengHei" panose="020B0604030504040204" charset="-120"/>
                <a:cs typeface="Microsoft JhengHei" panose="020B0604030504040204" charset="-120"/>
              </a:rPr>
              <a:t>称为</a:t>
            </a:r>
            <a:r>
              <a:rPr sz="3600" b="1" baseline="-300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类型</a:t>
            </a:r>
            <a:r>
              <a:rPr sz="3600" b="1" baseline="-3000" dirty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3600" b="1" spc="419" baseline="-300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3825" b="1" i="1" spc="-127" baseline="-2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825" b="1" i="1" spc="-405" baseline="-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spc="-97" baseline="-2000" dirty="0">
                <a:latin typeface="Symbol" panose="05050102010706020507"/>
                <a:cs typeface="Symbol" panose="05050102010706020507"/>
              </a:rPr>
              <a:t></a:t>
            </a:r>
            <a:r>
              <a:rPr sz="3825" spc="-465" baseline="-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825" b="1" i="1" spc="-97" baseline="-2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825" b="1" i="1" spc="-315" baseline="-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baseline="1000" dirty="0">
                <a:latin typeface="Microsoft JhengHei" panose="020B0604030504040204" charset="-120"/>
                <a:cs typeface="Microsoft JhengHei" panose="020B0604030504040204" charset="-120"/>
              </a:rPr>
              <a:t>的</a:t>
            </a:r>
            <a:r>
              <a:rPr sz="3600" b="1" baseline="100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矩阵</a:t>
            </a:r>
            <a:r>
              <a:rPr sz="3600" b="1" baseline="1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(matrix)</a:t>
            </a:r>
            <a:r>
              <a:rPr sz="3600" b="1" baseline="1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3600" b="1" spc="15" baseline="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baseline="1000" dirty="0">
                <a:latin typeface="Microsoft JhengHei" panose="020B0604030504040204" charset="-120"/>
                <a:cs typeface="Microsoft JhengHei" panose="020B0604030504040204" charset="-120"/>
              </a:rPr>
              <a:t>有时候也简记</a:t>
            </a:r>
            <a:r>
              <a:rPr sz="3600" b="1" spc="-75" baseline="1000" dirty="0">
                <a:latin typeface="Microsoft JhengHei" panose="020B0604030504040204" charset="-120"/>
                <a:cs typeface="Microsoft JhengHei" panose="020B0604030504040204" charset="-120"/>
              </a:rPr>
              <a:t>为</a:t>
            </a:r>
            <a:r>
              <a:rPr sz="245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50" b="1" i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dirty="0">
                <a:latin typeface="Symbol" panose="05050102010706020507"/>
                <a:cs typeface="Symbol" panose="05050102010706020507"/>
              </a:rPr>
              <a:t></a:t>
            </a:r>
            <a:r>
              <a:rPr sz="24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5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75" b="1" i="1" baseline="-23000" dirty="0">
                <a:latin typeface="Times New Roman" panose="02020603050405020304"/>
                <a:cs typeface="Times New Roman" panose="02020603050405020304"/>
              </a:rPr>
              <a:t>ij</a:t>
            </a:r>
            <a:r>
              <a:rPr sz="2175" b="1" i="1" spc="-44" baseline="-2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50" b="1" spc="-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175" b="1" i="1" spc="-30" baseline="-23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175" spc="-30" baseline="-23000" dirty="0">
                <a:latin typeface="Symbol" panose="05050102010706020507"/>
                <a:cs typeface="Symbol" panose="05050102010706020507"/>
              </a:rPr>
              <a:t></a:t>
            </a:r>
            <a:r>
              <a:rPr sz="2175" b="1" i="1" spc="-30" baseline="-23000" dirty="0">
                <a:latin typeface="Times New Roman" panose="02020603050405020304"/>
                <a:cs typeface="Times New Roman" panose="02020603050405020304"/>
              </a:rPr>
              <a:t>n</a:t>
            </a:r>
            <a:endParaRPr sz="2175" baseline="-23000">
              <a:latin typeface="Times New Roman" panose="02020603050405020304"/>
              <a:cs typeface="Times New Roman" panose="02020603050405020304"/>
            </a:endParaRPr>
          </a:p>
          <a:p>
            <a:pPr marL="1077595">
              <a:lnSpc>
                <a:spcPct val="100000"/>
              </a:lnSpc>
              <a:spcBef>
                <a:spcPts val="690"/>
              </a:spcBef>
            </a:pP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当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 =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时叫 </a:t>
            </a:r>
            <a:r>
              <a:rPr sz="24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阶方阵 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(square</a:t>
            </a: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matrix)</a:t>
            </a:r>
            <a:r>
              <a:rPr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9890" indent="-339090">
              <a:lnSpc>
                <a:spcPct val="100000"/>
              </a:lnSpc>
              <a:spcBef>
                <a:spcPts val="2235"/>
              </a:spcBef>
              <a:buClr>
                <a:srgbClr val="0000FF"/>
              </a:buClr>
              <a:buFont typeface="Wingdings" panose="05000000000000000000"/>
              <a:buChar char=""/>
              <a:tabLst>
                <a:tab pos="389890" algn="l"/>
              </a:tabLst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特别地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当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=1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时</a:t>
            </a:r>
            <a:r>
              <a:rPr sz="2400" b="1" spc="3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一个</a:t>
            </a:r>
            <a:r>
              <a:rPr sz="2400" b="1" spc="19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195" dirty="0">
                <a:latin typeface="Microsoft JhengHei" panose="020B0604030504040204" charset="-120"/>
                <a:cs typeface="Microsoft JhengHei" panose="020B0604030504040204" charset="-120"/>
              </a:rPr>
              <a:t>×</a:t>
            </a:r>
            <a:r>
              <a:rPr sz="2400" b="1" spc="19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的矩阵就是一个数；反之，一个数可视为一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14325">
              <a:lnSpc>
                <a:spcPct val="100000"/>
              </a:lnSpc>
              <a:spcBef>
                <a:spcPts val="770"/>
              </a:spcBef>
              <a:tabLst>
                <a:tab pos="2426970" algn="l"/>
              </a:tabLst>
            </a:pPr>
            <a:r>
              <a:rPr sz="3600" b="1" baseline="1000" dirty="0">
                <a:latin typeface="Microsoft JhengHei" panose="020B0604030504040204" charset="-120"/>
                <a:cs typeface="Microsoft JhengHei" panose="020B0604030504040204" charset="-120"/>
              </a:rPr>
              <a:t>个</a:t>
            </a:r>
            <a:r>
              <a:rPr sz="3600" b="1" spc="300" baseline="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b="1" spc="300" baseline="1000" dirty="0">
                <a:latin typeface="Microsoft JhengHei" panose="020B0604030504040204" charset="-120"/>
                <a:cs typeface="Microsoft JhengHei" panose="020B0604030504040204" charset="-120"/>
              </a:rPr>
              <a:t>×</a:t>
            </a:r>
            <a:r>
              <a:rPr sz="3600" b="1" spc="300" baseline="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600" b="1" baseline="1000" dirty="0">
                <a:latin typeface="Microsoft JhengHei" panose="020B0604030504040204" charset="-120"/>
                <a:cs typeface="Microsoft JhengHei" panose="020B0604030504040204" charset="-120"/>
              </a:rPr>
              <a:t>的矩阵</a:t>
            </a:r>
            <a:r>
              <a:rPr sz="3600" b="1" spc="-75" baseline="10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3600" b="1" baseline="1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4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—</a:t>
            </a:r>
            <a:r>
              <a:rPr sz="2400" b="1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数是特殊的矩阵，矩阵是数在两个方向延伸推广</a:t>
            </a:r>
            <a:r>
              <a:rPr sz="2400" b="1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89890" indent="-339090">
              <a:lnSpc>
                <a:spcPct val="100000"/>
              </a:lnSpc>
              <a:spcBef>
                <a:spcPts val="670"/>
              </a:spcBef>
              <a:buClr>
                <a:srgbClr val="0000FF"/>
              </a:buClr>
              <a:buFont typeface="Wingdings" panose="05000000000000000000"/>
              <a:buChar char=""/>
              <a:tabLst>
                <a:tab pos="389890" algn="l"/>
              </a:tabLst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矩阵中的每个分量</a:t>
            </a:r>
            <a:r>
              <a:rPr sz="24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i="1" spc="-15" baseline="-21000" dirty="0">
                <a:latin typeface="Times New Roman" panose="02020603050405020304"/>
                <a:cs typeface="Times New Roman" panose="02020603050405020304"/>
              </a:rPr>
              <a:t>ij</a:t>
            </a:r>
            <a:r>
              <a:rPr sz="2400" b="1" spc="20" dirty="0">
                <a:latin typeface="Microsoft JhengHei" panose="020B0604030504040204" charset="-120"/>
                <a:cs typeface="Microsoft JhengHei" panose="020B0604030504040204" charset="-120"/>
              </a:rPr>
              <a:t>的下标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i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30" dirty="0">
                <a:latin typeface="Microsoft JhengHei" panose="020B0604030504040204" charset="-120"/>
                <a:cs typeface="Microsoft JhengHei" panose="020B0604030504040204" charset="-120"/>
              </a:rPr>
              <a:t>与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400" b="1" spc="2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分别表示其所在的行与列的位置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696720"/>
            <a:ext cx="3129280" cy="1738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8151495" y="949325"/>
            <a:ext cx="3110230" cy="1899285"/>
            <a:chOff x="12837" y="1495"/>
            <a:chExt cx="4898" cy="2991"/>
          </a:xfrm>
        </p:grpSpPr>
        <p:sp>
          <p:nvSpPr>
            <p:cNvPr id="2" name="object 2"/>
            <p:cNvSpPr txBox="1"/>
            <p:nvPr/>
          </p:nvSpPr>
          <p:spPr>
            <a:xfrm>
              <a:off x="13427" y="2571"/>
              <a:ext cx="318" cy="373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350" b="1" spc="-25" dirty="0">
                  <a:latin typeface="Times New Roman" panose="02020603050405020304"/>
                  <a:cs typeface="Times New Roman" panose="02020603050405020304"/>
                </a:rPr>
                <a:t>21</a:t>
              </a:r>
              <a:endParaRPr sz="13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4287" y="2238"/>
              <a:ext cx="280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b="1" i="1" spc="-50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6225" y="2238"/>
              <a:ext cx="280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b="1" i="1" spc="-50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4233" y="3679"/>
              <a:ext cx="280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b="1" i="1" spc="-50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6196" y="3679"/>
              <a:ext cx="280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b="1" i="1" spc="-50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2837" y="1648"/>
              <a:ext cx="2062" cy="129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95"/>
                </a:spcBef>
                <a:tabLst>
                  <a:tab pos="938530" algn="l"/>
                </a:tabLst>
              </a:pPr>
              <a:r>
                <a:rPr sz="3600" baseline="12000" dirty="0">
                  <a:latin typeface="Symbol" panose="05050102010706020507"/>
                  <a:cs typeface="Symbol" panose="05050102010706020507"/>
                </a:rPr>
                <a:t></a:t>
              </a:r>
              <a:r>
                <a:rPr sz="3600" spc="-7" baseline="12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600" b="1" i="1" spc="-37" baseline="1500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1350" b="1" spc="-25" dirty="0">
                  <a:latin typeface="Times New Roman" panose="02020603050405020304"/>
                  <a:cs typeface="Times New Roman" panose="02020603050405020304"/>
                </a:rPr>
                <a:t>11</a:t>
              </a:r>
              <a:r>
                <a:rPr sz="1350" b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600" b="1" i="1" spc="-37" baseline="1500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1350" b="1" spc="-25" dirty="0">
                  <a:latin typeface="Times New Roman" panose="02020603050405020304"/>
                  <a:cs typeface="Times New Roman" panose="02020603050405020304"/>
                </a:rPr>
                <a:t>12</a:t>
              </a:r>
              <a:endParaRPr sz="1350">
                <a:latin typeface="Times New Roman" panose="02020603050405020304"/>
                <a:cs typeface="Times New Roman" panose="02020603050405020304"/>
              </a:endParaRPr>
            </a:p>
            <a:p>
              <a:pPr>
                <a:lnSpc>
                  <a:spcPct val="100000"/>
                </a:lnSpc>
                <a:spcBef>
                  <a:spcPts val="220"/>
                </a:spcBef>
              </a:pPr>
              <a:endParaRPr sz="1350">
                <a:latin typeface="Times New Roman" panose="02020603050405020304"/>
                <a:cs typeface="Times New Roman" panose="02020603050405020304"/>
              </a:endParaRPr>
            </a:p>
            <a:p>
              <a:pPr marR="43180" algn="r">
                <a:lnSpc>
                  <a:spcPct val="100000"/>
                </a:lnSpc>
              </a:pPr>
              <a:r>
                <a:rPr sz="1350" b="1" spc="-25" dirty="0">
                  <a:latin typeface="Times New Roman" panose="02020603050405020304"/>
                  <a:cs typeface="Times New Roman" panose="02020603050405020304"/>
                </a:rPr>
                <a:t>22</a:t>
              </a:r>
              <a:endParaRPr sz="13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6197" y="1648"/>
              <a:ext cx="957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3600" b="1" i="1" baseline="1500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1350" b="1" dirty="0"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1350" b="1" i="1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1350" b="1" i="1" spc="26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600" spc="-75" baseline="12000" dirty="0">
                  <a:latin typeface="Symbol" panose="05050102010706020507"/>
                  <a:cs typeface="Symbol" panose="05050102010706020507"/>
                </a:rPr>
                <a:t></a:t>
              </a:r>
              <a:endParaRPr sz="3600" baseline="120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2857" y="2000"/>
              <a:ext cx="657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400" dirty="0">
                  <a:latin typeface="Symbol" panose="05050102010706020507"/>
                  <a:cs typeface="Symbol" panose="05050102010706020507"/>
                </a:rPr>
                <a:t></a:t>
              </a:r>
              <a:r>
                <a:rPr sz="2400" spc="-5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600" b="1" i="1" spc="-75" baseline="-28000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3600" baseline="-28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6890" y="2000"/>
              <a:ext cx="225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spc="-50" dirty="0">
                  <a:latin typeface="Symbol" panose="05050102010706020507"/>
                  <a:cs typeface="Symbol" panose="05050102010706020507"/>
                </a:rPr>
                <a:t></a:t>
              </a:r>
              <a:endParaRPr sz="24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6419" y="2369"/>
              <a:ext cx="736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350" b="1" spc="65" dirty="0">
                  <a:latin typeface="Times New Roman" panose="02020603050405020304"/>
                  <a:cs typeface="Times New Roman" panose="02020603050405020304"/>
                </a:rPr>
                <a:t>2</a:t>
              </a:r>
              <a:r>
                <a:rPr sz="1350" b="1" i="1" spc="65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1350" b="1" i="1" spc="24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600" spc="-75" baseline="-12000" dirty="0">
                  <a:latin typeface="Symbol" panose="05050102010706020507"/>
                  <a:cs typeface="Symbol" panose="05050102010706020507"/>
                </a:rPr>
                <a:t></a:t>
              </a:r>
              <a:endParaRPr sz="3600" baseline="-120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897" y="2466"/>
              <a:ext cx="225" cy="108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ts val="2605"/>
                </a:lnSpc>
                <a:spcBef>
                  <a:spcPts val="95"/>
                </a:spcBef>
              </a:pPr>
              <a:r>
                <a:rPr sz="2400" spc="-50" dirty="0">
                  <a:latin typeface="Symbol" panose="05050102010706020507"/>
                  <a:cs typeface="Symbol" panose="05050102010706020507"/>
                </a:rPr>
                <a:t></a:t>
              </a:r>
              <a:endParaRPr sz="2400">
                <a:latin typeface="Symbol" panose="05050102010706020507"/>
                <a:cs typeface="Symbol" panose="05050102010706020507"/>
              </a:endParaRPr>
            </a:p>
            <a:p>
              <a:pPr marL="12700">
                <a:lnSpc>
                  <a:spcPts val="2605"/>
                </a:lnSpc>
              </a:pPr>
              <a:r>
                <a:rPr sz="2400" spc="-50" dirty="0">
                  <a:latin typeface="Symbol" panose="05050102010706020507"/>
                  <a:cs typeface="Symbol" panose="05050102010706020507"/>
                </a:rPr>
                <a:t></a:t>
              </a:r>
              <a:endParaRPr sz="24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6890" y="2933"/>
              <a:ext cx="225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spc="-50" dirty="0">
                  <a:latin typeface="Symbol" panose="05050102010706020507"/>
                  <a:cs typeface="Symbol" panose="05050102010706020507"/>
                </a:rPr>
                <a:t></a:t>
              </a:r>
              <a:endParaRPr sz="24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857" y="3399"/>
              <a:ext cx="612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400" spc="-10" dirty="0">
                  <a:latin typeface="Symbol" panose="05050102010706020507"/>
                  <a:cs typeface="Symbol" panose="05050102010706020507"/>
                </a:rPr>
                <a:t></a:t>
              </a:r>
              <a:r>
                <a:rPr sz="2400" spc="-26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600" b="1" i="1" spc="-75" baseline="-32000" dirty="0">
                  <a:latin typeface="Times New Roman" panose="02020603050405020304"/>
                  <a:cs typeface="Times New Roman" panose="02020603050405020304"/>
                </a:rPr>
                <a:t>a</a:t>
              </a:r>
              <a:endParaRPr sz="3600" baseline="-32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6890" y="3399"/>
              <a:ext cx="225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400" spc="-50" dirty="0">
                  <a:latin typeface="Symbol" panose="05050102010706020507"/>
                  <a:cs typeface="Symbol" panose="05050102010706020507"/>
                </a:rPr>
                <a:t></a:t>
              </a:r>
              <a:endParaRPr sz="24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2897" y="3813"/>
              <a:ext cx="1996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320675" algn="l"/>
                  <a:tab pos="1009650" algn="l"/>
                </a:tabLst>
              </a:pPr>
              <a:r>
                <a:rPr sz="2400" spc="-50" dirty="0">
                  <a:latin typeface="Symbol" panose="05050102010706020507"/>
                  <a:cs typeface="Symbol" panose="05050102010706020507"/>
                </a:rPr>
                <a:t>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350" b="1" i="1" spc="-25" dirty="0"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1350" b="1" spc="-25" dirty="0"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1350" b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350" b="1" i="1" dirty="0"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1350" b="1" i="1" spc="-16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350" b="1" spc="-50" dirty="0">
                  <a:latin typeface="Times New Roman" panose="02020603050405020304"/>
                  <a:cs typeface="Times New Roman" panose="02020603050405020304"/>
                </a:rPr>
                <a:t>2</a:t>
              </a:r>
              <a:endParaRPr sz="13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6390" y="3870"/>
              <a:ext cx="1327" cy="6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2025" b="1" i="1" baseline="12000" dirty="0">
                  <a:latin typeface="Times New Roman" panose="02020603050405020304"/>
                  <a:cs typeface="Times New Roman" panose="02020603050405020304"/>
                </a:rPr>
                <a:t>mn</a:t>
              </a:r>
              <a:r>
                <a:rPr sz="2025" b="1" i="1" spc="209" baseline="12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600" spc="60" baseline="7000" dirty="0">
                  <a:latin typeface="Symbol" panose="05050102010706020507"/>
                  <a:cs typeface="Symbol" panose="05050102010706020507"/>
                </a:rPr>
                <a:t></a:t>
              </a:r>
              <a:r>
                <a:rPr sz="1350" b="1" i="1" spc="40" dirty="0"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1350" spc="40" dirty="0">
                  <a:latin typeface="Symbol" panose="05050102010706020507"/>
                  <a:cs typeface="Symbol" panose="05050102010706020507"/>
                </a:rPr>
                <a:t></a:t>
              </a:r>
              <a:r>
                <a:rPr sz="1350" b="1" i="1" spc="40" dirty="0">
                  <a:latin typeface="Times New Roman" panose="02020603050405020304"/>
                  <a:cs typeface="Times New Roman" panose="02020603050405020304"/>
                </a:rPr>
                <a:t>n</a:t>
              </a:r>
              <a:endParaRPr sz="1350"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13397" y="1495"/>
              <a:ext cx="4339" cy="2957"/>
              <a:chOff x="8507176" y="949452"/>
              <a:chExt cx="2755265" cy="1877695"/>
            </a:xfrm>
          </p:grpSpPr>
          <p:pic>
            <p:nvPicPr>
              <p:cNvPr id="19" name="object 19"/>
              <p:cNvPicPr/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9726112" y="949452"/>
                <a:ext cx="1219702" cy="505338"/>
              </a:xfrm>
              <a:prstGeom prst="rect">
                <a:avLst/>
              </a:prstGeom>
            </p:spPr>
          </p:pic>
          <p:pic>
            <p:nvPicPr>
              <p:cNvPr id="20" name="object 20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726112" y="1386996"/>
                <a:ext cx="1219702" cy="525197"/>
              </a:xfrm>
              <a:prstGeom prst="rect">
                <a:avLst/>
              </a:prstGeom>
            </p:spPr>
          </p:pic>
          <p:pic>
            <p:nvPicPr>
              <p:cNvPr id="21" name="object 2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07176" y="1844400"/>
                <a:ext cx="2755182" cy="525198"/>
              </a:xfrm>
              <a:prstGeom prst="rect">
                <a:avLst/>
              </a:prstGeom>
            </p:spPr>
          </p:pic>
          <p:pic>
            <p:nvPicPr>
              <p:cNvPr id="22" name="object 22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726113" y="2301809"/>
                <a:ext cx="1219702" cy="525197"/>
              </a:xfrm>
              <a:prstGeom prst="rect">
                <a:avLst/>
              </a:prstGeom>
            </p:spPr>
          </p:pic>
        </p:grpSp>
      </p:grpSp>
      <p:sp>
        <p:nvSpPr>
          <p:cNvPr id="36" name="object 36"/>
          <p:cNvSpPr txBox="1"/>
          <p:nvPr/>
        </p:nvSpPr>
        <p:spPr>
          <a:xfrm>
            <a:off x="1324991" y="2030983"/>
            <a:ext cx="1934210" cy="107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latin typeface="Microsoft JhengHei" panose="020B0604030504040204" charset="-120"/>
                <a:cs typeface="Microsoft JhengHei" panose="020B0604030504040204" charset="-120"/>
              </a:rPr>
              <a:t>线性方程组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31445">
              <a:lnSpc>
                <a:spcPct val="100000"/>
              </a:lnSpc>
              <a:spcBef>
                <a:spcPts val="2120"/>
              </a:spcBef>
              <a:tabLst>
                <a:tab pos="430530" algn="l"/>
              </a:tabLst>
            </a:pPr>
            <a:r>
              <a:rPr sz="3600" baseline="10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600" b="1" i="1" spc="-52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spc="-35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1350" b="1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baseline="1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350" b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b="1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aseline="15000" dirty="0">
                <a:latin typeface="Symbol" panose="05050102010706020507"/>
                <a:cs typeface="Symbol" panose="05050102010706020507"/>
              </a:rPr>
              <a:t></a:t>
            </a:r>
            <a:r>
              <a:rPr sz="3600" spc="-217" baseline="1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spc="-60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350" b="1" spc="-40" dirty="0"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135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spc="-37" baseline="15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350" b="1" spc="-25" dirty="0">
                <a:latin typeface="Times New Roman" panose="02020603050405020304"/>
                <a:cs typeface="Times New Roman" panose="02020603050405020304"/>
              </a:rPr>
              <a:t>2</a:t>
            </a:r>
            <a:endParaRPr sz="13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01168" y="307847"/>
            <a:ext cx="5648960" cy="5585460"/>
            <a:chOff x="201168" y="307847"/>
            <a:chExt cx="5648960" cy="5585460"/>
          </a:xfrm>
        </p:grpSpPr>
        <p:sp>
          <p:nvSpPr>
            <p:cNvPr id="38" name="object 38"/>
            <p:cNvSpPr/>
            <p:nvPr/>
          </p:nvSpPr>
          <p:spPr>
            <a:xfrm>
              <a:off x="5592318" y="1053846"/>
              <a:ext cx="72390" cy="4824730"/>
            </a:xfrm>
            <a:custGeom>
              <a:avLst/>
              <a:gdLst/>
              <a:ahLst/>
              <a:cxnLst/>
              <a:rect l="l" t="t" r="r" b="b"/>
              <a:pathLst>
                <a:path w="72389" h="4824730">
                  <a:moveTo>
                    <a:pt x="0" y="0"/>
                  </a:moveTo>
                  <a:lnTo>
                    <a:pt x="72009" y="4824539"/>
                  </a:lnTo>
                </a:path>
              </a:pathLst>
            </a:custGeom>
            <a:ln w="28956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68" y="307847"/>
              <a:ext cx="5648706" cy="85115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5887592" y="1457909"/>
            <a:ext cx="2102485" cy="737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80"/>
              </a:lnSpc>
              <a:spcBef>
                <a:spcPts val="95"/>
              </a:spcBef>
            </a:pPr>
            <a:r>
              <a:rPr sz="2800" b="1" spc="-35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系数矩阵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2320"/>
              </a:lnSpc>
            </a:pPr>
            <a:r>
              <a:rPr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(coefficient</a:t>
            </a:r>
            <a:r>
              <a:rPr sz="2000" b="1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matrix)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96052" y="3566541"/>
            <a:ext cx="2311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11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05772" y="3566541"/>
            <a:ext cx="2311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12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53764" y="3566541"/>
            <a:ext cx="12827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02537" y="4097653"/>
            <a:ext cx="2311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21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12257" y="4097653"/>
            <a:ext cx="23114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22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843017" y="3566541"/>
            <a:ext cx="25336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b="1" i="1" spc="-25" dirty="0">
                <a:latin typeface="Times New Roman" panose="02020603050405020304"/>
                <a:cs typeface="Times New Roman" panose="02020603050405020304"/>
              </a:rPr>
              <a:t>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25358" y="5159775"/>
            <a:ext cx="3009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i="1" spc="-25" dirty="0">
                <a:latin typeface="Times New Roman" panose="02020603050405020304"/>
                <a:cs typeface="Times New Roman" panose="02020603050405020304"/>
              </a:rPr>
              <a:t>mn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35930" y="3321475"/>
            <a:ext cx="101282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21690" algn="l"/>
              </a:tabLst>
            </a:pPr>
            <a:r>
              <a:rPr sz="2750" b="1" i="1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b="1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82581" y="3321475"/>
            <a:ext cx="102425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32485" algn="l"/>
              </a:tabLst>
            </a:pPr>
            <a:r>
              <a:rPr sz="2750" b="1" i="1" spc="-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5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b="1" i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39078" y="3852533"/>
            <a:ext cx="2032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673254" y="3852533"/>
            <a:ext cx="2032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99011" y="4914703"/>
            <a:ext cx="2032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651660" y="4914703"/>
            <a:ext cx="2032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i="1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10102" y="3347281"/>
            <a:ext cx="16192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50" dirty="0">
                <a:latin typeface="Symbol" panose="05050102010706020507"/>
                <a:cs typeface="Symbol" panose="05050102010706020507"/>
              </a:rPr>
              <a:t></a:t>
            </a:r>
            <a:endParaRPr sz="27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858708" y="3347281"/>
            <a:ext cx="16192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50" dirty="0">
                <a:latin typeface="Symbol" panose="05050102010706020507"/>
                <a:cs typeface="Symbol" panose="05050102010706020507"/>
              </a:rPr>
              <a:t></a:t>
            </a:r>
            <a:endParaRPr sz="27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84702" y="3676456"/>
            <a:ext cx="473709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latin typeface="Symbol" panose="05050102010706020507"/>
                <a:cs typeface="Symbol" panose="05050102010706020507"/>
              </a:rPr>
              <a:t></a:t>
            </a:r>
            <a:r>
              <a:rPr sz="275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125" b="1" i="1" spc="-89" baseline="-28000" dirty="0">
                <a:latin typeface="Times New Roman" panose="02020603050405020304"/>
                <a:cs typeface="Times New Roman" panose="02020603050405020304"/>
              </a:rPr>
              <a:t>a</a:t>
            </a:r>
            <a:endParaRPr sz="4125" baseline="-28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468500" y="3676456"/>
            <a:ext cx="57785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02590" algn="l"/>
              </a:tabLst>
            </a:pPr>
            <a:r>
              <a:rPr sz="4125" b="1" i="1" spc="-75" baseline="-28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4125" b="1" i="1" baseline="-28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50" dirty="0">
                <a:latin typeface="Symbol" panose="05050102010706020507"/>
                <a:cs typeface="Symbol" panose="05050102010706020507"/>
              </a:rPr>
              <a:t></a:t>
            </a:r>
            <a:endParaRPr sz="27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10103" y="4020357"/>
            <a:ext cx="161925" cy="793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005"/>
              </a:lnSpc>
              <a:spcBef>
                <a:spcPts val="135"/>
              </a:spcBef>
            </a:pPr>
            <a:r>
              <a:rPr sz="2750" spc="-50" dirty="0">
                <a:latin typeface="Symbol" panose="05050102010706020507"/>
                <a:cs typeface="Symbol" panose="05050102010706020507"/>
              </a:rPr>
              <a:t></a:t>
            </a:r>
            <a:endParaRPr sz="275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ts val="3005"/>
              </a:lnSpc>
            </a:pPr>
            <a:r>
              <a:rPr sz="2750" spc="-50" dirty="0">
                <a:latin typeface="Symbol" panose="05050102010706020507"/>
                <a:cs typeface="Symbol" panose="05050102010706020507"/>
              </a:rPr>
              <a:t></a:t>
            </a:r>
            <a:endParaRPr sz="27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84703" y="4708141"/>
            <a:ext cx="44005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latin typeface="Symbol" panose="05050102010706020507"/>
                <a:cs typeface="Symbol" panose="05050102010706020507"/>
              </a:rPr>
              <a:t></a:t>
            </a:r>
            <a:r>
              <a:rPr sz="275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125" b="1" i="1" spc="-75" baseline="-33000" dirty="0">
                <a:latin typeface="Times New Roman" panose="02020603050405020304"/>
                <a:cs typeface="Times New Roman" panose="02020603050405020304"/>
              </a:rPr>
              <a:t>a</a:t>
            </a:r>
            <a:endParaRPr sz="4125" baseline="-3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436604" y="4708141"/>
            <a:ext cx="6096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34340" algn="l"/>
              </a:tabLst>
            </a:pPr>
            <a:r>
              <a:rPr sz="4125" b="1" i="1" spc="-75" baseline="-33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4125" b="1" i="1" baseline="-33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750" spc="-50" dirty="0">
                <a:latin typeface="Symbol" panose="05050102010706020507"/>
                <a:cs typeface="Symbol" panose="05050102010706020507"/>
              </a:rPr>
              <a:t></a:t>
            </a:r>
            <a:endParaRPr sz="27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10103" y="5013341"/>
            <a:ext cx="147320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1475" algn="l"/>
                <a:tab pos="1174750" algn="l"/>
              </a:tabLst>
            </a:pPr>
            <a:r>
              <a:rPr sz="2750" spc="-50" dirty="0">
                <a:latin typeface="Symbol" panose="05050102010706020507"/>
                <a:cs typeface="Symbol" panose="05050102010706020507"/>
              </a:rPr>
              <a:t>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b="1" i="1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b="1" spc="-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b="1" i="1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821431" y="3948468"/>
            <a:ext cx="2040889" cy="1557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3285"/>
              </a:lnSpc>
              <a:spcBef>
                <a:spcPts val="135"/>
              </a:spcBef>
              <a:tabLst>
                <a:tab pos="848360" algn="l"/>
              </a:tabLst>
            </a:pPr>
            <a:r>
              <a:rPr sz="1600" b="1" spc="4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b="1" i="1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b="1" spc="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125" spc="-75" baseline="-11000" dirty="0">
                <a:latin typeface="Symbol" panose="05050102010706020507"/>
                <a:cs typeface="Symbol" panose="05050102010706020507"/>
              </a:rPr>
              <a:t></a:t>
            </a:r>
            <a:endParaRPr sz="4125" baseline="-11000">
              <a:latin typeface="Symbol" panose="05050102010706020507"/>
              <a:cs typeface="Symbol" panose="05050102010706020507"/>
            </a:endParaRPr>
          </a:p>
          <a:p>
            <a:pPr marL="195580" algn="ctr">
              <a:lnSpc>
                <a:spcPts val="3285"/>
              </a:lnSpc>
            </a:pPr>
            <a:r>
              <a:rPr sz="2750" spc="-50" dirty="0">
                <a:latin typeface="Symbol" panose="05050102010706020507"/>
                <a:cs typeface="Symbol" panose="05050102010706020507"/>
              </a:rPr>
              <a:t></a:t>
            </a:r>
            <a:endParaRPr sz="2750">
              <a:latin typeface="Symbol" panose="05050102010706020507"/>
              <a:cs typeface="Symbol" panose="05050102010706020507"/>
            </a:endParaRPr>
          </a:p>
          <a:p>
            <a:pPr marL="816610">
              <a:lnSpc>
                <a:spcPct val="100000"/>
              </a:lnSpc>
              <a:spcBef>
                <a:spcPts val="2145"/>
              </a:spcBef>
            </a:pPr>
            <a:r>
              <a:rPr sz="2400" b="1" i="1" baseline="12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b="1" i="1" spc="270" baseline="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125" spc="75" baseline="7000" dirty="0">
                <a:latin typeface="Symbol" panose="05050102010706020507"/>
                <a:cs typeface="Symbol" panose="05050102010706020507"/>
              </a:rPr>
              <a:t></a:t>
            </a:r>
            <a:r>
              <a:rPr sz="1600" b="1" i="1" spc="5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50" dirty="0">
                <a:latin typeface="Symbol" panose="05050102010706020507"/>
                <a:cs typeface="Symbol" panose="05050102010706020507"/>
              </a:rPr>
              <a:t></a:t>
            </a:r>
            <a:r>
              <a:rPr sz="1600" b="1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00" b="1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-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20" dirty="0">
                <a:latin typeface="Symbol" panose="05050102010706020507"/>
                <a:cs typeface="Symbol" panose="05050102010706020507"/>
              </a:rPr>
              <a:t>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1)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42152" y="3862197"/>
            <a:ext cx="7416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C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增广系数矩阵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445719" y="433197"/>
            <a:ext cx="4208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3570" algn="l"/>
              </a:tabLst>
            </a:pPr>
            <a:r>
              <a:rPr sz="2800" b="0" spc="-50" dirty="0">
                <a:solidFill>
                  <a:srgbClr val="0000FF"/>
                </a:solidFill>
                <a:latin typeface="Wingdings" panose="05000000000000000000"/>
                <a:cs typeface="Wingdings" panose="05000000000000000000"/>
              </a:rPr>
              <a:t></a:t>
            </a:r>
            <a:r>
              <a:rPr sz="2800" b="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30" dirty="0">
                <a:solidFill>
                  <a:srgbClr val="0000FF"/>
                </a:solidFill>
              </a:rPr>
              <a:t>线性方程组的矩阵表示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37666" y="5419445"/>
            <a:ext cx="9215755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285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(augmented</a:t>
            </a:r>
            <a:r>
              <a:rPr sz="2000" b="1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matrix)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Microsoft JhengHei" panose="020B0604030504040204" charset="-120"/>
                <a:cs typeface="Microsoft JhengHei" panose="020B0604030504040204" charset="-120"/>
              </a:rPr>
              <a:t>注：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只有系数和常数项参与了运算，而未知量只起了标记位置的作用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grpSp>
        <p:nvGrpSpPr>
          <p:cNvPr id="72" name="object 63"/>
          <p:cNvGrpSpPr/>
          <p:nvPr/>
        </p:nvGrpSpPr>
        <p:grpSpPr>
          <a:xfrm>
            <a:off x="7578204" y="3302508"/>
            <a:ext cx="4307840" cy="2179955"/>
            <a:chOff x="7578204" y="3302508"/>
            <a:chExt cx="4307840" cy="2179955"/>
          </a:xfrm>
        </p:grpSpPr>
        <p:pic>
          <p:nvPicPr>
            <p:cNvPr id="73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8949" y="3302508"/>
              <a:ext cx="1421674" cy="586664"/>
            </a:xfrm>
            <a:prstGeom prst="rect">
              <a:avLst/>
            </a:prstGeom>
          </p:spPr>
        </p:pic>
        <p:pic>
          <p:nvPicPr>
            <p:cNvPr id="74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8949" y="3810471"/>
              <a:ext cx="1421674" cy="609759"/>
            </a:xfrm>
            <a:prstGeom prst="rect">
              <a:avLst/>
            </a:prstGeom>
          </p:spPr>
        </p:pic>
        <p:pic>
          <p:nvPicPr>
            <p:cNvPr id="75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8204" y="4341529"/>
              <a:ext cx="4307472" cy="609759"/>
            </a:xfrm>
            <a:prstGeom prst="rect">
              <a:avLst/>
            </a:prstGeom>
          </p:spPr>
        </p:pic>
        <p:pic>
          <p:nvPicPr>
            <p:cNvPr id="76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8949" y="4872643"/>
              <a:ext cx="1421674" cy="609759"/>
            </a:xfrm>
            <a:prstGeom prst="rect">
              <a:avLst/>
            </a:prstGeom>
          </p:spPr>
        </p:pic>
        <p:sp>
          <p:nvSpPr>
            <p:cNvPr id="77" name="object 68"/>
            <p:cNvSpPr/>
            <p:nvPr/>
          </p:nvSpPr>
          <p:spPr>
            <a:xfrm>
              <a:off x="10342626" y="3451098"/>
              <a:ext cx="0" cy="1944370"/>
            </a:xfrm>
            <a:custGeom>
              <a:avLst/>
              <a:gdLst/>
              <a:ahLst/>
              <a:cxnLst/>
              <a:rect l="l" t="t" r="r" b="b"/>
              <a:pathLst>
                <a:path h="1944370">
                  <a:moveTo>
                    <a:pt x="0" y="0"/>
                  </a:moveTo>
                  <a:lnTo>
                    <a:pt x="0" y="1944242"/>
                  </a:lnTo>
                </a:path>
              </a:pathLst>
            </a:custGeom>
            <a:ln w="25908">
              <a:solidFill>
                <a:srgbClr val="FF0066"/>
              </a:solidFill>
              <a:prstDash val="sysDash"/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81" name="组合 80"/>
          <p:cNvGrpSpPr/>
          <p:nvPr/>
        </p:nvGrpSpPr>
        <p:grpSpPr>
          <a:xfrm>
            <a:off x="1325245" y="2553343"/>
            <a:ext cx="4123054" cy="2052312"/>
            <a:chOff x="2087" y="4021"/>
            <a:chExt cx="6493" cy="3232"/>
          </a:xfrm>
        </p:grpSpPr>
        <p:sp>
          <p:nvSpPr>
            <p:cNvPr id="25" name="object 25"/>
            <p:cNvSpPr txBox="1"/>
            <p:nvPr/>
          </p:nvSpPr>
          <p:spPr>
            <a:xfrm>
              <a:off x="5115" y="4021"/>
              <a:ext cx="3255" cy="1479"/>
            </a:xfrm>
            <a:prstGeom prst="rect">
              <a:avLst/>
            </a:prstGeom>
          </p:spPr>
          <p:txBody>
            <a:bodyPr vert="horz" wrap="square" lIns="0" tIns="103505" rIns="0" bIns="0" rtlCol="0">
              <a:spAutoFit/>
            </a:bodyPr>
            <a:lstStyle/>
            <a:p>
              <a:pPr marL="593725" indent="-538480">
                <a:lnSpc>
                  <a:spcPct val="100000"/>
                </a:lnSpc>
                <a:spcBef>
                  <a:spcPts val="815"/>
                </a:spcBef>
                <a:buChar char=""/>
                <a:tabLst>
                  <a:tab pos="593725" algn="l"/>
                </a:tabLst>
              </a:pPr>
              <a:r>
                <a:rPr sz="2400" dirty="0">
                  <a:latin typeface="Symbol" panose="05050102010706020507"/>
                  <a:cs typeface="Symbol" panose="05050102010706020507"/>
                </a:rPr>
                <a:t></a:t>
              </a:r>
              <a:r>
                <a:rPr sz="2400" spc="-1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b="1" i="1" spc="-10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025" b="1" spc="-15" baseline="-27000" dirty="0"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025" b="1" i="1" spc="-15" baseline="-27000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2025" b="1" i="1" spc="-179" baseline="-27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b="1" i="1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025" b="1" i="1" baseline="-27000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2025" b="1" i="1" spc="644" baseline="-27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400" spc="-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b="1" i="1" spc="-25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2025" b="1" spc="-37" baseline="-27000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2025" baseline="-27000">
                <a:latin typeface="Times New Roman" panose="02020603050405020304"/>
                <a:cs typeface="Times New Roman" panose="02020603050405020304"/>
              </a:endParaRPr>
            </a:p>
            <a:p>
              <a:pPr marL="589280" indent="-538480">
                <a:lnSpc>
                  <a:spcPct val="100000"/>
                </a:lnSpc>
                <a:spcBef>
                  <a:spcPts val="715"/>
                </a:spcBef>
                <a:buChar char=""/>
                <a:tabLst>
                  <a:tab pos="589280" algn="l"/>
                </a:tabLst>
              </a:pPr>
              <a:r>
                <a:rPr sz="2400" dirty="0">
                  <a:latin typeface="Symbol" panose="05050102010706020507"/>
                  <a:cs typeface="Symbol" panose="05050102010706020507"/>
                </a:rPr>
                <a:t></a:t>
              </a:r>
              <a:r>
                <a:rPr sz="2400" spc="-11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b="1" i="1" dirty="0"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2025" b="1" baseline="-27000" dirty="0">
                  <a:latin typeface="Times New Roman" panose="02020603050405020304"/>
                  <a:cs typeface="Times New Roman" panose="02020603050405020304"/>
                </a:rPr>
                <a:t>2</a:t>
              </a:r>
              <a:r>
                <a:rPr sz="2025" b="1" i="1" baseline="-27000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2025" b="1" i="1" spc="-165" baseline="-27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b="1" i="1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2025" b="1" i="1" baseline="-27000" dirty="0"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2025" b="1" i="1" spc="719" baseline="-27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400" spc="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b="1" i="1" spc="-25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2025" b="1" spc="-37" baseline="-27000" dirty="0">
                  <a:latin typeface="Times New Roman" panose="02020603050405020304"/>
                  <a:cs typeface="Times New Roman" panose="02020603050405020304"/>
                </a:rPr>
                <a:t>2</a:t>
              </a:r>
              <a:endParaRPr sz="2025" baseline="-27000"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087" y="4142"/>
              <a:ext cx="6493" cy="3111"/>
              <a:chOff x="2087" y="4142"/>
              <a:chExt cx="6493" cy="3111"/>
            </a:xfrm>
          </p:grpSpPr>
          <p:sp>
            <p:nvSpPr>
              <p:cNvPr id="23" name="object 23"/>
              <p:cNvSpPr txBox="1"/>
              <p:nvPr/>
            </p:nvSpPr>
            <p:spPr>
              <a:xfrm>
                <a:off x="2936" y="5216"/>
                <a:ext cx="2149" cy="373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  <a:tabLst>
                    <a:tab pos="359410" algn="l"/>
                    <a:tab pos="900430" algn="l"/>
                    <a:tab pos="1263015" algn="l"/>
                  </a:tabLst>
                </a:pPr>
                <a:r>
                  <a:rPr sz="1350" b="1" spc="-25" dirty="0">
                    <a:latin typeface="Times New Roman" panose="02020603050405020304"/>
                    <a:cs typeface="Times New Roman" panose="02020603050405020304"/>
                  </a:rPr>
                  <a:t>21</a:t>
                </a:r>
                <a:r>
                  <a:rPr sz="1350" b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1350" b="1" spc="-50" dirty="0">
                    <a:latin typeface="Times New Roman" panose="02020603050405020304"/>
                    <a:cs typeface="Times New Roman" panose="02020603050405020304"/>
                  </a:rPr>
                  <a:t>1</a:t>
                </a:r>
                <a:r>
                  <a:rPr sz="1350" b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1350" b="1" spc="-25" dirty="0">
                    <a:latin typeface="Times New Roman" panose="02020603050405020304"/>
                    <a:cs typeface="Times New Roman" panose="02020603050405020304"/>
                  </a:rPr>
                  <a:t>22</a:t>
                </a:r>
                <a:r>
                  <a:rPr sz="1350" b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1350" b="1" spc="-50" dirty="0"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sz="135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2214" y="4884"/>
                <a:ext cx="2765" cy="60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5"/>
                  </a:spcBef>
                  <a:tabLst>
                    <a:tab pos="672465" algn="l"/>
                    <a:tab pos="983615" algn="l"/>
                    <a:tab pos="1564640" algn="l"/>
                  </a:tabLst>
                </a:pPr>
                <a:r>
                  <a:rPr lang="en-US" altLang="en-US" sz="3600" spc="509" baseline="25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3600" spc="509" baseline="25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b="1" i="1" spc="-5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400" b="1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400" b="1" i="1" spc="-5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400" b="1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40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400" spc="-13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b="1" i="1" spc="-5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400" b="1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400" b="1" i="1" spc="-5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endParaRPr sz="240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28" name="object 28"/>
              <p:cNvSpPr txBox="1"/>
              <p:nvPr/>
            </p:nvSpPr>
            <p:spPr>
              <a:xfrm>
                <a:off x="5161" y="6323"/>
                <a:ext cx="3369" cy="60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  <a:tabLst>
                    <a:tab pos="576580" algn="l"/>
                  </a:tabLst>
                </a:pPr>
                <a:r>
                  <a:rPr sz="2400" spc="-5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400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40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2400" spc="-13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b="1" i="1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2025" b="1" i="1" baseline="-27000" dirty="0">
                    <a:latin typeface="Times New Roman" panose="02020603050405020304"/>
                    <a:cs typeface="Times New Roman" panose="02020603050405020304"/>
                  </a:rPr>
                  <a:t>mn</a:t>
                </a:r>
                <a:r>
                  <a:rPr sz="2025" b="1" i="1" spc="-172" baseline="-27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b="1" i="1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2025" b="1" i="1" baseline="-27000" dirty="0">
                    <a:latin typeface="Times New Roman" panose="02020603050405020304"/>
                    <a:cs typeface="Times New Roman" panose="02020603050405020304"/>
                  </a:rPr>
                  <a:t>n</a:t>
                </a:r>
                <a:r>
                  <a:rPr lang="en-US" altLang="en-US" sz="2025" b="1" i="1" baseline="-27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4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400" b="1" i="1" spc="-25" dirty="0">
                    <a:latin typeface="Times New Roman" panose="02020603050405020304"/>
                    <a:cs typeface="Times New Roman" panose="02020603050405020304"/>
                  </a:rPr>
                  <a:t>b</a:t>
                </a:r>
                <a:r>
                  <a:rPr sz="2025" b="1" i="1" spc="-37" baseline="-27000" dirty="0">
                    <a:latin typeface="Times New Roman" panose="02020603050405020304"/>
                    <a:cs typeface="Times New Roman" panose="02020603050405020304"/>
                  </a:rPr>
                  <a:t>m</a:t>
                </a:r>
                <a:endParaRPr sz="2025" baseline="-2700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29" name="object 29"/>
              <p:cNvSpPr txBox="1"/>
              <p:nvPr/>
            </p:nvSpPr>
            <p:spPr>
              <a:xfrm>
                <a:off x="2234" y="5709"/>
                <a:ext cx="2917" cy="1334"/>
              </a:xfrm>
              <a:prstGeom prst="rect">
                <a:avLst/>
              </a:prstGeom>
            </p:spPr>
            <p:txBody>
              <a:bodyPr vert="horz" wrap="square" lIns="0" tIns="6540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515"/>
                  </a:spcBef>
                </a:pPr>
                <a:endParaRPr sz="2400">
                  <a:latin typeface="Symbol" panose="05050102010706020507"/>
                  <a:cs typeface="Symbol" panose="05050102010706020507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415"/>
                  </a:spcBef>
                </a:pPr>
                <a:r>
                  <a:rPr lang="en-US" altLang="en-US" sz="3600" spc="-322" baseline="22000" dirty="0">
                    <a:latin typeface="Symbol" panose="05050102010706020507"/>
                    <a:cs typeface="Symbol" panose="05050102010706020507"/>
                  </a:rPr>
                  <a:t>       </a:t>
                </a:r>
                <a:r>
                  <a:rPr sz="3600" b="1" i="1" spc="-322" baseline="1500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1350" b="1" i="1" spc="-215" dirty="0">
                    <a:latin typeface="Times New Roman" panose="02020603050405020304"/>
                    <a:cs typeface="Times New Roman" panose="02020603050405020304"/>
                  </a:rPr>
                  <a:t>m</a:t>
                </a:r>
                <a:r>
                  <a:rPr sz="1350" b="1" spc="-215" dirty="0">
                    <a:latin typeface="Times New Roman" panose="02020603050405020304"/>
                    <a:cs typeface="Times New Roman" panose="02020603050405020304"/>
                  </a:rPr>
                  <a:t>1</a:t>
                </a:r>
                <a:r>
                  <a:rPr sz="1350" b="1" spc="-14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3600" b="1" i="1" baseline="1500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1350" b="1" dirty="0">
                    <a:latin typeface="Times New Roman" panose="02020603050405020304"/>
                    <a:cs typeface="Times New Roman" panose="02020603050405020304"/>
                  </a:rPr>
                  <a:t>1</a:t>
                </a:r>
                <a:r>
                  <a:rPr sz="1350" b="1" spc="27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3600" baseline="15000" dirty="0">
                    <a:latin typeface="Symbol" panose="05050102010706020507"/>
                    <a:cs typeface="Symbol" panose="05050102010706020507"/>
                  </a:rPr>
                  <a:t></a:t>
                </a:r>
                <a:r>
                  <a:rPr sz="3600" spc="-195" baseline="15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3600" b="1" i="1" spc="-30" baseline="15000" dirty="0">
                    <a:latin typeface="Times New Roman" panose="02020603050405020304"/>
                    <a:cs typeface="Times New Roman" panose="02020603050405020304"/>
                  </a:rPr>
                  <a:t>a</a:t>
                </a:r>
                <a:r>
                  <a:rPr sz="1350" b="1" i="1" spc="-20" dirty="0">
                    <a:latin typeface="Times New Roman" panose="02020603050405020304"/>
                    <a:cs typeface="Times New Roman" panose="02020603050405020304"/>
                  </a:rPr>
                  <a:t>m</a:t>
                </a:r>
                <a:r>
                  <a:rPr sz="1350" b="1" i="1" spc="-19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1350" b="1" dirty="0">
                    <a:latin typeface="Times New Roman" panose="02020603050405020304"/>
                    <a:cs typeface="Times New Roman" panose="02020603050405020304"/>
                  </a:rPr>
                  <a:t>2</a:t>
                </a:r>
                <a:r>
                  <a:rPr sz="1350" b="1" spc="-10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3600" b="1" i="1" spc="-37" baseline="15000" dirty="0">
                    <a:latin typeface="Times New Roman" panose="02020603050405020304"/>
                    <a:cs typeface="Times New Roman" panose="02020603050405020304"/>
                  </a:rPr>
                  <a:t>x</a:t>
                </a:r>
                <a:r>
                  <a:rPr sz="1350" b="1" spc="-25" dirty="0"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sz="135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grpSp>
            <p:nvGrpSpPr>
              <p:cNvPr id="30" name="object 30"/>
              <p:cNvGrpSpPr/>
              <p:nvPr/>
            </p:nvGrpSpPr>
            <p:grpSpPr>
              <a:xfrm>
                <a:off x="2748" y="4142"/>
                <a:ext cx="5832" cy="2952"/>
                <a:chOff x="1744678" y="2630423"/>
                <a:chExt cx="3703621" cy="1874512"/>
              </a:xfrm>
            </p:grpSpPr>
            <p:pic>
              <p:nvPicPr>
                <p:cNvPr id="31" name="object 31"/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500509" y="2630423"/>
                  <a:ext cx="1219244" cy="504563"/>
                </a:xfrm>
                <a:prstGeom prst="rect">
                  <a:avLst/>
                </a:prstGeom>
              </p:spPr>
            </p:pic>
            <p:pic>
              <p:nvPicPr>
                <p:cNvPr id="32" name="object 32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495775" y="3067305"/>
                  <a:ext cx="1219244" cy="524329"/>
                </a:xfrm>
                <a:prstGeom prst="rect">
                  <a:avLst/>
                </a:prstGeom>
              </p:spPr>
            </p:pic>
            <p:pic>
              <p:nvPicPr>
                <p:cNvPr id="33" name="object 33"/>
                <p:cNvPicPr/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744678" y="3523953"/>
                  <a:ext cx="3703621" cy="524329"/>
                </a:xfrm>
                <a:prstGeom prst="rect">
                  <a:avLst/>
                </a:prstGeom>
              </p:spPr>
            </p:pic>
            <p:pic>
              <p:nvPicPr>
                <p:cNvPr id="34" name="object 34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512429" y="3980606"/>
                  <a:ext cx="1219244" cy="524329"/>
                </a:xfrm>
                <a:prstGeom prst="rect">
                  <a:avLst/>
                </a:prstGeom>
              </p:spPr>
            </p:pic>
          </p:grpSp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7" y="4268"/>
                <a:ext cx="428" cy="2985"/>
              </a:xfrm>
              <a:prstGeom prst="rect">
                <a:avLst/>
              </a:prstGeom>
            </p:spPr>
          </p:pic>
        </p:grpSp>
      </p:grpSp>
      <p:sp>
        <p:nvSpPr>
          <p:cNvPr id="82" name="object 35"/>
          <p:cNvSpPr/>
          <p:nvPr/>
        </p:nvSpPr>
        <p:spPr>
          <a:xfrm>
            <a:off x="4872989" y="2710433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800224"/>
                </a:lnTo>
              </a:path>
            </a:pathLst>
          </a:custGeom>
          <a:solidFill>
            <a:srgbClr val="FF0000"/>
          </a:solidFill>
          <a:ln w="25908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4263</Words>
  <Application>WPS 演示</Application>
  <PresentationFormat>On-screen Show (4:3)</PresentationFormat>
  <Paragraphs>717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Microsoft JhengHei</vt:lpstr>
      <vt:lpstr>Times New Roman</vt:lpstr>
      <vt:lpstr>Arial</vt:lpstr>
      <vt:lpstr>Wingdings</vt:lpstr>
      <vt:lpstr>Times New Roman</vt:lpstr>
      <vt:lpstr>Symbol</vt:lpstr>
      <vt:lpstr>Cambria Math</vt:lpstr>
      <vt:lpstr>Microsoft JhengHei UI</vt:lpstr>
      <vt:lpstr>Yu Gothic</vt:lpstr>
      <vt:lpstr>Calibri</vt:lpstr>
      <vt:lpstr>微软雅黑</vt:lpstr>
      <vt:lpstr>Arial Unicode MS</vt:lpstr>
      <vt:lpstr>Malgun Gothic</vt:lpstr>
      <vt:lpstr>Office Theme</vt:lpstr>
      <vt:lpstr>PowerPoint 演示文稿</vt:lpstr>
      <vt:lpstr>PowerPoint 演示文稿</vt:lpstr>
      <vt:lpstr>引例1.《九章算术》中有这样的数学问题——</vt:lpstr>
      <vt:lpstr>引例2.《孙子算经》中著名的数学问题，其内容是：“今有雉</vt:lpstr>
      <vt:lpstr>附. 中国古代《算经十书》是指汉、唐一千多年间的十部著名的数学著作，曾为国</vt:lpstr>
      <vt:lpstr>一.	初等变换与同解方程组</vt:lpstr>
      <vt:lpstr> 线性(一次)方程组的几个基本问题:</vt:lpstr>
      <vt:lpstr>矩阵(Matrix)的定义</vt:lpstr>
      <vt:lpstr>	线性方程组的矩阵表示</vt:lpstr>
      <vt:lpstr>例1	解线性方程组</vt:lpstr>
      <vt:lpstr>2x1  x2  3x3  1</vt:lpstr>
      <vt:lpstr>总结一下，中学所用的消元法解方程组，只是对方程进行如下变形：</vt:lpstr>
      <vt:lpstr>定理1：线性方程组的初等变换不改变方程组的解.</vt:lpstr>
      <vt:lpstr>这表明(c1,c2,…,cn)也满足方程(3)，即新方程组(2)的第j个方程; 而(2)的其余方程与(1)一样，故(c1,c2,…,cn)也为方程组(2)的一个解.</vt:lpstr>
      <vt:lpstr>二. Gauss消元法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本讲小结</vt:lpstr>
      <vt:lpstr>本讲作业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《线性代数》</dc:title>
  <dc:creator>Zhang Youjin</dc:creator>
  <cp:lastModifiedBy>郭晓玲</cp:lastModifiedBy>
  <cp:revision>62</cp:revision>
  <dcterms:created xsi:type="dcterms:W3CDTF">2025-09-14T16:07:00Z</dcterms:created>
  <dcterms:modified xsi:type="dcterms:W3CDTF">2025-09-15T02:43:40Z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2022-09-12T16:00:00Z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2025-09-14T16:00:00Z</vt:filetime>
  </property>
  <property fmtid="{D5CDD505-2E9C-101B-9397-08002B2CF9AE}" pid="5" name="Producer">
    <vt:lpwstr>Microsoft® PowerPoint® 2019</vt:lpwstr>
  </property>
  <property fmtid="{D5CDD505-2E9C-101B-9397-08002B2CF9AE}" pid="6" name="ICV">
    <vt:lpwstr>261DAEFD608C40C69525A57C4A606C06_13</vt:lpwstr>
  </property>
  <property fmtid="{D5CDD505-2E9C-101B-9397-08002B2CF9AE}" pid="7" name="KSOProductBuildVer">
    <vt:lpwstr>2052-12.1.0.22529</vt:lpwstr>
  </property>
</Properties>
</file>