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2" r:id="rId2"/>
    <p:sldId id="274" r:id="rId3"/>
    <p:sldId id="285" r:id="rId4"/>
    <p:sldId id="290" r:id="rId5"/>
    <p:sldId id="294" r:id="rId6"/>
    <p:sldId id="291" r:id="rId7"/>
    <p:sldId id="295" r:id="rId8"/>
    <p:sldId id="292" r:id="rId9"/>
    <p:sldId id="297" r:id="rId10"/>
    <p:sldId id="296" r:id="rId11"/>
    <p:sldId id="293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D760"/>
    <a:srgbClr val="E6E6E6"/>
    <a:srgbClr val="FAE62D"/>
    <a:srgbClr val="8343FA"/>
    <a:srgbClr val="1D3265"/>
    <a:srgbClr val="E74B80"/>
    <a:srgbClr val="464646"/>
    <a:srgbClr val="1E396D"/>
    <a:srgbClr val="FE4069"/>
    <a:srgbClr val="523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215" autoAdjust="0"/>
  </p:normalViewPr>
  <p:slideViewPr>
    <p:cSldViewPr snapToGrid="0">
      <p:cViewPr varScale="1">
        <p:scale>
          <a:sx n="126" d="100"/>
          <a:sy n="126" d="100"/>
        </p:scale>
        <p:origin x="1584" y="9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98D68-F3A9-42A6-81C6-32021B83B99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5FF69-9701-484C-B2C4-D44DA3EAAF9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2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5FF69-9701-484C-B2C4-D44DA3EAAF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64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5FF69-9701-484C-B2C4-D44DA3EAAF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85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5FF69-9701-484C-B2C4-D44DA3EAAF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5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7A48-8E49-4AAF-B0BC-9117BC48C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52B79-1C8D-48B1-BED7-9B989A289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3A84B-B214-480F-9E14-399EC75C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0C72-0FA3-4AEB-9E5B-FB3E88596E22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7AF90-2DA4-4364-A4EB-5D7792667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471E-B7F9-4AB3-9C2E-58923B2A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97AB-39C7-4D8E-9A73-30DC58E13A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0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CC4E-3DEF-405A-B3F9-528CEE44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7D196-CB68-4735-BB64-4DBBB8226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AE9B9-A0B4-437D-9A8A-90141938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0C72-0FA3-4AEB-9E5B-FB3E88596E22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600DF-271A-40FE-BBD6-F556ABC7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F17B7-E35D-4DB6-9538-5636BAAC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97AB-39C7-4D8E-9A73-30DC58E13A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6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6D857-92D2-4740-BACE-00CF4BB1A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8B894-43CC-4DF7-922E-0CB96A80D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9EDBB-9B03-4572-B091-C4FF50D71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0C72-0FA3-4AEB-9E5B-FB3E88596E22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1EFB8-35BA-4135-8ACB-AF46E75F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3F262-915C-40A4-8453-19B3BD91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97AB-39C7-4D8E-9A73-30DC58E13A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9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1B58-5CE2-4FF2-83F5-41271676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D1637-42FF-467D-97D4-DA0579D79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D0F4F-D1EE-40B4-BAED-EF85DFB7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0C72-0FA3-4AEB-9E5B-FB3E88596E22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BB36C-959A-4EF8-A3D0-3946320F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A19EC-E30C-4D1A-B6B9-192483DA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97AB-39C7-4D8E-9A73-30DC58E13A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4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B42D-3240-4BF8-934D-3130FAF3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CFDF6-01C1-4F6E-BBD5-608658742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B4B79-DAAF-401C-A1CB-AD24A126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0C72-0FA3-4AEB-9E5B-FB3E88596E22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89F10-E05B-4720-B3EB-824337DB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7EFCC-61D8-4C27-830B-0DFAC3E5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97AB-39C7-4D8E-9A73-30DC58E13A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7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CF72-7BA1-4853-A80B-8F647B24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60448-A049-44D9-869D-2FBFC47D1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92978-11EC-45D0-B8B8-96CEBC79B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89B8B-6625-4E04-8A72-42B357B1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0C72-0FA3-4AEB-9E5B-FB3E88596E22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AB6B6-DF1E-4DE4-880C-AC96B5F4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08033-2FC2-4057-8D8E-4CC9C5A0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97AB-39C7-4D8E-9A73-30DC58E13A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1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1F0B-C1EC-4AC3-8058-ECCF2CC1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F962C-B2BF-4533-A505-FE3988785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D7448-9CAF-422D-B653-889340195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0D2C2-7C0C-4CB2-A992-D95B7FF09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1B8C9-0F1A-4631-BC3E-0466E6A12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AAA6E5-A7B5-46FE-903B-8D4F01B3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0C72-0FA3-4AEB-9E5B-FB3E88596E22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E2A0A-9E25-4862-AFB4-2687D732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FB61F-E0D9-4F1B-A7B5-C9BE1D5C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97AB-39C7-4D8E-9A73-30DC58E13A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0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07C0-05F8-4DEC-941C-51123910D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39B69-765F-4DBC-85E8-0C57F9C0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0C72-0FA3-4AEB-9E5B-FB3E88596E22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2E83F-47B2-4C83-BF45-601F445E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FD802-208A-486F-AECA-F30934A7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97AB-39C7-4D8E-9A73-30DC58E13A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001B7-2F07-44BD-BEB7-02843D50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0C72-0FA3-4AEB-9E5B-FB3E88596E22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9CC54-7179-43A4-8C56-C0EAEC54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D1190-3929-46A0-A157-A10C8775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97AB-39C7-4D8E-9A73-30DC58E13A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6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59E1-53AC-44B8-B93A-1F69ECBE5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4776D-192F-4E79-936A-E911288C1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F61A1-BF73-4F78-84F5-E7035C3A0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4924C-99CB-4774-B479-0BCDA31F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0C72-0FA3-4AEB-9E5B-FB3E88596E22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3AD5F-5864-4CC9-A915-FB669027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FA80A-D66C-4D37-99AF-1CE1CEA7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97AB-39C7-4D8E-9A73-30DC58E13A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8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055B-6E89-4F51-9E8B-2DD8BEE56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3A672-55DB-43ED-88EE-C0E4D163A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167AF-47F6-4C8F-AE1E-4AA4B5FCD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B7DB0-EEB5-4130-99B2-582F5C4A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0C72-0FA3-4AEB-9E5B-FB3E88596E22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FAA7F-5AD1-4DC4-9E9F-800D705C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8A479-8669-4402-83D6-2124132B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97AB-39C7-4D8E-9A73-30DC58E13A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9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chemeClr val="tx1">
                <a:lumMod val="85000"/>
                <a:lumOff val="15000"/>
              </a:schemeClr>
            </a:gs>
            <a:gs pos="97000">
              <a:schemeClr val="bg2">
                <a:lumMod val="5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D9C7D5-837E-4E5E-B72F-63D5195A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9C07C-0DCD-43A5-97C3-838163E14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10540-5807-4511-9C3C-69BA79014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60C72-0FA3-4AEB-9E5B-FB3E88596E22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C8ED6-C896-41E6-9019-B2BFD5D4B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7E0ED-708B-497C-9B0F-7BDE15AAE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997AB-39C7-4D8E-9A73-30DC58E13A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6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png"/><Relationship Id="rId3" Type="http://schemas.openxmlformats.org/officeDocument/2006/relationships/image" Target="../media/image7.svg"/><Relationship Id="rId7" Type="http://schemas.openxmlformats.org/officeDocument/2006/relationships/image" Target="../media/image4.png"/><Relationship Id="rId12" Type="http://schemas.openxmlformats.org/officeDocument/2006/relationships/image" Target="../media/image1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12.png"/><Relationship Id="rId5" Type="http://schemas.openxmlformats.org/officeDocument/2006/relationships/image" Target="../media/image9.svg"/><Relationship Id="rId10" Type="http://schemas.openxmlformats.org/officeDocument/2006/relationships/image" Target="../media/image11.svg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potify Logo Png - Free Transparent PNG Logos">
            <a:extLst>
              <a:ext uri="{FF2B5EF4-FFF2-40B4-BE49-F238E27FC236}">
                <a16:creationId xmlns:a16="http://schemas.microsoft.com/office/drawing/2014/main" id="{FD7B46F7-E92C-4078-A203-307369150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2441" y="203325"/>
            <a:ext cx="3687621" cy="368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3AE2B8-CD6C-446D-A761-61C7EE11F7A2}"/>
              </a:ext>
            </a:extLst>
          </p:cNvPr>
          <p:cNvSpPr txBox="1"/>
          <p:nvPr/>
        </p:nvSpPr>
        <p:spPr>
          <a:xfrm>
            <a:off x="5206482" y="1951954"/>
            <a:ext cx="6648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ea typeface="Roboto Th" pitchFamily="2" charset="0"/>
                <a:cs typeface="Arial" panose="020B0604020202020204" pitchFamily="34" charset="0"/>
              </a:rPr>
              <a:t>Design Pattern</a:t>
            </a:r>
            <a:b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ea typeface="Roboto Th" pitchFamily="2" charset="0"/>
                <a:cs typeface="Arial" panose="020B0604020202020204" pitchFamily="34" charset="0"/>
              </a:rPr>
            </a:b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ea typeface="Roboto Th" pitchFamily="2" charset="0"/>
                <a:cs typeface="Arial" panose="020B0604020202020204" pitchFamily="34" charset="0"/>
              </a:rPr>
              <a:t>Observer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95AFCB-C19D-4385-9814-9D4FDDAF842E}"/>
              </a:ext>
            </a:extLst>
          </p:cNvPr>
          <p:cNvSpPr/>
          <p:nvPr/>
        </p:nvSpPr>
        <p:spPr>
          <a:xfrm>
            <a:off x="7547781" y="4742320"/>
            <a:ext cx="1965649" cy="555222"/>
          </a:xfrm>
          <a:prstGeom prst="roundRect">
            <a:avLst>
              <a:gd name="adj" fmla="val 47764"/>
            </a:avLst>
          </a:prstGeom>
          <a:solidFill>
            <a:srgbClr val="1ED760"/>
          </a:solidFill>
          <a:ln>
            <a:noFill/>
          </a:ln>
          <a:effectLst>
            <a:outerShdw blurRad="254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</a:p>
        </p:txBody>
      </p:sp>
      <p:sp>
        <p:nvSpPr>
          <p:cNvPr id="3" name="Rectangle: Rounded Corners 35">
            <a:extLst>
              <a:ext uri="{FF2B5EF4-FFF2-40B4-BE49-F238E27FC236}">
                <a16:creationId xmlns:a16="http://schemas.microsoft.com/office/drawing/2014/main" id="{62570E58-8F37-5B18-5FE3-88EBDC33EE7D}"/>
              </a:ext>
            </a:extLst>
          </p:cNvPr>
          <p:cNvSpPr/>
          <p:nvPr/>
        </p:nvSpPr>
        <p:spPr>
          <a:xfrm>
            <a:off x="7068830" y="3890946"/>
            <a:ext cx="2923550" cy="376064"/>
          </a:xfrm>
          <a:prstGeom prst="roundRect">
            <a:avLst>
              <a:gd name="adj" fmla="val 47764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254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 dem Beispiel Spotify</a:t>
            </a:r>
          </a:p>
        </p:txBody>
      </p:sp>
    </p:spTree>
    <p:extLst>
      <p:ext uri="{BB962C8B-B14F-4D97-AF65-F5344CB8AC3E}">
        <p14:creationId xmlns:p14="http://schemas.microsoft.com/office/powerpoint/2010/main" val="325909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774B652-E412-1C92-50FB-F19EA287C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600" y="3284580"/>
            <a:ext cx="8306959" cy="3810532"/>
          </a:xfrm>
          <a:prstGeom prst="rect">
            <a:avLst/>
          </a:prstGeom>
        </p:spPr>
      </p:pic>
      <p:sp>
        <p:nvSpPr>
          <p:cNvPr id="2" name="Rectangle: Rounded Corners 18">
            <a:extLst>
              <a:ext uri="{FF2B5EF4-FFF2-40B4-BE49-F238E27FC236}">
                <a16:creationId xmlns:a16="http://schemas.microsoft.com/office/drawing/2014/main" id="{6ACF5FD2-F148-F1F0-0790-345EC4B23891}"/>
              </a:ext>
            </a:extLst>
          </p:cNvPr>
          <p:cNvSpPr/>
          <p:nvPr/>
        </p:nvSpPr>
        <p:spPr>
          <a:xfrm>
            <a:off x="208562" y="110169"/>
            <a:ext cx="1895660" cy="5963579"/>
          </a:xfrm>
          <a:prstGeom prst="roundRect">
            <a:avLst>
              <a:gd name="adj" fmla="val 220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3C1E2550-B9B2-CD95-6D28-2D9F6141791F}"/>
              </a:ext>
            </a:extLst>
          </p:cNvPr>
          <p:cNvSpPr/>
          <p:nvPr/>
        </p:nvSpPr>
        <p:spPr>
          <a:xfrm>
            <a:off x="355913" y="2361695"/>
            <a:ext cx="1570123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eform 140">
            <a:extLst>
              <a:ext uri="{FF2B5EF4-FFF2-40B4-BE49-F238E27FC236}">
                <a16:creationId xmlns:a16="http://schemas.microsoft.com/office/drawing/2014/main" id="{1831BC3A-49BB-4BA5-AF34-BDD89669E3F5}"/>
              </a:ext>
            </a:extLst>
          </p:cNvPr>
          <p:cNvSpPr/>
          <p:nvPr/>
        </p:nvSpPr>
        <p:spPr>
          <a:xfrm>
            <a:off x="420389" y="629320"/>
            <a:ext cx="169602" cy="183955"/>
          </a:xfrm>
          <a:custGeom>
            <a:avLst/>
            <a:gdLst>
              <a:gd name="connsiteX0" fmla="*/ 989763 w 1979525"/>
              <a:gd name="connsiteY0" fmla="*/ 0 h 2114669"/>
              <a:gd name="connsiteX1" fmla="*/ 1979525 w 1979525"/>
              <a:gd name="connsiteY1" fmla="*/ 654022 h 2114669"/>
              <a:gd name="connsiteX2" fmla="*/ 1979525 w 1979525"/>
              <a:gd name="connsiteY2" fmla="*/ 2114669 h 2114669"/>
              <a:gd name="connsiteX3" fmla="*/ 1303337 w 1979525"/>
              <a:gd name="connsiteY3" fmla="*/ 2114669 h 2114669"/>
              <a:gd name="connsiteX4" fmla="*/ 1303337 w 1979525"/>
              <a:gd name="connsiteY4" fmla="*/ 1150573 h 2114669"/>
              <a:gd name="connsiteX5" fmla="*/ 697050 w 1979525"/>
              <a:gd name="connsiteY5" fmla="*/ 1150573 h 2114669"/>
              <a:gd name="connsiteX6" fmla="*/ 697050 w 1979525"/>
              <a:gd name="connsiteY6" fmla="*/ 2114669 h 2114669"/>
              <a:gd name="connsiteX7" fmla="*/ 0 w 1979525"/>
              <a:gd name="connsiteY7" fmla="*/ 2114669 h 2114669"/>
              <a:gd name="connsiteX8" fmla="*/ 0 w 1979525"/>
              <a:gd name="connsiteY8" fmla="*/ 654022 h 2114669"/>
              <a:gd name="connsiteX9" fmla="*/ 989763 w 1979525"/>
              <a:gd name="connsiteY9" fmla="*/ 0 h 21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9525" h="2114669">
                <a:moveTo>
                  <a:pt x="989763" y="0"/>
                </a:moveTo>
                <a:lnTo>
                  <a:pt x="1979525" y="654022"/>
                </a:lnTo>
                <a:lnTo>
                  <a:pt x="1979525" y="2114669"/>
                </a:lnTo>
                <a:lnTo>
                  <a:pt x="1303337" y="2114669"/>
                </a:lnTo>
                <a:lnTo>
                  <a:pt x="1303337" y="1150573"/>
                </a:lnTo>
                <a:lnTo>
                  <a:pt x="697050" y="1150573"/>
                </a:lnTo>
                <a:lnTo>
                  <a:pt x="697050" y="2114669"/>
                </a:lnTo>
                <a:lnTo>
                  <a:pt x="0" y="2114669"/>
                </a:lnTo>
                <a:lnTo>
                  <a:pt x="0" y="654022"/>
                </a:lnTo>
                <a:lnTo>
                  <a:pt x="989763" y="0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14BEF0-CCA3-44CE-B69F-76189F55B0EF}"/>
              </a:ext>
            </a:extLst>
          </p:cNvPr>
          <p:cNvGrpSpPr/>
          <p:nvPr/>
        </p:nvGrpSpPr>
        <p:grpSpPr>
          <a:xfrm>
            <a:off x="447727" y="1106836"/>
            <a:ext cx="158793" cy="171207"/>
            <a:chOff x="3688336" y="1545798"/>
            <a:chExt cx="276625" cy="38342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4D2895-8DA0-4F68-BBAC-CCCBCB001441}"/>
                </a:ext>
              </a:extLst>
            </p:cNvPr>
            <p:cNvCxnSpPr/>
            <p:nvPr/>
          </p:nvCxnSpPr>
          <p:spPr>
            <a:xfrm>
              <a:off x="3688336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E908FEE-69F2-41FB-AC57-AFEE28F29C62}"/>
                </a:ext>
              </a:extLst>
            </p:cNvPr>
            <p:cNvCxnSpPr/>
            <p:nvPr/>
          </p:nvCxnSpPr>
          <p:spPr>
            <a:xfrm>
              <a:off x="3772861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F28171-D802-432A-99A5-FC5B3D971027}"/>
                </a:ext>
              </a:extLst>
            </p:cNvPr>
            <p:cNvCxnSpPr/>
            <p:nvPr/>
          </p:nvCxnSpPr>
          <p:spPr>
            <a:xfrm>
              <a:off x="3857385" y="1545798"/>
              <a:ext cx="107576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4" descr="Spotify Logo Png - Free Transparent PNG Logos">
            <a:extLst>
              <a:ext uri="{FF2B5EF4-FFF2-40B4-BE49-F238E27FC236}">
                <a16:creationId xmlns:a16="http://schemas.microsoft.com/office/drawing/2014/main" id="{B2CA7250-FCD2-48FE-9345-8CF3AF0D6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3" y="217588"/>
            <a:ext cx="237076" cy="23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2">
            <a:extLst>
              <a:ext uri="{FF2B5EF4-FFF2-40B4-BE49-F238E27FC236}">
                <a16:creationId xmlns:a16="http://schemas.microsoft.com/office/drawing/2014/main" id="{220ACECE-911E-32B5-E105-EB57318EF455}"/>
              </a:ext>
            </a:extLst>
          </p:cNvPr>
          <p:cNvSpPr txBox="1"/>
          <p:nvPr/>
        </p:nvSpPr>
        <p:spPr>
          <a:xfrm>
            <a:off x="768572" y="619718"/>
            <a:ext cx="775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  <a:endParaRPr lang="id-ID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830810D4-5F1D-B5D1-1DA2-1022185C6615}"/>
              </a:ext>
            </a:extLst>
          </p:cNvPr>
          <p:cNvSpPr txBox="1"/>
          <p:nvPr/>
        </p:nvSpPr>
        <p:spPr>
          <a:xfrm>
            <a:off x="745160" y="1069328"/>
            <a:ext cx="867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Bibliothek</a:t>
            </a:r>
            <a:endParaRPr lang="id-ID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590668FF-216C-A000-71EA-812A9ABC15DF}"/>
              </a:ext>
            </a:extLst>
          </p:cNvPr>
          <p:cNvSpPr/>
          <p:nvPr/>
        </p:nvSpPr>
        <p:spPr>
          <a:xfrm>
            <a:off x="355913" y="2826463"/>
            <a:ext cx="1570123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07B68C47-455A-CF7D-C5CE-8BAF21D48A8D}"/>
              </a:ext>
            </a:extLst>
          </p:cNvPr>
          <p:cNvSpPr/>
          <p:nvPr/>
        </p:nvSpPr>
        <p:spPr>
          <a:xfrm>
            <a:off x="360722" y="3284580"/>
            <a:ext cx="1565314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3757E02B-9E60-2C52-E087-61C27E1A039A}"/>
              </a:ext>
            </a:extLst>
          </p:cNvPr>
          <p:cNvSpPr/>
          <p:nvPr/>
        </p:nvSpPr>
        <p:spPr>
          <a:xfrm>
            <a:off x="360722" y="3749348"/>
            <a:ext cx="1565314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5AB4021B-5CDE-286F-33EF-FFFB250166EC}"/>
              </a:ext>
            </a:extLst>
          </p:cNvPr>
          <p:cNvSpPr/>
          <p:nvPr/>
        </p:nvSpPr>
        <p:spPr>
          <a:xfrm>
            <a:off x="355913" y="4187747"/>
            <a:ext cx="1868407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A1679EC7-5A7C-478B-D72E-DEE4E3F89D77}"/>
              </a:ext>
            </a:extLst>
          </p:cNvPr>
          <p:cNvSpPr/>
          <p:nvPr/>
        </p:nvSpPr>
        <p:spPr>
          <a:xfrm>
            <a:off x="355913" y="4652515"/>
            <a:ext cx="1570123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F56807B2-D0CC-28A9-B9D1-EAA5505CE638}"/>
              </a:ext>
            </a:extLst>
          </p:cNvPr>
          <p:cNvSpPr txBox="1"/>
          <p:nvPr/>
        </p:nvSpPr>
        <p:spPr>
          <a:xfrm>
            <a:off x="328660" y="2317977"/>
            <a:ext cx="1508370" cy="2606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Projektbeschreibung</a:t>
            </a: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Scrum</a:t>
            </a: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Kanban Board</a:t>
            </a: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Observer</a:t>
            </a: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</a:t>
            </a:r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Beispiel</a:t>
            </a: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Schüler</a:t>
            </a: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Aufgabe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7F89F0-E5BF-FB4B-36BE-1CB6FEFF4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600" y="110169"/>
            <a:ext cx="8306959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2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8">
            <a:extLst>
              <a:ext uri="{FF2B5EF4-FFF2-40B4-BE49-F238E27FC236}">
                <a16:creationId xmlns:a16="http://schemas.microsoft.com/office/drawing/2014/main" id="{6ACF5FD2-F148-F1F0-0790-345EC4B23891}"/>
              </a:ext>
            </a:extLst>
          </p:cNvPr>
          <p:cNvSpPr/>
          <p:nvPr/>
        </p:nvSpPr>
        <p:spPr>
          <a:xfrm>
            <a:off x="208562" y="110169"/>
            <a:ext cx="1895660" cy="5963579"/>
          </a:xfrm>
          <a:prstGeom prst="roundRect">
            <a:avLst>
              <a:gd name="adj" fmla="val 220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3C1E2550-B9B2-CD95-6D28-2D9F6141791F}"/>
              </a:ext>
            </a:extLst>
          </p:cNvPr>
          <p:cNvSpPr/>
          <p:nvPr/>
        </p:nvSpPr>
        <p:spPr>
          <a:xfrm>
            <a:off x="355913" y="2361695"/>
            <a:ext cx="1570123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eform 140">
            <a:extLst>
              <a:ext uri="{FF2B5EF4-FFF2-40B4-BE49-F238E27FC236}">
                <a16:creationId xmlns:a16="http://schemas.microsoft.com/office/drawing/2014/main" id="{1831BC3A-49BB-4BA5-AF34-BDD89669E3F5}"/>
              </a:ext>
            </a:extLst>
          </p:cNvPr>
          <p:cNvSpPr/>
          <p:nvPr/>
        </p:nvSpPr>
        <p:spPr>
          <a:xfrm>
            <a:off x="420389" y="629320"/>
            <a:ext cx="169602" cy="183955"/>
          </a:xfrm>
          <a:custGeom>
            <a:avLst/>
            <a:gdLst>
              <a:gd name="connsiteX0" fmla="*/ 989763 w 1979525"/>
              <a:gd name="connsiteY0" fmla="*/ 0 h 2114669"/>
              <a:gd name="connsiteX1" fmla="*/ 1979525 w 1979525"/>
              <a:gd name="connsiteY1" fmla="*/ 654022 h 2114669"/>
              <a:gd name="connsiteX2" fmla="*/ 1979525 w 1979525"/>
              <a:gd name="connsiteY2" fmla="*/ 2114669 h 2114669"/>
              <a:gd name="connsiteX3" fmla="*/ 1303337 w 1979525"/>
              <a:gd name="connsiteY3" fmla="*/ 2114669 h 2114669"/>
              <a:gd name="connsiteX4" fmla="*/ 1303337 w 1979525"/>
              <a:gd name="connsiteY4" fmla="*/ 1150573 h 2114669"/>
              <a:gd name="connsiteX5" fmla="*/ 697050 w 1979525"/>
              <a:gd name="connsiteY5" fmla="*/ 1150573 h 2114669"/>
              <a:gd name="connsiteX6" fmla="*/ 697050 w 1979525"/>
              <a:gd name="connsiteY6" fmla="*/ 2114669 h 2114669"/>
              <a:gd name="connsiteX7" fmla="*/ 0 w 1979525"/>
              <a:gd name="connsiteY7" fmla="*/ 2114669 h 2114669"/>
              <a:gd name="connsiteX8" fmla="*/ 0 w 1979525"/>
              <a:gd name="connsiteY8" fmla="*/ 654022 h 2114669"/>
              <a:gd name="connsiteX9" fmla="*/ 989763 w 1979525"/>
              <a:gd name="connsiteY9" fmla="*/ 0 h 21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9525" h="2114669">
                <a:moveTo>
                  <a:pt x="989763" y="0"/>
                </a:moveTo>
                <a:lnTo>
                  <a:pt x="1979525" y="654022"/>
                </a:lnTo>
                <a:lnTo>
                  <a:pt x="1979525" y="2114669"/>
                </a:lnTo>
                <a:lnTo>
                  <a:pt x="1303337" y="2114669"/>
                </a:lnTo>
                <a:lnTo>
                  <a:pt x="1303337" y="1150573"/>
                </a:lnTo>
                <a:lnTo>
                  <a:pt x="697050" y="1150573"/>
                </a:lnTo>
                <a:lnTo>
                  <a:pt x="697050" y="2114669"/>
                </a:lnTo>
                <a:lnTo>
                  <a:pt x="0" y="2114669"/>
                </a:lnTo>
                <a:lnTo>
                  <a:pt x="0" y="654022"/>
                </a:lnTo>
                <a:lnTo>
                  <a:pt x="989763" y="0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14BEF0-CCA3-44CE-B69F-76189F55B0EF}"/>
              </a:ext>
            </a:extLst>
          </p:cNvPr>
          <p:cNvGrpSpPr/>
          <p:nvPr/>
        </p:nvGrpSpPr>
        <p:grpSpPr>
          <a:xfrm>
            <a:off x="447727" y="1106836"/>
            <a:ext cx="158793" cy="171207"/>
            <a:chOff x="3688336" y="1545798"/>
            <a:chExt cx="276625" cy="38342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4D2895-8DA0-4F68-BBAC-CCCBCB001441}"/>
                </a:ext>
              </a:extLst>
            </p:cNvPr>
            <p:cNvCxnSpPr/>
            <p:nvPr/>
          </p:nvCxnSpPr>
          <p:spPr>
            <a:xfrm>
              <a:off x="3688336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E908FEE-69F2-41FB-AC57-AFEE28F29C62}"/>
                </a:ext>
              </a:extLst>
            </p:cNvPr>
            <p:cNvCxnSpPr/>
            <p:nvPr/>
          </p:nvCxnSpPr>
          <p:spPr>
            <a:xfrm>
              <a:off x="3772861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F28171-D802-432A-99A5-FC5B3D971027}"/>
                </a:ext>
              </a:extLst>
            </p:cNvPr>
            <p:cNvCxnSpPr/>
            <p:nvPr/>
          </p:nvCxnSpPr>
          <p:spPr>
            <a:xfrm>
              <a:off x="3857385" y="1545798"/>
              <a:ext cx="107576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4" descr="Spotify Logo Png - Free Transparent PNG Logos">
            <a:extLst>
              <a:ext uri="{FF2B5EF4-FFF2-40B4-BE49-F238E27FC236}">
                <a16:creationId xmlns:a16="http://schemas.microsoft.com/office/drawing/2014/main" id="{B2CA7250-FCD2-48FE-9345-8CF3AF0D6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3" y="217588"/>
            <a:ext cx="237076" cy="23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2C91BC9-D337-4FD3-ABB2-AF9DB3B4162D}"/>
              </a:ext>
            </a:extLst>
          </p:cNvPr>
          <p:cNvGrpSpPr/>
          <p:nvPr/>
        </p:nvGrpSpPr>
        <p:grpSpPr>
          <a:xfrm>
            <a:off x="-854" y="6156508"/>
            <a:ext cx="12191999" cy="703385"/>
            <a:chOff x="0" y="6194371"/>
            <a:chExt cx="12191999" cy="70338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FBE5767-D3F8-4517-8DAD-D0261DCEF276}"/>
                </a:ext>
              </a:extLst>
            </p:cNvPr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6D22FC-20A5-487F-8E7A-D98C0CAA9CD7}"/>
                </a:ext>
              </a:extLst>
            </p:cNvPr>
            <p:cNvSpPr txBox="1"/>
            <p:nvPr/>
          </p:nvSpPr>
          <p:spPr>
            <a:xfrm>
              <a:off x="748702" y="632001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Aufgabe</a:t>
              </a:r>
              <a:endParaRPr lang="id-ID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E6B18F6-C283-45F6-BCB3-1E07CD34F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8266C0B-7F78-4FAC-BA95-D2181E71D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B5A2E6-83CF-486A-8169-0D14742FB3EE}"/>
              </a:ext>
            </a:extLst>
          </p:cNvPr>
          <p:cNvCxnSpPr>
            <a:cxnSpLocks/>
          </p:cNvCxnSpPr>
          <p:nvPr/>
        </p:nvCxnSpPr>
        <p:spPr>
          <a:xfrm>
            <a:off x="4189865" y="6672008"/>
            <a:ext cx="3849235" cy="10257"/>
          </a:xfrm>
          <a:prstGeom prst="line">
            <a:avLst/>
          </a:prstGeom>
          <a:ln w="28575"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">
            <a:extLst>
              <a:ext uri="{FF2B5EF4-FFF2-40B4-BE49-F238E27FC236}">
                <a16:creationId xmlns:a16="http://schemas.microsoft.com/office/drawing/2014/main" id="{220ACECE-911E-32B5-E105-EB57318EF455}"/>
              </a:ext>
            </a:extLst>
          </p:cNvPr>
          <p:cNvSpPr txBox="1"/>
          <p:nvPr/>
        </p:nvSpPr>
        <p:spPr>
          <a:xfrm>
            <a:off x="768572" y="619718"/>
            <a:ext cx="775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  <a:endParaRPr lang="id-ID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830810D4-5F1D-B5D1-1DA2-1022185C6615}"/>
              </a:ext>
            </a:extLst>
          </p:cNvPr>
          <p:cNvSpPr txBox="1"/>
          <p:nvPr/>
        </p:nvSpPr>
        <p:spPr>
          <a:xfrm>
            <a:off x="745160" y="1069328"/>
            <a:ext cx="867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Bibliothek</a:t>
            </a:r>
            <a:endParaRPr lang="id-ID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590668FF-216C-A000-71EA-812A9ABC15DF}"/>
              </a:ext>
            </a:extLst>
          </p:cNvPr>
          <p:cNvSpPr/>
          <p:nvPr/>
        </p:nvSpPr>
        <p:spPr>
          <a:xfrm>
            <a:off x="355913" y="2826463"/>
            <a:ext cx="1570123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07B68C47-455A-CF7D-C5CE-8BAF21D48A8D}"/>
              </a:ext>
            </a:extLst>
          </p:cNvPr>
          <p:cNvSpPr/>
          <p:nvPr/>
        </p:nvSpPr>
        <p:spPr>
          <a:xfrm>
            <a:off x="360722" y="3284580"/>
            <a:ext cx="1565314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3757E02B-9E60-2C52-E087-61C27E1A039A}"/>
              </a:ext>
            </a:extLst>
          </p:cNvPr>
          <p:cNvSpPr/>
          <p:nvPr/>
        </p:nvSpPr>
        <p:spPr>
          <a:xfrm>
            <a:off x="360722" y="3749348"/>
            <a:ext cx="1565314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5AB4021B-5CDE-286F-33EF-FFFB250166EC}"/>
              </a:ext>
            </a:extLst>
          </p:cNvPr>
          <p:cNvSpPr/>
          <p:nvPr/>
        </p:nvSpPr>
        <p:spPr>
          <a:xfrm>
            <a:off x="355913" y="4187747"/>
            <a:ext cx="1565315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A1679EC7-5A7C-478B-D72E-DEE4E3F89D77}"/>
              </a:ext>
            </a:extLst>
          </p:cNvPr>
          <p:cNvSpPr/>
          <p:nvPr/>
        </p:nvSpPr>
        <p:spPr>
          <a:xfrm>
            <a:off x="355913" y="4652515"/>
            <a:ext cx="1868407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F56807B2-D0CC-28A9-B9D1-EAA5505CE638}"/>
              </a:ext>
            </a:extLst>
          </p:cNvPr>
          <p:cNvSpPr txBox="1"/>
          <p:nvPr/>
        </p:nvSpPr>
        <p:spPr>
          <a:xfrm>
            <a:off x="328660" y="2317977"/>
            <a:ext cx="1508370" cy="2606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Projektbeschreibung</a:t>
            </a: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Scrum</a:t>
            </a: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Kanban Board</a:t>
            </a: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Observer</a:t>
            </a: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</a:t>
            </a:r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Beispiel</a:t>
            </a: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Schüler</a:t>
            </a: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Aufgabe</a:t>
            </a:r>
          </a:p>
        </p:txBody>
      </p:sp>
      <p:sp>
        <p:nvSpPr>
          <p:cNvPr id="4" name="TextBox 27">
            <a:extLst>
              <a:ext uri="{FF2B5EF4-FFF2-40B4-BE49-F238E27FC236}">
                <a16:creationId xmlns:a16="http://schemas.microsoft.com/office/drawing/2014/main" id="{ACD0A453-1349-FFF5-3A63-FA070C1B5F64}"/>
              </a:ext>
            </a:extLst>
          </p:cNvPr>
          <p:cNvSpPr txBox="1"/>
          <p:nvPr/>
        </p:nvSpPr>
        <p:spPr>
          <a:xfrm>
            <a:off x="2511399" y="1106836"/>
            <a:ext cx="9135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https://github.com/Danieltschitschikow/Observer</a:t>
            </a:r>
            <a:endParaRPr lang="id-ID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9FAE09A-8302-28C2-A45F-3F66E481C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610" y="2205212"/>
            <a:ext cx="6313830" cy="80540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D699A83-AE70-4A72-7BBC-F209434A7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1845" y="3219727"/>
            <a:ext cx="5235159" cy="57529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84369A9-EE50-A24C-72E0-D0C65F577F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1846" y="4039179"/>
            <a:ext cx="5235159" cy="57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65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8FEBA8-9453-4816-832D-A37A21DBDC48}"/>
              </a:ext>
            </a:extLst>
          </p:cNvPr>
          <p:cNvSpPr txBox="1"/>
          <p:nvPr/>
        </p:nvSpPr>
        <p:spPr>
          <a:xfrm>
            <a:off x="2526474" y="1049796"/>
            <a:ext cx="905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Danke für die Aufmerksamkeit!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5FF435-7E2D-484E-BB88-F28EAC8ED217}"/>
              </a:ext>
            </a:extLst>
          </p:cNvPr>
          <p:cNvSpPr/>
          <p:nvPr/>
        </p:nvSpPr>
        <p:spPr>
          <a:xfrm>
            <a:off x="2754144" y="2292190"/>
            <a:ext cx="1164548" cy="358746"/>
          </a:xfrm>
          <a:prstGeom prst="roundRect">
            <a:avLst>
              <a:gd name="adj" fmla="val 47764"/>
            </a:avLst>
          </a:prstGeom>
          <a:solidFill>
            <a:srgbClr val="1ED760"/>
          </a:solidFill>
          <a:ln>
            <a:noFill/>
          </a:ln>
          <a:effectLst>
            <a:outerShdw blurRad="254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C25980-AFC3-40B3-8D0B-C4D1C67E63BE}"/>
              </a:ext>
            </a:extLst>
          </p:cNvPr>
          <p:cNvSpPr/>
          <p:nvPr/>
        </p:nvSpPr>
        <p:spPr>
          <a:xfrm>
            <a:off x="4088870" y="2292190"/>
            <a:ext cx="1484937" cy="358746"/>
          </a:xfrm>
          <a:prstGeom prst="roundRect">
            <a:avLst>
              <a:gd name="adj" fmla="val 47764"/>
            </a:avLst>
          </a:prstGeom>
          <a:solidFill>
            <a:schemeClr val="bg1">
              <a:lumMod val="50000"/>
              <a:alpha val="34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254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ED7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FOLLOWING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65087F-EC64-42BF-880E-D683DFC24545}"/>
              </a:ext>
            </a:extLst>
          </p:cNvPr>
          <p:cNvSpPr/>
          <p:nvPr/>
        </p:nvSpPr>
        <p:spPr>
          <a:xfrm>
            <a:off x="5743985" y="2292190"/>
            <a:ext cx="452399" cy="358746"/>
          </a:xfrm>
          <a:prstGeom prst="roundRect">
            <a:avLst>
              <a:gd name="adj" fmla="val 47764"/>
            </a:avLst>
          </a:prstGeom>
          <a:solidFill>
            <a:schemeClr val="bg1">
              <a:lumMod val="50000"/>
              <a:alpha val="34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254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</p:txBody>
      </p:sp>
      <p:sp>
        <p:nvSpPr>
          <p:cNvPr id="9" name="Freeform 140">
            <a:extLst>
              <a:ext uri="{FF2B5EF4-FFF2-40B4-BE49-F238E27FC236}">
                <a16:creationId xmlns:a16="http://schemas.microsoft.com/office/drawing/2014/main" id="{1831BC3A-49BB-4BA5-AF34-BDD89669E3F5}"/>
              </a:ext>
            </a:extLst>
          </p:cNvPr>
          <p:cNvSpPr/>
          <p:nvPr/>
        </p:nvSpPr>
        <p:spPr>
          <a:xfrm>
            <a:off x="11102821" y="243861"/>
            <a:ext cx="232300" cy="249044"/>
          </a:xfrm>
          <a:custGeom>
            <a:avLst/>
            <a:gdLst>
              <a:gd name="connsiteX0" fmla="*/ 989763 w 1979525"/>
              <a:gd name="connsiteY0" fmla="*/ 0 h 2114669"/>
              <a:gd name="connsiteX1" fmla="*/ 1979525 w 1979525"/>
              <a:gd name="connsiteY1" fmla="*/ 654022 h 2114669"/>
              <a:gd name="connsiteX2" fmla="*/ 1979525 w 1979525"/>
              <a:gd name="connsiteY2" fmla="*/ 2114669 h 2114669"/>
              <a:gd name="connsiteX3" fmla="*/ 1303337 w 1979525"/>
              <a:gd name="connsiteY3" fmla="*/ 2114669 h 2114669"/>
              <a:gd name="connsiteX4" fmla="*/ 1303337 w 1979525"/>
              <a:gd name="connsiteY4" fmla="*/ 1150573 h 2114669"/>
              <a:gd name="connsiteX5" fmla="*/ 697050 w 1979525"/>
              <a:gd name="connsiteY5" fmla="*/ 1150573 h 2114669"/>
              <a:gd name="connsiteX6" fmla="*/ 697050 w 1979525"/>
              <a:gd name="connsiteY6" fmla="*/ 2114669 h 2114669"/>
              <a:gd name="connsiteX7" fmla="*/ 0 w 1979525"/>
              <a:gd name="connsiteY7" fmla="*/ 2114669 h 2114669"/>
              <a:gd name="connsiteX8" fmla="*/ 0 w 1979525"/>
              <a:gd name="connsiteY8" fmla="*/ 654022 h 2114669"/>
              <a:gd name="connsiteX9" fmla="*/ 989763 w 1979525"/>
              <a:gd name="connsiteY9" fmla="*/ 0 h 21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9525" h="2114669">
                <a:moveTo>
                  <a:pt x="989763" y="0"/>
                </a:moveTo>
                <a:lnTo>
                  <a:pt x="1979525" y="654022"/>
                </a:lnTo>
                <a:lnTo>
                  <a:pt x="1979525" y="2114669"/>
                </a:lnTo>
                <a:lnTo>
                  <a:pt x="1303337" y="2114669"/>
                </a:lnTo>
                <a:lnTo>
                  <a:pt x="1303337" y="1150573"/>
                </a:lnTo>
                <a:lnTo>
                  <a:pt x="697050" y="1150573"/>
                </a:lnTo>
                <a:lnTo>
                  <a:pt x="697050" y="2114669"/>
                </a:lnTo>
                <a:lnTo>
                  <a:pt x="0" y="2114669"/>
                </a:lnTo>
                <a:lnTo>
                  <a:pt x="0" y="654022"/>
                </a:lnTo>
                <a:lnTo>
                  <a:pt x="989763" y="0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14BEF0-CCA3-44CE-B69F-76189F55B0EF}"/>
              </a:ext>
            </a:extLst>
          </p:cNvPr>
          <p:cNvGrpSpPr/>
          <p:nvPr/>
        </p:nvGrpSpPr>
        <p:grpSpPr>
          <a:xfrm>
            <a:off x="11512494" y="261120"/>
            <a:ext cx="217496" cy="231785"/>
            <a:chOff x="3688336" y="1545798"/>
            <a:chExt cx="276625" cy="38342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4D2895-8DA0-4F68-BBAC-CCCBCB001441}"/>
                </a:ext>
              </a:extLst>
            </p:cNvPr>
            <p:cNvCxnSpPr/>
            <p:nvPr/>
          </p:nvCxnSpPr>
          <p:spPr>
            <a:xfrm>
              <a:off x="3688336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E908FEE-69F2-41FB-AC57-AFEE28F29C62}"/>
                </a:ext>
              </a:extLst>
            </p:cNvPr>
            <p:cNvCxnSpPr/>
            <p:nvPr/>
          </p:nvCxnSpPr>
          <p:spPr>
            <a:xfrm>
              <a:off x="3772861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F28171-D802-432A-99A5-FC5B3D971027}"/>
                </a:ext>
              </a:extLst>
            </p:cNvPr>
            <p:cNvCxnSpPr/>
            <p:nvPr/>
          </p:nvCxnSpPr>
          <p:spPr>
            <a:xfrm>
              <a:off x="3857385" y="1545798"/>
              <a:ext cx="107576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4" descr="Spotify Logo Png - Free Transparent PNG Logos">
            <a:extLst>
              <a:ext uri="{FF2B5EF4-FFF2-40B4-BE49-F238E27FC236}">
                <a16:creationId xmlns:a16="http://schemas.microsoft.com/office/drawing/2014/main" id="{B2CA7250-FCD2-48FE-9345-8CF3AF0D6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22" y="221492"/>
            <a:ext cx="320960" cy="32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5A19FD-B257-43F8-9804-2EA837EF4E98}"/>
              </a:ext>
            </a:extLst>
          </p:cNvPr>
          <p:cNvSpPr/>
          <p:nvPr/>
        </p:nvSpPr>
        <p:spPr>
          <a:xfrm>
            <a:off x="2754144" y="218097"/>
            <a:ext cx="7611262" cy="358746"/>
          </a:xfrm>
          <a:prstGeom prst="roundRect">
            <a:avLst>
              <a:gd name="adj" fmla="val 47764"/>
            </a:avLst>
          </a:prstGeom>
          <a:solidFill>
            <a:srgbClr val="F7F7F7">
              <a:alpha val="97000"/>
            </a:srgbClr>
          </a:solidFill>
          <a:ln>
            <a:noFill/>
          </a:ln>
          <a:effectLst>
            <a:outerShdw blurRad="254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Search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8C0E5C-553F-41CC-9952-5593127A2B08}"/>
              </a:ext>
            </a:extLst>
          </p:cNvPr>
          <p:cNvGrpSpPr/>
          <p:nvPr/>
        </p:nvGrpSpPr>
        <p:grpSpPr>
          <a:xfrm>
            <a:off x="10019392" y="294140"/>
            <a:ext cx="168641" cy="190293"/>
            <a:chOff x="1871831" y="1043492"/>
            <a:chExt cx="261536" cy="26501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D68C82B-4AD0-4CA4-ACB2-4EDBD46A25BF}"/>
                </a:ext>
              </a:extLst>
            </p:cNvPr>
            <p:cNvSpPr/>
            <p:nvPr/>
          </p:nvSpPr>
          <p:spPr>
            <a:xfrm>
              <a:off x="1871831" y="1043492"/>
              <a:ext cx="226920" cy="226920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F2A9AA-9A6C-46DC-9A10-8381A0693D11}"/>
                </a:ext>
              </a:extLst>
            </p:cNvPr>
            <p:cNvCxnSpPr>
              <a:stCxn id="17" idx="5"/>
            </p:cNvCxnSpPr>
            <p:nvPr/>
          </p:nvCxnSpPr>
          <p:spPr>
            <a:xfrm>
              <a:off x="2065519" y="1237180"/>
              <a:ext cx="67848" cy="7132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C91BC9-D337-4FD3-ABB2-AF9DB3B4162D}"/>
              </a:ext>
            </a:extLst>
          </p:cNvPr>
          <p:cNvGrpSpPr/>
          <p:nvPr/>
        </p:nvGrpSpPr>
        <p:grpSpPr>
          <a:xfrm>
            <a:off x="-854" y="6156508"/>
            <a:ext cx="12191999" cy="703385"/>
            <a:chOff x="0" y="6194371"/>
            <a:chExt cx="12191999" cy="70338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FBE5767-D3F8-4517-8DAD-D0261DCEF276}"/>
                </a:ext>
              </a:extLst>
            </p:cNvPr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6D22FC-20A5-487F-8E7A-D98C0CAA9CD7}"/>
                </a:ext>
              </a:extLst>
            </p:cNvPr>
            <p:cNvSpPr txBox="1"/>
            <p:nvPr/>
          </p:nvSpPr>
          <p:spPr>
            <a:xfrm>
              <a:off x="748702" y="6320018"/>
              <a:ext cx="1242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Observer</a:t>
              </a:r>
              <a:endParaRPr lang="id-ID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E6B18F6-C283-45F6-BCB3-1E07CD34F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8266C0B-7F78-4FAC-BA95-D2181E71D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B5A2E6-83CF-486A-8169-0D14742FB3EE}"/>
              </a:ext>
            </a:extLst>
          </p:cNvPr>
          <p:cNvCxnSpPr>
            <a:cxnSpLocks/>
          </p:cNvCxnSpPr>
          <p:nvPr/>
        </p:nvCxnSpPr>
        <p:spPr>
          <a:xfrm>
            <a:off x="4189865" y="6672008"/>
            <a:ext cx="3849235" cy="10257"/>
          </a:xfrm>
          <a:prstGeom prst="line">
            <a:avLst/>
          </a:prstGeom>
          <a:ln w="28575"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29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6CC15715-A34E-028A-3127-79583FBDE642}"/>
              </a:ext>
            </a:extLst>
          </p:cNvPr>
          <p:cNvSpPr/>
          <p:nvPr/>
        </p:nvSpPr>
        <p:spPr>
          <a:xfrm>
            <a:off x="8384284" y="1372424"/>
            <a:ext cx="3092115" cy="309211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0D542A-10EB-4901-970F-5064B688E5CB}"/>
              </a:ext>
            </a:extLst>
          </p:cNvPr>
          <p:cNvSpPr txBox="1"/>
          <p:nvPr/>
        </p:nvSpPr>
        <p:spPr>
          <a:xfrm>
            <a:off x="1220294" y="386457"/>
            <a:ext cx="4490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Projektgruppe</a:t>
            </a:r>
            <a:endParaRPr lang="de-DE" sz="4000" b="1" dirty="0">
              <a:solidFill>
                <a:schemeClr val="bg1"/>
              </a:solidFill>
              <a:latin typeface="Arial" panose="020B0604020202020204" pitchFamily="34" charset="0"/>
              <a:ea typeface="Roboto Th" pitchFamily="2" charset="0"/>
              <a:cs typeface="Arial" panose="020B0604020202020204" pitchFamily="34" charset="0"/>
            </a:endParaRPr>
          </a:p>
        </p:txBody>
      </p:sp>
      <p:pic>
        <p:nvPicPr>
          <p:cNvPr id="23" name="Picture 4" descr="Spotify Logo Png - Free Transparent PNG Logos">
            <a:extLst>
              <a:ext uri="{FF2B5EF4-FFF2-40B4-BE49-F238E27FC236}">
                <a16:creationId xmlns:a16="http://schemas.microsoft.com/office/drawing/2014/main" id="{AABB4D39-A208-4D83-A75F-2E4479B37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53" y="274668"/>
            <a:ext cx="931465" cy="93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F54119B-3A13-454E-88B7-69973DE371C1}"/>
              </a:ext>
            </a:extLst>
          </p:cNvPr>
          <p:cNvSpPr txBox="1"/>
          <p:nvPr/>
        </p:nvSpPr>
        <p:spPr>
          <a:xfrm>
            <a:off x="5305888" y="4667475"/>
            <a:ext cx="132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Daniel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E50992-0846-4155-A698-DA754814A884}"/>
              </a:ext>
            </a:extLst>
          </p:cNvPr>
          <p:cNvSpPr txBox="1"/>
          <p:nvPr/>
        </p:nvSpPr>
        <p:spPr>
          <a:xfrm>
            <a:off x="9106300" y="4529765"/>
            <a:ext cx="1642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Lennard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14633F-9A73-40FB-9A84-B3A19DB926C4}"/>
              </a:ext>
            </a:extLst>
          </p:cNvPr>
          <p:cNvSpPr txBox="1"/>
          <p:nvPr/>
        </p:nvSpPr>
        <p:spPr>
          <a:xfrm>
            <a:off x="1040714" y="4529765"/>
            <a:ext cx="193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Francisco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163A4FB-3E29-4825-82A4-6A2F53584465}"/>
              </a:ext>
            </a:extLst>
          </p:cNvPr>
          <p:cNvSpPr/>
          <p:nvPr/>
        </p:nvSpPr>
        <p:spPr>
          <a:xfrm>
            <a:off x="5315575" y="5109510"/>
            <a:ext cx="1290013" cy="376064"/>
          </a:xfrm>
          <a:prstGeom prst="roundRect">
            <a:avLst>
              <a:gd name="adj" fmla="val 47764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254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FOLLOW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734A7B7-4817-4718-9068-3F504566E5EC}"/>
              </a:ext>
            </a:extLst>
          </p:cNvPr>
          <p:cNvSpPr/>
          <p:nvPr/>
        </p:nvSpPr>
        <p:spPr>
          <a:xfrm>
            <a:off x="9282749" y="5056656"/>
            <a:ext cx="1290013" cy="376064"/>
          </a:xfrm>
          <a:prstGeom prst="roundRect">
            <a:avLst>
              <a:gd name="adj" fmla="val 47764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254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FOLLOW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5C902F5-82D6-4083-AA17-F8138986D64E}"/>
              </a:ext>
            </a:extLst>
          </p:cNvPr>
          <p:cNvSpPr/>
          <p:nvPr/>
        </p:nvSpPr>
        <p:spPr>
          <a:xfrm>
            <a:off x="1348402" y="5056656"/>
            <a:ext cx="1290013" cy="376064"/>
          </a:xfrm>
          <a:prstGeom prst="roundRect">
            <a:avLst>
              <a:gd name="adj" fmla="val 47764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254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FOLLOW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81657D4-76DA-45D8-98A9-232A8BD2DEDE}"/>
              </a:ext>
            </a:extLst>
          </p:cNvPr>
          <p:cNvSpPr/>
          <p:nvPr/>
        </p:nvSpPr>
        <p:spPr>
          <a:xfrm>
            <a:off x="5012230" y="6109402"/>
            <a:ext cx="1896702" cy="434744"/>
          </a:xfrm>
          <a:prstGeom prst="roundRect">
            <a:avLst>
              <a:gd name="adj" fmla="val 47764"/>
            </a:avLst>
          </a:prstGeom>
          <a:solidFill>
            <a:srgbClr val="1ED760"/>
          </a:solidFill>
          <a:ln>
            <a:noFill/>
          </a:ln>
          <a:effectLst>
            <a:outerShdw blurRad="254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PLAY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C172D2B-DD98-9CBC-555A-15E0C234417E}"/>
              </a:ext>
            </a:extLst>
          </p:cNvPr>
          <p:cNvSpPr/>
          <p:nvPr/>
        </p:nvSpPr>
        <p:spPr>
          <a:xfrm>
            <a:off x="464140" y="1372424"/>
            <a:ext cx="3092115" cy="309211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2" name="Grafik 11" descr="Benutzer mit einfarbiger Füllung">
            <a:extLst>
              <a:ext uri="{FF2B5EF4-FFF2-40B4-BE49-F238E27FC236}">
                <a16:creationId xmlns:a16="http://schemas.microsoft.com/office/drawing/2014/main" id="{B966D359-9DD3-D02F-D57E-5A6A5C22B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3189" y="1883910"/>
            <a:ext cx="2069141" cy="2069141"/>
          </a:xfrm>
          <a:prstGeom prst="rect">
            <a:avLst/>
          </a:prstGeom>
        </p:spPr>
      </p:pic>
      <p:pic>
        <p:nvPicPr>
          <p:cNvPr id="13" name="Grafik 12" descr="Benutzer mit einfarbiger Füllung">
            <a:extLst>
              <a:ext uri="{FF2B5EF4-FFF2-40B4-BE49-F238E27FC236}">
                <a16:creationId xmlns:a16="http://schemas.microsoft.com/office/drawing/2014/main" id="{8B6DA914-5C7E-6B53-7096-924433500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626" y="1883910"/>
            <a:ext cx="2069141" cy="2069141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81933BE2-D6F0-F5F4-1259-27BE0286D77D}"/>
              </a:ext>
            </a:extLst>
          </p:cNvPr>
          <p:cNvSpPr/>
          <p:nvPr/>
        </p:nvSpPr>
        <p:spPr>
          <a:xfrm>
            <a:off x="4424212" y="1372426"/>
            <a:ext cx="3092115" cy="309211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" name="Grafik 10" descr="Benutzer mit einfarbiger Füllung">
            <a:extLst>
              <a:ext uri="{FF2B5EF4-FFF2-40B4-BE49-F238E27FC236}">
                <a16:creationId xmlns:a16="http://schemas.microsoft.com/office/drawing/2014/main" id="{6B600CE6-AFFC-CA99-CC14-C7E9287FDD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5699" y="1883913"/>
            <a:ext cx="2069141" cy="206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5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18">
            <a:extLst>
              <a:ext uri="{FF2B5EF4-FFF2-40B4-BE49-F238E27FC236}">
                <a16:creationId xmlns:a16="http://schemas.microsoft.com/office/drawing/2014/main" id="{34A75664-31C2-366D-0936-E6F79A9EF323}"/>
              </a:ext>
            </a:extLst>
          </p:cNvPr>
          <p:cNvSpPr/>
          <p:nvPr/>
        </p:nvSpPr>
        <p:spPr>
          <a:xfrm>
            <a:off x="2176539" y="1421145"/>
            <a:ext cx="9874773" cy="1975032"/>
          </a:xfrm>
          <a:prstGeom prst="roundRect">
            <a:avLst>
              <a:gd name="adj" fmla="val 220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8">
            <a:extLst>
              <a:ext uri="{FF2B5EF4-FFF2-40B4-BE49-F238E27FC236}">
                <a16:creationId xmlns:a16="http://schemas.microsoft.com/office/drawing/2014/main" id="{6ACF5FD2-F148-F1F0-0790-345EC4B23891}"/>
              </a:ext>
            </a:extLst>
          </p:cNvPr>
          <p:cNvSpPr/>
          <p:nvPr/>
        </p:nvSpPr>
        <p:spPr>
          <a:xfrm>
            <a:off x="208562" y="110169"/>
            <a:ext cx="1895660" cy="5963579"/>
          </a:xfrm>
          <a:prstGeom prst="roundRect">
            <a:avLst>
              <a:gd name="adj" fmla="val 220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3C1E2550-B9B2-CD95-6D28-2D9F6141791F}"/>
              </a:ext>
            </a:extLst>
          </p:cNvPr>
          <p:cNvSpPr/>
          <p:nvPr/>
        </p:nvSpPr>
        <p:spPr>
          <a:xfrm>
            <a:off x="355913" y="2361695"/>
            <a:ext cx="1868407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eform 140">
            <a:extLst>
              <a:ext uri="{FF2B5EF4-FFF2-40B4-BE49-F238E27FC236}">
                <a16:creationId xmlns:a16="http://schemas.microsoft.com/office/drawing/2014/main" id="{1831BC3A-49BB-4BA5-AF34-BDD89669E3F5}"/>
              </a:ext>
            </a:extLst>
          </p:cNvPr>
          <p:cNvSpPr/>
          <p:nvPr/>
        </p:nvSpPr>
        <p:spPr>
          <a:xfrm>
            <a:off x="420389" y="629320"/>
            <a:ext cx="169602" cy="183955"/>
          </a:xfrm>
          <a:custGeom>
            <a:avLst/>
            <a:gdLst>
              <a:gd name="connsiteX0" fmla="*/ 989763 w 1979525"/>
              <a:gd name="connsiteY0" fmla="*/ 0 h 2114669"/>
              <a:gd name="connsiteX1" fmla="*/ 1979525 w 1979525"/>
              <a:gd name="connsiteY1" fmla="*/ 654022 h 2114669"/>
              <a:gd name="connsiteX2" fmla="*/ 1979525 w 1979525"/>
              <a:gd name="connsiteY2" fmla="*/ 2114669 h 2114669"/>
              <a:gd name="connsiteX3" fmla="*/ 1303337 w 1979525"/>
              <a:gd name="connsiteY3" fmla="*/ 2114669 h 2114669"/>
              <a:gd name="connsiteX4" fmla="*/ 1303337 w 1979525"/>
              <a:gd name="connsiteY4" fmla="*/ 1150573 h 2114669"/>
              <a:gd name="connsiteX5" fmla="*/ 697050 w 1979525"/>
              <a:gd name="connsiteY5" fmla="*/ 1150573 h 2114669"/>
              <a:gd name="connsiteX6" fmla="*/ 697050 w 1979525"/>
              <a:gd name="connsiteY6" fmla="*/ 2114669 h 2114669"/>
              <a:gd name="connsiteX7" fmla="*/ 0 w 1979525"/>
              <a:gd name="connsiteY7" fmla="*/ 2114669 h 2114669"/>
              <a:gd name="connsiteX8" fmla="*/ 0 w 1979525"/>
              <a:gd name="connsiteY8" fmla="*/ 654022 h 2114669"/>
              <a:gd name="connsiteX9" fmla="*/ 989763 w 1979525"/>
              <a:gd name="connsiteY9" fmla="*/ 0 h 21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9525" h="2114669">
                <a:moveTo>
                  <a:pt x="989763" y="0"/>
                </a:moveTo>
                <a:lnTo>
                  <a:pt x="1979525" y="654022"/>
                </a:lnTo>
                <a:lnTo>
                  <a:pt x="1979525" y="2114669"/>
                </a:lnTo>
                <a:lnTo>
                  <a:pt x="1303337" y="2114669"/>
                </a:lnTo>
                <a:lnTo>
                  <a:pt x="1303337" y="1150573"/>
                </a:lnTo>
                <a:lnTo>
                  <a:pt x="697050" y="1150573"/>
                </a:lnTo>
                <a:lnTo>
                  <a:pt x="697050" y="2114669"/>
                </a:lnTo>
                <a:lnTo>
                  <a:pt x="0" y="2114669"/>
                </a:lnTo>
                <a:lnTo>
                  <a:pt x="0" y="654022"/>
                </a:lnTo>
                <a:lnTo>
                  <a:pt x="989763" y="0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14BEF0-CCA3-44CE-B69F-76189F55B0EF}"/>
              </a:ext>
            </a:extLst>
          </p:cNvPr>
          <p:cNvGrpSpPr/>
          <p:nvPr/>
        </p:nvGrpSpPr>
        <p:grpSpPr>
          <a:xfrm>
            <a:off x="447727" y="1106836"/>
            <a:ext cx="158793" cy="171207"/>
            <a:chOff x="3688336" y="1545798"/>
            <a:chExt cx="276625" cy="38342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4D2895-8DA0-4F68-BBAC-CCCBCB001441}"/>
                </a:ext>
              </a:extLst>
            </p:cNvPr>
            <p:cNvCxnSpPr/>
            <p:nvPr/>
          </p:nvCxnSpPr>
          <p:spPr>
            <a:xfrm>
              <a:off x="3688336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E908FEE-69F2-41FB-AC57-AFEE28F29C62}"/>
                </a:ext>
              </a:extLst>
            </p:cNvPr>
            <p:cNvCxnSpPr/>
            <p:nvPr/>
          </p:nvCxnSpPr>
          <p:spPr>
            <a:xfrm>
              <a:off x="3772861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F28171-D802-432A-99A5-FC5B3D971027}"/>
                </a:ext>
              </a:extLst>
            </p:cNvPr>
            <p:cNvCxnSpPr/>
            <p:nvPr/>
          </p:nvCxnSpPr>
          <p:spPr>
            <a:xfrm>
              <a:off x="3857385" y="1545798"/>
              <a:ext cx="107576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4" descr="Spotify Logo Png - Free Transparent PNG Logos">
            <a:extLst>
              <a:ext uri="{FF2B5EF4-FFF2-40B4-BE49-F238E27FC236}">
                <a16:creationId xmlns:a16="http://schemas.microsoft.com/office/drawing/2014/main" id="{B2CA7250-FCD2-48FE-9345-8CF3AF0D6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3" y="217588"/>
            <a:ext cx="237076" cy="23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2C91BC9-D337-4FD3-ABB2-AF9DB3B4162D}"/>
              </a:ext>
            </a:extLst>
          </p:cNvPr>
          <p:cNvGrpSpPr/>
          <p:nvPr/>
        </p:nvGrpSpPr>
        <p:grpSpPr>
          <a:xfrm>
            <a:off x="-854" y="6156508"/>
            <a:ext cx="12191999" cy="703385"/>
            <a:chOff x="0" y="6194371"/>
            <a:chExt cx="12191999" cy="70338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FBE5767-D3F8-4517-8DAD-D0261DCEF276}"/>
                </a:ext>
              </a:extLst>
            </p:cNvPr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6D22FC-20A5-487F-8E7A-D98C0CAA9CD7}"/>
                </a:ext>
              </a:extLst>
            </p:cNvPr>
            <p:cNvSpPr txBox="1"/>
            <p:nvPr/>
          </p:nvSpPr>
          <p:spPr>
            <a:xfrm>
              <a:off x="748702" y="6320018"/>
              <a:ext cx="1242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Observer</a:t>
              </a:r>
              <a:endParaRPr lang="id-ID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E6B18F6-C283-45F6-BCB3-1E07CD34F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8266C0B-7F78-4FAC-BA95-D2181E71D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B5A2E6-83CF-486A-8169-0D14742FB3EE}"/>
              </a:ext>
            </a:extLst>
          </p:cNvPr>
          <p:cNvCxnSpPr>
            <a:cxnSpLocks/>
          </p:cNvCxnSpPr>
          <p:nvPr/>
        </p:nvCxnSpPr>
        <p:spPr>
          <a:xfrm>
            <a:off x="4189865" y="6672008"/>
            <a:ext cx="3849235" cy="10257"/>
          </a:xfrm>
          <a:prstGeom prst="line">
            <a:avLst/>
          </a:prstGeom>
          <a:ln w="28575"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">
            <a:extLst>
              <a:ext uri="{FF2B5EF4-FFF2-40B4-BE49-F238E27FC236}">
                <a16:creationId xmlns:a16="http://schemas.microsoft.com/office/drawing/2014/main" id="{220ACECE-911E-32B5-E105-EB57318EF455}"/>
              </a:ext>
            </a:extLst>
          </p:cNvPr>
          <p:cNvSpPr txBox="1"/>
          <p:nvPr/>
        </p:nvSpPr>
        <p:spPr>
          <a:xfrm>
            <a:off x="768572" y="619718"/>
            <a:ext cx="775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  <a:endParaRPr lang="id-ID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830810D4-5F1D-B5D1-1DA2-1022185C6615}"/>
              </a:ext>
            </a:extLst>
          </p:cNvPr>
          <p:cNvSpPr txBox="1"/>
          <p:nvPr/>
        </p:nvSpPr>
        <p:spPr>
          <a:xfrm>
            <a:off x="745160" y="1069328"/>
            <a:ext cx="867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Bibliothek</a:t>
            </a:r>
            <a:endParaRPr lang="id-ID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590668FF-216C-A000-71EA-812A9ABC15DF}"/>
              </a:ext>
            </a:extLst>
          </p:cNvPr>
          <p:cNvSpPr/>
          <p:nvPr/>
        </p:nvSpPr>
        <p:spPr>
          <a:xfrm>
            <a:off x="355913" y="2826463"/>
            <a:ext cx="1570123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07B68C47-455A-CF7D-C5CE-8BAF21D48A8D}"/>
              </a:ext>
            </a:extLst>
          </p:cNvPr>
          <p:cNvSpPr/>
          <p:nvPr/>
        </p:nvSpPr>
        <p:spPr>
          <a:xfrm>
            <a:off x="360722" y="3284580"/>
            <a:ext cx="1570123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3757E02B-9E60-2C52-E087-61C27E1A039A}"/>
              </a:ext>
            </a:extLst>
          </p:cNvPr>
          <p:cNvSpPr/>
          <p:nvPr/>
        </p:nvSpPr>
        <p:spPr>
          <a:xfrm>
            <a:off x="360722" y="3749348"/>
            <a:ext cx="1570123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5AB4021B-5CDE-286F-33EF-FFFB250166EC}"/>
              </a:ext>
            </a:extLst>
          </p:cNvPr>
          <p:cNvSpPr/>
          <p:nvPr/>
        </p:nvSpPr>
        <p:spPr>
          <a:xfrm>
            <a:off x="355913" y="4187747"/>
            <a:ext cx="1570123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A1679EC7-5A7C-478B-D72E-DEE4E3F89D77}"/>
              </a:ext>
            </a:extLst>
          </p:cNvPr>
          <p:cNvSpPr/>
          <p:nvPr/>
        </p:nvSpPr>
        <p:spPr>
          <a:xfrm>
            <a:off x="355913" y="4652515"/>
            <a:ext cx="1570123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F56807B2-D0CC-28A9-B9D1-EAA5505CE638}"/>
              </a:ext>
            </a:extLst>
          </p:cNvPr>
          <p:cNvSpPr txBox="1"/>
          <p:nvPr/>
        </p:nvSpPr>
        <p:spPr>
          <a:xfrm>
            <a:off x="328660" y="2317977"/>
            <a:ext cx="1508370" cy="2606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Projektbeschreibung</a:t>
            </a: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Scrum</a:t>
            </a: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Kanban Board</a:t>
            </a: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Observer</a:t>
            </a: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</a:t>
            </a:r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Beispiel</a:t>
            </a: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Schüler</a:t>
            </a: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Aufgabe</a:t>
            </a:r>
          </a:p>
        </p:txBody>
      </p:sp>
      <p:sp>
        <p:nvSpPr>
          <p:cNvPr id="40" name="TextBox 23">
            <a:extLst>
              <a:ext uri="{FF2B5EF4-FFF2-40B4-BE49-F238E27FC236}">
                <a16:creationId xmlns:a16="http://schemas.microsoft.com/office/drawing/2014/main" id="{F8C71F4F-7B5A-D7E5-E0C7-3375EA67CF90}"/>
              </a:ext>
            </a:extLst>
          </p:cNvPr>
          <p:cNvSpPr txBox="1"/>
          <p:nvPr/>
        </p:nvSpPr>
        <p:spPr>
          <a:xfrm>
            <a:off x="5042144" y="959480"/>
            <a:ext cx="365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Projektbeschreibung</a:t>
            </a:r>
            <a:endParaRPr lang="en-US" sz="2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20">
            <a:extLst>
              <a:ext uri="{FF2B5EF4-FFF2-40B4-BE49-F238E27FC236}">
                <a16:creationId xmlns:a16="http://schemas.microsoft.com/office/drawing/2014/main" id="{2D7E5BD2-13EE-F8AD-2F74-AE292B64669B}"/>
              </a:ext>
            </a:extLst>
          </p:cNvPr>
          <p:cNvSpPr txBox="1"/>
          <p:nvPr/>
        </p:nvSpPr>
        <p:spPr>
          <a:xfrm>
            <a:off x="2368788" y="1585906"/>
            <a:ext cx="953805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000" dirty="0">
                <a:solidFill>
                  <a:srgbClr val="1ED76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Das Projekt 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wurde mit Hilfe von </a:t>
            </a:r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Scrum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erarbeitet. Hierzu benutzten wir die Instrumente Microsoft Teams und GitHub.</a:t>
            </a:r>
          </a:p>
          <a:p>
            <a:pPr algn="just"/>
            <a:endParaRPr lang="de-DE" sz="20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just"/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Um euch das Observer Design Pattern näher zu bringen haben wir als Gruppe einen Python Code mit dem Beispiel Spotify geschrieben.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941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 descr="Pfeil: Leichte Kurve mit einfarbiger Füllung">
            <a:extLst>
              <a:ext uri="{FF2B5EF4-FFF2-40B4-BE49-F238E27FC236}">
                <a16:creationId xmlns:a16="http://schemas.microsoft.com/office/drawing/2014/main" id="{9823752D-BEE2-6BD1-8552-C0F4681EC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4641" y="3777926"/>
            <a:ext cx="4419828" cy="2068199"/>
          </a:xfrm>
          <a:prstGeom prst="rect">
            <a:avLst/>
          </a:prstGeom>
        </p:spPr>
      </p:pic>
      <p:pic>
        <p:nvPicPr>
          <p:cNvPr id="21" name="Grafik 20" descr="Aktualisieren mit einfarbiger Füllung">
            <a:extLst>
              <a:ext uri="{FF2B5EF4-FFF2-40B4-BE49-F238E27FC236}">
                <a16:creationId xmlns:a16="http://schemas.microsoft.com/office/drawing/2014/main" id="{65DA7ACF-494F-07E6-595E-418F7CDBC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8952" y="929289"/>
            <a:ext cx="4337888" cy="4286790"/>
          </a:xfrm>
          <a:prstGeom prst="rect">
            <a:avLst/>
          </a:prstGeom>
        </p:spPr>
      </p:pic>
      <p:sp>
        <p:nvSpPr>
          <p:cNvPr id="2" name="Rectangle: Rounded Corners 18">
            <a:extLst>
              <a:ext uri="{FF2B5EF4-FFF2-40B4-BE49-F238E27FC236}">
                <a16:creationId xmlns:a16="http://schemas.microsoft.com/office/drawing/2014/main" id="{6ACF5FD2-F148-F1F0-0790-345EC4B23891}"/>
              </a:ext>
            </a:extLst>
          </p:cNvPr>
          <p:cNvSpPr/>
          <p:nvPr/>
        </p:nvSpPr>
        <p:spPr>
          <a:xfrm>
            <a:off x="208562" y="110169"/>
            <a:ext cx="1895660" cy="5963579"/>
          </a:xfrm>
          <a:prstGeom prst="roundRect">
            <a:avLst>
              <a:gd name="adj" fmla="val 220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3C1E2550-B9B2-CD95-6D28-2D9F6141791F}"/>
              </a:ext>
            </a:extLst>
          </p:cNvPr>
          <p:cNvSpPr/>
          <p:nvPr/>
        </p:nvSpPr>
        <p:spPr>
          <a:xfrm>
            <a:off x="355913" y="2361695"/>
            <a:ext cx="1570123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eform 140">
            <a:extLst>
              <a:ext uri="{FF2B5EF4-FFF2-40B4-BE49-F238E27FC236}">
                <a16:creationId xmlns:a16="http://schemas.microsoft.com/office/drawing/2014/main" id="{1831BC3A-49BB-4BA5-AF34-BDD89669E3F5}"/>
              </a:ext>
            </a:extLst>
          </p:cNvPr>
          <p:cNvSpPr/>
          <p:nvPr/>
        </p:nvSpPr>
        <p:spPr>
          <a:xfrm>
            <a:off x="420389" y="629320"/>
            <a:ext cx="169602" cy="183955"/>
          </a:xfrm>
          <a:custGeom>
            <a:avLst/>
            <a:gdLst>
              <a:gd name="connsiteX0" fmla="*/ 989763 w 1979525"/>
              <a:gd name="connsiteY0" fmla="*/ 0 h 2114669"/>
              <a:gd name="connsiteX1" fmla="*/ 1979525 w 1979525"/>
              <a:gd name="connsiteY1" fmla="*/ 654022 h 2114669"/>
              <a:gd name="connsiteX2" fmla="*/ 1979525 w 1979525"/>
              <a:gd name="connsiteY2" fmla="*/ 2114669 h 2114669"/>
              <a:gd name="connsiteX3" fmla="*/ 1303337 w 1979525"/>
              <a:gd name="connsiteY3" fmla="*/ 2114669 h 2114669"/>
              <a:gd name="connsiteX4" fmla="*/ 1303337 w 1979525"/>
              <a:gd name="connsiteY4" fmla="*/ 1150573 h 2114669"/>
              <a:gd name="connsiteX5" fmla="*/ 697050 w 1979525"/>
              <a:gd name="connsiteY5" fmla="*/ 1150573 h 2114669"/>
              <a:gd name="connsiteX6" fmla="*/ 697050 w 1979525"/>
              <a:gd name="connsiteY6" fmla="*/ 2114669 h 2114669"/>
              <a:gd name="connsiteX7" fmla="*/ 0 w 1979525"/>
              <a:gd name="connsiteY7" fmla="*/ 2114669 h 2114669"/>
              <a:gd name="connsiteX8" fmla="*/ 0 w 1979525"/>
              <a:gd name="connsiteY8" fmla="*/ 654022 h 2114669"/>
              <a:gd name="connsiteX9" fmla="*/ 989763 w 1979525"/>
              <a:gd name="connsiteY9" fmla="*/ 0 h 21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9525" h="2114669">
                <a:moveTo>
                  <a:pt x="989763" y="0"/>
                </a:moveTo>
                <a:lnTo>
                  <a:pt x="1979525" y="654022"/>
                </a:lnTo>
                <a:lnTo>
                  <a:pt x="1979525" y="2114669"/>
                </a:lnTo>
                <a:lnTo>
                  <a:pt x="1303337" y="2114669"/>
                </a:lnTo>
                <a:lnTo>
                  <a:pt x="1303337" y="1150573"/>
                </a:lnTo>
                <a:lnTo>
                  <a:pt x="697050" y="1150573"/>
                </a:lnTo>
                <a:lnTo>
                  <a:pt x="697050" y="2114669"/>
                </a:lnTo>
                <a:lnTo>
                  <a:pt x="0" y="2114669"/>
                </a:lnTo>
                <a:lnTo>
                  <a:pt x="0" y="654022"/>
                </a:lnTo>
                <a:lnTo>
                  <a:pt x="989763" y="0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14BEF0-CCA3-44CE-B69F-76189F55B0EF}"/>
              </a:ext>
            </a:extLst>
          </p:cNvPr>
          <p:cNvGrpSpPr/>
          <p:nvPr/>
        </p:nvGrpSpPr>
        <p:grpSpPr>
          <a:xfrm>
            <a:off x="447727" y="1106836"/>
            <a:ext cx="158793" cy="171207"/>
            <a:chOff x="3688336" y="1545798"/>
            <a:chExt cx="276625" cy="38342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4D2895-8DA0-4F68-BBAC-CCCBCB001441}"/>
                </a:ext>
              </a:extLst>
            </p:cNvPr>
            <p:cNvCxnSpPr/>
            <p:nvPr/>
          </p:nvCxnSpPr>
          <p:spPr>
            <a:xfrm>
              <a:off x="3688336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E908FEE-69F2-41FB-AC57-AFEE28F29C62}"/>
                </a:ext>
              </a:extLst>
            </p:cNvPr>
            <p:cNvCxnSpPr/>
            <p:nvPr/>
          </p:nvCxnSpPr>
          <p:spPr>
            <a:xfrm>
              <a:off x="3772861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F28171-D802-432A-99A5-FC5B3D971027}"/>
                </a:ext>
              </a:extLst>
            </p:cNvPr>
            <p:cNvCxnSpPr/>
            <p:nvPr/>
          </p:nvCxnSpPr>
          <p:spPr>
            <a:xfrm>
              <a:off x="3857385" y="1545798"/>
              <a:ext cx="107576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4" descr="Spotify Logo Png - Free Transparent PNG Logos">
            <a:extLst>
              <a:ext uri="{FF2B5EF4-FFF2-40B4-BE49-F238E27FC236}">
                <a16:creationId xmlns:a16="http://schemas.microsoft.com/office/drawing/2014/main" id="{B2CA7250-FCD2-48FE-9345-8CF3AF0D6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3" y="217588"/>
            <a:ext cx="237076" cy="23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2C91BC9-D337-4FD3-ABB2-AF9DB3B4162D}"/>
              </a:ext>
            </a:extLst>
          </p:cNvPr>
          <p:cNvGrpSpPr/>
          <p:nvPr/>
        </p:nvGrpSpPr>
        <p:grpSpPr>
          <a:xfrm>
            <a:off x="-854" y="6156508"/>
            <a:ext cx="12191999" cy="703385"/>
            <a:chOff x="0" y="6194371"/>
            <a:chExt cx="12191999" cy="70338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FBE5767-D3F8-4517-8DAD-D0261DCEF276}"/>
                </a:ext>
              </a:extLst>
            </p:cNvPr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6D22FC-20A5-487F-8E7A-D98C0CAA9CD7}"/>
                </a:ext>
              </a:extLst>
            </p:cNvPr>
            <p:cNvSpPr txBox="1"/>
            <p:nvPr/>
          </p:nvSpPr>
          <p:spPr>
            <a:xfrm>
              <a:off x="748702" y="6320018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Scrum</a:t>
              </a:r>
              <a:endParaRPr lang="id-ID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E6B18F6-C283-45F6-BCB3-1E07CD34F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8266C0B-7F78-4FAC-BA95-D2181E71D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B5A2E6-83CF-486A-8169-0D14742FB3EE}"/>
              </a:ext>
            </a:extLst>
          </p:cNvPr>
          <p:cNvCxnSpPr>
            <a:cxnSpLocks/>
          </p:cNvCxnSpPr>
          <p:nvPr/>
        </p:nvCxnSpPr>
        <p:spPr>
          <a:xfrm>
            <a:off x="4189865" y="6672008"/>
            <a:ext cx="3849235" cy="10257"/>
          </a:xfrm>
          <a:prstGeom prst="line">
            <a:avLst/>
          </a:prstGeom>
          <a:ln w="28575"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">
            <a:extLst>
              <a:ext uri="{FF2B5EF4-FFF2-40B4-BE49-F238E27FC236}">
                <a16:creationId xmlns:a16="http://schemas.microsoft.com/office/drawing/2014/main" id="{220ACECE-911E-32B5-E105-EB57318EF455}"/>
              </a:ext>
            </a:extLst>
          </p:cNvPr>
          <p:cNvSpPr txBox="1"/>
          <p:nvPr/>
        </p:nvSpPr>
        <p:spPr>
          <a:xfrm>
            <a:off x="768572" y="619718"/>
            <a:ext cx="775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  <a:endParaRPr lang="id-ID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830810D4-5F1D-B5D1-1DA2-1022185C6615}"/>
              </a:ext>
            </a:extLst>
          </p:cNvPr>
          <p:cNvSpPr txBox="1"/>
          <p:nvPr/>
        </p:nvSpPr>
        <p:spPr>
          <a:xfrm>
            <a:off x="745160" y="1069328"/>
            <a:ext cx="867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Bibliothek</a:t>
            </a:r>
            <a:endParaRPr lang="id-ID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590668FF-216C-A000-71EA-812A9ABC15DF}"/>
              </a:ext>
            </a:extLst>
          </p:cNvPr>
          <p:cNvSpPr/>
          <p:nvPr/>
        </p:nvSpPr>
        <p:spPr>
          <a:xfrm>
            <a:off x="355913" y="2826463"/>
            <a:ext cx="1868407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07B68C47-455A-CF7D-C5CE-8BAF21D48A8D}"/>
              </a:ext>
            </a:extLst>
          </p:cNvPr>
          <p:cNvSpPr/>
          <p:nvPr/>
        </p:nvSpPr>
        <p:spPr>
          <a:xfrm>
            <a:off x="360722" y="3284580"/>
            <a:ext cx="1565314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3757E02B-9E60-2C52-E087-61C27E1A039A}"/>
              </a:ext>
            </a:extLst>
          </p:cNvPr>
          <p:cNvSpPr/>
          <p:nvPr/>
        </p:nvSpPr>
        <p:spPr>
          <a:xfrm>
            <a:off x="360722" y="3749348"/>
            <a:ext cx="1570123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5AB4021B-5CDE-286F-33EF-FFFB250166EC}"/>
              </a:ext>
            </a:extLst>
          </p:cNvPr>
          <p:cNvSpPr/>
          <p:nvPr/>
        </p:nvSpPr>
        <p:spPr>
          <a:xfrm>
            <a:off x="355913" y="4187747"/>
            <a:ext cx="1570123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A1679EC7-5A7C-478B-D72E-DEE4E3F89D77}"/>
              </a:ext>
            </a:extLst>
          </p:cNvPr>
          <p:cNvSpPr/>
          <p:nvPr/>
        </p:nvSpPr>
        <p:spPr>
          <a:xfrm>
            <a:off x="355913" y="4652515"/>
            <a:ext cx="1570123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F56807B2-D0CC-28A9-B9D1-EAA5505CE638}"/>
              </a:ext>
            </a:extLst>
          </p:cNvPr>
          <p:cNvSpPr txBox="1"/>
          <p:nvPr/>
        </p:nvSpPr>
        <p:spPr>
          <a:xfrm>
            <a:off x="328660" y="2317977"/>
            <a:ext cx="1508370" cy="2606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Projektbeschreibung</a:t>
            </a: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Scrum</a:t>
            </a: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Kanban Board</a:t>
            </a: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Observer</a:t>
            </a: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</a:t>
            </a:r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Beispiel</a:t>
            </a: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Schüler</a:t>
            </a: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Aufgabe</a:t>
            </a:r>
          </a:p>
        </p:txBody>
      </p:sp>
      <p:pic>
        <p:nvPicPr>
          <p:cNvPr id="7" name="Grafik 6" descr="Gruppe von Männern Silhouette">
            <a:extLst>
              <a:ext uri="{FF2B5EF4-FFF2-40B4-BE49-F238E27FC236}">
                <a16:creationId xmlns:a16="http://schemas.microsoft.com/office/drawing/2014/main" id="{CA938296-5445-1D70-5398-4FF0B1E9D5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11932" y="2452120"/>
            <a:ext cx="1091499" cy="1091499"/>
          </a:xfrm>
          <a:prstGeom prst="rect">
            <a:avLst/>
          </a:prstGeom>
        </p:spPr>
      </p:pic>
      <p:pic>
        <p:nvPicPr>
          <p:cNvPr id="39" name="Grafik 38" descr="Dokument Silhouette">
            <a:extLst>
              <a:ext uri="{FF2B5EF4-FFF2-40B4-BE49-F238E27FC236}">
                <a16:creationId xmlns:a16="http://schemas.microsoft.com/office/drawing/2014/main" id="{A5D984E1-917F-8D3B-EDD0-1FC24216F0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82116" y="3211327"/>
            <a:ext cx="1035013" cy="1035013"/>
          </a:xfrm>
          <a:prstGeom prst="rect">
            <a:avLst/>
          </a:prstGeom>
        </p:spPr>
      </p:pic>
      <p:sp>
        <p:nvSpPr>
          <p:cNvPr id="40" name="TextBox 27">
            <a:extLst>
              <a:ext uri="{FF2B5EF4-FFF2-40B4-BE49-F238E27FC236}">
                <a16:creationId xmlns:a16="http://schemas.microsoft.com/office/drawing/2014/main" id="{C41DD650-567D-ECEE-7D1C-66CE32D6122A}"/>
              </a:ext>
            </a:extLst>
          </p:cNvPr>
          <p:cNvSpPr txBox="1"/>
          <p:nvPr/>
        </p:nvSpPr>
        <p:spPr>
          <a:xfrm>
            <a:off x="6680820" y="4245249"/>
            <a:ext cx="120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Backlog</a:t>
            </a:r>
            <a:endParaRPr lang="id-ID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27">
            <a:extLst>
              <a:ext uri="{FF2B5EF4-FFF2-40B4-BE49-F238E27FC236}">
                <a16:creationId xmlns:a16="http://schemas.microsoft.com/office/drawing/2014/main" id="{402ACF4D-AC9B-F808-A63C-125D80C68226}"/>
              </a:ext>
            </a:extLst>
          </p:cNvPr>
          <p:cNvSpPr txBox="1"/>
          <p:nvPr/>
        </p:nvSpPr>
        <p:spPr>
          <a:xfrm>
            <a:off x="8181832" y="3549570"/>
            <a:ext cx="175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Entwicklungsteam</a:t>
            </a:r>
          </a:p>
        </p:txBody>
      </p:sp>
      <p:sp>
        <p:nvSpPr>
          <p:cNvPr id="42" name="TextBox 27">
            <a:extLst>
              <a:ext uri="{FF2B5EF4-FFF2-40B4-BE49-F238E27FC236}">
                <a16:creationId xmlns:a16="http://schemas.microsoft.com/office/drawing/2014/main" id="{96F83E71-0840-2AC6-3DEB-7C3EE578005B}"/>
              </a:ext>
            </a:extLst>
          </p:cNvPr>
          <p:cNvSpPr txBox="1"/>
          <p:nvPr/>
        </p:nvSpPr>
        <p:spPr>
          <a:xfrm>
            <a:off x="5764285" y="358107"/>
            <a:ext cx="2261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Sprint</a:t>
            </a:r>
            <a:endParaRPr lang="id-ID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6B6339-542C-9E76-CC79-011C4E71E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012" y="3486203"/>
            <a:ext cx="838460" cy="77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 - Free social media icons">
            <a:extLst>
              <a:ext uri="{FF2B5EF4-FFF2-40B4-BE49-F238E27FC236}">
                <a16:creationId xmlns:a16="http://schemas.microsoft.com/office/drawing/2014/main" id="{8723845D-42F0-2609-528C-6382E9D2D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64" y="3531252"/>
            <a:ext cx="762019" cy="76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Grafik 42" descr="Pfeil: Leichte Kurve mit einfarbiger Füllung">
            <a:extLst>
              <a:ext uri="{FF2B5EF4-FFF2-40B4-BE49-F238E27FC236}">
                <a16:creationId xmlns:a16="http://schemas.microsoft.com/office/drawing/2014/main" id="{CAC3065D-F76A-3D57-1553-F88F6B5BA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7433" y="3746759"/>
            <a:ext cx="1200937" cy="1129100"/>
          </a:xfrm>
          <a:prstGeom prst="rect">
            <a:avLst/>
          </a:prstGeom>
        </p:spPr>
      </p:pic>
      <p:pic>
        <p:nvPicPr>
          <p:cNvPr id="44" name="Grafik 43" descr="Pfeil: Leichte Kurve mit einfarbiger Füllung">
            <a:extLst>
              <a:ext uri="{FF2B5EF4-FFF2-40B4-BE49-F238E27FC236}">
                <a16:creationId xmlns:a16="http://schemas.microsoft.com/office/drawing/2014/main" id="{F0E1AC8E-6C8C-F891-E270-FA15E68BB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6938" y="3787437"/>
            <a:ext cx="1200937" cy="11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11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8">
            <a:extLst>
              <a:ext uri="{FF2B5EF4-FFF2-40B4-BE49-F238E27FC236}">
                <a16:creationId xmlns:a16="http://schemas.microsoft.com/office/drawing/2014/main" id="{6ACF5FD2-F148-F1F0-0790-345EC4B23891}"/>
              </a:ext>
            </a:extLst>
          </p:cNvPr>
          <p:cNvSpPr/>
          <p:nvPr/>
        </p:nvSpPr>
        <p:spPr>
          <a:xfrm>
            <a:off x="208562" y="110169"/>
            <a:ext cx="1895660" cy="5963579"/>
          </a:xfrm>
          <a:prstGeom prst="roundRect">
            <a:avLst>
              <a:gd name="adj" fmla="val 220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3C1E2550-B9B2-CD95-6D28-2D9F6141791F}"/>
              </a:ext>
            </a:extLst>
          </p:cNvPr>
          <p:cNvSpPr/>
          <p:nvPr/>
        </p:nvSpPr>
        <p:spPr>
          <a:xfrm>
            <a:off x="355913" y="2361695"/>
            <a:ext cx="1570123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2A25F8FB-978C-B95E-720D-397EEEDF3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803" y="599813"/>
            <a:ext cx="9784956" cy="6342840"/>
          </a:xfrm>
          <a:prstGeom prst="rect">
            <a:avLst/>
          </a:prstGeom>
        </p:spPr>
      </p:pic>
      <p:sp>
        <p:nvSpPr>
          <p:cNvPr id="9" name="Freeform 140">
            <a:extLst>
              <a:ext uri="{FF2B5EF4-FFF2-40B4-BE49-F238E27FC236}">
                <a16:creationId xmlns:a16="http://schemas.microsoft.com/office/drawing/2014/main" id="{1831BC3A-49BB-4BA5-AF34-BDD89669E3F5}"/>
              </a:ext>
            </a:extLst>
          </p:cNvPr>
          <p:cNvSpPr/>
          <p:nvPr/>
        </p:nvSpPr>
        <p:spPr>
          <a:xfrm>
            <a:off x="420389" y="629320"/>
            <a:ext cx="169602" cy="183955"/>
          </a:xfrm>
          <a:custGeom>
            <a:avLst/>
            <a:gdLst>
              <a:gd name="connsiteX0" fmla="*/ 989763 w 1979525"/>
              <a:gd name="connsiteY0" fmla="*/ 0 h 2114669"/>
              <a:gd name="connsiteX1" fmla="*/ 1979525 w 1979525"/>
              <a:gd name="connsiteY1" fmla="*/ 654022 h 2114669"/>
              <a:gd name="connsiteX2" fmla="*/ 1979525 w 1979525"/>
              <a:gd name="connsiteY2" fmla="*/ 2114669 h 2114669"/>
              <a:gd name="connsiteX3" fmla="*/ 1303337 w 1979525"/>
              <a:gd name="connsiteY3" fmla="*/ 2114669 h 2114669"/>
              <a:gd name="connsiteX4" fmla="*/ 1303337 w 1979525"/>
              <a:gd name="connsiteY4" fmla="*/ 1150573 h 2114669"/>
              <a:gd name="connsiteX5" fmla="*/ 697050 w 1979525"/>
              <a:gd name="connsiteY5" fmla="*/ 1150573 h 2114669"/>
              <a:gd name="connsiteX6" fmla="*/ 697050 w 1979525"/>
              <a:gd name="connsiteY6" fmla="*/ 2114669 h 2114669"/>
              <a:gd name="connsiteX7" fmla="*/ 0 w 1979525"/>
              <a:gd name="connsiteY7" fmla="*/ 2114669 h 2114669"/>
              <a:gd name="connsiteX8" fmla="*/ 0 w 1979525"/>
              <a:gd name="connsiteY8" fmla="*/ 654022 h 2114669"/>
              <a:gd name="connsiteX9" fmla="*/ 989763 w 1979525"/>
              <a:gd name="connsiteY9" fmla="*/ 0 h 21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9525" h="2114669">
                <a:moveTo>
                  <a:pt x="989763" y="0"/>
                </a:moveTo>
                <a:lnTo>
                  <a:pt x="1979525" y="654022"/>
                </a:lnTo>
                <a:lnTo>
                  <a:pt x="1979525" y="2114669"/>
                </a:lnTo>
                <a:lnTo>
                  <a:pt x="1303337" y="2114669"/>
                </a:lnTo>
                <a:lnTo>
                  <a:pt x="1303337" y="1150573"/>
                </a:lnTo>
                <a:lnTo>
                  <a:pt x="697050" y="1150573"/>
                </a:lnTo>
                <a:lnTo>
                  <a:pt x="697050" y="2114669"/>
                </a:lnTo>
                <a:lnTo>
                  <a:pt x="0" y="2114669"/>
                </a:lnTo>
                <a:lnTo>
                  <a:pt x="0" y="654022"/>
                </a:lnTo>
                <a:lnTo>
                  <a:pt x="989763" y="0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14BEF0-CCA3-44CE-B69F-76189F55B0EF}"/>
              </a:ext>
            </a:extLst>
          </p:cNvPr>
          <p:cNvGrpSpPr/>
          <p:nvPr/>
        </p:nvGrpSpPr>
        <p:grpSpPr>
          <a:xfrm>
            <a:off x="447727" y="1106836"/>
            <a:ext cx="158793" cy="171207"/>
            <a:chOff x="3688336" y="1545798"/>
            <a:chExt cx="276625" cy="38342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4D2895-8DA0-4F68-BBAC-CCCBCB001441}"/>
                </a:ext>
              </a:extLst>
            </p:cNvPr>
            <p:cNvCxnSpPr/>
            <p:nvPr/>
          </p:nvCxnSpPr>
          <p:spPr>
            <a:xfrm>
              <a:off x="3688336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E908FEE-69F2-41FB-AC57-AFEE28F29C62}"/>
                </a:ext>
              </a:extLst>
            </p:cNvPr>
            <p:cNvCxnSpPr/>
            <p:nvPr/>
          </p:nvCxnSpPr>
          <p:spPr>
            <a:xfrm>
              <a:off x="3772861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F28171-D802-432A-99A5-FC5B3D971027}"/>
                </a:ext>
              </a:extLst>
            </p:cNvPr>
            <p:cNvCxnSpPr/>
            <p:nvPr/>
          </p:nvCxnSpPr>
          <p:spPr>
            <a:xfrm>
              <a:off x="3857385" y="1545798"/>
              <a:ext cx="107576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4" descr="Spotify Logo Png - Free Transparent PNG Logos">
            <a:extLst>
              <a:ext uri="{FF2B5EF4-FFF2-40B4-BE49-F238E27FC236}">
                <a16:creationId xmlns:a16="http://schemas.microsoft.com/office/drawing/2014/main" id="{B2CA7250-FCD2-48FE-9345-8CF3AF0D6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3" y="217588"/>
            <a:ext cx="237076" cy="23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2C91BC9-D337-4FD3-ABB2-AF9DB3B4162D}"/>
              </a:ext>
            </a:extLst>
          </p:cNvPr>
          <p:cNvGrpSpPr/>
          <p:nvPr/>
        </p:nvGrpSpPr>
        <p:grpSpPr>
          <a:xfrm>
            <a:off x="-854" y="6156508"/>
            <a:ext cx="12191999" cy="703385"/>
            <a:chOff x="0" y="6194371"/>
            <a:chExt cx="12191999" cy="70338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FBE5767-D3F8-4517-8DAD-D0261DCEF276}"/>
                </a:ext>
              </a:extLst>
            </p:cNvPr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6D22FC-20A5-487F-8E7A-D98C0CAA9CD7}"/>
                </a:ext>
              </a:extLst>
            </p:cNvPr>
            <p:cNvSpPr txBox="1"/>
            <p:nvPr/>
          </p:nvSpPr>
          <p:spPr>
            <a:xfrm>
              <a:off x="748702" y="6320018"/>
              <a:ext cx="1814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Kanban Board</a:t>
              </a:r>
              <a:endParaRPr lang="id-ID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E6B18F6-C283-45F6-BCB3-1E07CD34F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8266C0B-7F78-4FAC-BA95-D2181E71D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B5A2E6-83CF-486A-8169-0D14742FB3EE}"/>
              </a:ext>
            </a:extLst>
          </p:cNvPr>
          <p:cNvCxnSpPr>
            <a:cxnSpLocks/>
          </p:cNvCxnSpPr>
          <p:nvPr/>
        </p:nvCxnSpPr>
        <p:spPr>
          <a:xfrm>
            <a:off x="4189865" y="6672008"/>
            <a:ext cx="3849235" cy="10257"/>
          </a:xfrm>
          <a:prstGeom prst="line">
            <a:avLst/>
          </a:prstGeom>
          <a:ln w="28575"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">
            <a:extLst>
              <a:ext uri="{FF2B5EF4-FFF2-40B4-BE49-F238E27FC236}">
                <a16:creationId xmlns:a16="http://schemas.microsoft.com/office/drawing/2014/main" id="{220ACECE-911E-32B5-E105-EB57318EF455}"/>
              </a:ext>
            </a:extLst>
          </p:cNvPr>
          <p:cNvSpPr txBox="1"/>
          <p:nvPr/>
        </p:nvSpPr>
        <p:spPr>
          <a:xfrm>
            <a:off x="768572" y="619718"/>
            <a:ext cx="775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  <a:endParaRPr lang="id-ID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830810D4-5F1D-B5D1-1DA2-1022185C6615}"/>
              </a:ext>
            </a:extLst>
          </p:cNvPr>
          <p:cNvSpPr txBox="1"/>
          <p:nvPr/>
        </p:nvSpPr>
        <p:spPr>
          <a:xfrm>
            <a:off x="745160" y="1069328"/>
            <a:ext cx="867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Bibliothek</a:t>
            </a:r>
            <a:endParaRPr lang="id-ID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590668FF-216C-A000-71EA-812A9ABC15DF}"/>
              </a:ext>
            </a:extLst>
          </p:cNvPr>
          <p:cNvSpPr/>
          <p:nvPr/>
        </p:nvSpPr>
        <p:spPr>
          <a:xfrm>
            <a:off x="355913" y="2826463"/>
            <a:ext cx="1570123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07B68C47-455A-CF7D-C5CE-8BAF21D48A8D}"/>
              </a:ext>
            </a:extLst>
          </p:cNvPr>
          <p:cNvSpPr/>
          <p:nvPr/>
        </p:nvSpPr>
        <p:spPr>
          <a:xfrm>
            <a:off x="360722" y="3284580"/>
            <a:ext cx="1863598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3757E02B-9E60-2C52-E087-61C27E1A039A}"/>
              </a:ext>
            </a:extLst>
          </p:cNvPr>
          <p:cNvSpPr/>
          <p:nvPr/>
        </p:nvSpPr>
        <p:spPr>
          <a:xfrm>
            <a:off x="360722" y="3749348"/>
            <a:ext cx="1570123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5AB4021B-5CDE-286F-33EF-FFFB250166EC}"/>
              </a:ext>
            </a:extLst>
          </p:cNvPr>
          <p:cNvSpPr/>
          <p:nvPr/>
        </p:nvSpPr>
        <p:spPr>
          <a:xfrm>
            <a:off x="355913" y="4187747"/>
            <a:ext cx="1570123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A1679EC7-5A7C-478B-D72E-DEE4E3F89D77}"/>
              </a:ext>
            </a:extLst>
          </p:cNvPr>
          <p:cNvSpPr/>
          <p:nvPr/>
        </p:nvSpPr>
        <p:spPr>
          <a:xfrm>
            <a:off x="355913" y="4652515"/>
            <a:ext cx="1570123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F56807B2-D0CC-28A9-B9D1-EAA5505CE638}"/>
              </a:ext>
            </a:extLst>
          </p:cNvPr>
          <p:cNvSpPr txBox="1"/>
          <p:nvPr/>
        </p:nvSpPr>
        <p:spPr>
          <a:xfrm>
            <a:off x="328660" y="2317977"/>
            <a:ext cx="1508370" cy="2606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Projektbeschreibung</a:t>
            </a: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Scrum</a:t>
            </a: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Kanban Board</a:t>
            </a: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Observer</a:t>
            </a: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</a:t>
            </a:r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Beispiel</a:t>
            </a: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Schüler</a:t>
            </a: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Aufgabe</a:t>
            </a:r>
          </a:p>
        </p:txBody>
      </p:sp>
    </p:spTree>
    <p:extLst>
      <p:ext uri="{BB962C8B-B14F-4D97-AF65-F5344CB8AC3E}">
        <p14:creationId xmlns:p14="http://schemas.microsoft.com/office/powerpoint/2010/main" val="2161591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8">
            <a:extLst>
              <a:ext uri="{FF2B5EF4-FFF2-40B4-BE49-F238E27FC236}">
                <a16:creationId xmlns:a16="http://schemas.microsoft.com/office/drawing/2014/main" id="{4830B631-91AC-7D9C-B37C-CCF606D1256D}"/>
              </a:ext>
            </a:extLst>
          </p:cNvPr>
          <p:cNvSpPr/>
          <p:nvPr/>
        </p:nvSpPr>
        <p:spPr>
          <a:xfrm>
            <a:off x="2193925" y="1453968"/>
            <a:ext cx="9874773" cy="3502287"/>
          </a:xfrm>
          <a:prstGeom prst="roundRect">
            <a:avLst>
              <a:gd name="adj" fmla="val 220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8">
            <a:extLst>
              <a:ext uri="{FF2B5EF4-FFF2-40B4-BE49-F238E27FC236}">
                <a16:creationId xmlns:a16="http://schemas.microsoft.com/office/drawing/2014/main" id="{6ACF5FD2-F148-F1F0-0790-345EC4B23891}"/>
              </a:ext>
            </a:extLst>
          </p:cNvPr>
          <p:cNvSpPr/>
          <p:nvPr/>
        </p:nvSpPr>
        <p:spPr>
          <a:xfrm>
            <a:off x="208562" y="110169"/>
            <a:ext cx="1895660" cy="5963579"/>
          </a:xfrm>
          <a:prstGeom prst="roundRect">
            <a:avLst>
              <a:gd name="adj" fmla="val 220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3C1E2550-B9B2-CD95-6D28-2D9F6141791F}"/>
              </a:ext>
            </a:extLst>
          </p:cNvPr>
          <p:cNvSpPr/>
          <p:nvPr/>
        </p:nvSpPr>
        <p:spPr>
          <a:xfrm>
            <a:off x="355913" y="2361695"/>
            <a:ext cx="1570123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eform 140">
            <a:extLst>
              <a:ext uri="{FF2B5EF4-FFF2-40B4-BE49-F238E27FC236}">
                <a16:creationId xmlns:a16="http://schemas.microsoft.com/office/drawing/2014/main" id="{1831BC3A-49BB-4BA5-AF34-BDD89669E3F5}"/>
              </a:ext>
            </a:extLst>
          </p:cNvPr>
          <p:cNvSpPr/>
          <p:nvPr/>
        </p:nvSpPr>
        <p:spPr>
          <a:xfrm>
            <a:off x="420389" y="629320"/>
            <a:ext cx="169602" cy="183955"/>
          </a:xfrm>
          <a:custGeom>
            <a:avLst/>
            <a:gdLst>
              <a:gd name="connsiteX0" fmla="*/ 989763 w 1979525"/>
              <a:gd name="connsiteY0" fmla="*/ 0 h 2114669"/>
              <a:gd name="connsiteX1" fmla="*/ 1979525 w 1979525"/>
              <a:gd name="connsiteY1" fmla="*/ 654022 h 2114669"/>
              <a:gd name="connsiteX2" fmla="*/ 1979525 w 1979525"/>
              <a:gd name="connsiteY2" fmla="*/ 2114669 h 2114669"/>
              <a:gd name="connsiteX3" fmla="*/ 1303337 w 1979525"/>
              <a:gd name="connsiteY3" fmla="*/ 2114669 h 2114669"/>
              <a:gd name="connsiteX4" fmla="*/ 1303337 w 1979525"/>
              <a:gd name="connsiteY4" fmla="*/ 1150573 h 2114669"/>
              <a:gd name="connsiteX5" fmla="*/ 697050 w 1979525"/>
              <a:gd name="connsiteY5" fmla="*/ 1150573 h 2114669"/>
              <a:gd name="connsiteX6" fmla="*/ 697050 w 1979525"/>
              <a:gd name="connsiteY6" fmla="*/ 2114669 h 2114669"/>
              <a:gd name="connsiteX7" fmla="*/ 0 w 1979525"/>
              <a:gd name="connsiteY7" fmla="*/ 2114669 h 2114669"/>
              <a:gd name="connsiteX8" fmla="*/ 0 w 1979525"/>
              <a:gd name="connsiteY8" fmla="*/ 654022 h 2114669"/>
              <a:gd name="connsiteX9" fmla="*/ 989763 w 1979525"/>
              <a:gd name="connsiteY9" fmla="*/ 0 h 21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9525" h="2114669">
                <a:moveTo>
                  <a:pt x="989763" y="0"/>
                </a:moveTo>
                <a:lnTo>
                  <a:pt x="1979525" y="654022"/>
                </a:lnTo>
                <a:lnTo>
                  <a:pt x="1979525" y="2114669"/>
                </a:lnTo>
                <a:lnTo>
                  <a:pt x="1303337" y="2114669"/>
                </a:lnTo>
                <a:lnTo>
                  <a:pt x="1303337" y="1150573"/>
                </a:lnTo>
                <a:lnTo>
                  <a:pt x="697050" y="1150573"/>
                </a:lnTo>
                <a:lnTo>
                  <a:pt x="697050" y="2114669"/>
                </a:lnTo>
                <a:lnTo>
                  <a:pt x="0" y="2114669"/>
                </a:lnTo>
                <a:lnTo>
                  <a:pt x="0" y="654022"/>
                </a:lnTo>
                <a:lnTo>
                  <a:pt x="989763" y="0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14BEF0-CCA3-44CE-B69F-76189F55B0EF}"/>
              </a:ext>
            </a:extLst>
          </p:cNvPr>
          <p:cNvGrpSpPr/>
          <p:nvPr/>
        </p:nvGrpSpPr>
        <p:grpSpPr>
          <a:xfrm>
            <a:off x="447727" y="1106836"/>
            <a:ext cx="158793" cy="171207"/>
            <a:chOff x="3688336" y="1545798"/>
            <a:chExt cx="276625" cy="38342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4D2895-8DA0-4F68-BBAC-CCCBCB001441}"/>
                </a:ext>
              </a:extLst>
            </p:cNvPr>
            <p:cNvCxnSpPr/>
            <p:nvPr/>
          </p:nvCxnSpPr>
          <p:spPr>
            <a:xfrm>
              <a:off x="3688336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E908FEE-69F2-41FB-AC57-AFEE28F29C62}"/>
                </a:ext>
              </a:extLst>
            </p:cNvPr>
            <p:cNvCxnSpPr/>
            <p:nvPr/>
          </p:nvCxnSpPr>
          <p:spPr>
            <a:xfrm>
              <a:off x="3772861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F28171-D802-432A-99A5-FC5B3D971027}"/>
                </a:ext>
              </a:extLst>
            </p:cNvPr>
            <p:cNvCxnSpPr/>
            <p:nvPr/>
          </p:nvCxnSpPr>
          <p:spPr>
            <a:xfrm>
              <a:off x="3857385" y="1545798"/>
              <a:ext cx="107576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4" descr="Spotify Logo Png - Free Transparent PNG Logos">
            <a:extLst>
              <a:ext uri="{FF2B5EF4-FFF2-40B4-BE49-F238E27FC236}">
                <a16:creationId xmlns:a16="http://schemas.microsoft.com/office/drawing/2014/main" id="{B2CA7250-FCD2-48FE-9345-8CF3AF0D6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3" y="217588"/>
            <a:ext cx="237076" cy="23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2C91BC9-D337-4FD3-ABB2-AF9DB3B4162D}"/>
              </a:ext>
            </a:extLst>
          </p:cNvPr>
          <p:cNvGrpSpPr/>
          <p:nvPr/>
        </p:nvGrpSpPr>
        <p:grpSpPr>
          <a:xfrm>
            <a:off x="-854" y="6156508"/>
            <a:ext cx="12191999" cy="703385"/>
            <a:chOff x="0" y="6194371"/>
            <a:chExt cx="12191999" cy="70338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FBE5767-D3F8-4517-8DAD-D0261DCEF276}"/>
                </a:ext>
              </a:extLst>
            </p:cNvPr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6D22FC-20A5-487F-8E7A-D98C0CAA9CD7}"/>
                </a:ext>
              </a:extLst>
            </p:cNvPr>
            <p:cNvSpPr txBox="1"/>
            <p:nvPr/>
          </p:nvSpPr>
          <p:spPr>
            <a:xfrm>
              <a:off x="748702" y="6320018"/>
              <a:ext cx="1242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Observer</a:t>
              </a:r>
              <a:endParaRPr lang="id-ID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E6B18F6-C283-45F6-BCB3-1E07CD34F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8266C0B-7F78-4FAC-BA95-D2181E71D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B5A2E6-83CF-486A-8169-0D14742FB3EE}"/>
              </a:ext>
            </a:extLst>
          </p:cNvPr>
          <p:cNvCxnSpPr>
            <a:cxnSpLocks/>
          </p:cNvCxnSpPr>
          <p:nvPr/>
        </p:nvCxnSpPr>
        <p:spPr>
          <a:xfrm>
            <a:off x="4189865" y="6672008"/>
            <a:ext cx="3849235" cy="10257"/>
          </a:xfrm>
          <a:prstGeom prst="line">
            <a:avLst/>
          </a:prstGeom>
          <a:ln w="28575"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">
            <a:extLst>
              <a:ext uri="{FF2B5EF4-FFF2-40B4-BE49-F238E27FC236}">
                <a16:creationId xmlns:a16="http://schemas.microsoft.com/office/drawing/2014/main" id="{220ACECE-911E-32B5-E105-EB57318EF455}"/>
              </a:ext>
            </a:extLst>
          </p:cNvPr>
          <p:cNvSpPr txBox="1"/>
          <p:nvPr/>
        </p:nvSpPr>
        <p:spPr>
          <a:xfrm>
            <a:off x="768572" y="619718"/>
            <a:ext cx="775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  <a:endParaRPr lang="id-ID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830810D4-5F1D-B5D1-1DA2-1022185C6615}"/>
              </a:ext>
            </a:extLst>
          </p:cNvPr>
          <p:cNvSpPr txBox="1"/>
          <p:nvPr/>
        </p:nvSpPr>
        <p:spPr>
          <a:xfrm>
            <a:off x="745160" y="1069328"/>
            <a:ext cx="867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Bibliothek</a:t>
            </a:r>
            <a:endParaRPr lang="id-ID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590668FF-216C-A000-71EA-812A9ABC15DF}"/>
              </a:ext>
            </a:extLst>
          </p:cNvPr>
          <p:cNvSpPr/>
          <p:nvPr/>
        </p:nvSpPr>
        <p:spPr>
          <a:xfrm>
            <a:off x="355913" y="2826463"/>
            <a:ext cx="1570123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07B68C47-455A-CF7D-C5CE-8BAF21D48A8D}"/>
              </a:ext>
            </a:extLst>
          </p:cNvPr>
          <p:cNvSpPr/>
          <p:nvPr/>
        </p:nvSpPr>
        <p:spPr>
          <a:xfrm>
            <a:off x="360722" y="3284580"/>
            <a:ext cx="1565314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3757E02B-9E60-2C52-E087-61C27E1A039A}"/>
              </a:ext>
            </a:extLst>
          </p:cNvPr>
          <p:cNvSpPr/>
          <p:nvPr/>
        </p:nvSpPr>
        <p:spPr>
          <a:xfrm>
            <a:off x="360722" y="3749348"/>
            <a:ext cx="1863598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5AB4021B-5CDE-286F-33EF-FFFB250166EC}"/>
              </a:ext>
            </a:extLst>
          </p:cNvPr>
          <p:cNvSpPr/>
          <p:nvPr/>
        </p:nvSpPr>
        <p:spPr>
          <a:xfrm>
            <a:off x="355913" y="4187747"/>
            <a:ext cx="1570123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A1679EC7-5A7C-478B-D72E-DEE4E3F89D77}"/>
              </a:ext>
            </a:extLst>
          </p:cNvPr>
          <p:cNvSpPr/>
          <p:nvPr/>
        </p:nvSpPr>
        <p:spPr>
          <a:xfrm>
            <a:off x="355913" y="4652515"/>
            <a:ext cx="1570123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F56807B2-D0CC-28A9-B9D1-EAA5505CE638}"/>
              </a:ext>
            </a:extLst>
          </p:cNvPr>
          <p:cNvSpPr txBox="1"/>
          <p:nvPr/>
        </p:nvSpPr>
        <p:spPr>
          <a:xfrm>
            <a:off x="328660" y="2317977"/>
            <a:ext cx="1508370" cy="2606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Projektbeschreibung</a:t>
            </a: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Scrum</a:t>
            </a: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Kanban Board</a:t>
            </a: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Observer</a:t>
            </a: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</a:t>
            </a:r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Beispiel</a:t>
            </a: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Schüler</a:t>
            </a: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Aufgabe</a:t>
            </a: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2F4D334A-17BB-7DB8-DBFA-DAC5AE393154}"/>
              </a:ext>
            </a:extLst>
          </p:cNvPr>
          <p:cNvSpPr txBox="1"/>
          <p:nvPr/>
        </p:nvSpPr>
        <p:spPr>
          <a:xfrm>
            <a:off x="2325285" y="1633202"/>
            <a:ext cx="953805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Bei dem</a:t>
            </a:r>
            <a:r>
              <a:rPr lang="en-US" sz="2000" dirty="0">
                <a:solidFill>
                  <a:srgbClr val="1ED76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Observer Pattern 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kann</a:t>
            </a:r>
            <a:r>
              <a:rPr lang="en-US" sz="2000" dirty="0">
                <a:solidFill>
                  <a:srgbClr val="1ED76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de-DE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eine Eins-zu-eins-Abhängigkeit zwischen zwei oder mehreren Objekten definiert werden, um sämtliche </a:t>
            </a:r>
            <a:r>
              <a:rPr lang="de-DE" sz="2000" i="0" dirty="0">
                <a:solidFill>
                  <a:srgbClr val="1ED7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Änderungen</a:t>
            </a:r>
            <a:r>
              <a:rPr lang="de-DE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 einem bestimmten Objekt auf möglichst unkomplizierte und schnelle Weise zu </a:t>
            </a:r>
            <a:r>
              <a:rPr lang="de-DE" sz="2000" i="0" dirty="0">
                <a:solidFill>
                  <a:srgbClr val="1ED7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übermitteln</a:t>
            </a:r>
            <a:r>
              <a:rPr lang="de-DE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Zu diesem Zweck können sich beliebige Objekte, die in diesem Fall als </a:t>
            </a:r>
            <a:r>
              <a:rPr lang="de-DE" sz="2000" i="0" dirty="0">
                <a:solidFill>
                  <a:srgbClr val="1ED7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r>
              <a:rPr lang="de-DE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bzw. </a:t>
            </a:r>
            <a:r>
              <a:rPr lang="de-DE" sz="2000" i="0" dirty="0">
                <a:solidFill>
                  <a:srgbClr val="1ED7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Beobachter</a:t>
            </a:r>
            <a:r>
              <a:rPr lang="de-DE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fungieren, bei einem anderen Objekt </a:t>
            </a:r>
            <a:r>
              <a:rPr lang="de-DE" sz="2000" i="0" dirty="0">
                <a:solidFill>
                  <a:srgbClr val="1ED7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registrieren</a:t>
            </a:r>
            <a:r>
              <a:rPr lang="de-DE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Letzteres Objekt, das man in diesem Fall auch als </a:t>
            </a:r>
            <a:r>
              <a:rPr lang="de-DE" sz="2000" i="0" dirty="0">
                <a:solidFill>
                  <a:srgbClr val="1ED7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Subjekt</a:t>
            </a:r>
            <a:r>
              <a:rPr lang="de-DE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bezeichnet, informiert die </a:t>
            </a:r>
            <a:r>
              <a:rPr lang="de-DE" sz="2000" i="0" dirty="0">
                <a:solidFill>
                  <a:srgbClr val="1ED7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registrierten</a:t>
            </a:r>
            <a:r>
              <a:rPr lang="de-DE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i="0" dirty="0">
                <a:solidFill>
                  <a:srgbClr val="1ED7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Beobachter</a:t>
            </a:r>
            <a:r>
              <a:rPr lang="de-DE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sobald es sich verändert bzw. angepasst wird.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693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6F43E79-1755-6721-352F-8CCA0C441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022" y="393533"/>
            <a:ext cx="9915402" cy="5396850"/>
          </a:xfrm>
          <a:prstGeom prst="rect">
            <a:avLst/>
          </a:prstGeom>
        </p:spPr>
      </p:pic>
      <p:sp>
        <p:nvSpPr>
          <p:cNvPr id="2" name="Rectangle: Rounded Corners 18">
            <a:extLst>
              <a:ext uri="{FF2B5EF4-FFF2-40B4-BE49-F238E27FC236}">
                <a16:creationId xmlns:a16="http://schemas.microsoft.com/office/drawing/2014/main" id="{6ACF5FD2-F148-F1F0-0790-345EC4B23891}"/>
              </a:ext>
            </a:extLst>
          </p:cNvPr>
          <p:cNvSpPr/>
          <p:nvPr/>
        </p:nvSpPr>
        <p:spPr>
          <a:xfrm>
            <a:off x="208562" y="110169"/>
            <a:ext cx="1895660" cy="5963579"/>
          </a:xfrm>
          <a:prstGeom prst="roundRect">
            <a:avLst>
              <a:gd name="adj" fmla="val 220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3C1E2550-B9B2-CD95-6D28-2D9F6141791F}"/>
              </a:ext>
            </a:extLst>
          </p:cNvPr>
          <p:cNvSpPr/>
          <p:nvPr/>
        </p:nvSpPr>
        <p:spPr>
          <a:xfrm>
            <a:off x="355913" y="2361695"/>
            <a:ext cx="1570123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eform 140">
            <a:extLst>
              <a:ext uri="{FF2B5EF4-FFF2-40B4-BE49-F238E27FC236}">
                <a16:creationId xmlns:a16="http://schemas.microsoft.com/office/drawing/2014/main" id="{1831BC3A-49BB-4BA5-AF34-BDD89669E3F5}"/>
              </a:ext>
            </a:extLst>
          </p:cNvPr>
          <p:cNvSpPr/>
          <p:nvPr/>
        </p:nvSpPr>
        <p:spPr>
          <a:xfrm>
            <a:off x="420389" y="629320"/>
            <a:ext cx="169602" cy="183955"/>
          </a:xfrm>
          <a:custGeom>
            <a:avLst/>
            <a:gdLst>
              <a:gd name="connsiteX0" fmla="*/ 989763 w 1979525"/>
              <a:gd name="connsiteY0" fmla="*/ 0 h 2114669"/>
              <a:gd name="connsiteX1" fmla="*/ 1979525 w 1979525"/>
              <a:gd name="connsiteY1" fmla="*/ 654022 h 2114669"/>
              <a:gd name="connsiteX2" fmla="*/ 1979525 w 1979525"/>
              <a:gd name="connsiteY2" fmla="*/ 2114669 h 2114669"/>
              <a:gd name="connsiteX3" fmla="*/ 1303337 w 1979525"/>
              <a:gd name="connsiteY3" fmla="*/ 2114669 h 2114669"/>
              <a:gd name="connsiteX4" fmla="*/ 1303337 w 1979525"/>
              <a:gd name="connsiteY4" fmla="*/ 1150573 h 2114669"/>
              <a:gd name="connsiteX5" fmla="*/ 697050 w 1979525"/>
              <a:gd name="connsiteY5" fmla="*/ 1150573 h 2114669"/>
              <a:gd name="connsiteX6" fmla="*/ 697050 w 1979525"/>
              <a:gd name="connsiteY6" fmla="*/ 2114669 h 2114669"/>
              <a:gd name="connsiteX7" fmla="*/ 0 w 1979525"/>
              <a:gd name="connsiteY7" fmla="*/ 2114669 h 2114669"/>
              <a:gd name="connsiteX8" fmla="*/ 0 w 1979525"/>
              <a:gd name="connsiteY8" fmla="*/ 654022 h 2114669"/>
              <a:gd name="connsiteX9" fmla="*/ 989763 w 1979525"/>
              <a:gd name="connsiteY9" fmla="*/ 0 h 21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9525" h="2114669">
                <a:moveTo>
                  <a:pt x="989763" y="0"/>
                </a:moveTo>
                <a:lnTo>
                  <a:pt x="1979525" y="654022"/>
                </a:lnTo>
                <a:lnTo>
                  <a:pt x="1979525" y="2114669"/>
                </a:lnTo>
                <a:lnTo>
                  <a:pt x="1303337" y="2114669"/>
                </a:lnTo>
                <a:lnTo>
                  <a:pt x="1303337" y="1150573"/>
                </a:lnTo>
                <a:lnTo>
                  <a:pt x="697050" y="1150573"/>
                </a:lnTo>
                <a:lnTo>
                  <a:pt x="697050" y="2114669"/>
                </a:lnTo>
                <a:lnTo>
                  <a:pt x="0" y="2114669"/>
                </a:lnTo>
                <a:lnTo>
                  <a:pt x="0" y="654022"/>
                </a:lnTo>
                <a:lnTo>
                  <a:pt x="989763" y="0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14BEF0-CCA3-44CE-B69F-76189F55B0EF}"/>
              </a:ext>
            </a:extLst>
          </p:cNvPr>
          <p:cNvGrpSpPr/>
          <p:nvPr/>
        </p:nvGrpSpPr>
        <p:grpSpPr>
          <a:xfrm>
            <a:off x="447727" y="1106836"/>
            <a:ext cx="158793" cy="171207"/>
            <a:chOff x="3688336" y="1545798"/>
            <a:chExt cx="276625" cy="38342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4D2895-8DA0-4F68-BBAC-CCCBCB001441}"/>
                </a:ext>
              </a:extLst>
            </p:cNvPr>
            <p:cNvCxnSpPr/>
            <p:nvPr/>
          </p:nvCxnSpPr>
          <p:spPr>
            <a:xfrm>
              <a:off x="3688336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E908FEE-69F2-41FB-AC57-AFEE28F29C62}"/>
                </a:ext>
              </a:extLst>
            </p:cNvPr>
            <p:cNvCxnSpPr/>
            <p:nvPr/>
          </p:nvCxnSpPr>
          <p:spPr>
            <a:xfrm>
              <a:off x="3772861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F28171-D802-432A-99A5-FC5B3D971027}"/>
                </a:ext>
              </a:extLst>
            </p:cNvPr>
            <p:cNvCxnSpPr/>
            <p:nvPr/>
          </p:nvCxnSpPr>
          <p:spPr>
            <a:xfrm>
              <a:off x="3857385" y="1545798"/>
              <a:ext cx="107576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4" descr="Spotify Logo Png - Free Transparent PNG Logos">
            <a:extLst>
              <a:ext uri="{FF2B5EF4-FFF2-40B4-BE49-F238E27FC236}">
                <a16:creationId xmlns:a16="http://schemas.microsoft.com/office/drawing/2014/main" id="{B2CA7250-FCD2-48FE-9345-8CF3AF0D6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3" y="217588"/>
            <a:ext cx="237076" cy="23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2C91BC9-D337-4FD3-ABB2-AF9DB3B4162D}"/>
              </a:ext>
            </a:extLst>
          </p:cNvPr>
          <p:cNvGrpSpPr/>
          <p:nvPr/>
        </p:nvGrpSpPr>
        <p:grpSpPr>
          <a:xfrm>
            <a:off x="-854" y="6156508"/>
            <a:ext cx="12191999" cy="703385"/>
            <a:chOff x="0" y="6194371"/>
            <a:chExt cx="12191999" cy="70338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FBE5767-D3F8-4517-8DAD-D0261DCEF276}"/>
                </a:ext>
              </a:extLst>
            </p:cNvPr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6D22FC-20A5-487F-8E7A-D98C0CAA9CD7}"/>
                </a:ext>
              </a:extLst>
            </p:cNvPr>
            <p:cNvSpPr txBox="1"/>
            <p:nvPr/>
          </p:nvSpPr>
          <p:spPr>
            <a:xfrm>
              <a:off x="748702" y="6320018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UML</a:t>
              </a:r>
              <a:endParaRPr lang="id-ID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E6B18F6-C283-45F6-BCB3-1E07CD34F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8266C0B-7F78-4FAC-BA95-D2181E71D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B5A2E6-83CF-486A-8169-0D14742FB3EE}"/>
              </a:ext>
            </a:extLst>
          </p:cNvPr>
          <p:cNvCxnSpPr>
            <a:cxnSpLocks/>
          </p:cNvCxnSpPr>
          <p:nvPr/>
        </p:nvCxnSpPr>
        <p:spPr>
          <a:xfrm>
            <a:off x="4189865" y="6672008"/>
            <a:ext cx="3849235" cy="10257"/>
          </a:xfrm>
          <a:prstGeom prst="line">
            <a:avLst/>
          </a:prstGeom>
          <a:ln w="28575"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">
            <a:extLst>
              <a:ext uri="{FF2B5EF4-FFF2-40B4-BE49-F238E27FC236}">
                <a16:creationId xmlns:a16="http://schemas.microsoft.com/office/drawing/2014/main" id="{220ACECE-911E-32B5-E105-EB57318EF455}"/>
              </a:ext>
            </a:extLst>
          </p:cNvPr>
          <p:cNvSpPr txBox="1"/>
          <p:nvPr/>
        </p:nvSpPr>
        <p:spPr>
          <a:xfrm>
            <a:off x="768572" y="619718"/>
            <a:ext cx="775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  <a:endParaRPr lang="id-ID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830810D4-5F1D-B5D1-1DA2-1022185C6615}"/>
              </a:ext>
            </a:extLst>
          </p:cNvPr>
          <p:cNvSpPr txBox="1"/>
          <p:nvPr/>
        </p:nvSpPr>
        <p:spPr>
          <a:xfrm>
            <a:off x="745160" y="1069328"/>
            <a:ext cx="867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Bibliothek</a:t>
            </a:r>
            <a:endParaRPr lang="id-ID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590668FF-216C-A000-71EA-812A9ABC15DF}"/>
              </a:ext>
            </a:extLst>
          </p:cNvPr>
          <p:cNvSpPr/>
          <p:nvPr/>
        </p:nvSpPr>
        <p:spPr>
          <a:xfrm>
            <a:off x="355913" y="2826463"/>
            <a:ext cx="1570123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07B68C47-455A-CF7D-C5CE-8BAF21D48A8D}"/>
              </a:ext>
            </a:extLst>
          </p:cNvPr>
          <p:cNvSpPr/>
          <p:nvPr/>
        </p:nvSpPr>
        <p:spPr>
          <a:xfrm>
            <a:off x="360722" y="3284580"/>
            <a:ext cx="1565314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3757E02B-9E60-2C52-E087-61C27E1A039A}"/>
              </a:ext>
            </a:extLst>
          </p:cNvPr>
          <p:cNvSpPr/>
          <p:nvPr/>
        </p:nvSpPr>
        <p:spPr>
          <a:xfrm>
            <a:off x="360722" y="3749348"/>
            <a:ext cx="1863598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5AB4021B-5CDE-286F-33EF-FFFB250166EC}"/>
              </a:ext>
            </a:extLst>
          </p:cNvPr>
          <p:cNvSpPr/>
          <p:nvPr/>
        </p:nvSpPr>
        <p:spPr>
          <a:xfrm>
            <a:off x="355913" y="4187747"/>
            <a:ext cx="1570123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A1679EC7-5A7C-478B-D72E-DEE4E3F89D77}"/>
              </a:ext>
            </a:extLst>
          </p:cNvPr>
          <p:cNvSpPr/>
          <p:nvPr/>
        </p:nvSpPr>
        <p:spPr>
          <a:xfrm>
            <a:off x="355913" y="4652515"/>
            <a:ext cx="1570123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F56807B2-D0CC-28A9-B9D1-EAA5505CE638}"/>
              </a:ext>
            </a:extLst>
          </p:cNvPr>
          <p:cNvSpPr txBox="1"/>
          <p:nvPr/>
        </p:nvSpPr>
        <p:spPr>
          <a:xfrm>
            <a:off x="328660" y="2317977"/>
            <a:ext cx="1508370" cy="2606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Projektbeschreibung</a:t>
            </a: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Scrum</a:t>
            </a: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Kanban Board</a:t>
            </a: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Observer</a:t>
            </a: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</a:t>
            </a:r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Beispiel</a:t>
            </a: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Schüler</a:t>
            </a: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Aufgabe</a:t>
            </a:r>
          </a:p>
        </p:txBody>
      </p:sp>
    </p:spTree>
    <p:extLst>
      <p:ext uri="{BB962C8B-B14F-4D97-AF65-F5344CB8AC3E}">
        <p14:creationId xmlns:p14="http://schemas.microsoft.com/office/powerpoint/2010/main" val="4237654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8">
            <a:extLst>
              <a:ext uri="{FF2B5EF4-FFF2-40B4-BE49-F238E27FC236}">
                <a16:creationId xmlns:a16="http://schemas.microsoft.com/office/drawing/2014/main" id="{6ACF5FD2-F148-F1F0-0790-345EC4B23891}"/>
              </a:ext>
            </a:extLst>
          </p:cNvPr>
          <p:cNvSpPr/>
          <p:nvPr/>
        </p:nvSpPr>
        <p:spPr>
          <a:xfrm>
            <a:off x="208562" y="110169"/>
            <a:ext cx="1895660" cy="5963579"/>
          </a:xfrm>
          <a:prstGeom prst="roundRect">
            <a:avLst>
              <a:gd name="adj" fmla="val 220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3C1E2550-B9B2-CD95-6D28-2D9F6141791F}"/>
              </a:ext>
            </a:extLst>
          </p:cNvPr>
          <p:cNvSpPr/>
          <p:nvPr/>
        </p:nvSpPr>
        <p:spPr>
          <a:xfrm>
            <a:off x="355913" y="2361695"/>
            <a:ext cx="1570123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eform 140">
            <a:extLst>
              <a:ext uri="{FF2B5EF4-FFF2-40B4-BE49-F238E27FC236}">
                <a16:creationId xmlns:a16="http://schemas.microsoft.com/office/drawing/2014/main" id="{1831BC3A-49BB-4BA5-AF34-BDD89669E3F5}"/>
              </a:ext>
            </a:extLst>
          </p:cNvPr>
          <p:cNvSpPr/>
          <p:nvPr/>
        </p:nvSpPr>
        <p:spPr>
          <a:xfrm>
            <a:off x="420389" y="629320"/>
            <a:ext cx="169602" cy="183955"/>
          </a:xfrm>
          <a:custGeom>
            <a:avLst/>
            <a:gdLst>
              <a:gd name="connsiteX0" fmla="*/ 989763 w 1979525"/>
              <a:gd name="connsiteY0" fmla="*/ 0 h 2114669"/>
              <a:gd name="connsiteX1" fmla="*/ 1979525 w 1979525"/>
              <a:gd name="connsiteY1" fmla="*/ 654022 h 2114669"/>
              <a:gd name="connsiteX2" fmla="*/ 1979525 w 1979525"/>
              <a:gd name="connsiteY2" fmla="*/ 2114669 h 2114669"/>
              <a:gd name="connsiteX3" fmla="*/ 1303337 w 1979525"/>
              <a:gd name="connsiteY3" fmla="*/ 2114669 h 2114669"/>
              <a:gd name="connsiteX4" fmla="*/ 1303337 w 1979525"/>
              <a:gd name="connsiteY4" fmla="*/ 1150573 h 2114669"/>
              <a:gd name="connsiteX5" fmla="*/ 697050 w 1979525"/>
              <a:gd name="connsiteY5" fmla="*/ 1150573 h 2114669"/>
              <a:gd name="connsiteX6" fmla="*/ 697050 w 1979525"/>
              <a:gd name="connsiteY6" fmla="*/ 2114669 h 2114669"/>
              <a:gd name="connsiteX7" fmla="*/ 0 w 1979525"/>
              <a:gd name="connsiteY7" fmla="*/ 2114669 h 2114669"/>
              <a:gd name="connsiteX8" fmla="*/ 0 w 1979525"/>
              <a:gd name="connsiteY8" fmla="*/ 654022 h 2114669"/>
              <a:gd name="connsiteX9" fmla="*/ 989763 w 1979525"/>
              <a:gd name="connsiteY9" fmla="*/ 0 h 21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9525" h="2114669">
                <a:moveTo>
                  <a:pt x="989763" y="0"/>
                </a:moveTo>
                <a:lnTo>
                  <a:pt x="1979525" y="654022"/>
                </a:lnTo>
                <a:lnTo>
                  <a:pt x="1979525" y="2114669"/>
                </a:lnTo>
                <a:lnTo>
                  <a:pt x="1303337" y="2114669"/>
                </a:lnTo>
                <a:lnTo>
                  <a:pt x="1303337" y="1150573"/>
                </a:lnTo>
                <a:lnTo>
                  <a:pt x="697050" y="1150573"/>
                </a:lnTo>
                <a:lnTo>
                  <a:pt x="697050" y="2114669"/>
                </a:lnTo>
                <a:lnTo>
                  <a:pt x="0" y="2114669"/>
                </a:lnTo>
                <a:lnTo>
                  <a:pt x="0" y="654022"/>
                </a:lnTo>
                <a:lnTo>
                  <a:pt x="989763" y="0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14BEF0-CCA3-44CE-B69F-76189F55B0EF}"/>
              </a:ext>
            </a:extLst>
          </p:cNvPr>
          <p:cNvGrpSpPr/>
          <p:nvPr/>
        </p:nvGrpSpPr>
        <p:grpSpPr>
          <a:xfrm>
            <a:off x="447727" y="1106836"/>
            <a:ext cx="158793" cy="171207"/>
            <a:chOff x="3688336" y="1545798"/>
            <a:chExt cx="276625" cy="38342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4D2895-8DA0-4F68-BBAC-CCCBCB001441}"/>
                </a:ext>
              </a:extLst>
            </p:cNvPr>
            <p:cNvCxnSpPr/>
            <p:nvPr/>
          </p:nvCxnSpPr>
          <p:spPr>
            <a:xfrm>
              <a:off x="3688336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E908FEE-69F2-41FB-AC57-AFEE28F29C62}"/>
                </a:ext>
              </a:extLst>
            </p:cNvPr>
            <p:cNvCxnSpPr/>
            <p:nvPr/>
          </p:nvCxnSpPr>
          <p:spPr>
            <a:xfrm>
              <a:off x="3772861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F28171-D802-432A-99A5-FC5B3D971027}"/>
                </a:ext>
              </a:extLst>
            </p:cNvPr>
            <p:cNvCxnSpPr/>
            <p:nvPr/>
          </p:nvCxnSpPr>
          <p:spPr>
            <a:xfrm>
              <a:off x="3857385" y="1545798"/>
              <a:ext cx="107576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4" descr="Spotify Logo Png - Free Transparent PNG Logos">
            <a:extLst>
              <a:ext uri="{FF2B5EF4-FFF2-40B4-BE49-F238E27FC236}">
                <a16:creationId xmlns:a16="http://schemas.microsoft.com/office/drawing/2014/main" id="{B2CA7250-FCD2-48FE-9345-8CF3AF0D6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3" y="217588"/>
            <a:ext cx="237076" cy="23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2C91BC9-D337-4FD3-ABB2-AF9DB3B4162D}"/>
              </a:ext>
            </a:extLst>
          </p:cNvPr>
          <p:cNvGrpSpPr/>
          <p:nvPr/>
        </p:nvGrpSpPr>
        <p:grpSpPr>
          <a:xfrm>
            <a:off x="-854" y="6156508"/>
            <a:ext cx="12191999" cy="703385"/>
            <a:chOff x="0" y="6194371"/>
            <a:chExt cx="12191999" cy="70338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FBE5767-D3F8-4517-8DAD-D0261DCEF276}"/>
                </a:ext>
              </a:extLst>
            </p:cNvPr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6D22FC-20A5-487F-8E7A-D98C0CAA9CD7}"/>
                </a:ext>
              </a:extLst>
            </p:cNvPr>
            <p:cNvSpPr txBox="1"/>
            <p:nvPr/>
          </p:nvSpPr>
          <p:spPr>
            <a:xfrm>
              <a:off x="748702" y="6320018"/>
              <a:ext cx="1717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Code </a:t>
              </a:r>
              <a:r>
                <a:rPr lang="en-US" b="1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Beispiel</a:t>
              </a:r>
              <a:endParaRPr lang="id-ID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E6B18F6-C283-45F6-BCB3-1E07CD34F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8266C0B-7F78-4FAC-BA95-D2181E71D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B5A2E6-83CF-486A-8169-0D14742FB3EE}"/>
              </a:ext>
            </a:extLst>
          </p:cNvPr>
          <p:cNvCxnSpPr>
            <a:cxnSpLocks/>
          </p:cNvCxnSpPr>
          <p:nvPr/>
        </p:nvCxnSpPr>
        <p:spPr>
          <a:xfrm>
            <a:off x="4189865" y="6672008"/>
            <a:ext cx="3849235" cy="10257"/>
          </a:xfrm>
          <a:prstGeom prst="line">
            <a:avLst/>
          </a:prstGeom>
          <a:ln w="28575"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">
            <a:extLst>
              <a:ext uri="{FF2B5EF4-FFF2-40B4-BE49-F238E27FC236}">
                <a16:creationId xmlns:a16="http://schemas.microsoft.com/office/drawing/2014/main" id="{220ACECE-911E-32B5-E105-EB57318EF455}"/>
              </a:ext>
            </a:extLst>
          </p:cNvPr>
          <p:cNvSpPr txBox="1"/>
          <p:nvPr/>
        </p:nvSpPr>
        <p:spPr>
          <a:xfrm>
            <a:off x="768572" y="619718"/>
            <a:ext cx="775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  <a:endParaRPr lang="id-ID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830810D4-5F1D-B5D1-1DA2-1022185C6615}"/>
              </a:ext>
            </a:extLst>
          </p:cNvPr>
          <p:cNvSpPr txBox="1"/>
          <p:nvPr/>
        </p:nvSpPr>
        <p:spPr>
          <a:xfrm>
            <a:off x="745160" y="1069328"/>
            <a:ext cx="867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Bibliothek</a:t>
            </a:r>
            <a:endParaRPr lang="id-ID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590668FF-216C-A000-71EA-812A9ABC15DF}"/>
              </a:ext>
            </a:extLst>
          </p:cNvPr>
          <p:cNvSpPr/>
          <p:nvPr/>
        </p:nvSpPr>
        <p:spPr>
          <a:xfrm>
            <a:off x="355913" y="2826463"/>
            <a:ext cx="1570123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07B68C47-455A-CF7D-C5CE-8BAF21D48A8D}"/>
              </a:ext>
            </a:extLst>
          </p:cNvPr>
          <p:cNvSpPr/>
          <p:nvPr/>
        </p:nvSpPr>
        <p:spPr>
          <a:xfrm>
            <a:off x="360722" y="3284580"/>
            <a:ext cx="1565314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3757E02B-9E60-2C52-E087-61C27E1A039A}"/>
              </a:ext>
            </a:extLst>
          </p:cNvPr>
          <p:cNvSpPr/>
          <p:nvPr/>
        </p:nvSpPr>
        <p:spPr>
          <a:xfrm>
            <a:off x="360722" y="3749348"/>
            <a:ext cx="1565314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5AB4021B-5CDE-286F-33EF-FFFB250166EC}"/>
              </a:ext>
            </a:extLst>
          </p:cNvPr>
          <p:cNvSpPr/>
          <p:nvPr/>
        </p:nvSpPr>
        <p:spPr>
          <a:xfrm>
            <a:off x="355913" y="4187747"/>
            <a:ext cx="1868407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A1679EC7-5A7C-478B-D72E-DEE4E3F89D77}"/>
              </a:ext>
            </a:extLst>
          </p:cNvPr>
          <p:cNvSpPr/>
          <p:nvPr/>
        </p:nvSpPr>
        <p:spPr>
          <a:xfrm>
            <a:off x="355913" y="4652515"/>
            <a:ext cx="1570123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F56807B2-D0CC-28A9-B9D1-EAA5505CE638}"/>
              </a:ext>
            </a:extLst>
          </p:cNvPr>
          <p:cNvSpPr txBox="1"/>
          <p:nvPr/>
        </p:nvSpPr>
        <p:spPr>
          <a:xfrm>
            <a:off x="328660" y="2317977"/>
            <a:ext cx="1508370" cy="2606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Projektbeschreibung</a:t>
            </a: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Scrum</a:t>
            </a: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Kanban Board</a:t>
            </a: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Observer</a:t>
            </a: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</a:t>
            </a:r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Beispiel</a:t>
            </a: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Schüler</a:t>
            </a: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Aufgabe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F734BD9-CA7A-22B0-A5F3-59CABEF61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934" y="353138"/>
            <a:ext cx="6201640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47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671577C-DA0C-B71A-0133-F4864007B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30" y="110169"/>
            <a:ext cx="8291146" cy="6858000"/>
          </a:xfrm>
          <a:prstGeom prst="rect">
            <a:avLst/>
          </a:prstGeom>
        </p:spPr>
      </p:pic>
      <p:sp>
        <p:nvSpPr>
          <p:cNvPr id="2" name="Rectangle: Rounded Corners 18">
            <a:extLst>
              <a:ext uri="{FF2B5EF4-FFF2-40B4-BE49-F238E27FC236}">
                <a16:creationId xmlns:a16="http://schemas.microsoft.com/office/drawing/2014/main" id="{6ACF5FD2-F148-F1F0-0790-345EC4B23891}"/>
              </a:ext>
            </a:extLst>
          </p:cNvPr>
          <p:cNvSpPr/>
          <p:nvPr/>
        </p:nvSpPr>
        <p:spPr>
          <a:xfrm>
            <a:off x="208562" y="110169"/>
            <a:ext cx="1895660" cy="5963579"/>
          </a:xfrm>
          <a:prstGeom prst="roundRect">
            <a:avLst>
              <a:gd name="adj" fmla="val 220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3C1E2550-B9B2-CD95-6D28-2D9F6141791F}"/>
              </a:ext>
            </a:extLst>
          </p:cNvPr>
          <p:cNvSpPr/>
          <p:nvPr/>
        </p:nvSpPr>
        <p:spPr>
          <a:xfrm>
            <a:off x="355913" y="2361695"/>
            <a:ext cx="1570123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eform 140">
            <a:extLst>
              <a:ext uri="{FF2B5EF4-FFF2-40B4-BE49-F238E27FC236}">
                <a16:creationId xmlns:a16="http://schemas.microsoft.com/office/drawing/2014/main" id="{1831BC3A-49BB-4BA5-AF34-BDD89669E3F5}"/>
              </a:ext>
            </a:extLst>
          </p:cNvPr>
          <p:cNvSpPr/>
          <p:nvPr/>
        </p:nvSpPr>
        <p:spPr>
          <a:xfrm>
            <a:off x="420389" y="629320"/>
            <a:ext cx="169602" cy="183955"/>
          </a:xfrm>
          <a:custGeom>
            <a:avLst/>
            <a:gdLst>
              <a:gd name="connsiteX0" fmla="*/ 989763 w 1979525"/>
              <a:gd name="connsiteY0" fmla="*/ 0 h 2114669"/>
              <a:gd name="connsiteX1" fmla="*/ 1979525 w 1979525"/>
              <a:gd name="connsiteY1" fmla="*/ 654022 h 2114669"/>
              <a:gd name="connsiteX2" fmla="*/ 1979525 w 1979525"/>
              <a:gd name="connsiteY2" fmla="*/ 2114669 h 2114669"/>
              <a:gd name="connsiteX3" fmla="*/ 1303337 w 1979525"/>
              <a:gd name="connsiteY3" fmla="*/ 2114669 h 2114669"/>
              <a:gd name="connsiteX4" fmla="*/ 1303337 w 1979525"/>
              <a:gd name="connsiteY4" fmla="*/ 1150573 h 2114669"/>
              <a:gd name="connsiteX5" fmla="*/ 697050 w 1979525"/>
              <a:gd name="connsiteY5" fmla="*/ 1150573 h 2114669"/>
              <a:gd name="connsiteX6" fmla="*/ 697050 w 1979525"/>
              <a:gd name="connsiteY6" fmla="*/ 2114669 h 2114669"/>
              <a:gd name="connsiteX7" fmla="*/ 0 w 1979525"/>
              <a:gd name="connsiteY7" fmla="*/ 2114669 h 2114669"/>
              <a:gd name="connsiteX8" fmla="*/ 0 w 1979525"/>
              <a:gd name="connsiteY8" fmla="*/ 654022 h 2114669"/>
              <a:gd name="connsiteX9" fmla="*/ 989763 w 1979525"/>
              <a:gd name="connsiteY9" fmla="*/ 0 h 21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9525" h="2114669">
                <a:moveTo>
                  <a:pt x="989763" y="0"/>
                </a:moveTo>
                <a:lnTo>
                  <a:pt x="1979525" y="654022"/>
                </a:lnTo>
                <a:lnTo>
                  <a:pt x="1979525" y="2114669"/>
                </a:lnTo>
                <a:lnTo>
                  <a:pt x="1303337" y="2114669"/>
                </a:lnTo>
                <a:lnTo>
                  <a:pt x="1303337" y="1150573"/>
                </a:lnTo>
                <a:lnTo>
                  <a:pt x="697050" y="1150573"/>
                </a:lnTo>
                <a:lnTo>
                  <a:pt x="697050" y="2114669"/>
                </a:lnTo>
                <a:lnTo>
                  <a:pt x="0" y="2114669"/>
                </a:lnTo>
                <a:lnTo>
                  <a:pt x="0" y="654022"/>
                </a:lnTo>
                <a:lnTo>
                  <a:pt x="989763" y="0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14BEF0-CCA3-44CE-B69F-76189F55B0EF}"/>
              </a:ext>
            </a:extLst>
          </p:cNvPr>
          <p:cNvGrpSpPr/>
          <p:nvPr/>
        </p:nvGrpSpPr>
        <p:grpSpPr>
          <a:xfrm>
            <a:off x="447727" y="1106836"/>
            <a:ext cx="158793" cy="171207"/>
            <a:chOff x="3688336" y="1545798"/>
            <a:chExt cx="276625" cy="38342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4D2895-8DA0-4F68-BBAC-CCCBCB001441}"/>
                </a:ext>
              </a:extLst>
            </p:cNvPr>
            <p:cNvCxnSpPr/>
            <p:nvPr/>
          </p:nvCxnSpPr>
          <p:spPr>
            <a:xfrm>
              <a:off x="3688336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E908FEE-69F2-41FB-AC57-AFEE28F29C62}"/>
                </a:ext>
              </a:extLst>
            </p:cNvPr>
            <p:cNvCxnSpPr/>
            <p:nvPr/>
          </p:nvCxnSpPr>
          <p:spPr>
            <a:xfrm>
              <a:off x="3772861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F28171-D802-432A-99A5-FC5B3D971027}"/>
                </a:ext>
              </a:extLst>
            </p:cNvPr>
            <p:cNvCxnSpPr/>
            <p:nvPr/>
          </p:nvCxnSpPr>
          <p:spPr>
            <a:xfrm>
              <a:off x="3857385" y="1545798"/>
              <a:ext cx="107576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4" descr="Spotify Logo Png - Free Transparent PNG Logos">
            <a:extLst>
              <a:ext uri="{FF2B5EF4-FFF2-40B4-BE49-F238E27FC236}">
                <a16:creationId xmlns:a16="http://schemas.microsoft.com/office/drawing/2014/main" id="{B2CA7250-FCD2-48FE-9345-8CF3AF0D6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3" y="217588"/>
            <a:ext cx="237076" cy="23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2C91BC9-D337-4FD3-ABB2-AF9DB3B4162D}"/>
              </a:ext>
            </a:extLst>
          </p:cNvPr>
          <p:cNvGrpSpPr/>
          <p:nvPr/>
        </p:nvGrpSpPr>
        <p:grpSpPr>
          <a:xfrm>
            <a:off x="-854" y="6156508"/>
            <a:ext cx="12191999" cy="703385"/>
            <a:chOff x="0" y="6194371"/>
            <a:chExt cx="12191999" cy="70338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FBE5767-D3F8-4517-8DAD-D0261DCEF276}"/>
                </a:ext>
              </a:extLst>
            </p:cNvPr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6D22FC-20A5-487F-8E7A-D98C0CAA9CD7}"/>
                </a:ext>
              </a:extLst>
            </p:cNvPr>
            <p:cNvSpPr txBox="1"/>
            <p:nvPr/>
          </p:nvSpPr>
          <p:spPr>
            <a:xfrm>
              <a:off x="748702" y="6320018"/>
              <a:ext cx="1717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Code </a:t>
              </a:r>
              <a:r>
                <a:rPr lang="en-US" b="1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Beispiel</a:t>
              </a:r>
              <a:endParaRPr lang="id-ID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E6B18F6-C283-45F6-BCB3-1E07CD34F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8266C0B-7F78-4FAC-BA95-D2181E71D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B5A2E6-83CF-486A-8169-0D14742FB3EE}"/>
              </a:ext>
            </a:extLst>
          </p:cNvPr>
          <p:cNvCxnSpPr>
            <a:cxnSpLocks/>
          </p:cNvCxnSpPr>
          <p:nvPr/>
        </p:nvCxnSpPr>
        <p:spPr>
          <a:xfrm>
            <a:off x="4189865" y="6672008"/>
            <a:ext cx="3849235" cy="10257"/>
          </a:xfrm>
          <a:prstGeom prst="line">
            <a:avLst/>
          </a:prstGeom>
          <a:ln w="28575"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">
            <a:extLst>
              <a:ext uri="{FF2B5EF4-FFF2-40B4-BE49-F238E27FC236}">
                <a16:creationId xmlns:a16="http://schemas.microsoft.com/office/drawing/2014/main" id="{220ACECE-911E-32B5-E105-EB57318EF455}"/>
              </a:ext>
            </a:extLst>
          </p:cNvPr>
          <p:cNvSpPr txBox="1"/>
          <p:nvPr/>
        </p:nvSpPr>
        <p:spPr>
          <a:xfrm>
            <a:off x="768572" y="619718"/>
            <a:ext cx="775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  <a:endParaRPr lang="id-ID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830810D4-5F1D-B5D1-1DA2-1022185C6615}"/>
              </a:ext>
            </a:extLst>
          </p:cNvPr>
          <p:cNvSpPr txBox="1"/>
          <p:nvPr/>
        </p:nvSpPr>
        <p:spPr>
          <a:xfrm>
            <a:off x="745160" y="1069328"/>
            <a:ext cx="867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Bibliothek</a:t>
            </a:r>
            <a:endParaRPr lang="id-ID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590668FF-216C-A000-71EA-812A9ABC15DF}"/>
              </a:ext>
            </a:extLst>
          </p:cNvPr>
          <p:cNvSpPr/>
          <p:nvPr/>
        </p:nvSpPr>
        <p:spPr>
          <a:xfrm>
            <a:off x="355913" y="2826463"/>
            <a:ext cx="1570123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07B68C47-455A-CF7D-C5CE-8BAF21D48A8D}"/>
              </a:ext>
            </a:extLst>
          </p:cNvPr>
          <p:cNvSpPr/>
          <p:nvPr/>
        </p:nvSpPr>
        <p:spPr>
          <a:xfrm>
            <a:off x="360722" y="3284580"/>
            <a:ext cx="1565314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3757E02B-9E60-2C52-E087-61C27E1A039A}"/>
              </a:ext>
            </a:extLst>
          </p:cNvPr>
          <p:cNvSpPr/>
          <p:nvPr/>
        </p:nvSpPr>
        <p:spPr>
          <a:xfrm>
            <a:off x="360722" y="3749348"/>
            <a:ext cx="1565314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5AB4021B-5CDE-286F-33EF-FFFB250166EC}"/>
              </a:ext>
            </a:extLst>
          </p:cNvPr>
          <p:cNvSpPr/>
          <p:nvPr/>
        </p:nvSpPr>
        <p:spPr>
          <a:xfrm>
            <a:off x="355913" y="4187747"/>
            <a:ext cx="1868407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A1679EC7-5A7C-478B-D72E-DEE4E3F89D77}"/>
              </a:ext>
            </a:extLst>
          </p:cNvPr>
          <p:cNvSpPr/>
          <p:nvPr/>
        </p:nvSpPr>
        <p:spPr>
          <a:xfrm>
            <a:off x="355913" y="4652515"/>
            <a:ext cx="1570123" cy="246221"/>
          </a:xfrm>
          <a:prstGeom prst="roundRect">
            <a:avLst/>
          </a:prstGeom>
          <a:gradFill flip="none" rotWithShape="1">
            <a:gsLst>
              <a:gs pos="0">
                <a:srgbClr val="1ED760">
                  <a:shade val="30000"/>
                  <a:satMod val="115000"/>
                </a:srgbClr>
              </a:gs>
              <a:gs pos="50000">
                <a:srgbClr val="1ED760">
                  <a:shade val="67500"/>
                  <a:satMod val="115000"/>
                </a:srgbClr>
              </a:gs>
              <a:gs pos="100000">
                <a:srgbClr val="1ED76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F56807B2-D0CC-28A9-B9D1-EAA5505CE638}"/>
              </a:ext>
            </a:extLst>
          </p:cNvPr>
          <p:cNvSpPr txBox="1"/>
          <p:nvPr/>
        </p:nvSpPr>
        <p:spPr>
          <a:xfrm>
            <a:off x="328660" y="2317977"/>
            <a:ext cx="1508370" cy="2606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Projektbeschreibung</a:t>
            </a: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Scrum</a:t>
            </a: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Kanban Board</a:t>
            </a: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Observer</a:t>
            </a: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</a:t>
            </a:r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Beispiel</a:t>
            </a: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Schüler</a:t>
            </a:r>
            <a:r>
              <a:rPr lang="en-US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Aufgabe</a:t>
            </a:r>
          </a:p>
        </p:txBody>
      </p:sp>
    </p:spTree>
    <p:extLst>
      <p:ext uri="{BB962C8B-B14F-4D97-AF65-F5344CB8AC3E}">
        <p14:creationId xmlns:p14="http://schemas.microsoft.com/office/powerpoint/2010/main" val="144279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A987FDA-3A0B-4B9D-BFD3-C08E919B31EF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Breitbild</PresentationFormat>
  <Paragraphs>154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Tschitschikow</dc:creator>
  <cp:lastModifiedBy>Daniel Tschitschikow</cp:lastModifiedBy>
  <cp:revision>77</cp:revision>
  <dcterms:created xsi:type="dcterms:W3CDTF">2021-07-27T06:16:35Z</dcterms:created>
  <dcterms:modified xsi:type="dcterms:W3CDTF">2022-11-01T18:38:04Z</dcterms:modified>
</cp:coreProperties>
</file>