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256" r:id="rId5"/>
    <p:sldId id="267" r:id="rId6"/>
    <p:sldId id="280" r:id="rId7"/>
    <p:sldId id="281" r:id="rId8"/>
    <p:sldId id="279" r:id="rId9"/>
    <p:sldId id="268" r:id="rId10"/>
    <p:sldId id="272" r:id="rId11"/>
    <p:sldId id="278" r:id="rId12"/>
    <p:sldId id="274" r:id="rId13"/>
    <p:sldId id="273" r:id="rId14"/>
    <p:sldId id="277" r:id="rId15"/>
    <p:sldId id="282" r:id="rId16"/>
    <p:sldId id="270" r:id="rId17"/>
    <p:sldId id="284" r:id="rId18"/>
    <p:sldId id="275" r:id="rId19"/>
    <p:sldId id="269" r:id="rId20"/>
    <p:sldId id="276" r:id="rId21"/>
  </p:sldIdLst>
  <p:sldSz cx="12192000" cy="6858000"/>
  <p:notesSz cx="6858000" cy="9144000"/>
  <p:custDataLst>
    <p:tags r:id="rId24"/>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ander Van den Bulck" initials="AVdB" lastIdx="24" clrIdx="0">
    <p:extLst>
      <p:ext uri="{19B8F6BF-5375-455C-9EA6-DF929625EA0E}">
        <p15:presenceInfo xmlns:p15="http://schemas.microsoft.com/office/powerpoint/2012/main" userId="S-1-5-21-461633106-2859985408-2808935676-163007" providerId="AD"/>
      </p:ext>
    </p:extLst>
  </p:cmAuthor>
  <p:cmAuthor id="2" name="Dion Koeze" initials="DK" lastIdx="15" clrIdx="1">
    <p:extLst>
      <p:ext uri="{19B8F6BF-5375-455C-9EA6-DF929625EA0E}">
        <p15:presenceInfo xmlns:p15="http://schemas.microsoft.com/office/powerpoint/2012/main" userId="S::dj.koeze@avans.nl::e94ec3af-731d-432a-9784-b90f2ed5c7c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CC00"/>
    <a:srgbClr val="FAFA00"/>
    <a:srgbClr val="CF5E01"/>
    <a:srgbClr val="006600"/>
    <a:srgbClr val="C7002B"/>
    <a:srgbClr val="75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706C99-0E86-49BE-85E8-6F6C514F6CB9}" v="2" dt="2025-03-31T08:06:59.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78" autoAdjust="0"/>
  </p:normalViewPr>
  <p:slideViewPr>
    <p:cSldViewPr snapToGrid="0">
      <p:cViewPr varScale="1">
        <p:scale>
          <a:sx n="109" d="100"/>
          <a:sy n="109" d="100"/>
        </p:scale>
        <p:origin x="126" y="44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e Jaspar" userId="ac579a22-70eb-4c70-bc16-a944d4a3f81f" providerId="ADAL" clId="{24706C99-0E86-49BE-85E8-6F6C514F6CB9}"/>
    <pc:docChg chg="custSel modSld">
      <pc:chgData name="Emile Jaspar" userId="ac579a22-70eb-4c70-bc16-a944d4a3f81f" providerId="ADAL" clId="{24706C99-0E86-49BE-85E8-6F6C514F6CB9}" dt="2025-03-31T09:14:11.563" v="508" actId="20577"/>
      <pc:docMkLst>
        <pc:docMk/>
      </pc:docMkLst>
      <pc:sldChg chg="modSp mod">
        <pc:chgData name="Emile Jaspar" userId="ac579a22-70eb-4c70-bc16-a944d4a3f81f" providerId="ADAL" clId="{24706C99-0E86-49BE-85E8-6F6C514F6CB9}" dt="2025-03-31T07:56:13.259" v="10" actId="20577"/>
        <pc:sldMkLst>
          <pc:docMk/>
          <pc:sldMk cId="1137505612" sldId="274"/>
        </pc:sldMkLst>
        <pc:spChg chg="mod">
          <ac:chgData name="Emile Jaspar" userId="ac579a22-70eb-4c70-bc16-a944d4a3f81f" providerId="ADAL" clId="{24706C99-0E86-49BE-85E8-6F6C514F6CB9}" dt="2025-03-31T07:55:47.753" v="4" actId="20577"/>
          <ac:spMkLst>
            <pc:docMk/>
            <pc:sldMk cId="1137505612" sldId="274"/>
            <ac:spMk id="3" creationId="{8EFF66AB-069B-4C72-A0F6-061F04A2FC93}"/>
          </ac:spMkLst>
        </pc:spChg>
        <pc:spChg chg="mod">
          <ac:chgData name="Emile Jaspar" userId="ac579a22-70eb-4c70-bc16-a944d4a3f81f" providerId="ADAL" clId="{24706C99-0E86-49BE-85E8-6F6C514F6CB9}" dt="2025-03-31T07:56:13.259" v="10" actId="20577"/>
          <ac:spMkLst>
            <pc:docMk/>
            <pc:sldMk cId="1137505612" sldId="274"/>
            <ac:spMk id="6" creationId="{06D6BB30-343D-4227-8F55-BAF51D3B0328}"/>
          </ac:spMkLst>
        </pc:spChg>
      </pc:sldChg>
      <pc:sldChg chg="modNotesTx">
        <pc:chgData name="Emile Jaspar" userId="ac579a22-70eb-4c70-bc16-a944d4a3f81f" providerId="ADAL" clId="{24706C99-0E86-49BE-85E8-6F6C514F6CB9}" dt="2025-03-31T09:14:11.563" v="508" actId="20577"/>
        <pc:sldMkLst>
          <pc:docMk/>
          <pc:sldMk cId="316571477" sldId="276"/>
        </pc:sldMkLst>
      </pc:sldChg>
    </pc:docChg>
  </pc:docChgLst>
  <pc:docChgLst>
    <pc:chgData name="Emile Jaspar" userId="ac579a22-70eb-4c70-bc16-a944d4a3f81f" providerId="ADAL" clId="{05534011-8E80-4CC2-AC19-E0E38758564A}"/>
    <pc:docChg chg="custSel delSld modSld">
      <pc:chgData name="Emile Jaspar" userId="ac579a22-70eb-4c70-bc16-a944d4a3f81f" providerId="ADAL" clId="{05534011-8E80-4CC2-AC19-E0E38758564A}" dt="2025-02-20T11:54:54.367" v="384" actId="47"/>
      <pc:docMkLst>
        <pc:docMk/>
      </pc:docMkLst>
      <pc:sldChg chg="modSp mod">
        <pc:chgData name="Emile Jaspar" userId="ac579a22-70eb-4c70-bc16-a944d4a3f81f" providerId="ADAL" clId="{05534011-8E80-4CC2-AC19-E0E38758564A}" dt="2025-02-20T10:58:34.828" v="24" actId="20577"/>
        <pc:sldMkLst>
          <pc:docMk/>
          <pc:sldMk cId="1407374584" sldId="267"/>
        </pc:sldMkLst>
        <pc:spChg chg="mod">
          <ac:chgData name="Emile Jaspar" userId="ac579a22-70eb-4c70-bc16-a944d4a3f81f" providerId="ADAL" clId="{05534011-8E80-4CC2-AC19-E0E38758564A}" dt="2025-02-20T10:58:34.828" v="24" actId="20577"/>
          <ac:spMkLst>
            <pc:docMk/>
            <pc:sldMk cId="1407374584" sldId="267"/>
            <ac:spMk id="8" creationId="{0385DA23-0992-4693-9680-8CC18914C872}"/>
          </ac:spMkLst>
        </pc:spChg>
      </pc:sldChg>
      <pc:sldChg chg="modSp mod">
        <pc:chgData name="Emile Jaspar" userId="ac579a22-70eb-4c70-bc16-a944d4a3f81f" providerId="ADAL" clId="{05534011-8E80-4CC2-AC19-E0E38758564A}" dt="2025-02-20T11:54:41.098" v="383" actId="20577"/>
        <pc:sldMkLst>
          <pc:docMk/>
          <pc:sldMk cId="1355907376" sldId="269"/>
        </pc:sldMkLst>
        <pc:spChg chg="mod">
          <ac:chgData name="Emile Jaspar" userId="ac579a22-70eb-4c70-bc16-a944d4a3f81f" providerId="ADAL" clId="{05534011-8E80-4CC2-AC19-E0E38758564A}" dt="2025-02-20T11:54:41.098" v="383" actId="20577"/>
          <ac:spMkLst>
            <pc:docMk/>
            <pc:sldMk cId="1355907376" sldId="269"/>
            <ac:spMk id="3" creationId="{44956FE9-B080-4F77-8F7E-706C2668B2AE}"/>
          </ac:spMkLst>
        </pc:spChg>
      </pc:sldChg>
      <pc:sldChg chg="modSp mod">
        <pc:chgData name="Emile Jaspar" userId="ac579a22-70eb-4c70-bc16-a944d4a3f81f" providerId="ADAL" clId="{05534011-8E80-4CC2-AC19-E0E38758564A}" dt="2025-02-20T11:54:13.058" v="348" actId="20577"/>
        <pc:sldMkLst>
          <pc:docMk/>
          <pc:sldMk cId="3802518569" sldId="275"/>
        </pc:sldMkLst>
        <pc:spChg chg="mod">
          <ac:chgData name="Emile Jaspar" userId="ac579a22-70eb-4c70-bc16-a944d4a3f81f" providerId="ADAL" clId="{05534011-8E80-4CC2-AC19-E0E38758564A}" dt="2025-02-20T11:54:13.058" v="348" actId="20577"/>
          <ac:spMkLst>
            <pc:docMk/>
            <pc:sldMk cId="3802518569" sldId="275"/>
            <ac:spMk id="3" creationId="{5C381E32-4452-41DC-B7D6-8C67DCE3F8C2}"/>
          </ac:spMkLst>
        </pc:spChg>
      </pc:sldChg>
      <pc:sldChg chg="modSp mod">
        <pc:chgData name="Emile Jaspar" userId="ac579a22-70eb-4c70-bc16-a944d4a3f81f" providerId="ADAL" clId="{05534011-8E80-4CC2-AC19-E0E38758564A}" dt="2025-02-20T10:59:26.093" v="26" actId="20577"/>
        <pc:sldMkLst>
          <pc:docMk/>
          <pc:sldMk cId="1760881882" sldId="280"/>
        </pc:sldMkLst>
        <pc:spChg chg="mod">
          <ac:chgData name="Emile Jaspar" userId="ac579a22-70eb-4c70-bc16-a944d4a3f81f" providerId="ADAL" clId="{05534011-8E80-4CC2-AC19-E0E38758564A}" dt="2025-02-20T10:59:26.093" v="26" actId="20577"/>
          <ac:spMkLst>
            <pc:docMk/>
            <pc:sldMk cId="1760881882" sldId="280"/>
            <ac:spMk id="3" creationId="{18D0AEC2-46B0-4DD9-86F4-C712594D271B}"/>
          </ac:spMkLst>
        </pc:spChg>
      </pc:sldChg>
      <pc:sldChg chg="modSp mod">
        <pc:chgData name="Emile Jaspar" userId="ac579a22-70eb-4c70-bc16-a944d4a3f81f" providerId="ADAL" clId="{05534011-8E80-4CC2-AC19-E0E38758564A}" dt="2025-02-20T11:31:32.294" v="239" actId="20577"/>
        <pc:sldMkLst>
          <pc:docMk/>
          <pc:sldMk cId="2425779043" sldId="281"/>
        </pc:sldMkLst>
        <pc:spChg chg="mod">
          <ac:chgData name="Emile Jaspar" userId="ac579a22-70eb-4c70-bc16-a944d4a3f81f" providerId="ADAL" clId="{05534011-8E80-4CC2-AC19-E0E38758564A}" dt="2025-02-20T11:31:32.294" v="239" actId="20577"/>
          <ac:spMkLst>
            <pc:docMk/>
            <pc:sldMk cId="2425779043" sldId="281"/>
            <ac:spMk id="3" creationId="{F668F243-D935-46C3-B447-8B4D0100F0B7}"/>
          </ac:spMkLst>
        </pc:spChg>
      </pc:sldChg>
      <pc:sldChg chg="del">
        <pc:chgData name="Emile Jaspar" userId="ac579a22-70eb-4c70-bc16-a944d4a3f81f" providerId="ADAL" clId="{05534011-8E80-4CC2-AC19-E0E38758564A}" dt="2025-02-20T10:58:43.270" v="25" actId="47"/>
        <pc:sldMkLst>
          <pc:docMk/>
          <pc:sldMk cId="650729260" sldId="286"/>
        </pc:sldMkLst>
      </pc:sldChg>
      <pc:sldChg chg="del">
        <pc:chgData name="Emile Jaspar" userId="ac579a22-70eb-4c70-bc16-a944d4a3f81f" providerId="ADAL" clId="{05534011-8E80-4CC2-AC19-E0E38758564A}" dt="2025-02-20T11:54:54.367" v="384" actId="47"/>
        <pc:sldMkLst>
          <pc:docMk/>
          <pc:sldMk cId="3779392139" sldId="28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1B86276-6205-41DC-A1BF-C07B4F05ECA0}" type="datetimeFigureOut">
              <a:rPr lang="nl-NL" smtClean="0"/>
              <a:t>31-3-2025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AEDC2A-F16C-4744-8FEF-EB8C334368E5}" type="slidenum">
              <a:rPr lang="nl-NL" smtClean="0"/>
              <a:t>‹#›</a:t>
            </a:fld>
            <a:endParaRPr lang="nl-NL"/>
          </a:p>
        </p:txBody>
      </p:sp>
    </p:spTree>
    <p:extLst>
      <p:ext uri="{BB962C8B-B14F-4D97-AF65-F5344CB8AC3E}">
        <p14:creationId xmlns:p14="http://schemas.microsoft.com/office/powerpoint/2010/main" val="1907792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AE479B-0824-4778-8E2C-B648B034B146}" type="datetimeFigureOut">
              <a:rPr lang="nl-NL" smtClean="0"/>
              <a:t>31-3-2025</a:t>
            </a:fld>
            <a:endParaRPr lang="nl-NL"/>
          </a:p>
        </p:txBody>
      </p:sp>
      <p:sp>
        <p:nvSpPr>
          <p:cNvPr id="4" name="Tijdelijke aanduiding voor dia-afbeelding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BE2D8D-0045-4896-94FB-3A80602FDFCD}" type="slidenum">
              <a:rPr lang="nl-NL" smtClean="0"/>
              <a:t>‹#›</a:t>
            </a:fld>
            <a:endParaRPr lang="nl-NL"/>
          </a:p>
        </p:txBody>
      </p:sp>
    </p:spTree>
    <p:extLst>
      <p:ext uri="{BB962C8B-B14F-4D97-AF65-F5344CB8AC3E}">
        <p14:creationId xmlns:p14="http://schemas.microsoft.com/office/powerpoint/2010/main" val="21990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nl-NL"/>
              <a:t>Bron afbeelding: https://www.kdnuggets.com/2020/08/top-10-lists-data-science.html </a:t>
            </a:r>
          </a:p>
          <a:p>
            <a:r>
              <a:rPr lang="nl-NL"/>
              <a:t>Alternatieve afbeeldingen voor slide: </a:t>
            </a:r>
          </a:p>
          <a:p>
            <a:pPr marL="171450" indent="-171450">
              <a:buFontTx/>
              <a:buChar char="-"/>
            </a:pPr>
            <a:r>
              <a:rPr lang="nl-NL"/>
              <a:t>https://2s7gjr373w3x22jf92z99mgm5w-wpengine.netdna-ssl.com/wp-content/uploads/2018/09/data_science_shutterstock_shutterstock_Trueffelpix.jpg</a:t>
            </a:r>
          </a:p>
          <a:p>
            <a:pPr marL="171450" indent="-171450">
              <a:buFontTx/>
              <a:buChar char="-"/>
            </a:pPr>
            <a:r>
              <a:rPr lang="nl-NL"/>
              <a:t>https://2s7gjr373w3x22jf92z99mgm5w-wpengine.netdna-ssl.com/wp-content/uploads/2018/08/data-science-venn-diagram.png</a:t>
            </a:r>
          </a:p>
        </p:txBody>
      </p:sp>
      <p:sp>
        <p:nvSpPr>
          <p:cNvPr id="4" name="Tijdelijke aanduiding voor dianummer 3"/>
          <p:cNvSpPr>
            <a:spLocks noGrp="1"/>
          </p:cNvSpPr>
          <p:nvPr>
            <p:ph type="sldNum" sz="quarter" idx="10"/>
          </p:nvPr>
        </p:nvSpPr>
        <p:spPr/>
        <p:txBody>
          <a:bodyPr/>
          <a:lstStyle/>
          <a:p>
            <a:fld id="{2DBE2D8D-0045-4896-94FB-3A80602FDFCD}" type="slidenum">
              <a:rPr lang="nl-NL" smtClean="0"/>
              <a:t>1</a:t>
            </a:fld>
            <a:endParaRPr lang="nl-NL"/>
          </a:p>
        </p:txBody>
      </p:sp>
    </p:spTree>
    <p:extLst>
      <p:ext uri="{BB962C8B-B14F-4D97-AF65-F5344CB8AC3E}">
        <p14:creationId xmlns:p14="http://schemas.microsoft.com/office/powerpoint/2010/main" val="1173995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2DBE2D8D-0045-4896-94FB-3A80602FDFCD}" type="slidenum">
              <a:rPr lang="nl-NL" smtClean="0"/>
              <a:t>2</a:t>
            </a:fld>
            <a:endParaRPr lang="nl-NL"/>
          </a:p>
        </p:txBody>
      </p:sp>
    </p:spTree>
    <p:extLst>
      <p:ext uri="{BB962C8B-B14F-4D97-AF65-F5344CB8AC3E}">
        <p14:creationId xmlns:p14="http://schemas.microsoft.com/office/powerpoint/2010/main" val="228250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nl-NL" err="1"/>
              <a:t>Don’t</a:t>
            </a:r>
            <a:r>
              <a:rPr lang="nl-NL"/>
              <a:t> </a:t>
            </a:r>
            <a:r>
              <a:rPr lang="nl-NL" err="1"/>
              <a:t>use</a:t>
            </a:r>
            <a:r>
              <a:rPr lang="nl-NL"/>
              <a:t> Avans </a:t>
            </a:r>
            <a:r>
              <a:rPr lang="nl-NL" err="1"/>
              <a:t>materials</a:t>
            </a:r>
            <a:r>
              <a:rPr lang="nl-NL"/>
              <a:t> </a:t>
            </a:r>
            <a:r>
              <a:rPr lang="nl-NL" err="1"/>
              <a:t>for</a:t>
            </a:r>
            <a:r>
              <a:rPr lang="nl-NL"/>
              <a:t> </a:t>
            </a:r>
            <a:r>
              <a:rPr lang="nl-NL" err="1"/>
              <a:t>your</a:t>
            </a:r>
            <a:r>
              <a:rPr lang="nl-NL"/>
              <a:t> online research.</a:t>
            </a:r>
          </a:p>
          <a:p>
            <a:r>
              <a:rPr lang="nl-NL"/>
              <a:t>Tip: </a:t>
            </a:r>
            <a:r>
              <a:rPr lang="nl-NL" err="1"/>
              <a:t>Use</a:t>
            </a:r>
            <a:r>
              <a:rPr lang="nl-NL"/>
              <a:t> different sources like </a:t>
            </a:r>
            <a:r>
              <a:rPr lang="nl-NL" err="1"/>
              <a:t>Universities</a:t>
            </a:r>
            <a:r>
              <a:rPr lang="nl-NL"/>
              <a:t>, Companies, </a:t>
            </a:r>
            <a:r>
              <a:rPr lang="nl-NL" err="1"/>
              <a:t>Dictionaries</a:t>
            </a:r>
            <a:r>
              <a:rPr lang="nl-NL"/>
              <a:t>. </a:t>
            </a:r>
          </a:p>
        </p:txBody>
      </p:sp>
      <p:sp>
        <p:nvSpPr>
          <p:cNvPr id="4" name="Tijdelijke aanduiding voor dianummer 3"/>
          <p:cNvSpPr>
            <a:spLocks noGrp="1"/>
          </p:cNvSpPr>
          <p:nvPr>
            <p:ph type="sldNum" sz="quarter" idx="5"/>
          </p:nvPr>
        </p:nvSpPr>
        <p:spPr/>
        <p:txBody>
          <a:bodyPr/>
          <a:lstStyle/>
          <a:p>
            <a:fld id="{2DBE2D8D-0045-4896-94FB-3A80602FDFCD}" type="slidenum">
              <a:rPr lang="nl-NL" smtClean="0"/>
              <a:t>5</a:t>
            </a:fld>
            <a:endParaRPr lang="nl-NL"/>
          </a:p>
        </p:txBody>
      </p:sp>
    </p:spTree>
    <p:extLst>
      <p:ext uri="{BB962C8B-B14F-4D97-AF65-F5344CB8AC3E}">
        <p14:creationId xmlns:p14="http://schemas.microsoft.com/office/powerpoint/2010/main" val="3609660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nl-NL"/>
              <a:t>https://en.wikipedia.org/wiki/Data_science</a:t>
            </a:r>
          </a:p>
          <a:p>
            <a:r>
              <a:rPr lang="nl-NL"/>
              <a:t>https://ischoolonline.berkeley.edu/data-science/what-is-data-science/</a:t>
            </a:r>
          </a:p>
        </p:txBody>
      </p:sp>
      <p:sp>
        <p:nvSpPr>
          <p:cNvPr id="4" name="Tijdelijke aanduiding voor dianummer 3"/>
          <p:cNvSpPr>
            <a:spLocks noGrp="1"/>
          </p:cNvSpPr>
          <p:nvPr>
            <p:ph type="sldNum" sz="quarter" idx="5"/>
          </p:nvPr>
        </p:nvSpPr>
        <p:spPr/>
        <p:txBody>
          <a:bodyPr/>
          <a:lstStyle/>
          <a:p>
            <a:fld id="{2DBE2D8D-0045-4896-94FB-3A80602FDFCD}" type="slidenum">
              <a:rPr lang="nl-NL" smtClean="0"/>
              <a:t>6</a:t>
            </a:fld>
            <a:endParaRPr lang="nl-NL"/>
          </a:p>
        </p:txBody>
      </p:sp>
    </p:spTree>
    <p:extLst>
      <p:ext uri="{BB962C8B-B14F-4D97-AF65-F5344CB8AC3E}">
        <p14:creationId xmlns:p14="http://schemas.microsoft.com/office/powerpoint/2010/main" val="937710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2DBE2D8D-0045-4896-94FB-3A80602FDFCD}" type="slidenum">
              <a:rPr lang="nl-NL" smtClean="0"/>
              <a:t>8</a:t>
            </a:fld>
            <a:endParaRPr lang="nl-NL"/>
          </a:p>
        </p:txBody>
      </p:sp>
    </p:spTree>
    <p:extLst>
      <p:ext uri="{BB962C8B-B14F-4D97-AF65-F5344CB8AC3E}">
        <p14:creationId xmlns:p14="http://schemas.microsoft.com/office/powerpoint/2010/main" val="201342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a:xfrm>
            <a:off x="685800" y="1143000"/>
            <a:ext cx="5486400" cy="3086100"/>
          </a:xfrm>
        </p:spPr>
      </p:sp>
      <p:sp>
        <p:nvSpPr>
          <p:cNvPr id="3" name="Tijdelijke aanduiding voor notities 2"/>
          <p:cNvSpPr>
            <a:spLocks noGrp="1"/>
          </p:cNvSpPr>
          <p:nvPr>
            <p:ph type="body" idx="1"/>
          </p:nvPr>
        </p:nvSpPr>
        <p:spPr/>
        <p:txBody>
          <a:bodyPr/>
          <a:lstStyle/>
          <a:p>
            <a:r>
              <a:rPr lang="nl-NL" err="1"/>
              <a:t>Not</a:t>
            </a:r>
            <a:r>
              <a:rPr lang="nl-NL"/>
              <a:t> a </a:t>
            </a:r>
            <a:r>
              <a:rPr lang="nl-NL" err="1"/>
              <a:t>linear</a:t>
            </a:r>
            <a:r>
              <a:rPr lang="nl-NL"/>
              <a:t> </a:t>
            </a:r>
            <a:r>
              <a:rPr lang="nl-NL" err="1"/>
              <a:t>process</a:t>
            </a:r>
            <a:r>
              <a:rPr lang="nl-NL"/>
              <a:t>. </a:t>
            </a:r>
          </a:p>
        </p:txBody>
      </p:sp>
      <p:sp>
        <p:nvSpPr>
          <p:cNvPr id="4" name="Tijdelijke aanduiding voor dianummer 3"/>
          <p:cNvSpPr>
            <a:spLocks noGrp="1"/>
          </p:cNvSpPr>
          <p:nvPr>
            <p:ph type="sldNum" sz="quarter" idx="5"/>
          </p:nvPr>
        </p:nvSpPr>
        <p:spPr/>
        <p:txBody>
          <a:bodyPr/>
          <a:lstStyle/>
          <a:p>
            <a:fld id="{2DBE2D8D-0045-4896-94FB-3A80602FDFCD}" type="slidenum">
              <a:rPr lang="nl-NL" smtClean="0"/>
              <a:t>13</a:t>
            </a:fld>
            <a:endParaRPr lang="nl-NL"/>
          </a:p>
        </p:txBody>
      </p:sp>
    </p:spTree>
    <p:extLst>
      <p:ext uri="{BB962C8B-B14F-4D97-AF65-F5344CB8AC3E}">
        <p14:creationId xmlns:p14="http://schemas.microsoft.com/office/powerpoint/2010/main" val="3422227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228600" indent="-228600">
              <a:buAutoNum type="arabicParenR"/>
            </a:pPr>
            <a:r>
              <a:rPr lang="nl-NL" dirty="0"/>
              <a:t>Download anaconda</a:t>
            </a:r>
          </a:p>
          <a:p>
            <a:pPr marL="228600" indent="-228600">
              <a:buAutoNum type="arabicParenR"/>
            </a:pPr>
            <a:r>
              <a:rPr lang="nl-NL" dirty="0"/>
              <a:t>Open “Anaconda Prompt”</a:t>
            </a:r>
          </a:p>
          <a:p>
            <a:pPr marL="228600" indent="-228600">
              <a:buAutoNum type="arabicParenR"/>
            </a:pPr>
            <a:r>
              <a:rPr lang="nl-NL" dirty="0"/>
              <a:t>Type </a:t>
            </a:r>
            <a:r>
              <a:rPr lang="nl-NL" dirty="0" err="1"/>
              <a:t>and</a:t>
            </a:r>
            <a:r>
              <a:rPr lang="nl-NL" dirty="0"/>
              <a:t> run: </a:t>
            </a:r>
            <a:r>
              <a:rPr lang="nl-NL" dirty="0" err="1"/>
              <a:t>conda</a:t>
            </a:r>
            <a:r>
              <a:rPr lang="nl-NL" dirty="0"/>
              <a:t> </a:t>
            </a:r>
            <a:r>
              <a:rPr lang="nl-NL" dirty="0" err="1"/>
              <a:t>create</a:t>
            </a:r>
            <a:r>
              <a:rPr lang="nl-NL" dirty="0"/>
              <a:t> -n </a:t>
            </a:r>
            <a:r>
              <a:rPr lang="nl-NL" dirty="0">
                <a:effectLst/>
                <a:latin typeface="inherit"/>
              </a:rPr>
              <a:t>“</a:t>
            </a:r>
            <a:r>
              <a:rPr lang="nl-NL" dirty="0" err="1">
                <a:effectLst/>
                <a:latin typeface="inherit"/>
              </a:rPr>
              <a:t>datascience</a:t>
            </a:r>
            <a:r>
              <a:rPr lang="nl-NL" dirty="0">
                <a:effectLst/>
                <a:latin typeface="inherit"/>
              </a:rPr>
              <a:t>“</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nl-NL" dirty="0">
                <a:effectLst/>
                <a:latin typeface="inherit"/>
              </a:rPr>
              <a:t>Type </a:t>
            </a:r>
            <a:r>
              <a:rPr lang="nl-NL" dirty="0" err="1">
                <a:effectLst/>
                <a:latin typeface="inherit"/>
              </a:rPr>
              <a:t>and</a:t>
            </a:r>
            <a:r>
              <a:rPr lang="nl-NL" dirty="0">
                <a:effectLst/>
                <a:latin typeface="inherit"/>
              </a:rPr>
              <a:t> run: </a:t>
            </a:r>
            <a:r>
              <a:rPr lang="nl-NL" dirty="0" err="1">
                <a:effectLst/>
                <a:latin typeface="inherit"/>
              </a:rPr>
              <a:t>conda</a:t>
            </a:r>
            <a:r>
              <a:rPr lang="nl-NL" dirty="0">
                <a:effectLst/>
                <a:latin typeface="inherit"/>
              </a:rPr>
              <a:t> </a:t>
            </a:r>
            <a:r>
              <a:rPr lang="nl-NL" dirty="0" err="1">
                <a:effectLst/>
                <a:latin typeface="inherit"/>
              </a:rPr>
              <a:t>activate</a:t>
            </a:r>
            <a:r>
              <a:rPr lang="nl-NL" dirty="0">
                <a:effectLst/>
                <a:latin typeface="inherit"/>
              </a:rPr>
              <a:t> </a:t>
            </a:r>
            <a:r>
              <a:rPr lang="nl-NL" dirty="0" err="1">
                <a:effectLst/>
                <a:latin typeface="inherit"/>
              </a:rPr>
              <a:t>datascience</a:t>
            </a:r>
            <a:endParaRPr lang="nl-NL" dirty="0">
              <a:effectLst/>
              <a:latin typeface="inherit"/>
            </a:endParaRPr>
          </a:p>
          <a:p>
            <a:pPr marL="228600" indent="-228600">
              <a:buAutoNum type="arabicParenR"/>
            </a:pPr>
            <a:r>
              <a:rPr lang="nl-NL" dirty="0">
                <a:effectLst/>
                <a:latin typeface="inherit"/>
              </a:rPr>
              <a:t>Type </a:t>
            </a:r>
            <a:r>
              <a:rPr lang="nl-NL" dirty="0" err="1">
                <a:effectLst/>
                <a:latin typeface="inherit"/>
              </a:rPr>
              <a:t>and</a:t>
            </a:r>
            <a:r>
              <a:rPr lang="nl-NL" dirty="0">
                <a:effectLst/>
                <a:latin typeface="inherit"/>
              </a:rPr>
              <a:t> run: </a:t>
            </a:r>
            <a:r>
              <a:rPr lang="nl-NL" dirty="0" err="1">
                <a:effectLst/>
                <a:latin typeface="inherit"/>
              </a:rPr>
              <a:t>conda</a:t>
            </a:r>
            <a:r>
              <a:rPr lang="nl-NL" dirty="0">
                <a:effectLst/>
                <a:latin typeface="inherit"/>
              </a:rPr>
              <a:t> </a:t>
            </a:r>
            <a:r>
              <a:rPr lang="nl-NL" dirty="0" err="1">
                <a:effectLst/>
                <a:latin typeface="inherit"/>
              </a:rPr>
              <a:t>install</a:t>
            </a:r>
            <a:r>
              <a:rPr lang="nl-NL" dirty="0">
                <a:effectLst/>
                <a:latin typeface="inherit"/>
              </a:rPr>
              <a:t> pip</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nl-NL" dirty="0">
                <a:effectLst/>
                <a:latin typeface="inherit"/>
              </a:rPr>
              <a:t>Type </a:t>
            </a:r>
            <a:r>
              <a:rPr lang="nl-NL" dirty="0" err="1">
                <a:effectLst/>
                <a:latin typeface="inherit"/>
              </a:rPr>
              <a:t>and</a:t>
            </a:r>
            <a:r>
              <a:rPr lang="nl-NL" dirty="0">
                <a:effectLst/>
                <a:latin typeface="inherit"/>
              </a:rPr>
              <a:t> run: pip </a:t>
            </a:r>
            <a:r>
              <a:rPr lang="nl-NL" dirty="0" err="1">
                <a:effectLst/>
                <a:latin typeface="inherit"/>
              </a:rPr>
              <a:t>install</a:t>
            </a:r>
            <a:r>
              <a:rPr lang="nl-NL" dirty="0">
                <a:effectLst/>
                <a:latin typeface="inherit"/>
              </a:rPr>
              <a:t> notebook</a:t>
            </a:r>
          </a:p>
          <a:p>
            <a:pPr marL="228600" indent="-228600">
              <a:buAutoNum type="arabicParenR"/>
            </a:pPr>
            <a:r>
              <a:rPr lang="nl-NL" dirty="0">
                <a:effectLst/>
                <a:latin typeface="inherit"/>
              </a:rPr>
              <a:t>Type </a:t>
            </a:r>
            <a:r>
              <a:rPr lang="nl-NL" dirty="0" err="1">
                <a:effectLst/>
                <a:latin typeface="inherit"/>
              </a:rPr>
              <a:t>and</a:t>
            </a:r>
            <a:r>
              <a:rPr lang="nl-NL" dirty="0">
                <a:effectLst/>
                <a:latin typeface="inherit"/>
              </a:rPr>
              <a:t> run: </a:t>
            </a:r>
            <a:r>
              <a:rPr lang="nl-NL" dirty="0" err="1">
                <a:effectLst/>
                <a:latin typeface="inherit"/>
              </a:rPr>
              <a:t>jupyter</a:t>
            </a:r>
            <a:r>
              <a:rPr lang="nl-NL">
                <a:effectLst/>
                <a:latin typeface="inherit"/>
              </a:rPr>
              <a:t> notebook</a:t>
            </a:r>
            <a:endParaRPr lang="nl-NL" dirty="0"/>
          </a:p>
          <a:p>
            <a:pPr marL="228600" indent="-228600">
              <a:buAutoNum type="arabicParenR"/>
            </a:pPr>
            <a:endParaRPr lang="nl-NL" dirty="0"/>
          </a:p>
        </p:txBody>
      </p:sp>
      <p:sp>
        <p:nvSpPr>
          <p:cNvPr id="4" name="Slide Number Placeholder 3"/>
          <p:cNvSpPr>
            <a:spLocks noGrp="1"/>
          </p:cNvSpPr>
          <p:nvPr>
            <p:ph type="sldNum" sz="quarter" idx="5"/>
          </p:nvPr>
        </p:nvSpPr>
        <p:spPr/>
        <p:txBody>
          <a:bodyPr/>
          <a:lstStyle/>
          <a:p>
            <a:fld id="{2DBE2D8D-0045-4896-94FB-3A80602FDFCD}" type="slidenum">
              <a:rPr lang="nl-NL" smtClean="0"/>
              <a:t>17</a:t>
            </a:fld>
            <a:endParaRPr lang="nl-NL"/>
          </a:p>
        </p:txBody>
      </p:sp>
    </p:spTree>
    <p:extLst>
      <p:ext uri="{BB962C8B-B14F-4D97-AF65-F5344CB8AC3E}">
        <p14:creationId xmlns:p14="http://schemas.microsoft.com/office/powerpoint/2010/main" val="4248258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est"/>
          <p:cNvSpPr>
            <a:spLocks noGrp="1"/>
          </p:cNvSpPr>
          <p:nvPr>
            <p:ph type="ctrTitle" hasCustomPrompt="1"/>
            <p:custDataLst>
              <p:tags r:id="rId1"/>
            </p:custDataLst>
          </p:nvPr>
        </p:nvSpPr>
        <p:spPr>
          <a:xfrm>
            <a:off x="1464000" y="2570400"/>
            <a:ext cx="9264000" cy="356400"/>
          </a:xfrm>
        </p:spPr>
        <p:txBody>
          <a:bodyPr anchor="t" anchorCtr="0"/>
          <a:lstStyle>
            <a:lvl1pPr algn="l">
              <a:defRPr sz="2600" cap="all" baseline="0"/>
            </a:lvl1pPr>
          </a:lstStyle>
          <a:p>
            <a:r>
              <a:rPr lang="nl-NL" err="1"/>
              <a:t>FunctionAL</a:t>
            </a:r>
            <a:r>
              <a:rPr lang="nl-NL"/>
              <a:t> Programming in </a:t>
            </a:r>
            <a:br>
              <a:rPr lang="nl-NL"/>
            </a:br>
            <a:r>
              <a:rPr lang="nl-NL"/>
              <a:t>Scala</a:t>
            </a:r>
            <a:br>
              <a:rPr lang="nl-NL"/>
            </a:br>
            <a:br>
              <a:rPr lang="nl-NL"/>
            </a:br>
            <a:r>
              <a:rPr lang="nl-NL" err="1"/>
              <a:t>Lecture</a:t>
            </a:r>
            <a:r>
              <a:rPr lang="nl-NL"/>
              <a:t> 1</a:t>
            </a:r>
            <a:br>
              <a:rPr lang="nl-NL"/>
            </a:br>
            <a:br>
              <a:rPr lang="nl-NL"/>
            </a:br>
            <a:br>
              <a:rPr lang="nl-NL"/>
            </a:br>
            <a:endParaRPr lang="en-US"/>
          </a:p>
        </p:txBody>
      </p:sp>
      <p:sp>
        <p:nvSpPr>
          <p:cNvPr id="3" name="Test"/>
          <p:cNvSpPr>
            <a:spLocks noGrp="1"/>
          </p:cNvSpPr>
          <p:nvPr>
            <p:ph type="subTitle" idx="1"/>
            <p:custDataLst>
              <p:tags r:id="rId2"/>
            </p:custDataLst>
          </p:nvPr>
        </p:nvSpPr>
        <p:spPr>
          <a:xfrm>
            <a:off x="1464000" y="3110400"/>
            <a:ext cx="9264000" cy="230400"/>
          </a:xfrm>
        </p:spPr>
        <p:txBody>
          <a:bodyPr>
            <a:normAutofit/>
          </a:bodyPr>
          <a:lstStyle>
            <a:lvl1pPr marL="0" indent="0" algn="l">
              <a:buNone/>
              <a:defRPr sz="16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nl-NL"/>
          </a:p>
        </p:txBody>
      </p:sp>
      <p:sp>
        <p:nvSpPr>
          <p:cNvPr id="7" name="Test"/>
          <p:cNvSpPr txBox="1"/>
          <p:nvPr userDrawn="1">
            <p:custDataLst>
              <p:tags r:id="rId3"/>
            </p:custDataLst>
          </p:nvPr>
        </p:nvSpPr>
        <p:spPr>
          <a:xfrm>
            <a:off x="1464000" y="4194001"/>
            <a:ext cx="9264000" cy="246221"/>
          </a:xfrm>
          <a:prstGeom prst="rect">
            <a:avLst/>
          </a:prstGeom>
          <a:noFill/>
        </p:spPr>
        <p:txBody>
          <a:bodyPr wrap="square" lIns="0" tIns="0" rIns="0" bIns="0" rtlCol="0">
            <a:spAutoFit/>
          </a:bodyPr>
          <a:lstStyle/>
          <a:p>
            <a:endParaRPr lang="nl-NL" sz="1600">
              <a:latin typeface="Verdana" panose="020B0604030504040204" pitchFamily="34" charset="0"/>
              <a:ea typeface="Verdana" panose="020B0604030504040204" pitchFamily="34" charset="0"/>
              <a:cs typeface="Verdana" panose="020B0604030504040204" pitchFamily="34" charset="0"/>
            </a:endParaRPr>
          </a:p>
        </p:txBody>
      </p:sp>
      <p:sp>
        <p:nvSpPr>
          <p:cNvPr id="5" name="Tijdelijke aanduiding voor datum 4"/>
          <p:cNvSpPr>
            <a:spLocks noGrp="1"/>
          </p:cNvSpPr>
          <p:nvPr>
            <p:ph type="dt" sz="half" idx="10"/>
          </p:nvPr>
        </p:nvSpPr>
        <p:spPr/>
        <p:txBody>
          <a:bodyPr/>
          <a:lstStyle/>
          <a:p>
            <a:fld id="{2B01272F-C17F-4525-A13D-7737166175FC}" type="datetime4">
              <a:rPr lang="nl-NL" smtClean="0"/>
              <a:t>31 maart 2025</a:t>
            </a:fld>
            <a:endParaRPr lang="nl-NL"/>
          </a:p>
        </p:txBody>
      </p:sp>
    </p:spTree>
    <p:extLst>
      <p:ext uri="{BB962C8B-B14F-4D97-AF65-F5344CB8AC3E}">
        <p14:creationId xmlns:p14="http://schemas.microsoft.com/office/powerpoint/2010/main" val="1674637440"/>
      </p:ext>
    </p:extLst>
  </p:cSld>
  <p:clrMapOvr>
    <a:masterClrMapping/>
  </p:clrMapOvr>
  <p:hf sldNum="0"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Vertical Text Placeholder 2"/>
          <p:cNvSpPr>
            <a:spLocks noGrp="1"/>
          </p:cNvSpPr>
          <p:nvPr>
            <p:ph type="body" orient="vert" idx="1"/>
          </p:nvPr>
        </p:nvSpPr>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p:cNvSpPr>
            <a:spLocks noGrp="1"/>
          </p:cNvSpPr>
          <p:nvPr>
            <p:ph type="dt" sz="half" idx="10"/>
          </p:nvPr>
        </p:nvSpPr>
        <p:spPr/>
        <p:txBody>
          <a:bodyPr/>
          <a:lstStyle/>
          <a:p>
            <a:fld id="{2B01272F-C17F-4525-A13D-7737166175FC}" type="datetime4">
              <a:rPr lang="nl-NL" smtClean="0"/>
              <a:t>31 maart 2025</a:t>
            </a:fld>
            <a:endParaRPr lang="nl-NL"/>
          </a:p>
        </p:txBody>
      </p:sp>
      <p:sp>
        <p:nvSpPr>
          <p:cNvPr id="8" name="Tijdelijke aanduiding voor dianummer 7"/>
          <p:cNvSpPr>
            <a:spLocks noGrp="1"/>
          </p:cNvSpPr>
          <p:nvPr>
            <p:ph type="sldNum" sz="quarter" idx="11"/>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269154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72501" y="1622425"/>
            <a:ext cx="2628900" cy="4284000"/>
          </a:xfrm>
        </p:spPr>
        <p:txBody>
          <a:bodyPr vert="eaVert"/>
          <a:lstStyle/>
          <a:p>
            <a:r>
              <a:rPr lang="nl-NL"/>
              <a:t>Klik om de stijl te bewerken</a:t>
            </a:r>
            <a:endParaRPr lang="en-US"/>
          </a:p>
        </p:txBody>
      </p:sp>
      <p:sp>
        <p:nvSpPr>
          <p:cNvPr id="3" name="Vertical Text Placeholder 2"/>
          <p:cNvSpPr>
            <a:spLocks noGrp="1"/>
          </p:cNvSpPr>
          <p:nvPr>
            <p:ph type="body" orient="vert" idx="1"/>
          </p:nvPr>
        </p:nvSpPr>
        <p:spPr>
          <a:xfrm>
            <a:off x="1295401" y="1622425"/>
            <a:ext cx="7124700" cy="4284000"/>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voettekst 4"/>
          <p:cNvSpPr>
            <a:spLocks noGrp="1"/>
          </p:cNvSpPr>
          <p:nvPr>
            <p:ph type="ftr" sz="quarter" idx="11"/>
          </p:nvPr>
        </p:nvSpPr>
        <p:spPr>
          <a:xfrm>
            <a:off x="1464000" y="6426000"/>
            <a:ext cx="4114800" cy="216000"/>
          </a:xfrm>
          <a:prstGeom prst="rect">
            <a:avLst/>
          </a:prstGeom>
        </p:spPr>
        <p:txBody>
          <a:bodyPr/>
          <a:lstStyle/>
          <a:p>
            <a:endParaRPr lang="nl-NL"/>
          </a:p>
        </p:txBody>
      </p:sp>
      <p:sp>
        <p:nvSpPr>
          <p:cNvPr id="6" name="Tijdelijke aanduiding voor dianummer 5"/>
          <p:cNvSpPr>
            <a:spLocks noGrp="1"/>
          </p:cNvSpPr>
          <p:nvPr>
            <p:ph type="sldNum" sz="quarter" idx="12"/>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1141441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el en object">
    <p:bg>
      <p:bgPr>
        <a:solidFill>
          <a:schemeClr val="bg1"/>
        </a:solidFill>
        <a:effectLst/>
      </p:bgPr>
    </p:bg>
    <p:spTree>
      <p:nvGrpSpPr>
        <p:cNvPr id="1" name=""/>
        <p:cNvGrpSpPr/>
        <p:nvPr/>
      </p:nvGrpSpPr>
      <p:grpSpPr>
        <a:xfrm>
          <a:off x="0" y="0"/>
          <a:ext cx="0" cy="0"/>
          <a:chOff x="0" y="0"/>
          <a:chExt cx="0" cy="0"/>
        </a:xfrm>
      </p:grpSpPr>
      <p:pic>
        <p:nvPicPr>
          <p:cNvPr id="2" name="Test"/>
          <p:cNvPicPr>
            <a:picLocks noChangeAspect="1"/>
          </p:cNvPicPr>
          <p:nvPr userDrawn="1">
            <p:custDataLst>
              <p:tags r:id="rId1"/>
            </p:custDataLst>
          </p:nvPr>
        </p:nvPicPr>
        <p:blipFill rotWithShape="1">
          <a:blip r:embed="rId4" cstate="print">
            <a:extLst>
              <a:ext uri="{28A0092B-C50C-407E-A947-70E740481C1C}">
                <a14:useLocalDpi xmlns:a14="http://schemas.microsoft.com/office/drawing/2010/main" val="0"/>
              </a:ext>
            </a:extLst>
          </a:blip>
          <a:srcRect l="4392" r="6146"/>
          <a:stretch/>
        </p:blipFill>
        <p:spPr>
          <a:xfrm>
            <a:off x="1" y="0"/>
            <a:ext cx="12192001" cy="6858000"/>
          </a:xfrm>
          <a:prstGeom prst="rect">
            <a:avLst/>
          </a:prstGeom>
        </p:spPr>
      </p:pic>
      <p:sp>
        <p:nvSpPr>
          <p:cNvPr id="4" name="Rechthoek 3"/>
          <p:cNvSpPr/>
          <p:nvPr userDrawn="1"/>
        </p:nvSpPr>
        <p:spPr>
          <a:xfrm>
            <a:off x="0" y="0"/>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5" name="Afbeelding 4"/>
          <p:cNvPicPr>
            <a:picLocks/>
          </p:cNvPicPr>
          <p:nvPr userDrawn="1">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8916126" y="648001"/>
            <a:ext cx="2721861" cy="598077"/>
          </a:xfrm>
          <a:prstGeom prst="rect">
            <a:avLst/>
          </a:prstGeom>
        </p:spPr>
      </p:pic>
    </p:spTree>
    <p:extLst>
      <p:ext uri="{BB962C8B-B14F-4D97-AF65-F5344CB8AC3E}">
        <p14:creationId xmlns:p14="http://schemas.microsoft.com/office/powerpoint/2010/main" val="3170911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p:cNvSpPr>
            <a:spLocks noGrp="1"/>
          </p:cNvSpPr>
          <p:nvPr>
            <p:ph type="dt" sz="half" idx="10"/>
          </p:nvPr>
        </p:nvSpPr>
        <p:spPr/>
        <p:txBody>
          <a:bodyPr/>
          <a:lstStyle/>
          <a:p>
            <a:fld id="{2B01272F-C17F-4525-A13D-7737166175FC}" type="datetime4">
              <a:rPr lang="nl-NL" smtClean="0"/>
              <a:t>31 maart 2025</a:t>
            </a:fld>
            <a:endParaRPr lang="nl-NL"/>
          </a:p>
        </p:txBody>
      </p:sp>
      <p:sp>
        <p:nvSpPr>
          <p:cNvPr id="8" name="Tijdelijke aanduiding voor dianummer 7"/>
          <p:cNvSpPr>
            <a:spLocks noGrp="1"/>
          </p:cNvSpPr>
          <p:nvPr>
            <p:ph type="sldNum" sz="quarter" idx="11"/>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2686192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1464000" y="5086800"/>
            <a:ext cx="9264000" cy="360000"/>
          </a:xfrm>
        </p:spPr>
        <p:txBody>
          <a:bodyPr anchor="b"/>
          <a:lstStyle>
            <a:lvl1pPr>
              <a:defRPr sz="2600" cap="all" baseline="0"/>
            </a:lvl1pPr>
          </a:lstStyle>
          <a:p>
            <a:r>
              <a:rPr lang="nl-NL"/>
              <a:t>Klik om de stijl te bewerken</a:t>
            </a:r>
            <a:endParaRPr lang="en-US"/>
          </a:p>
        </p:txBody>
      </p:sp>
      <p:sp>
        <p:nvSpPr>
          <p:cNvPr id="3" name="Text Placeholder 2"/>
          <p:cNvSpPr>
            <a:spLocks noGrp="1"/>
          </p:cNvSpPr>
          <p:nvPr>
            <p:ph type="body" idx="1"/>
          </p:nvPr>
        </p:nvSpPr>
        <p:spPr>
          <a:xfrm>
            <a:off x="1464000" y="918000"/>
            <a:ext cx="6816000" cy="3877200"/>
          </a:xfrm>
        </p:spPr>
        <p:txBody>
          <a:bodyPr anchor="b" anchorCtr="0">
            <a:normAutofit/>
          </a:bodyPr>
          <a:lstStyle>
            <a:lvl1pPr marL="0" indent="0">
              <a:buNone/>
              <a:defRPr sz="1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 om de modelstijlen te bewerken</a:t>
            </a:r>
          </a:p>
        </p:txBody>
      </p:sp>
      <p:sp>
        <p:nvSpPr>
          <p:cNvPr id="7" name="Tijdelijke aanduiding voor datum 6"/>
          <p:cNvSpPr>
            <a:spLocks noGrp="1"/>
          </p:cNvSpPr>
          <p:nvPr>
            <p:ph type="dt" sz="half" idx="10"/>
          </p:nvPr>
        </p:nvSpPr>
        <p:spPr/>
        <p:txBody>
          <a:bodyPr/>
          <a:lstStyle/>
          <a:p>
            <a:fld id="{2B01272F-C17F-4525-A13D-7737166175FC}" type="datetime4">
              <a:rPr lang="nl-NL" smtClean="0"/>
              <a:t>31 maart 2025</a:t>
            </a:fld>
            <a:endParaRPr lang="nl-NL"/>
          </a:p>
        </p:txBody>
      </p:sp>
      <p:sp>
        <p:nvSpPr>
          <p:cNvPr id="8" name="Tijdelijke aanduiding voor dianummer 7"/>
          <p:cNvSpPr>
            <a:spLocks noGrp="1"/>
          </p:cNvSpPr>
          <p:nvPr>
            <p:ph type="sldNum" sz="quarter" idx="11"/>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427845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3" name="Content Placeholder 2"/>
          <p:cNvSpPr>
            <a:spLocks noGrp="1"/>
          </p:cNvSpPr>
          <p:nvPr>
            <p:ph sz="half" idx="1"/>
          </p:nvPr>
        </p:nvSpPr>
        <p:spPr>
          <a:xfrm>
            <a:off x="1464000" y="2124000"/>
            <a:ext cx="4420800" cy="3877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Content Placeholder 3"/>
          <p:cNvSpPr>
            <a:spLocks noGrp="1"/>
          </p:cNvSpPr>
          <p:nvPr>
            <p:ph sz="half" idx="2"/>
          </p:nvPr>
        </p:nvSpPr>
        <p:spPr>
          <a:xfrm>
            <a:off x="6432000" y="2124000"/>
            <a:ext cx="4420800" cy="38772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8" name="Tijdelijke aanduiding voor datum 7"/>
          <p:cNvSpPr>
            <a:spLocks noGrp="1"/>
          </p:cNvSpPr>
          <p:nvPr>
            <p:ph type="dt" sz="half" idx="10"/>
          </p:nvPr>
        </p:nvSpPr>
        <p:spPr/>
        <p:txBody>
          <a:bodyPr/>
          <a:lstStyle/>
          <a:p>
            <a:fld id="{2B01272F-C17F-4525-A13D-7737166175FC}" type="datetime4">
              <a:rPr lang="nl-NL" smtClean="0"/>
              <a:t>31 maart 2025</a:t>
            </a:fld>
            <a:endParaRPr lang="nl-NL"/>
          </a:p>
        </p:txBody>
      </p:sp>
      <p:sp>
        <p:nvSpPr>
          <p:cNvPr id="9" name="Tijdelijke aanduiding voor dianummer 8"/>
          <p:cNvSpPr>
            <a:spLocks noGrp="1"/>
          </p:cNvSpPr>
          <p:nvPr>
            <p:ph type="sldNum" sz="quarter" idx="11"/>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239688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1464000" y="918000"/>
            <a:ext cx="6816000" cy="356400"/>
          </a:xfrm>
        </p:spPr>
        <p:txBody>
          <a:bodyPr/>
          <a:lstStyle/>
          <a:p>
            <a:r>
              <a:rPr lang="nl-NL"/>
              <a:t>Klik om de stijl te bewerken</a:t>
            </a:r>
            <a:endParaRPr lang="en-US"/>
          </a:p>
        </p:txBody>
      </p:sp>
      <p:sp>
        <p:nvSpPr>
          <p:cNvPr id="3" name="Text Placeholder 2"/>
          <p:cNvSpPr>
            <a:spLocks noGrp="1"/>
          </p:cNvSpPr>
          <p:nvPr>
            <p:ph type="body" idx="1"/>
          </p:nvPr>
        </p:nvSpPr>
        <p:spPr>
          <a:xfrm>
            <a:off x="1464000" y="1533600"/>
            <a:ext cx="4416000" cy="640800"/>
          </a:xfrm>
        </p:spPr>
        <p:txBody>
          <a:bodyPr anchor="t" anchorCtr="0">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Content Placeholder 3"/>
          <p:cNvSpPr>
            <a:spLocks noGrp="1"/>
          </p:cNvSpPr>
          <p:nvPr>
            <p:ph sz="half" idx="2"/>
          </p:nvPr>
        </p:nvSpPr>
        <p:spPr>
          <a:xfrm>
            <a:off x="1464000" y="2174400"/>
            <a:ext cx="4416000" cy="3952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ext Placeholder 4"/>
          <p:cNvSpPr>
            <a:spLocks noGrp="1"/>
          </p:cNvSpPr>
          <p:nvPr>
            <p:ph type="body" sz="quarter" idx="3"/>
          </p:nvPr>
        </p:nvSpPr>
        <p:spPr>
          <a:xfrm>
            <a:off x="6249600" y="1533600"/>
            <a:ext cx="4416000" cy="640800"/>
          </a:xfrm>
        </p:spPr>
        <p:txBody>
          <a:bodyPr anchor="t" anchorCtr="0">
            <a:normAutofit/>
          </a:bodyPr>
          <a:lstStyle>
            <a:lvl1pPr marL="0" indent="0">
              <a:buNone/>
              <a:defRPr sz="1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Content Placeholder 5"/>
          <p:cNvSpPr>
            <a:spLocks noGrp="1"/>
          </p:cNvSpPr>
          <p:nvPr>
            <p:ph sz="quarter" idx="4"/>
          </p:nvPr>
        </p:nvSpPr>
        <p:spPr>
          <a:xfrm>
            <a:off x="6249600" y="2174400"/>
            <a:ext cx="4416000" cy="3952800"/>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10" name="Tijdelijke aanduiding voor datum 9"/>
          <p:cNvSpPr>
            <a:spLocks noGrp="1"/>
          </p:cNvSpPr>
          <p:nvPr>
            <p:ph type="dt" sz="half" idx="10"/>
          </p:nvPr>
        </p:nvSpPr>
        <p:spPr/>
        <p:txBody>
          <a:bodyPr/>
          <a:lstStyle/>
          <a:p>
            <a:fld id="{2B01272F-C17F-4525-A13D-7737166175FC}" type="datetime4">
              <a:rPr lang="nl-NL" smtClean="0"/>
              <a:t>31 maart 2025</a:t>
            </a:fld>
            <a:endParaRPr lang="nl-NL"/>
          </a:p>
        </p:txBody>
      </p:sp>
      <p:sp>
        <p:nvSpPr>
          <p:cNvPr id="11" name="Tijdelijke aanduiding voor dianummer 10"/>
          <p:cNvSpPr>
            <a:spLocks noGrp="1"/>
          </p:cNvSpPr>
          <p:nvPr>
            <p:ph type="sldNum" sz="quarter" idx="11"/>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3402640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de stijl te bewerken</a:t>
            </a:r>
            <a:endParaRPr lang="en-US"/>
          </a:p>
        </p:txBody>
      </p:sp>
      <p:sp>
        <p:nvSpPr>
          <p:cNvPr id="6" name="Tijdelijke aanduiding voor datum 5"/>
          <p:cNvSpPr>
            <a:spLocks noGrp="1"/>
          </p:cNvSpPr>
          <p:nvPr>
            <p:ph type="dt" sz="half" idx="10"/>
          </p:nvPr>
        </p:nvSpPr>
        <p:spPr/>
        <p:txBody>
          <a:bodyPr/>
          <a:lstStyle/>
          <a:p>
            <a:fld id="{2B01272F-C17F-4525-A13D-7737166175FC}" type="datetime4">
              <a:rPr lang="nl-NL" smtClean="0"/>
              <a:t>31 maart 2025</a:t>
            </a:fld>
            <a:endParaRPr lang="nl-NL"/>
          </a:p>
        </p:txBody>
      </p:sp>
      <p:sp>
        <p:nvSpPr>
          <p:cNvPr id="7" name="Tijdelijke aanduiding voor dianummer 6"/>
          <p:cNvSpPr>
            <a:spLocks noGrp="1"/>
          </p:cNvSpPr>
          <p:nvPr>
            <p:ph type="sldNum" sz="quarter" idx="11"/>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338872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5" name="Tijdelijke aanduiding voor datum 4"/>
          <p:cNvSpPr>
            <a:spLocks noGrp="1"/>
          </p:cNvSpPr>
          <p:nvPr>
            <p:ph type="dt" sz="half" idx="10"/>
          </p:nvPr>
        </p:nvSpPr>
        <p:spPr/>
        <p:txBody>
          <a:bodyPr/>
          <a:lstStyle/>
          <a:p>
            <a:fld id="{2B01272F-C17F-4525-A13D-7737166175FC}" type="datetime4">
              <a:rPr lang="nl-NL" smtClean="0"/>
              <a:t>31 maart 2025</a:t>
            </a:fld>
            <a:endParaRPr lang="nl-NL"/>
          </a:p>
        </p:txBody>
      </p:sp>
      <p:sp>
        <p:nvSpPr>
          <p:cNvPr id="6" name="Tijdelijke aanduiding voor dianummer 5"/>
          <p:cNvSpPr>
            <a:spLocks noGrp="1"/>
          </p:cNvSpPr>
          <p:nvPr>
            <p:ph type="sldNum" sz="quarter" idx="11"/>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978966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1464000" y="5040000"/>
            <a:ext cx="9216000" cy="360000"/>
          </a:xfrm>
        </p:spPr>
        <p:txBody>
          <a:bodyPr anchor="t" anchorCtr="0"/>
          <a:lstStyle>
            <a:lvl1pPr>
              <a:defRPr sz="2600"/>
            </a:lvl1pPr>
          </a:lstStyle>
          <a:p>
            <a:r>
              <a:rPr lang="nl-NL"/>
              <a:t>Klik om de stijl te bewerken</a:t>
            </a:r>
            <a:endParaRPr lang="en-US"/>
          </a:p>
        </p:txBody>
      </p:sp>
      <p:sp>
        <p:nvSpPr>
          <p:cNvPr id="3" name="Picture Placeholder 2"/>
          <p:cNvSpPr>
            <a:spLocks noGrp="1"/>
          </p:cNvSpPr>
          <p:nvPr>
            <p:ph type="pic" idx="1"/>
          </p:nvPr>
        </p:nvSpPr>
        <p:spPr>
          <a:xfrm>
            <a:off x="1464000" y="918000"/>
            <a:ext cx="6816000" cy="4114800"/>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ext Placeholder 3"/>
          <p:cNvSpPr>
            <a:spLocks noGrp="1"/>
          </p:cNvSpPr>
          <p:nvPr>
            <p:ph type="body" sz="half" idx="2"/>
          </p:nvPr>
        </p:nvSpPr>
        <p:spPr>
          <a:xfrm>
            <a:off x="1464000" y="5446800"/>
            <a:ext cx="9216000" cy="806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 om de modelstijlen te bewerken</a:t>
            </a:r>
          </a:p>
        </p:txBody>
      </p:sp>
      <p:sp>
        <p:nvSpPr>
          <p:cNvPr id="8" name="Tijdelijke aanduiding voor datum 7"/>
          <p:cNvSpPr>
            <a:spLocks noGrp="1"/>
          </p:cNvSpPr>
          <p:nvPr>
            <p:ph type="dt" sz="half" idx="10"/>
          </p:nvPr>
        </p:nvSpPr>
        <p:spPr/>
        <p:txBody>
          <a:bodyPr/>
          <a:lstStyle/>
          <a:p>
            <a:fld id="{2B01272F-C17F-4525-A13D-7737166175FC}" type="datetime4">
              <a:rPr lang="nl-NL" smtClean="0"/>
              <a:t>31 maart 2025</a:t>
            </a:fld>
            <a:endParaRPr lang="nl-NL"/>
          </a:p>
        </p:txBody>
      </p:sp>
      <p:sp>
        <p:nvSpPr>
          <p:cNvPr id="9" name="Tijdelijke aanduiding voor dianummer 8"/>
          <p:cNvSpPr>
            <a:spLocks noGrp="1"/>
          </p:cNvSpPr>
          <p:nvPr>
            <p:ph type="sldNum" sz="quarter" idx="11"/>
          </p:nvPr>
        </p:nvSpPr>
        <p:spPr/>
        <p:txBody>
          <a:bodyPr/>
          <a:lstStyle/>
          <a:p>
            <a:r>
              <a:rPr lang="nl-NL"/>
              <a:t>| </a:t>
            </a:r>
            <a:fld id="{75858F3E-B417-432D-910B-1B0A8C2DCBA3}" type="slidenum">
              <a:rPr lang="nl-NL" smtClean="0"/>
              <a:pPr/>
              <a:t>‹#›</a:t>
            </a:fld>
            <a:endParaRPr lang="nl-NL"/>
          </a:p>
        </p:txBody>
      </p:sp>
    </p:spTree>
    <p:extLst>
      <p:ext uri="{BB962C8B-B14F-4D97-AF65-F5344CB8AC3E}">
        <p14:creationId xmlns:p14="http://schemas.microsoft.com/office/powerpoint/2010/main" val="3695765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64000" y="918000"/>
            <a:ext cx="6816000" cy="356400"/>
          </a:xfrm>
          <a:prstGeom prst="rect">
            <a:avLst/>
          </a:prstGeom>
        </p:spPr>
        <p:txBody>
          <a:bodyPr vert="horz" lIns="0" tIns="0" rIns="0" bIns="0" rtlCol="0" anchor="t" anchorCtr="0">
            <a:noAutofit/>
          </a:bodyPr>
          <a:lstStyle/>
          <a:p>
            <a:r>
              <a:rPr lang="nl-NL"/>
              <a:t>Klik om de stijl te bewerken</a:t>
            </a:r>
            <a:endParaRPr lang="en-US"/>
          </a:p>
        </p:txBody>
      </p:sp>
      <p:sp>
        <p:nvSpPr>
          <p:cNvPr id="3" name="Text Placeholder 2"/>
          <p:cNvSpPr>
            <a:spLocks noGrp="1"/>
          </p:cNvSpPr>
          <p:nvPr>
            <p:ph type="body" idx="1"/>
          </p:nvPr>
        </p:nvSpPr>
        <p:spPr>
          <a:xfrm>
            <a:off x="1464000" y="2124000"/>
            <a:ext cx="9264000" cy="3877200"/>
          </a:xfrm>
          <a:prstGeom prst="rect">
            <a:avLst/>
          </a:prstGeom>
        </p:spPr>
        <p:txBody>
          <a:bodyPr vert="horz" lIns="0" tIns="0" rIns="0" bIns="0" rtlCol="0">
            <a:normAutofit/>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Date Placeholder 3"/>
          <p:cNvSpPr>
            <a:spLocks noGrp="1"/>
          </p:cNvSpPr>
          <p:nvPr>
            <p:ph type="dt" sz="half" idx="2"/>
          </p:nvPr>
        </p:nvSpPr>
        <p:spPr>
          <a:xfrm>
            <a:off x="7984800" y="6426000"/>
            <a:ext cx="2743200" cy="216000"/>
          </a:xfrm>
          <a:prstGeom prst="rect">
            <a:avLst/>
          </a:prstGeom>
        </p:spPr>
        <p:txBody>
          <a:bodyPr vert="horz" lIns="0" tIns="0" rIns="0" bIns="0" rtlCol="0" anchor="ctr"/>
          <a:lstStyle>
            <a:lvl1pPr algn="r">
              <a:defRPr sz="10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2B01272F-C17F-4525-A13D-7737166175FC}" type="datetime4">
              <a:rPr lang="nl-NL" smtClean="0"/>
              <a:t>31 maart 2025</a:t>
            </a:fld>
            <a:endParaRPr lang="nl-NL"/>
          </a:p>
        </p:txBody>
      </p:sp>
      <p:sp>
        <p:nvSpPr>
          <p:cNvPr id="6" name="Slide Number Placeholder 5"/>
          <p:cNvSpPr>
            <a:spLocks noGrp="1"/>
          </p:cNvSpPr>
          <p:nvPr>
            <p:ph type="sldNum" sz="quarter" idx="4"/>
          </p:nvPr>
        </p:nvSpPr>
        <p:spPr>
          <a:xfrm>
            <a:off x="11036300" y="6426000"/>
            <a:ext cx="816000" cy="216000"/>
          </a:xfrm>
          <a:prstGeom prst="rect">
            <a:avLst/>
          </a:prstGeom>
        </p:spPr>
        <p:txBody>
          <a:bodyPr vert="horz" lIns="0" tIns="0" rIns="0" bIns="0" rtlCol="0" anchor="ctr"/>
          <a:lstStyle>
            <a:lvl1pPr algn="r">
              <a:defRPr sz="1000">
                <a:solidFill>
                  <a:srgbClr val="C7002B"/>
                </a:solidFill>
                <a:latin typeface="Verdana" panose="020B0604030504040204" pitchFamily="34" charset="0"/>
                <a:ea typeface="Verdana" panose="020B0604030504040204" pitchFamily="34" charset="0"/>
                <a:cs typeface="Verdana" panose="020B0604030504040204" pitchFamily="34" charset="0"/>
              </a:defRPr>
            </a:lvl1pPr>
          </a:lstStyle>
          <a:p>
            <a:r>
              <a:rPr lang="nl-NL"/>
              <a:t>| </a:t>
            </a:r>
            <a:fld id="{75858F3E-B417-432D-910B-1B0A8C2DCBA3}" type="slidenum">
              <a:rPr lang="nl-NL" smtClean="0"/>
              <a:pPr/>
              <a:t>‹#›</a:t>
            </a:fld>
            <a:endParaRPr lang="nl-NL"/>
          </a:p>
        </p:txBody>
      </p:sp>
      <p:sp>
        <p:nvSpPr>
          <p:cNvPr id="10" name="Test"/>
          <p:cNvSpPr txBox="1">
            <a:spLocks noChangeArrowheads="1"/>
          </p:cNvSpPr>
          <p:nvPr userDrawn="1">
            <p:custDataLst>
              <p:tags r:id="rId13"/>
            </p:custDataLst>
          </p:nvPr>
        </p:nvSpPr>
        <p:spPr bwMode="auto">
          <a:xfrm>
            <a:off x="1458653" y="6390000"/>
            <a:ext cx="6067200" cy="288000"/>
          </a:xfrm>
          <a:prstGeom prst="rect">
            <a:avLst/>
          </a:prstGeom>
        </p:spPr>
        <p:txBody>
          <a:bodyPr vert="horz" lIns="0" tIns="0" rIns="0" bIns="0" rtlCol="0" anchor="ctr"/>
          <a:lstStyle>
            <a:defPPr>
              <a:defRPr lang="nl-NL"/>
            </a:defPPr>
            <a:lvl1pPr>
              <a:defRPr sz="10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pPr lvl="0"/>
            <a:r>
              <a:rPr lang="nl-NL" sz="1000"/>
              <a:t>Intro Data </a:t>
            </a:r>
            <a:r>
              <a:rPr lang="nl-NL" sz="1000" err="1"/>
              <a:t>Science</a:t>
            </a:r>
            <a:endParaRPr lang="nl-NL" sz="1000"/>
          </a:p>
        </p:txBody>
      </p:sp>
      <p:sp>
        <p:nvSpPr>
          <p:cNvPr id="8" name="Rechthoek 7"/>
          <p:cNvSpPr/>
          <p:nvPr userDrawn="1"/>
        </p:nvSpPr>
        <p:spPr>
          <a:xfrm>
            <a:off x="0" y="0"/>
            <a:ext cx="12192000" cy="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a:p>
        </p:txBody>
      </p:sp>
      <p:pic>
        <p:nvPicPr>
          <p:cNvPr id="18" name="Afbeelding 17"/>
          <p:cNvPicPr>
            <a:picLocks/>
          </p:cNvPicPr>
          <p:nvPr userDrawn="1">
            <p:custDataLst>
              <p:tags r:id="rId14"/>
            </p:custDataLst>
          </p:nvPr>
        </p:nvPicPr>
        <p:blipFill>
          <a:blip r:embed="rId15" cstate="print">
            <a:extLst>
              <a:ext uri="{28A0092B-C50C-407E-A947-70E740481C1C}">
                <a14:useLocalDpi xmlns:a14="http://schemas.microsoft.com/office/drawing/2010/main" val="0"/>
              </a:ext>
            </a:extLst>
          </a:blip>
          <a:stretch>
            <a:fillRect/>
          </a:stretch>
        </p:blipFill>
        <p:spPr>
          <a:xfrm>
            <a:off x="8916126" y="648001"/>
            <a:ext cx="2721861" cy="598077"/>
          </a:xfrm>
          <a:prstGeom prst="rect">
            <a:avLst/>
          </a:prstGeom>
        </p:spPr>
      </p:pic>
    </p:spTree>
    <p:extLst>
      <p:ext uri="{BB962C8B-B14F-4D97-AF65-F5344CB8AC3E}">
        <p14:creationId xmlns:p14="http://schemas.microsoft.com/office/powerpoint/2010/main" val="410209064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63" r:id="rId4"/>
    <p:sldLayoutId id="2147483664" r:id="rId5"/>
    <p:sldLayoutId id="2147483665" r:id="rId6"/>
    <p:sldLayoutId id="2147483666" r:id="rId7"/>
    <p:sldLayoutId id="2147483667"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2600" b="1" kern="1200">
          <a:solidFill>
            <a:srgbClr val="C7002B"/>
          </a:solidFill>
          <a:latin typeface="Verdana" panose="020B0604030504040204" pitchFamily="34" charset="0"/>
          <a:ea typeface="Verdana" panose="020B0604030504040204" pitchFamily="34" charset="0"/>
          <a:cs typeface="Verdana" panose="020B0604030504040204" pitchFamily="34" charset="0"/>
        </a:defRPr>
      </a:lvl1pPr>
    </p:titleStyle>
    <p:bodyStyle>
      <a:lvl1pPr marL="18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54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2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90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71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anaconda.com/products/individual#Download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ctrTitle"/>
          </p:nvPr>
        </p:nvSpPr>
        <p:spPr>
          <a:xfrm>
            <a:off x="2170982" y="2570400"/>
            <a:ext cx="7399019" cy="733517"/>
          </a:xfrm>
        </p:spPr>
        <p:txBody>
          <a:bodyPr/>
          <a:lstStyle/>
          <a:p>
            <a:r>
              <a:rPr lang="nl-NL">
                <a:latin typeface="Verdana"/>
                <a:ea typeface="Verdana"/>
                <a:cs typeface="Verdana"/>
              </a:rPr>
              <a:t>Intro data </a:t>
            </a:r>
            <a:r>
              <a:rPr lang="nl-NL" err="1">
                <a:latin typeface="Verdana"/>
                <a:ea typeface="Verdana"/>
                <a:cs typeface="Verdana"/>
              </a:rPr>
              <a:t>science</a:t>
            </a:r>
            <a:br>
              <a:rPr lang="nl-NL"/>
            </a:br>
            <a:br>
              <a:rPr lang="nl-NL"/>
            </a:br>
            <a:r>
              <a:rPr lang="nl-NL" err="1">
                <a:latin typeface="Verdana"/>
                <a:ea typeface="Verdana"/>
                <a:cs typeface="Verdana"/>
              </a:rPr>
              <a:t>Lecture</a:t>
            </a:r>
            <a:r>
              <a:rPr lang="nl-NL">
                <a:latin typeface="Verdana"/>
                <a:ea typeface="Verdana"/>
                <a:cs typeface="Verdana"/>
              </a:rPr>
              <a:t> 1</a:t>
            </a:r>
            <a:br>
              <a:rPr lang="nl-NL"/>
            </a:br>
            <a:br>
              <a:rPr lang="nl-NL"/>
            </a:br>
            <a:br>
              <a:rPr lang="nl-NL"/>
            </a:br>
            <a:endParaRPr lang="nl-NL" sz="1600"/>
          </a:p>
        </p:txBody>
      </p:sp>
      <p:sp>
        <p:nvSpPr>
          <p:cNvPr id="8" name="Tijdelijke aanduiding voor datum 7"/>
          <p:cNvSpPr>
            <a:spLocks noGrp="1"/>
          </p:cNvSpPr>
          <p:nvPr>
            <p:ph type="dt" sz="half" idx="10"/>
          </p:nvPr>
        </p:nvSpPr>
        <p:spPr/>
        <p:txBody>
          <a:bodyPr/>
          <a:lstStyle/>
          <a:p>
            <a:fld id="{2B01272F-C17F-4525-A13D-7737166175FC}" type="datetime4">
              <a:rPr lang="nl-NL" smtClean="0"/>
              <a:t>31 maart 2025</a:t>
            </a:fld>
            <a:endParaRPr lang="nl-NL"/>
          </a:p>
        </p:txBody>
      </p:sp>
      <p:pic>
        <p:nvPicPr>
          <p:cNvPr id="1026" name="Picture 2" descr="The List of Top 10 Lists in Data Science">
            <a:extLst>
              <a:ext uri="{FF2B5EF4-FFF2-40B4-BE49-F238E27FC236}">
                <a16:creationId xmlns:a16="http://schemas.microsoft.com/office/drawing/2014/main" id="{5B1651B9-4196-4D93-8F37-447A13F40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0771" y="2090911"/>
            <a:ext cx="4163354" cy="377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84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0C9F05-E4E9-47C3-B4CD-747F8B9365A0}"/>
              </a:ext>
            </a:extLst>
          </p:cNvPr>
          <p:cNvSpPr>
            <a:spLocks noGrp="1"/>
          </p:cNvSpPr>
          <p:nvPr>
            <p:ph type="title"/>
          </p:nvPr>
        </p:nvSpPr>
        <p:spPr/>
        <p:txBody>
          <a:bodyPr/>
          <a:lstStyle/>
          <a:p>
            <a:r>
              <a:rPr lang="nl-NL"/>
              <a:t>Data </a:t>
            </a:r>
            <a:r>
              <a:rPr lang="nl-NL" err="1"/>
              <a:t>science</a:t>
            </a:r>
            <a:r>
              <a:rPr lang="nl-NL"/>
              <a:t>, AI, machine </a:t>
            </a:r>
            <a:r>
              <a:rPr lang="nl-NL" err="1"/>
              <a:t>learning</a:t>
            </a:r>
            <a:endParaRPr lang="nl-NL"/>
          </a:p>
        </p:txBody>
      </p:sp>
      <p:sp>
        <p:nvSpPr>
          <p:cNvPr id="4" name="Tijdelijke aanduiding voor datum 3">
            <a:extLst>
              <a:ext uri="{FF2B5EF4-FFF2-40B4-BE49-F238E27FC236}">
                <a16:creationId xmlns:a16="http://schemas.microsoft.com/office/drawing/2014/main" id="{92B7C204-D530-4EA4-AF2C-9BD0BA8C25DA}"/>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5BFFB95F-C137-4AF9-8C54-B07306BD6B2A}"/>
              </a:ext>
            </a:extLst>
          </p:cNvPr>
          <p:cNvSpPr>
            <a:spLocks noGrp="1"/>
          </p:cNvSpPr>
          <p:nvPr>
            <p:ph type="sldNum" sz="quarter" idx="11"/>
          </p:nvPr>
        </p:nvSpPr>
        <p:spPr/>
        <p:txBody>
          <a:bodyPr/>
          <a:lstStyle/>
          <a:p>
            <a:r>
              <a:rPr lang="nl-NL"/>
              <a:t>| </a:t>
            </a:r>
            <a:fld id="{75858F3E-B417-432D-910B-1B0A8C2DCBA3}" type="slidenum">
              <a:rPr lang="nl-NL" smtClean="0"/>
              <a:pPr/>
              <a:t>10</a:t>
            </a:fld>
            <a:endParaRPr lang="nl-NL"/>
          </a:p>
        </p:txBody>
      </p:sp>
      <p:pic>
        <p:nvPicPr>
          <p:cNvPr id="6" name="Picture 2" descr="Image result for machine learning vs artificial intelligence vs data science">
            <a:extLst>
              <a:ext uri="{FF2B5EF4-FFF2-40B4-BE49-F238E27FC236}">
                <a16:creationId xmlns:a16="http://schemas.microsoft.com/office/drawing/2014/main" id="{80C0E281-F30C-46E4-BFED-7DFB8C849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76" y="1577205"/>
            <a:ext cx="5240639" cy="369108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machine learning vs artificial intelligence vs data science">
            <a:extLst>
              <a:ext uri="{FF2B5EF4-FFF2-40B4-BE49-F238E27FC236}">
                <a16:creationId xmlns:a16="http://schemas.microsoft.com/office/drawing/2014/main" id="{9BA13248-E897-4F00-B5C6-02791AEA18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7971" y="1563117"/>
            <a:ext cx="4007121" cy="36895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kstvak 7">
            <a:extLst>
              <a:ext uri="{FF2B5EF4-FFF2-40B4-BE49-F238E27FC236}">
                <a16:creationId xmlns:a16="http://schemas.microsoft.com/office/drawing/2014/main" id="{B458AEBD-0003-4735-BFE7-90E7BBD43660}"/>
              </a:ext>
            </a:extLst>
          </p:cNvPr>
          <p:cNvSpPr txBox="1"/>
          <p:nvPr/>
        </p:nvSpPr>
        <p:spPr>
          <a:xfrm>
            <a:off x="690676" y="5268286"/>
            <a:ext cx="1447832" cy="246221"/>
          </a:xfrm>
          <a:prstGeom prst="rect">
            <a:avLst/>
          </a:prstGeom>
          <a:noFill/>
        </p:spPr>
        <p:txBody>
          <a:bodyPr wrap="none" rtlCol="0">
            <a:spAutoFit/>
          </a:bodyPr>
          <a:lstStyle/>
          <a:p>
            <a:r>
              <a:rPr lang="en-US" sz="1000"/>
              <a:t>source: quora.com </a:t>
            </a:r>
            <a:endParaRPr lang="en-NL" sz="1000"/>
          </a:p>
        </p:txBody>
      </p:sp>
      <p:sp>
        <p:nvSpPr>
          <p:cNvPr id="9" name="Tekstvak 8">
            <a:extLst>
              <a:ext uri="{FF2B5EF4-FFF2-40B4-BE49-F238E27FC236}">
                <a16:creationId xmlns:a16="http://schemas.microsoft.com/office/drawing/2014/main" id="{26327363-2FE3-491F-B980-F93A3A4435D5}"/>
              </a:ext>
            </a:extLst>
          </p:cNvPr>
          <p:cNvSpPr txBox="1"/>
          <p:nvPr/>
        </p:nvSpPr>
        <p:spPr>
          <a:xfrm>
            <a:off x="6716968" y="5391396"/>
            <a:ext cx="2542684" cy="246221"/>
          </a:xfrm>
          <a:prstGeom prst="rect">
            <a:avLst/>
          </a:prstGeom>
          <a:noFill/>
        </p:spPr>
        <p:txBody>
          <a:bodyPr wrap="none" rtlCol="0">
            <a:spAutoFit/>
          </a:bodyPr>
          <a:lstStyle/>
          <a:p>
            <a:r>
              <a:rPr lang="en-US" sz="1000"/>
              <a:t>source: blog.insightdatascience.com</a:t>
            </a:r>
            <a:endParaRPr lang="en-NL" sz="1000"/>
          </a:p>
        </p:txBody>
      </p:sp>
      <p:sp>
        <p:nvSpPr>
          <p:cNvPr id="10" name="Tekstvak 9">
            <a:extLst>
              <a:ext uri="{FF2B5EF4-FFF2-40B4-BE49-F238E27FC236}">
                <a16:creationId xmlns:a16="http://schemas.microsoft.com/office/drawing/2014/main" id="{801F46B7-2943-4206-A9C5-06DA8BC99961}"/>
              </a:ext>
            </a:extLst>
          </p:cNvPr>
          <p:cNvSpPr txBox="1"/>
          <p:nvPr/>
        </p:nvSpPr>
        <p:spPr>
          <a:xfrm>
            <a:off x="695320" y="5514506"/>
            <a:ext cx="8564332" cy="1200329"/>
          </a:xfrm>
          <a:prstGeom prst="rect">
            <a:avLst/>
          </a:prstGeom>
          <a:noFill/>
        </p:spPr>
        <p:txBody>
          <a:bodyPr wrap="none" rtlCol="0">
            <a:spAutoFit/>
          </a:bodyPr>
          <a:lstStyle/>
          <a:p>
            <a:r>
              <a:rPr lang="en-US"/>
              <a:t>AI: intelligence demonstrated by machines</a:t>
            </a:r>
          </a:p>
          <a:p>
            <a:r>
              <a:rPr lang="en-US"/>
              <a:t>Machine learning: computer learns without being explicitly programmed</a:t>
            </a:r>
            <a:endParaRPr lang="en-NL"/>
          </a:p>
          <a:p>
            <a:r>
              <a:rPr lang="en-US"/>
              <a:t>Deep learning: neural network with at least one hidden layer</a:t>
            </a:r>
            <a:endParaRPr lang="en-NL"/>
          </a:p>
          <a:p>
            <a:endParaRPr lang="nl-NL"/>
          </a:p>
        </p:txBody>
      </p:sp>
    </p:spTree>
    <p:extLst>
      <p:ext uri="{BB962C8B-B14F-4D97-AF65-F5344CB8AC3E}">
        <p14:creationId xmlns:p14="http://schemas.microsoft.com/office/powerpoint/2010/main" val="3428333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A3F39D-88E3-49B1-BBAF-C2CD21DB4B33}"/>
              </a:ext>
            </a:extLst>
          </p:cNvPr>
          <p:cNvSpPr>
            <a:spLocks noGrp="1"/>
          </p:cNvSpPr>
          <p:nvPr>
            <p:ph type="title"/>
          </p:nvPr>
        </p:nvSpPr>
        <p:spPr/>
        <p:txBody>
          <a:bodyPr/>
          <a:lstStyle/>
          <a:p>
            <a:r>
              <a:rPr lang="nl-NL" err="1"/>
              <a:t>This</a:t>
            </a:r>
            <a:r>
              <a:rPr lang="nl-NL"/>
              <a:t> course</a:t>
            </a:r>
          </a:p>
        </p:txBody>
      </p:sp>
      <p:sp>
        <p:nvSpPr>
          <p:cNvPr id="3" name="Tijdelijke aanduiding voor inhoud 2">
            <a:extLst>
              <a:ext uri="{FF2B5EF4-FFF2-40B4-BE49-F238E27FC236}">
                <a16:creationId xmlns:a16="http://schemas.microsoft.com/office/drawing/2014/main" id="{9D03CB55-23C6-4454-A1FD-2D2CFF192618}"/>
              </a:ext>
            </a:extLst>
          </p:cNvPr>
          <p:cNvSpPr>
            <a:spLocks noGrp="1"/>
          </p:cNvSpPr>
          <p:nvPr>
            <p:ph idx="1"/>
          </p:nvPr>
        </p:nvSpPr>
        <p:spPr/>
        <p:txBody>
          <a:bodyPr/>
          <a:lstStyle/>
          <a:p>
            <a:r>
              <a:rPr lang="en-US" dirty="0"/>
              <a:t>Walk a mile in the shoes of a data scientist.</a:t>
            </a:r>
          </a:p>
          <a:p>
            <a:pPr lvl="1"/>
            <a:r>
              <a:rPr lang="en-US" dirty="0"/>
              <a:t>To improve your abilities to cooperate with data scientists</a:t>
            </a:r>
          </a:p>
          <a:p>
            <a:pPr lvl="1"/>
            <a:r>
              <a:rPr lang="en-US" dirty="0"/>
              <a:t>The first steps in your journey as data scientist</a:t>
            </a:r>
          </a:p>
        </p:txBody>
      </p:sp>
      <p:sp>
        <p:nvSpPr>
          <p:cNvPr id="4" name="Tijdelijke aanduiding voor datum 3">
            <a:extLst>
              <a:ext uri="{FF2B5EF4-FFF2-40B4-BE49-F238E27FC236}">
                <a16:creationId xmlns:a16="http://schemas.microsoft.com/office/drawing/2014/main" id="{34CFA464-1D84-4516-B9C9-0CDC951E5B75}"/>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0DD17DC0-4271-44C6-B832-B1F7DCA24A7D}"/>
              </a:ext>
            </a:extLst>
          </p:cNvPr>
          <p:cNvSpPr>
            <a:spLocks noGrp="1"/>
          </p:cNvSpPr>
          <p:nvPr>
            <p:ph type="sldNum" sz="quarter" idx="11"/>
          </p:nvPr>
        </p:nvSpPr>
        <p:spPr/>
        <p:txBody>
          <a:bodyPr/>
          <a:lstStyle/>
          <a:p>
            <a:r>
              <a:rPr lang="nl-NL"/>
              <a:t>| </a:t>
            </a:r>
            <a:fld id="{75858F3E-B417-432D-910B-1B0A8C2DCBA3}" type="slidenum">
              <a:rPr lang="nl-NL" smtClean="0"/>
              <a:pPr/>
              <a:t>11</a:t>
            </a:fld>
            <a:endParaRPr lang="nl-NL"/>
          </a:p>
        </p:txBody>
      </p:sp>
      <p:pic>
        <p:nvPicPr>
          <p:cNvPr id="6" name="Afbeelding 5">
            <a:extLst>
              <a:ext uri="{FF2B5EF4-FFF2-40B4-BE49-F238E27FC236}">
                <a16:creationId xmlns:a16="http://schemas.microsoft.com/office/drawing/2014/main" id="{BB57EA8F-73B2-4C4F-9C62-10E501623903}"/>
              </a:ext>
            </a:extLst>
          </p:cNvPr>
          <p:cNvPicPr>
            <a:picLocks noChangeAspect="1"/>
          </p:cNvPicPr>
          <p:nvPr/>
        </p:nvPicPr>
        <p:blipFill rotWithShape="1">
          <a:blip r:embed="rId2"/>
          <a:srcRect l="15343" r="12328"/>
          <a:stretch/>
        </p:blipFill>
        <p:spPr>
          <a:xfrm>
            <a:off x="8093948" y="1706203"/>
            <a:ext cx="3062253" cy="4233797"/>
          </a:xfrm>
          <a:prstGeom prst="rect">
            <a:avLst/>
          </a:prstGeom>
        </p:spPr>
      </p:pic>
    </p:spTree>
    <p:extLst>
      <p:ext uri="{BB962C8B-B14F-4D97-AF65-F5344CB8AC3E}">
        <p14:creationId xmlns:p14="http://schemas.microsoft.com/office/powerpoint/2010/main" val="106053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01391E-607C-4276-BB20-B258B02FD6D7}"/>
              </a:ext>
            </a:extLst>
          </p:cNvPr>
          <p:cNvSpPr>
            <a:spLocks noGrp="1"/>
          </p:cNvSpPr>
          <p:nvPr>
            <p:ph type="title"/>
          </p:nvPr>
        </p:nvSpPr>
        <p:spPr/>
        <p:txBody>
          <a:bodyPr/>
          <a:lstStyle/>
          <a:p>
            <a:r>
              <a:rPr lang="nl-NL" err="1"/>
              <a:t>What</a:t>
            </a:r>
            <a:r>
              <a:rPr lang="nl-NL"/>
              <a:t> does a Data </a:t>
            </a:r>
            <a:r>
              <a:rPr lang="nl-NL" err="1"/>
              <a:t>Scientist</a:t>
            </a:r>
            <a:r>
              <a:rPr lang="nl-NL"/>
              <a:t> do?</a:t>
            </a:r>
          </a:p>
        </p:txBody>
      </p:sp>
      <p:sp>
        <p:nvSpPr>
          <p:cNvPr id="3" name="Tijdelijke aanduiding voor inhoud 2">
            <a:extLst>
              <a:ext uri="{FF2B5EF4-FFF2-40B4-BE49-F238E27FC236}">
                <a16:creationId xmlns:a16="http://schemas.microsoft.com/office/drawing/2014/main" id="{892FF9DB-8F8B-4E19-905B-05722C62B772}"/>
              </a:ext>
            </a:extLst>
          </p:cNvPr>
          <p:cNvSpPr>
            <a:spLocks noGrp="1"/>
          </p:cNvSpPr>
          <p:nvPr>
            <p:ph idx="1"/>
          </p:nvPr>
        </p:nvSpPr>
        <p:spPr/>
        <p:txBody>
          <a:bodyPr>
            <a:normAutofit fontScale="92500" lnSpcReduction="10000"/>
          </a:bodyPr>
          <a:lstStyle/>
          <a:p>
            <a:r>
              <a:rPr lang="en-US"/>
              <a:t>Turns data into actionable insights</a:t>
            </a:r>
          </a:p>
          <a:p>
            <a:pPr lvl="1"/>
            <a:r>
              <a:rPr lang="en-US"/>
              <a:t>Explore customer data to extract useful information</a:t>
            </a:r>
          </a:p>
          <a:p>
            <a:pPr lvl="1"/>
            <a:r>
              <a:rPr lang="en-US"/>
              <a:t>Identify customers segments based on customer data</a:t>
            </a:r>
          </a:p>
          <a:p>
            <a:pPr lvl="1"/>
            <a:r>
              <a:rPr lang="en-US"/>
              <a:t>…</a:t>
            </a:r>
          </a:p>
          <a:p>
            <a:endParaRPr lang="en-US"/>
          </a:p>
          <a:p>
            <a:r>
              <a:rPr lang="en-US"/>
              <a:t>Create data products:</a:t>
            </a:r>
          </a:p>
          <a:p>
            <a:pPr lvl="1"/>
            <a:r>
              <a:rPr lang="en-US"/>
              <a:t>Build a product recommender based on customer &amp; product data</a:t>
            </a:r>
          </a:p>
          <a:p>
            <a:pPr lvl="1"/>
            <a:r>
              <a:rPr lang="en-US"/>
              <a:t>Predict customer churn* based on customer data</a:t>
            </a:r>
          </a:p>
          <a:p>
            <a:pPr lvl="1"/>
            <a:r>
              <a:rPr lang="en-US"/>
              <a:t>Predict product sales based on sales data</a:t>
            </a:r>
          </a:p>
          <a:p>
            <a:pPr lvl="1"/>
            <a:r>
              <a:rPr lang="en-US"/>
              <a:t>…</a:t>
            </a:r>
          </a:p>
          <a:p>
            <a:pPr marL="180000" lvl="1" indent="0">
              <a:buNone/>
            </a:pPr>
            <a:endParaRPr lang="en-US"/>
          </a:p>
          <a:p>
            <a:pPr marL="180000" lvl="1" indent="0">
              <a:buNone/>
            </a:pPr>
            <a:endParaRPr lang="en-US"/>
          </a:p>
          <a:p>
            <a:pPr lvl="1"/>
            <a:endParaRPr lang="en-US"/>
          </a:p>
          <a:p>
            <a:pPr lvl="1"/>
            <a:endParaRPr lang="en-US"/>
          </a:p>
          <a:p>
            <a:pPr marL="180000" lvl="1" indent="0">
              <a:buNone/>
            </a:pPr>
            <a:endParaRPr lang="en-US"/>
          </a:p>
          <a:p>
            <a:pPr marL="180000" lvl="1" indent="0">
              <a:buNone/>
            </a:pPr>
            <a:endParaRPr lang="en-US"/>
          </a:p>
          <a:p>
            <a:pPr lvl="1"/>
            <a:endParaRPr lang="en-US"/>
          </a:p>
          <a:p>
            <a:pPr marL="180000" lvl="1" indent="0">
              <a:buNone/>
            </a:pPr>
            <a:endParaRPr lang="en-US"/>
          </a:p>
          <a:p>
            <a:pPr marL="180000" lvl="1" indent="0">
              <a:buNone/>
            </a:pPr>
            <a:r>
              <a:rPr lang="en-US" sz="1100"/>
              <a:t>*churn: the loss of clients or customers.</a:t>
            </a:r>
          </a:p>
        </p:txBody>
      </p:sp>
      <p:sp>
        <p:nvSpPr>
          <p:cNvPr id="4" name="Tijdelijke aanduiding voor datum 3">
            <a:extLst>
              <a:ext uri="{FF2B5EF4-FFF2-40B4-BE49-F238E27FC236}">
                <a16:creationId xmlns:a16="http://schemas.microsoft.com/office/drawing/2014/main" id="{FF04C2FA-DB78-4CD1-AC43-72F7024997BD}"/>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BC36FEC8-EB67-436E-8B53-074CCDE02AE0}"/>
              </a:ext>
            </a:extLst>
          </p:cNvPr>
          <p:cNvSpPr>
            <a:spLocks noGrp="1"/>
          </p:cNvSpPr>
          <p:nvPr>
            <p:ph type="sldNum" sz="quarter" idx="11"/>
          </p:nvPr>
        </p:nvSpPr>
        <p:spPr/>
        <p:txBody>
          <a:bodyPr/>
          <a:lstStyle/>
          <a:p>
            <a:r>
              <a:rPr lang="nl-NL"/>
              <a:t>| </a:t>
            </a:r>
            <a:fld id="{75858F3E-B417-432D-910B-1B0A8C2DCBA3}" type="slidenum">
              <a:rPr lang="nl-NL" smtClean="0"/>
              <a:pPr/>
              <a:t>12</a:t>
            </a:fld>
            <a:endParaRPr lang="nl-NL"/>
          </a:p>
        </p:txBody>
      </p:sp>
    </p:spTree>
    <p:extLst>
      <p:ext uri="{BB962C8B-B14F-4D97-AF65-F5344CB8AC3E}">
        <p14:creationId xmlns:p14="http://schemas.microsoft.com/office/powerpoint/2010/main" val="427724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257860-10E9-4EF4-8129-CE6C90EE00AF}"/>
              </a:ext>
            </a:extLst>
          </p:cNvPr>
          <p:cNvSpPr>
            <a:spLocks noGrp="1"/>
          </p:cNvSpPr>
          <p:nvPr>
            <p:ph type="title"/>
          </p:nvPr>
        </p:nvSpPr>
        <p:spPr/>
        <p:txBody>
          <a:bodyPr/>
          <a:lstStyle/>
          <a:p>
            <a:r>
              <a:rPr lang="nl-NL"/>
              <a:t>How does a Data </a:t>
            </a:r>
            <a:r>
              <a:rPr lang="nl-NL" err="1"/>
              <a:t>Scientist</a:t>
            </a:r>
            <a:r>
              <a:rPr lang="nl-NL"/>
              <a:t> do </a:t>
            </a:r>
            <a:r>
              <a:rPr lang="nl-NL" err="1"/>
              <a:t>this</a:t>
            </a:r>
            <a:r>
              <a:rPr lang="nl-NL"/>
              <a:t>?</a:t>
            </a:r>
          </a:p>
        </p:txBody>
      </p:sp>
      <p:sp>
        <p:nvSpPr>
          <p:cNvPr id="4" name="Tijdelijke aanduiding voor datum 3">
            <a:extLst>
              <a:ext uri="{FF2B5EF4-FFF2-40B4-BE49-F238E27FC236}">
                <a16:creationId xmlns:a16="http://schemas.microsoft.com/office/drawing/2014/main" id="{A9120FFA-C5C6-4779-9CB4-4022A773880B}"/>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5F8F6B86-A211-4689-AEA6-804325F4D78E}"/>
              </a:ext>
            </a:extLst>
          </p:cNvPr>
          <p:cNvSpPr>
            <a:spLocks noGrp="1"/>
          </p:cNvSpPr>
          <p:nvPr>
            <p:ph type="sldNum" sz="quarter" idx="11"/>
          </p:nvPr>
        </p:nvSpPr>
        <p:spPr/>
        <p:txBody>
          <a:bodyPr/>
          <a:lstStyle/>
          <a:p>
            <a:r>
              <a:rPr lang="nl-NL"/>
              <a:t>| </a:t>
            </a:r>
            <a:fld id="{75858F3E-B417-432D-910B-1B0A8C2DCBA3}" type="slidenum">
              <a:rPr lang="nl-NL" smtClean="0"/>
              <a:pPr/>
              <a:t>13</a:t>
            </a:fld>
            <a:endParaRPr lang="nl-NL"/>
          </a:p>
        </p:txBody>
      </p:sp>
      <p:pic>
        <p:nvPicPr>
          <p:cNvPr id="2050" name="Picture 2" descr="Diagram shows the data science lifecycle, including business understanding, data acquisition / understanding, modeling and deployment.">
            <a:extLst>
              <a:ext uri="{FF2B5EF4-FFF2-40B4-BE49-F238E27FC236}">
                <a16:creationId xmlns:a16="http://schemas.microsoft.com/office/drawing/2014/main" id="{986C1674-507D-43A8-8065-9F6EA730E1A1}"/>
              </a:ext>
            </a:extLst>
          </p:cNvPr>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936357" y="1449549"/>
            <a:ext cx="6319286" cy="4714214"/>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FEC28AFB-F564-47CA-8F4C-C4A04A899CDC}"/>
              </a:ext>
            </a:extLst>
          </p:cNvPr>
          <p:cNvSpPr txBox="1"/>
          <p:nvPr/>
        </p:nvSpPr>
        <p:spPr>
          <a:xfrm>
            <a:off x="2067011" y="6200412"/>
            <a:ext cx="5620375" cy="276999"/>
          </a:xfrm>
          <a:prstGeom prst="rect">
            <a:avLst/>
          </a:prstGeom>
          <a:noFill/>
        </p:spPr>
        <p:txBody>
          <a:bodyPr wrap="none" rtlCol="0">
            <a:spAutoFit/>
          </a:bodyPr>
          <a:lstStyle/>
          <a:p>
            <a:r>
              <a:rPr lang="nl-NL" sz="1200"/>
              <a:t>Source: https://docs.microsoft.com/en-us/azure/machine-learning/team-data-science-process/lifecycle</a:t>
            </a:r>
          </a:p>
        </p:txBody>
      </p:sp>
    </p:spTree>
    <p:extLst>
      <p:ext uri="{BB962C8B-B14F-4D97-AF65-F5344CB8AC3E}">
        <p14:creationId xmlns:p14="http://schemas.microsoft.com/office/powerpoint/2010/main" val="3649746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C335BF-FDEE-47CA-A592-5AE6DF07A8B3}"/>
              </a:ext>
            </a:extLst>
          </p:cNvPr>
          <p:cNvSpPr>
            <a:spLocks noGrp="1"/>
          </p:cNvSpPr>
          <p:nvPr>
            <p:ph type="title"/>
          </p:nvPr>
        </p:nvSpPr>
        <p:spPr/>
        <p:txBody>
          <a:bodyPr/>
          <a:lstStyle/>
          <a:p>
            <a:r>
              <a:rPr lang="nl-NL"/>
              <a:t>Portfolio </a:t>
            </a:r>
            <a:r>
              <a:rPr lang="nl-NL" err="1"/>
              <a:t>assignment</a:t>
            </a:r>
            <a:r>
              <a:rPr lang="nl-NL"/>
              <a:t> 2</a:t>
            </a:r>
          </a:p>
        </p:txBody>
      </p:sp>
      <p:sp>
        <p:nvSpPr>
          <p:cNvPr id="3" name="Tijdelijke aanduiding voor inhoud 2">
            <a:extLst>
              <a:ext uri="{FF2B5EF4-FFF2-40B4-BE49-F238E27FC236}">
                <a16:creationId xmlns:a16="http://schemas.microsoft.com/office/drawing/2014/main" id="{AF9875B6-6B00-47C7-BC89-4CE01DA56D53}"/>
              </a:ext>
            </a:extLst>
          </p:cNvPr>
          <p:cNvSpPr>
            <a:spLocks noGrp="1"/>
          </p:cNvSpPr>
          <p:nvPr>
            <p:ph idx="1"/>
          </p:nvPr>
        </p:nvSpPr>
        <p:spPr/>
        <p:txBody>
          <a:bodyPr/>
          <a:lstStyle/>
          <a:p>
            <a:r>
              <a:rPr lang="en-US"/>
              <a:t>What are the most popular data science tools?</a:t>
            </a:r>
          </a:p>
          <a:p>
            <a:pPr lvl="1"/>
            <a:r>
              <a:rPr lang="en-US"/>
              <a:t>You will be split up into breakrooms with 3-4 students each. </a:t>
            </a:r>
          </a:p>
          <a:p>
            <a:pPr lvl="1"/>
            <a:r>
              <a:rPr lang="en-US"/>
              <a:t>10 min: Do online research to answer the question “What are the most popular data science tools?”*</a:t>
            </a:r>
          </a:p>
          <a:p>
            <a:pPr lvl="1"/>
            <a:r>
              <a:rPr lang="en-US"/>
              <a:t>10 min: Create a PowerPoint slide with a summary of your results</a:t>
            </a:r>
          </a:p>
          <a:p>
            <a:pPr lvl="1"/>
            <a:endParaRPr lang="en-US"/>
          </a:p>
          <a:p>
            <a:pPr lvl="1"/>
            <a:endParaRPr lang="en-US"/>
          </a:p>
          <a:p>
            <a:r>
              <a:rPr lang="en-US"/>
              <a:t>Optional: Same assignment but the question is “What are the characteristics that make these tools popular for data science tasks?”*</a:t>
            </a:r>
          </a:p>
          <a:p>
            <a:endParaRPr lang="en-US"/>
          </a:p>
          <a:p>
            <a:endParaRPr lang="en-US"/>
          </a:p>
          <a:p>
            <a:endParaRPr lang="en-US"/>
          </a:p>
          <a:p>
            <a:endParaRPr lang="en-US"/>
          </a:p>
          <a:p>
            <a:endParaRPr lang="en-US"/>
          </a:p>
          <a:p>
            <a:pPr marL="0" indent="0">
              <a:buNone/>
            </a:pPr>
            <a:r>
              <a:rPr lang="en-US" sz="1400"/>
              <a:t>*Do not use Avans school materials as a source for this assignment</a:t>
            </a:r>
          </a:p>
          <a:p>
            <a:endParaRPr lang="en-US"/>
          </a:p>
          <a:p>
            <a:endParaRPr lang="en-US"/>
          </a:p>
          <a:p>
            <a:endParaRPr lang="en-US"/>
          </a:p>
          <a:p>
            <a:endParaRPr lang="en-US"/>
          </a:p>
          <a:p>
            <a:endParaRPr lang="en-US"/>
          </a:p>
        </p:txBody>
      </p:sp>
      <p:sp>
        <p:nvSpPr>
          <p:cNvPr id="4" name="Tijdelijke aanduiding voor datum 3">
            <a:extLst>
              <a:ext uri="{FF2B5EF4-FFF2-40B4-BE49-F238E27FC236}">
                <a16:creationId xmlns:a16="http://schemas.microsoft.com/office/drawing/2014/main" id="{88652CEB-E076-4421-965C-C8937ADF78EC}"/>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8FA9EFEC-F5B9-4824-A896-08A96FFE2134}"/>
              </a:ext>
            </a:extLst>
          </p:cNvPr>
          <p:cNvSpPr>
            <a:spLocks noGrp="1"/>
          </p:cNvSpPr>
          <p:nvPr>
            <p:ph type="sldNum" sz="quarter" idx="11"/>
          </p:nvPr>
        </p:nvSpPr>
        <p:spPr/>
        <p:txBody>
          <a:bodyPr/>
          <a:lstStyle/>
          <a:p>
            <a:r>
              <a:rPr lang="nl-NL"/>
              <a:t>| </a:t>
            </a:r>
            <a:fld id="{75858F3E-B417-432D-910B-1B0A8C2DCBA3}" type="slidenum">
              <a:rPr lang="nl-NL" smtClean="0"/>
              <a:pPr/>
              <a:t>14</a:t>
            </a:fld>
            <a:endParaRPr lang="nl-NL"/>
          </a:p>
        </p:txBody>
      </p:sp>
      <p:pic>
        <p:nvPicPr>
          <p:cNvPr id="1028" name="Picture 4" descr="Assignment Svg Png Icon Free Download (#532181) - OnlineWebFonts.COM">
            <a:extLst>
              <a:ext uri="{FF2B5EF4-FFF2-40B4-BE49-F238E27FC236}">
                <a16:creationId xmlns:a16="http://schemas.microsoft.com/office/drawing/2014/main" id="{C139FC16-80E2-415D-A713-06D65194494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1378" y="702043"/>
            <a:ext cx="850848" cy="83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369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72BE0-A9A7-4836-B76F-FCA3B00C8D5B}"/>
              </a:ext>
            </a:extLst>
          </p:cNvPr>
          <p:cNvSpPr>
            <a:spLocks noGrp="1"/>
          </p:cNvSpPr>
          <p:nvPr>
            <p:ph type="title"/>
          </p:nvPr>
        </p:nvSpPr>
        <p:spPr/>
        <p:txBody>
          <a:bodyPr/>
          <a:lstStyle/>
          <a:p>
            <a:r>
              <a:rPr lang="nl-NL"/>
              <a:t>Data </a:t>
            </a:r>
            <a:r>
              <a:rPr lang="nl-NL" err="1"/>
              <a:t>science</a:t>
            </a:r>
            <a:r>
              <a:rPr lang="nl-NL"/>
              <a:t> tools</a:t>
            </a:r>
          </a:p>
        </p:txBody>
      </p:sp>
      <p:sp>
        <p:nvSpPr>
          <p:cNvPr id="3" name="Tijdelijke aanduiding voor inhoud 2">
            <a:extLst>
              <a:ext uri="{FF2B5EF4-FFF2-40B4-BE49-F238E27FC236}">
                <a16:creationId xmlns:a16="http://schemas.microsoft.com/office/drawing/2014/main" id="{5C381E32-4452-41DC-B7D6-8C67DCE3F8C2}"/>
              </a:ext>
            </a:extLst>
          </p:cNvPr>
          <p:cNvSpPr>
            <a:spLocks noGrp="1"/>
          </p:cNvSpPr>
          <p:nvPr>
            <p:ph idx="1"/>
          </p:nvPr>
        </p:nvSpPr>
        <p:spPr/>
        <p:txBody>
          <a:bodyPr>
            <a:normAutofit lnSpcReduction="10000"/>
          </a:bodyPr>
          <a:lstStyle/>
          <a:p>
            <a:r>
              <a:rPr lang="en-US" dirty="0"/>
              <a:t>Programming languages</a:t>
            </a:r>
          </a:p>
          <a:p>
            <a:pPr lvl="1"/>
            <a:r>
              <a:rPr lang="en-US" dirty="0"/>
              <a:t>Python with </a:t>
            </a:r>
            <a:r>
              <a:rPr lang="en-US" dirty="0" err="1"/>
              <a:t>Jupyter</a:t>
            </a:r>
            <a:r>
              <a:rPr lang="en-US" dirty="0"/>
              <a:t> Notebooks</a:t>
            </a:r>
          </a:p>
          <a:p>
            <a:pPr lvl="1"/>
            <a:r>
              <a:rPr lang="en-US" dirty="0"/>
              <a:t>Julia</a:t>
            </a:r>
          </a:p>
          <a:p>
            <a:pPr lvl="1"/>
            <a:r>
              <a:rPr lang="en-US" dirty="0"/>
              <a:t>R with RStudio</a:t>
            </a:r>
          </a:p>
          <a:p>
            <a:pPr lvl="1"/>
            <a:r>
              <a:rPr lang="en-US" dirty="0"/>
              <a:t>…</a:t>
            </a:r>
          </a:p>
          <a:p>
            <a:pPr lvl="1"/>
            <a:endParaRPr lang="en-US" dirty="0"/>
          </a:p>
          <a:p>
            <a:r>
              <a:rPr lang="en-US" dirty="0"/>
              <a:t>Software</a:t>
            </a:r>
          </a:p>
          <a:p>
            <a:pPr lvl="1"/>
            <a:r>
              <a:rPr lang="en-US" dirty="0"/>
              <a:t>Anaconda, PyCharm, Cursor, Visual Composer</a:t>
            </a:r>
          </a:p>
          <a:p>
            <a:pPr lvl="1"/>
            <a:r>
              <a:rPr lang="en-US" dirty="0"/>
              <a:t>SAS</a:t>
            </a:r>
          </a:p>
          <a:p>
            <a:pPr lvl="1"/>
            <a:r>
              <a:rPr lang="en-US" dirty="0"/>
              <a:t>SPSS</a:t>
            </a:r>
          </a:p>
          <a:p>
            <a:pPr lvl="1"/>
            <a:r>
              <a:rPr lang="en-US" dirty="0"/>
              <a:t>RapidMiner</a:t>
            </a:r>
          </a:p>
          <a:p>
            <a:pPr lvl="1"/>
            <a:r>
              <a:rPr lang="en-US" dirty="0"/>
              <a:t>…</a:t>
            </a:r>
          </a:p>
          <a:p>
            <a:pPr lvl="1"/>
            <a:endParaRPr lang="en-US" dirty="0"/>
          </a:p>
          <a:p>
            <a:r>
              <a:rPr lang="en-US" dirty="0"/>
              <a:t>Important differences</a:t>
            </a:r>
          </a:p>
          <a:p>
            <a:pPr lvl="1"/>
            <a:r>
              <a:rPr lang="en-US" dirty="0"/>
              <a:t>Programming Languages vs Software</a:t>
            </a:r>
          </a:p>
          <a:p>
            <a:pPr lvl="1"/>
            <a:r>
              <a:rPr lang="en-US" dirty="0"/>
              <a:t>Open-Source/Free vs Proprietary</a:t>
            </a:r>
          </a:p>
        </p:txBody>
      </p:sp>
      <p:sp>
        <p:nvSpPr>
          <p:cNvPr id="4" name="Tijdelijke aanduiding voor datum 3">
            <a:extLst>
              <a:ext uri="{FF2B5EF4-FFF2-40B4-BE49-F238E27FC236}">
                <a16:creationId xmlns:a16="http://schemas.microsoft.com/office/drawing/2014/main" id="{A2A5D210-CCF9-433E-AB47-A04F15D6DB43}"/>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AD9FFC0F-19EF-449B-8127-5309C88560EE}"/>
              </a:ext>
            </a:extLst>
          </p:cNvPr>
          <p:cNvSpPr>
            <a:spLocks noGrp="1"/>
          </p:cNvSpPr>
          <p:nvPr>
            <p:ph type="sldNum" sz="quarter" idx="11"/>
          </p:nvPr>
        </p:nvSpPr>
        <p:spPr/>
        <p:txBody>
          <a:bodyPr/>
          <a:lstStyle/>
          <a:p>
            <a:r>
              <a:rPr lang="nl-NL"/>
              <a:t>| </a:t>
            </a:r>
            <a:fld id="{75858F3E-B417-432D-910B-1B0A8C2DCBA3}" type="slidenum">
              <a:rPr lang="nl-NL" smtClean="0"/>
              <a:pPr/>
              <a:t>15</a:t>
            </a:fld>
            <a:endParaRPr lang="nl-NL"/>
          </a:p>
        </p:txBody>
      </p:sp>
    </p:spTree>
    <p:extLst>
      <p:ext uri="{BB962C8B-B14F-4D97-AF65-F5344CB8AC3E}">
        <p14:creationId xmlns:p14="http://schemas.microsoft.com/office/powerpoint/2010/main" val="380251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68549D-145D-490F-8977-551CD7207616}"/>
              </a:ext>
            </a:extLst>
          </p:cNvPr>
          <p:cNvSpPr>
            <a:spLocks noGrp="1"/>
          </p:cNvSpPr>
          <p:nvPr>
            <p:ph type="title"/>
          </p:nvPr>
        </p:nvSpPr>
        <p:spPr/>
        <p:txBody>
          <a:bodyPr/>
          <a:lstStyle/>
          <a:p>
            <a:r>
              <a:rPr lang="nl-NL"/>
              <a:t>Data </a:t>
            </a:r>
            <a:r>
              <a:rPr lang="nl-NL" err="1"/>
              <a:t>Science</a:t>
            </a:r>
            <a:r>
              <a:rPr lang="nl-NL"/>
              <a:t> tools</a:t>
            </a:r>
          </a:p>
        </p:txBody>
      </p:sp>
      <p:sp>
        <p:nvSpPr>
          <p:cNvPr id="3" name="Tijdelijke aanduiding voor inhoud 2">
            <a:extLst>
              <a:ext uri="{FF2B5EF4-FFF2-40B4-BE49-F238E27FC236}">
                <a16:creationId xmlns:a16="http://schemas.microsoft.com/office/drawing/2014/main" id="{44956FE9-B080-4F77-8F7E-706C2668B2AE}"/>
              </a:ext>
            </a:extLst>
          </p:cNvPr>
          <p:cNvSpPr>
            <a:spLocks noGrp="1"/>
          </p:cNvSpPr>
          <p:nvPr>
            <p:ph idx="1"/>
          </p:nvPr>
        </p:nvSpPr>
        <p:spPr/>
        <p:txBody>
          <a:bodyPr/>
          <a:lstStyle/>
          <a:p>
            <a:r>
              <a:rPr lang="en-US" dirty="0"/>
              <a:t>What do we need?</a:t>
            </a:r>
          </a:p>
          <a:p>
            <a:pPr lvl="1"/>
            <a:r>
              <a:rPr lang="en-US" dirty="0"/>
              <a:t>Iterative nature of data analysis -&gt; Interactive environment-&gt; REPL/Notebook</a:t>
            </a:r>
          </a:p>
          <a:p>
            <a:pPr lvl="1"/>
            <a:r>
              <a:rPr lang="en-US" dirty="0"/>
              <a:t>Custom logic for data manipulation -&gt; Programming language</a:t>
            </a:r>
          </a:p>
          <a:p>
            <a:pPr lvl="1"/>
            <a:r>
              <a:rPr lang="en-US" dirty="0"/>
              <a:t>Don’t reinvent the wheel -&gt; Toolbox -&gt; Libraries/packages -&gt; </a:t>
            </a:r>
            <a:r>
              <a:rPr lang="en-US" dirty="0" err="1"/>
              <a:t>Cheatsheets</a:t>
            </a:r>
            <a:endParaRPr lang="en-US" dirty="0"/>
          </a:p>
          <a:p>
            <a:pPr lvl="1"/>
            <a:r>
              <a:rPr lang="en-US" dirty="0" err="1"/>
              <a:t>Visualising</a:t>
            </a:r>
            <a:r>
              <a:rPr lang="en-US" dirty="0"/>
              <a:t> the data -&gt; Plotting tools -&gt; GUI</a:t>
            </a:r>
          </a:p>
        </p:txBody>
      </p:sp>
      <p:sp>
        <p:nvSpPr>
          <p:cNvPr id="4" name="Tijdelijke aanduiding voor datum 3">
            <a:extLst>
              <a:ext uri="{FF2B5EF4-FFF2-40B4-BE49-F238E27FC236}">
                <a16:creationId xmlns:a16="http://schemas.microsoft.com/office/drawing/2014/main" id="{965C9052-40D4-4586-9E02-AE79870FFCC3}"/>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2FB578FD-6D61-49F5-81E7-D46E166D6C20}"/>
              </a:ext>
            </a:extLst>
          </p:cNvPr>
          <p:cNvSpPr>
            <a:spLocks noGrp="1"/>
          </p:cNvSpPr>
          <p:nvPr>
            <p:ph type="sldNum" sz="quarter" idx="11"/>
          </p:nvPr>
        </p:nvSpPr>
        <p:spPr/>
        <p:txBody>
          <a:bodyPr/>
          <a:lstStyle/>
          <a:p>
            <a:r>
              <a:rPr lang="nl-NL"/>
              <a:t>| </a:t>
            </a:r>
            <a:fld id="{75858F3E-B417-432D-910B-1B0A8C2DCBA3}" type="slidenum">
              <a:rPr lang="nl-NL" smtClean="0"/>
              <a:pPr/>
              <a:t>16</a:t>
            </a:fld>
            <a:endParaRPr lang="nl-NL"/>
          </a:p>
        </p:txBody>
      </p:sp>
    </p:spTree>
    <p:extLst>
      <p:ext uri="{BB962C8B-B14F-4D97-AF65-F5344CB8AC3E}">
        <p14:creationId xmlns:p14="http://schemas.microsoft.com/office/powerpoint/2010/main" val="1355907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E8B0DC-183A-4AFB-BA49-87D049DCE431}"/>
              </a:ext>
            </a:extLst>
          </p:cNvPr>
          <p:cNvSpPr>
            <a:spLocks noGrp="1"/>
          </p:cNvSpPr>
          <p:nvPr>
            <p:ph type="title"/>
          </p:nvPr>
        </p:nvSpPr>
        <p:spPr/>
        <p:txBody>
          <a:bodyPr/>
          <a:lstStyle/>
          <a:p>
            <a:r>
              <a:rPr lang="nl-NL" err="1"/>
              <a:t>Installing</a:t>
            </a:r>
            <a:r>
              <a:rPr lang="nl-NL"/>
              <a:t> </a:t>
            </a:r>
            <a:r>
              <a:rPr lang="nl-NL" err="1"/>
              <a:t>the</a:t>
            </a:r>
            <a:r>
              <a:rPr lang="nl-NL"/>
              <a:t> tools</a:t>
            </a:r>
          </a:p>
        </p:txBody>
      </p:sp>
      <p:sp>
        <p:nvSpPr>
          <p:cNvPr id="3" name="Tijdelijke aanduiding voor inhoud 2">
            <a:extLst>
              <a:ext uri="{FF2B5EF4-FFF2-40B4-BE49-F238E27FC236}">
                <a16:creationId xmlns:a16="http://schemas.microsoft.com/office/drawing/2014/main" id="{254A3E2B-613F-4058-90BC-F4D97A109360}"/>
              </a:ext>
            </a:extLst>
          </p:cNvPr>
          <p:cNvSpPr>
            <a:spLocks noGrp="1"/>
          </p:cNvSpPr>
          <p:nvPr>
            <p:ph idx="1"/>
          </p:nvPr>
        </p:nvSpPr>
        <p:spPr/>
        <p:txBody>
          <a:bodyPr/>
          <a:lstStyle/>
          <a:p>
            <a:r>
              <a:rPr lang="nl-NL" dirty="0">
                <a:hlinkClick r:id="rId3"/>
              </a:rPr>
              <a:t>https://www.anaconda.com/products/individual#Downloads</a:t>
            </a:r>
            <a:endParaRPr lang="nl-NL" dirty="0"/>
          </a:p>
          <a:p>
            <a:endParaRPr lang="nl-NL" dirty="0"/>
          </a:p>
          <a:p>
            <a:r>
              <a:rPr lang="nl-NL" dirty="0"/>
              <a:t>Demo in class</a:t>
            </a:r>
          </a:p>
          <a:p>
            <a:endParaRPr lang="nl-NL" dirty="0"/>
          </a:p>
        </p:txBody>
      </p:sp>
      <p:sp>
        <p:nvSpPr>
          <p:cNvPr id="4" name="Tijdelijke aanduiding voor datum 3">
            <a:extLst>
              <a:ext uri="{FF2B5EF4-FFF2-40B4-BE49-F238E27FC236}">
                <a16:creationId xmlns:a16="http://schemas.microsoft.com/office/drawing/2014/main" id="{C1BF6E17-D792-4950-ADC9-61044D6D9588}"/>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94830B80-4252-4DCF-B664-7C3183DE6D2B}"/>
              </a:ext>
            </a:extLst>
          </p:cNvPr>
          <p:cNvSpPr>
            <a:spLocks noGrp="1"/>
          </p:cNvSpPr>
          <p:nvPr>
            <p:ph type="sldNum" sz="quarter" idx="11"/>
          </p:nvPr>
        </p:nvSpPr>
        <p:spPr/>
        <p:txBody>
          <a:bodyPr/>
          <a:lstStyle/>
          <a:p>
            <a:r>
              <a:rPr lang="nl-NL"/>
              <a:t>| </a:t>
            </a:r>
            <a:fld id="{75858F3E-B417-432D-910B-1B0A8C2DCBA3}" type="slidenum">
              <a:rPr lang="nl-NL" smtClean="0"/>
              <a:pPr/>
              <a:t>17</a:t>
            </a:fld>
            <a:endParaRPr lang="nl-NL"/>
          </a:p>
        </p:txBody>
      </p:sp>
    </p:spTree>
    <p:extLst>
      <p:ext uri="{BB962C8B-B14F-4D97-AF65-F5344CB8AC3E}">
        <p14:creationId xmlns:p14="http://schemas.microsoft.com/office/powerpoint/2010/main" val="31657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BA3C8F-9693-48B8-B819-AED4060CA175}"/>
              </a:ext>
            </a:extLst>
          </p:cNvPr>
          <p:cNvSpPr>
            <a:spLocks noGrp="1"/>
          </p:cNvSpPr>
          <p:nvPr>
            <p:ph type="title"/>
          </p:nvPr>
        </p:nvSpPr>
        <p:spPr/>
        <p:txBody>
          <a:bodyPr/>
          <a:lstStyle/>
          <a:p>
            <a:r>
              <a:rPr lang="nl-NL">
                <a:latin typeface="Verdana"/>
                <a:ea typeface="Verdana"/>
                <a:cs typeface="Verdana"/>
              </a:rPr>
              <a:t>Course goals</a:t>
            </a:r>
            <a:endParaRPr lang="nl-NL"/>
          </a:p>
        </p:txBody>
      </p:sp>
      <p:sp>
        <p:nvSpPr>
          <p:cNvPr id="4" name="Tijdelijke aanduiding voor datum 3">
            <a:extLst>
              <a:ext uri="{FF2B5EF4-FFF2-40B4-BE49-F238E27FC236}">
                <a16:creationId xmlns:a16="http://schemas.microsoft.com/office/drawing/2014/main" id="{C5B93A57-CF1E-4F9A-ABB2-1C575E4032BA}"/>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6AC18FF3-D72D-4D7B-A515-066D46D07C50}"/>
              </a:ext>
            </a:extLst>
          </p:cNvPr>
          <p:cNvSpPr>
            <a:spLocks noGrp="1"/>
          </p:cNvSpPr>
          <p:nvPr>
            <p:ph type="sldNum" sz="quarter" idx="11"/>
          </p:nvPr>
        </p:nvSpPr>
        <p:spPr/>
        <p:txBody>
          <a:bodyPr/>
          <a:lstStyle/>
          <a:p>
            <a:r>
              <a:rPr lang="nl-NL"/>
              <a:t>| </a:t>
            </a:r>
            <a:fld id="{75858F3E-B417-432D-910B-1B0A8C2DCBA3}" type="slidenum">
              <a:rPr lang="nl-NL" smtClean="0"/>
              <a:pPr/>
              <a:t>2</a:t>
            </a:fld>
            <a:endParaRPr lang="nl-NL"/>
          </a:p>
        </p:txBody>
      </p:sp>
      <p:sp>
        <p:nvSpPr>
          <p:cNvPr id="8" name="Tijdelijke aanduiding voor inhoud 7">
            <a:extLst>
              <a:ext uri="{FF2B5EF4-FFF2-40B4-BE49-F238E27FC236}">
                <a16:creationId xmlns:a16="http://schemas.microsoft.com/office/drawing/2014/main" id="{0385DA23-0992-4693-9680-8CC18914C872}"/>
              </a:ext>
            </a:extLst>
          </p:cNvPr>
          <p:cNvSpPr>
            <a:spLocks noGrp="1"/>
          </p:cNvSpPr>
          <p:nvPr>
            <p:ph idx="1"/>
          </p:nvPr>
        </p:nvSpPr>
        <p:spPr/>
        <p:txBody>
          <a:bodyPr vert="horz" lIns="0" tIns="0" rIns="0" bIns="0" rtlCol="0" anchor="t">
            <a:normAutofit/>
          </a:bodyPr>
          <a:lstStyle/>
          <a:p>
            <a:pPr lvl="0"/>
            <a:r>
              <a:rPr lang="nl-NL" dirty="0"/>
              <a:t>Je begrijpt wat het domein van Data </a:t>
            </a:r>
            <a:r>
              <a:rPr lang="nl-NL" dirty="0" err="1"/>
              <a:t>Science</a:t>
            </a:r>
            <a:r>
              <a:rPr lang="nl-NL" dirty="0"/>
              <a:t> inhoudt.</a:t>
            </a:r>
          </a:p>
          <a:p>
            <a:pPr lvl="0"/>
            <a:endParaRPr lang="nl-NL" dirty="0"/>
          </a:p>
          <a:p>
            <a:pPr lvl="0"/>
            <a:r>
              <a:rPr lang="nl-NL" dirty="0"/>
              <a:t>Je begrijpt de rol van de Data </a:t>
            </a:r>
            <a:r>
              <a:rPr lang="nl-NL" dirty="0" err="1"/>
              <a:t>Scientist</a:t>
            </a:r>
            <a:r>
              <a:rPr lang="nl-NL" dirty="0"/>
              <a:t>, hun proces en hun taken.</a:t>
            </a:r>
          </a:p>
          <a:p>
            <a:pPr marL="0" indent="0">
              <a:buNone/>
            </a:pPr>
            <a:endParaRPr lang="nl-NL" dirty="0"/>
          </a:p>
          <a:p>
            <a:r>
              <a:rPr lang="nl-NL" dirty="0"/>
              <a:t>Je kunt de dataset analyseren, ontbrekende waarden identificeren en geschikte voorbewerkingstechnieken toepassen om de data klaar te maken voor modellering.</a:t>
            </a:r>
          </a:p>
          <a:p>
            <a:endParaRPr lang="nl-NL" dirty="0"/>
          </a:p>
          <a:p>
            <a:r>
              <a:rPr lang="nl-NL" dirty="0"/>
              <a:t>Je kunt de zakelijke doelstellingen van een machine learning-component formuleren en de relevante gestructureerde dataset correct laden en verkennen.</a:t>
            </a:r>
          </a:p>
          <a:p>
            <a:endParaRPr lang="nl-NL" dirty="0"/>
          </a:p>
          <a:p>
            <a:r>
              <a:rPr lang="nl-NL" dirty="0"/>
              <a:t>Je kunt een geschikt machine learning-model selecteren, trainen en valideren, en de prestaties evalueren met relevante meetmethoden.</a:t>
            </a:r>
          </a:p>
          <a:p>
            <a:endParaRPr lang="nl-NL" dirty="0"/>
          </a:p>
          <a:p>
            <a:pPr lvl="0"/>
            <a:endParaRPr lang="nl-NL" dirty="0"/>
          </a:p>
        </p:txBody>
      </p:sp>
    </p:spTree>
    <p:extLst>
      <p:ext uri="{BB962C8B-B14F-4D97-AF65-F5344CB8AC3E}">
        <p14:creationId xmlns:p14="http://schemas.microsoft.com/office/powerpoint/2010/main" val="1407374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B3E741-BAD9-48B6-81B4-CF2BB1E2CE77}"/>
              </a:ext>
            </a:extLst>
          </p:cNvPr>
          <p:cNvSpPr>
            <a:spLocks noGrp="1"/>
          </p:cNvSpPr>
          <p:nvPr>
            <p:ph type="title"/>
          </p:nvPr>
        </p:nvSpPr>
        <p:spPr/>
        <p:txBody>
          <a:bodyPr/>
          <a:lstStyle/>
          <a:p>
            <a:r>
              <a:rPr lang="nl-NL" err="1"/>
              <a:t>Grading</a:t>
            </a:r>
            <a:r>
              <a:rPr lang="nl-NL"/>
              <a:t>: Portfolio 1/2</a:t>
            </a:r>
          </a:p>
        </p:txBody>
      </p:sp>
      <p:sp>
        <p:nvSpPr>
          <p:cNvPr id="3" name="Tijdelijke aanduiding voor inhoud 2">
            <a:extLst>
              <a:ext uri="{FF2B5EF4-FFF2-40B4-BE49-F238E27FC236}">
                <a16:creationId xmlns:a16="http://schemas.microsoft.com/office/drawing/2014/main" id="{18D0AEC2-46B0-4DD9-86F4-C712594D271B}"/>
              </a:ext>
            </a:extLst>
          </p:cNvPr>
          <p:cNvSpPr>
            <a:spLocks noGrp="1"/>
          </p:cNvSpPr>
          <p:nvPr>
            <p:ph idx="1"/>
          </p:nvPr>
        </p:nvSpPr>
        <p:spPr/>
        <p:txBody>
          <a:bodyPr>
            <a:normAutofit/>
          </a:bodyPr>
          <a:lstStyle/>
          <a:p>
            <a:r>
              <a:rPr lang="en-US" dirty="0"/>
              <a:t>You will build up your </a:t>
            </a:r>
            <a:r>
              <a:rPr lang="en-US" b="1" dirty="0"/>
              <a:t>Data Science portfolio </a:t>
            </a:r>
            <a:r>
              <a:rPr lang="en-US" dirty="0"/>
              <a:t>with assignments which you will work on during and after class.</a:t>
            </a:r>
          </a:p>
          <a:p>
            <a:endParaRPr lang="en-US" dirty="0"/>
          </a:p>
          <a:p>
            <a:r>
              <a:rPr lang="en-US" dirty="0"/>
              <a:t>Assignments will be a combination of </a:t>
            </a:r>
          </a:p>
          <a:p>
            <a:pPr lvl="1"/>
            <a:r>
              <a:rPr lang="en-US" dirty="0"/>
              <a:t>Individual and group-assignments</a:t>
            </a:r>
          </a:p>
          <a:p>
            <a:pPr lvl="1"/>
            <a:r>
              <a:rPr lang="en-US" dirty="0"/>
              <a:t>Fixed format and free choice</a:t>
            </a:r>
          </a:p>
          <a:p>
            <a:pPr lvl="1"/>
            <a:r>
              <a:rPr lang="en-US" dirty="0"/>
              <a:t>Code and documentation</a:t>
            </a:r>
          </a:p>
          <a:p>
            <a:pPr lvl="1"/>
            <a:endParaRPr lang="en-US" dirty="0"/>
          </a:p>
          <a:p>
            <a:r>
              <a:rPr lang="en-US" dirty="0"/>
              <a:t>You are free to add any Data Science-related work you performed to your portfolio, even if it was not part of any </a:t>
            </a:r>
            <a:r>
              <a:rPr lang="en-US" dirty="0" err="1"/>
              <a:t>assigment</a:t>
            </a:r>
            <a:r>
              <a:rPr lang="en-US" dirty="0"/>
              <a:t>. This purely optional but will have a positive contribution to your final grade. Not sure if something is Data Science-related? Ask the teachers.</a:t>
            </a:r>
          </a:p>
          <a:p>
            <a:pPr lvl="1"/>
            <a:endParaRPr lang="en-US" dirty="0"/>
          </a:p>
          <a:p>
            <a:r>
              <a:rPr lang="en-US" dirty="0"/>
              <a:t>Portfolio assignments will be identified by this icon: </a:t>
            </a:r>
          </a:p>
          <a:p>
            <a:pPr marL="0" indent="0">
              <a:buNone/>
            </a:pPr>
            <a:endParaRPr lang="en-US" dirty="0"/>
          </a:p>
        </p:txBody>
      </p:sp>
      <p:sp>
        <p:nvSpPr>
          <p:cNvPr id="4" name="Tijdelijke aanduiding voor datum 3">
            <a:extLst>
              <a:ext uri="{FF2B5EF4-FFF2-40B4-BE49-F238E27FC236}">
                <a16:creationId xmlns:a16="http://schemas.microsoft.com/office/drawing/2014/main" id="{687D039C-1919-4457-8857-97B96055F1BD}"/>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06C75049-E03E-482A-A3F2-C4BA85A3BE57}"/>
              </a:ext>
            </a:extLst>
          </p:cNvPr>
          <p:cNvSpPr>
            <a:spLocks noGrp="1"/>
          </p:cNvSpPr>
          <p:nvPr>
            <p:ph type="sldNum" sz="quarter" idx="11"/>
          </p:nvPr>
        </p:nvSpPr>
        <p:spPr/>
        <p:txBody>
          <a:bodyPr/>
          <a:lstStyle/>
          <a:p>
            <a:r>
              <a:rPr lang="nl-NL"/>
              <a:t>| </a:t>
            </a:r>
            <a:fld id="{75858F3E-B417-432D-910B-1B0A8C2DCBA3}" type="slidenum">
              <a:rPr lang="nl-NL" smtClean="0"/>
              <a:pPr/>
              <a:t>3</a:t>
            </a:fld>
            <a:endParaRPr lang="nl-NL"/>
          </a:p>
        </p:txBody>
      </p:sp>
      <p:pic>
        <p:nvPicPr>
          <p:cNvPr id="6" name="Picture 4" descr="Assignment Svg Png Icon Free Download (#532181) - OnlineWebFonts.COM">
            <a:extLst>
              <a:ext uri="{FF2B5EF4-FFF2-40B4-BE49-F238E27FC236}">
                <a16:creationId xmlns:a16="http://schemas.microsoft.com/office/drawing/2014/main" id="{05F2C5C8-5E2C-4873-BA0D-45869145968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70441" y="5047947"/>
            <a:ext cx="817455" cy="79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0881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9BD4AA-C14E-4886-91AC-049A3934F7E9}"/>
              </a:ext>
            </a:extLst>
          </p:cNvPr>
          <p:cNvSpPr>
            <a:spLocks noGrp="1"/>
          </p:cNvSpPr>
          <p:nvPr>
            <p:ph type="title"/>
          </p:nvPr>
        </p:nvSpPr>
        <p:spPr/>
        <p:txBody>
          <a:bodyPr/>
          <a:lstStyle/>
          <a:p>
            <a:r>
              <a:rPr lang="nl-NL"/>
              <a:t>Grading: Portfolio 2/2</a:t>
            </a:r>
          </a:p>
        </p:txBody>
      </p:sp>
      <p:sp>
        <p:nvSpPr>
          <p:cNvPr id="3" name="Tijdelijke aanduiding voor inhoud 2">
            <a:extLst>
              <a:ext uri="{FF2B5EF4-FFF2-40B4-BE49-F238E27FC236}">
                <a16:creationId xmlns:a16="http://schemas.microsoft.com/office/drawing/2014/main" id="{F668F243-D935-46C3-B447-8B4D0100F0B7}"/>
              </a:ext>
            </a:extLst>
          </p:cNvPr>
          <p:cNvSpPr>
            <a:spLocks noGrp="1"/>
          </p:cNvSpPr>
          <p:nvPr>
            <p:ph idx="1"/>
          </p:nvPr>
        </p:nvSpPr>
        <p:spPr/>
        <p:txBody>
          <a:bodyPr>
            <a:normAutofit/>
          </a:bodyPr>
          <a:lstStyle/>
          <a:p>
            <a:pPr marL="180000" lvl="1" indent="0">
              <a:buNone/>
            </a:pPr>
            <a:endParaRPr lang="en-US" dirty="0"/>
          </a:p>
          <a:p>
            <a:r>
              <a:rPr lang="en-US" dirty="0"/>
              <a:t>Assessment</a:t>
            </a:r>
          </a:p>
          <a:p>
            <a:pPr lvl="1"/>
            <a:r>
              <a:rPr lang="en-US" dirty="0"/>
              <a:t>You explain your portfolio will during the assessment</a:t>
            </a:r>
          </a:p>
          <a:p>
            <a:pPr lvl="1"/>
            <a:r>
              <a:rPr lang="en-US" dirty="0"/>
              <a:t>Think about questions as Why are your doing it? What are your findings? Is it what you expected etc. </a:t>
            </a:r>
          </a:p>
          <a:p>
            <a:endParaRPr lang="en-US" dirty="0"/>
          </a:p>
        </p:txBody>
      </p:sp>
      <p:sp>
        <p:nvSpPr>
          <p:cNvPr id="4" name="Tijdelijke aanduiding voor datum 3">
            <a:extLst>
              <a:ext uri="{FF2B5EF4-FFF2-40B4-BE49-F238E27FC236}">
                <a16:creationId xmlns:a16="http://schemas.microsoft.com/office/drawing/2014/main" id="{DE222362-0958-452D-B7CE-905E2B162EE7}"/>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81C3D10D-B580-4E1E-91AA-D1A45FB4100D}"/>
              </a:ext>
            </a:extLst>
          </p:cNvPr>
          <p:cNvSpPr>
            <a:spLocks noGrp="1"/>
          </p:cNvSpPr>
          <p:nvPr>
            <p:ph type="sldNum" sz="quarter" idx="11"/>
          </p:nvPr>
        </p:nvSpPr>
        <p:spPr/>
        <p:txBody>
          <a:bodyPr/>
          <a:lstStyle/>
          <a:p>
            <a:r>
              <a:rPr lang="nl-NL"/>
              <a:t>| </a:t>
            </a:r>
            <a:fld id="{75858F3E-B417-432D-910B-1B0A8C2DCBA3}" type="slidenum">
              <a:rPr lang="nl-NL" smtClean="0"/>
              <a:pPr/>
              <a:t>4</a:t>
            </a:fld>
            <a:endParaRPr lang="nl-NL"/>
          </a:p>
        </p:txBody>
      </p:sp>
      <p:pic>
        <p:nvPicPr>
          <p:cNvPr id="6" name="Picture 4" descr="Assignment Svg Png Icon Free Download (#532181) - OnlineWebFonts.COM">
            <a:extLst>
              <a:ext uri="{FF2B5EF4-FFF2-40B4-BE49-F238E27FC236}">
                <a16:creationId xmlns:a16="http://schemas.microsoft.com/office/drawing/2014/main" id="{B32E9C87-98E9-44EF-BDF4-8D615C939A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689" y="2124000"/>
            <a:ext cx="817455" cy="79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779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C335BF-FDEE-47CA-A592-5AE6DF07A8B3}"/>
              </a:ext>
            </a:extLst>
          </p:cNvPr>
          <p:cNvSpPr>
            <a:spLocks noGrp="1"/>
          </p:cNvSpPr>
          <p:nvPr>
            <p:ph type="title"/>
          </p:nvPr>
        </p:nvSpPr>
        <p:spPr/>
        <p:txBody>
          <a:bodyPr/>
          <a:lstStyle/>
          <a:p>
            <a:r>
              <a:rPr lang="nl-NL"/>
              <a:t>Portfolio </a:t>
            </a:r>
            <a:r>
              <a:rPr lang="nl-NL" err="1"/>
              <a:t>assignment</a:t>
            </a:r>
            <a:r>
              <a:rPr lang="nl-NL"/>
              <a:t> 1</a:t>
            </a:r>
          </a:p>
        </p:txBody>
      </p:sp>
      <p:sp>
        <p:nvSpPr>
          <p:cNvPr id="3" name="Tijdelijke aanduiding voor inhoud 2">
            <a:extLst>
              <a:ext uri="{FF2B5EF4-FFF2-40B4-BE49-F238E27FC236}">
                <a16:creationId xmlns:a16="http://schemas.microsoft.com/office/drawing/2014/main" id="{AF9875B6-6B00-47C7-BC89-4CE01DA56D53}"/>
              </a:ext>
            </a:extLst>
          </p:cNvPr>
          <p:cNvSpPr>
            <a:spLocks noGrp="1"/>
          </p:cNvSpPr>
          <p:nvPr>
            <p:ph idx="1"/>
          </p:nvPr>
        </p:nvSpPr>
        <p:spPr>
          <a:xfrm>
            <a:off x="1464000" y="2132792"/>
            <a:ext cx="9264000" cy="3877200"/>
          </a:xfrm>
        </p:spPr>
        <p:txBody>
          <a:bodyPr>
            <a:normAutofit lnSpcReduction="10000"/>
          </a:bodyPr>
          <a:lstStyle/>
          <a:p>
            <a:r>
              <a:rPr lang="en-US" dirty="0"/>
              <a:t>What is Data Science?</a:t>
            </a:r>
          </a:p>
          <a:p>
            <a:pPr lvl="1"/>
            <a:r>
              <a:rPr lang="en-US" dirty="0"/>
              <a:t>Split yourselves in groups of 3-4 students. </a:t>
            </a:r>
          </a:p>
          <a:p>
            <a:pPr lvl="1"/>
            <a:r>
              <a:rPr lang="en-US" dirty="0"/>
              <a:t>10 min: Do online research, individually, to answer the question “What is Data Science?”*</a:t>
            </a:r>
          </a:p>
          <a:p>
            <a:pPr lvl="1"/>
            <a:r>
              <a:rPr lang="en-US" dirty="0"/>
              <a:t>10 min: Create a PowerPoint slide with a summary of your results*</a:t>
            </a:r>
          </a:p>
          <a:p>
            <a:pPr lvl="1"/>
            <a:endParaRPr lang="en-US" dirty="0"/>
          </a:p>
          <a:p>
            <a:pPr lvl="1"/>
            <a:endParaRPr lang="en-US" dirty="0"/>
          </a:p>
          <a:p>
            <a:r>
              <a:rPr lang="en-US" dirty="0"/>
              <a:t>Now or outside training: Same assignment but the question is “What does a Data Scientist do?”*</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sz="1400" dirty="0"/>
              <a:t>*Do not use Avans school materials as a source for this assignment</a:t>
            </a:r>
          </a:p>
          <a:p>
            <a:endParaRPr lang="en-US" dirty="0"/>
          </a:p>
          <a:p>
            <a:endParaRPr lang="en-US" dirty="0"/>
          </a:p>
          <a:p>
            <a:endParaRPr lang="en-US" dirty="0"/>
          </a:p>
          <a:p>
            <a:endParaRPr lang="en-US" dirty="0"/>
          </a:p>
        </p:txBody>
      </p:sp>
      <p:sp>
        <p:nvSpPr>
          <p:cNvPr id="4" name="Tijdelijke aanduiding voor datum 3">
            <a:extLst>
              <a:ext uri="{FF2B5EF4-FFF2-40B4-BE49-F238E27FC236}">
                <a16:creationId xmlns:a16="http://schemas.microsoft.com/office/drawing/2014/main" id="{88652CEB-E076-4421-965C-C8937ADF78EC}"/>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8FA9EFEC-F5B9-4824-A896-08A96FFE2134}"/>
              </a:ext>
            </a:extLst>
          </p:cNvPr>
          <p:cNvSpPr>
            <a:spLocks noGrp="1"/>
          </p:cNvSpPr>
          <p:nvPr>
            <p:ph type="sldNum" sz="quarter" idx="11"/>
          </p:nvPr>
        </p:nvSpPr>
        <p:spPr/>
        <p:txBody>
          <a:bodyPr/>
          <a:lstStyle/>
          <a:p>
            <a:r>
              <a:rPr lang="nl-NL"/>
              <a:t>| </a:t>
            </a:r>
            <a:fld id="{75858F3E-B417-432D-910B-1B0A8C2DCBA3}" type="slidenum">
              <a:rPr lang="nl-NL" smtClean="0"/>
              <a:pPr/>
              <a:t>5</a:t>
            </a:fld>
            <a:endParaRPr lang="nl-NL"/>
          </a:p>
        </p:txBody>
      </p:sp>
      <p:pic>
        <p:nvPicPr>
          <p:cNvPr id="1028" name="Picture 4" descr="Assignment Svg Png Icon Free Download (#532181) - OnlineWebFonts.COM">
            <a:extLst>
              <a:ext uri="{FF2B5EF4-FFF2-40B4-BE49-F238E27FC236}">
                <a16:creationId xmlns:a16="http://schemas.microsoft.com/office/drawing/2014/main" id="{C139FC16-80E2-415D-A713-06D6519449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1378" y="702043"/>
            <a:ext cx="850848" cy="830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405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BCF7ED-58B3-4797-BED2-3CF2E23F5F7E}"/>
              </a:ext>
            </a:extLst>
          </p:cNvPr>
          <p:cNvSpPr>
            <a:spLocks noGrp="1"/>
          </p:cNvSpPr>
          <p:nvPr>
            <p:ph type="title"/>
          </p:nvPr>
        </p:nvSpPr>
        <p:spPr/>
        <p:txBody>
          <a:bodyPr/>
          <a:lstStyle/>
          <a:p>
            <a:r>
              <a:rPr lang="nl-NL" err="1"/>
              <a:t>What</a:t>
            </a:r>
            <a:r>
              <a:rPr lang="nl-NL"/>
              <a:t> is Data </a:t>
            </a:r>
            <a:r>
              <a:rPr lang="nl-NL" err="1"/>
              <a:t>Science</a:t>
            </a:r>
            <a:r>
              <a:rPr lang="nl-NL"/>
              <a:t>?</a:t>
            </a:r>
          </a:p>
        </p:txBody>
      </p:sp>
      <p:sp>
        <p:nvSpPr>
          <p:cNvPr id="3" name="Tijdelijke aanduiding voor inhoud 2">
            <a:extLst>
              <a:ext uri="{FF2B5EF4-FFF2-40B4-BE49-F238E27FC236}">
                <a16:creationId xmlns:a16="http://schemas.microsoft.com/office/drawing/2014/main" id="{2AED97C1-64AA-4E36-BDF1-54AC6575A25E}"/>
              </a:ext>
            </a:extLst>
          </p:cNvPr>
          <p:cNvSpPr>
            <a:spLocks noGrp="1"/>
          </p:cNvSpPr>
          <p:nvPr>
            <p:ph idx="1"/>
          </p:nvPr>
        </p:nvSpPr>
        <p:spPr/>
        <p:txBody>
          <a:bodyPr/>
          <a:lstStyle/>
          <a:p>
            <a:r>
              <a:rPr lang="nl-NL"/>
              <a:t>“</a:t>
            </a:r>
            <a:r>
              <a:rPr lang="en-US"/>
              <a:t>Data science is an </a:t>
            </a:r>
            <a:r>
              <a:rPr lang="en-US" b="1"/>
              <a:t>inter-disciplinary field </a:t>
            </a:r>
            <a:r>
              <a:rPr lang="en-US"/>
              <a:t>that uses scientific methods, processes, algorithms and systems to </a:t>
            </a:r>
            <a:r>
              <a:rPr lang="en-US" b="1"/>
              <a:t>extract knowledge and insights from </a:t>
            </a:r>
            <a:r>
              <a:rPr lang="en-US"/>
              <a:t>many structural and unstructured </a:t>
            </a:r>
            <a:r>
              <a:rPr lang="en-US" b="1"/>
              <a:t>data</a:t>
            </a:r>
            <a:r>
              <a:rPr lang="en-US"/>
              <a:t>… Data science is a ‘concept to unify statistics, data analysis and their related methods’ in order to ‘understand and analyze actual phenomena’ with data. It uses techniques and theories drawn from many fields within the context of mathematics, statistics, computer science, domain knowledge and information science.</a:t>
            </a:r>
            <a:r>
              <a:rPr lang="nl-NL"/>
              <a:t>” - Wikipedia</a:t>
            </a:r>
          </a:p>
          <a:p>
            <a:endParaRPr lang="nl-NL"/>
          </a:p>
          <a:p>
            <a:r>
              <a:rPr lang="nl-NL"/>
              <a:t>“</a:t>
            </a:r>
            <a:r>
              <a:rPr lang="en-US"/>
              <a:t>Effective data scientists are able to identify relevant questions, collect data from a multitude of different data sources, organize the information, translate results into solutions, and communicate their findings in a way that positively affects business decisions.</a:t>
            </a:r>
            <a:r>
              <a:rPr lang="nl-NL"/>
              <a:t>” </a:t>
            </a:r>
            <a:br>
              <a:rPr lang="nl-NL"/>
            </a:br>
            <a:r>
              <a:rPr lang="nl-NL"/>
              <a:t>- Berkeley</a:t>
            </a:r>
          </a:p>
        </p:txBody>
      </p:sp>
      <p:sp>
        <p:nvSpPr>
          <p:cNvPr id="4" name="Tijdelijke aanduiding voor datum 3">
            <a:extLst>
              <a:ext uri="{FF2B5EF4-FFF2-40B4-BE49-F238E27FC236}">
                <a16:creationId xmlns:a16="http://schemas.microsoft.com/office/drawing/2014/main" id="{6647F095-BA42-48CD-BA7F-A5695D398FAA}"/>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B497995A-5FC0-45A8-A82B-C8E4936CBFBA}"/>
              </a:ext>
            </a:extLst>
          </p:cNvPr>
          <p:cNvSpPr>
            <a:spLocks noGrp="1"/>
          </p:cNvSpPr>
          <p:nvPr>
            <p:ph type="sldNum" sz="quarter" idx="11"/>
          </p:nvPr>
        </p:nvSpPr>
        <p:spPr/>
        <p:txBody>
          <a:bodyPr/>
          <a:lstStyle/>
          <a:p>
            <a:r>
              <a:rPr lang="nl-NL"/>
              <a:t>| </a:t>
            </a:r>
            <a:fld id="{75858F3E-B417-432D-910B-1B0A8C2DCBA3}" type="slidenum">
              <a:rPr lang="nl-NL" smtClean="0"/>
              <a:pPr/>
              <a:t>6</a:t>
            </a:fld>
            <a:endParaRPr lang="nl-NL"/>
          </a:p>
        </p:txBody>
      </p:sp>
    </p:spTree>
    <p:extLst>
      <p:ext uri="{BB962C8B-B14F-4D97-AF65-F5344CB8AC3E}">
        <p14:creationId xmlns:p14="http://schemas.microsoft.com/office/powerpoint/2010/main" val="28536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7D149D0-0107-4124-996F-BC6A689709CC}"/>
              </a:ext>
            </a:extLst>
          </p:cNvPr>
          <p:cNvSpPr>
            <a:spLocks noGrp="1"/>
          </p:cNvSpPr>
          <p:nvPr>
            <p:ph type="title"/>
          </p:nvPr>
        </p:nvSpPr>
        <p:spPr/>
        <p:txBody>
          <a:bodyPr/>
          <a:lstStyle/>
          <a:p>
            <a:r>
              <a:rPr lang="nl-NL" err="1"/>
              <a:t>What</a:t>
            </a:r>
            <a:r>
              <a:rPr lang="nl-NL"/>
              <a:t> is Data </a:t>
            </a:r>
            <a:r>
              <a:rPr lang="nl-NL" err="1"/>
              <a:t>science</a:t>
            </a:r>
            <a:r>
              <a:rPr lang="nl-NL"/>
              <a:t>?</a:t>
            </a:r>
          </a:p>
        </p:txBody>
      </p:sp>
      <p:sp>
        <p:nvSpPr>
          <p:cNvPr id="4" name="Tijdelijke aanduiding voor datum 3">
            <a:extLst>
              <a:ext uri="{FF2B5EF4-FFF2-40B4-BE49-F238E27FC236}">
                <a16:creationId xmlns:a16="http://schemas.microsoft.com/office/drawing/2014/main" id="{96607D40-CF82-4C95-A9F3-2F4276708423}"/>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15F59E65-ECFF-488D-BA24-B82E57FE7F68}"/>
              </a:ext>
            </a:extLst>
          </p:cNvPr>
          <p:cNvSpPr>
            <a:spLocks noGrp="1"/>
          </p:cNvSpPr>
          <p:nvPr>
            <p:ph type="sldNum" sz="quarter" idx="11"/>
          </p:nvPr>
        </p:nvSpPr>
        <p:spPr/>
        <p:txBody>
          <a:bodyPr/>
          <a:lstStyle/>
          <a:p>
            <a:r>
              <a:rPr lang="nl-NL"/>
              <a:t>| </a:t>
            </a:r>
            <a:fld id="{75858F3E-B417-432D-910B-1B0A8C2DCBA3}" type="slidenum">
              <a:rPr lang="nl-NL" smtClean="0"/>
              <a:pPr/>
              <a:t>7</a:t>
            </a:fld>
            <a:endParaRPr lang="nl-NL"/>
          </a:p>
        </p:txBody>
      </p:sp>
      <p:pic>
        <p:nvPicPr>
          <p:cNvPr id="6" name="Picture 2" descr="The List of Top 10 Lists in Data Science">
            <a:extLst>
              <a:ext uri="{FF2B5EF4-FFF2-40B4-BE49-F238E27FC236}">
                <a16:creationId xmlns:a16="http://schemas.microsoft.com/office/drawing/2014/main" id="{4E4E69E3-036C-4CAB-ADAC-14A67C5C6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984" y="1307058"/>
            <a:ext cx="5395286" cy="4891727"/>
          </a:xfrm>
          <a:prstGeom prst="rect">
            <a:avLst/>
          </a:prstGeom>
          <a:noFill/>
          <a:extLst>
            <a:ext uri="{909E8E84-426E-40DD-AFC4-6F175D3DCCD1}">
              <a14:hiddenFill xmlns:a14="http://schemas.microsoft.com/office/drawing/2010/main">
                <a:solidFill>
                  <a:srgbClr val="FFFFFF"/>
                </a:solidFill>
              </a14:hiddenFill>
            </a:ext>
          </a:extLst>
        </p:spPr>
      </p:pic>
      <p:sp>
        <p:nvSpPr>
          <p:cNvPr id="7" name="Tekstvak 6">
            <a:extLst>
              <a:ext uri="{FF2B5EF4-FFF2-40B4-BE49-F238E27FC236}">
                <a16:creationId xmlns:a16="http://schemas.microsoft.com/office/drawing/2014/main" id="{7BADFC13-957F-4101-8478-FE689B021512}"/>
              </a:ext>
            </a:extLst>
          </p:cNvPr>
          <p:cNvSpPr txBox="1"/>
          <p:nvPr/>
        </p:nvSpPr>
        <p:spPr>
          <a:xfrm>
            <a:off x="2713424" y="6202124"/>
            <a:ext cx="6264407" cy="461665"/>
          </a:xfrm>
          <a:prstGeom prst="rect">
            <a:avLst/>
          </a:prstGeom>
          <a:noFill/>
        </p:spPr>
        <p:txBody>
          <a:bodyPr wrap="none" rtlCol="0">
            <a:spAutoFit/>
          </a:bodyPr>
          <a:lstStyle/>
          <a:p>
            <a:r>
              <a:rPr lang="nl-NL" sz="1200"/>
              <a:t>Source: https://www.kdnuggets.com/2020/08/top-10-lists-data-science.html </a:t>
            </a:r>
          </a:p>
          <a:p>
            <a:endParaRPr lang="nl-NL" sz="1200"/>
          </a:p>
        </p:txBody>
      </p:sp>
    </p:spTree>
    <p:extLst>
      <p:ext uri="{BB962C8B-B14F-4D97-AF65-F5344CB8AC3E}">
        <p14:creationId xmlns:p14="http://schemas.microsoft.com/office/powerpoint/2010/main" val="483673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DD9898-FAB9-41C1-B0B4-0D0F4297ADCF}"/>
              </a:ext>
            </a:extLst>
          </p:cNvPr>
          <p:cNvSpPr>
            <a:spLocks noGrp="1"/>
          </p:cNvSpPr>
          <p:nvPr>
            <p:ph type="title"/>
          </p:nvPr>
        </p:nvSpPr>
        <p:spPr/>
        <p:txBody>
          <a:bodyPr/>
          <a:lstStyle/>
          <a:p>
            <a:r>
              <a:rPr lang="nl-NL"/>
              <a:t>Data </a:t>
            </a:r>
            <a:r>
              <a:rPr lang="nl-NL" err="1"/>
              <a:t>Science</a:t>
            </a:r>
            <a:r>
              <a:rPr lang="nl-NL"/>
              <a:t> </a:t>
            </a:r>
            <a:r>
              <a:rPr lang="nl-NL" err="1"/>
              <a:t>vs</a:t>
            </a:r>
            <a:r>
              <a:rPr lang="nl-NL"/>
              <a:t> BI</a:t>
            </a:r>
          </a:p>
        </p:txBody>
      </p:sp>
      <p:sp>
        <p:nvSpPr>
          <p:cNvPr id="4" name="Tijdelijke aanduiding voor datum 3">
            <a:extLst>
              <a:ext uri="{FF2B5EF4-FFF2-40B4-BE49-F238E27FC236}">
                <a16:creationId xmlns:a16="http://schemas.microsoft.com/office/drawing/2014/main" id="{95909F47-0C00-4145-ACE6-6985715F9D23}"/>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111884BE-FC5A-4CB9-8010-72D43228B596}"/>
              </a:ext>
            </a:extLst>
          </p:cNvPr>
          <p:cNvSpPr>
            <a:spLocks noGrp="1"/>
          </p:cNvSpPr>
          <p:nvPr>
            <p:ph type="sldNum" sz="quarter" idx="11"/>
          </p:nvPr>
        </p:nvSpPr>
        <p:spPr/>
        <p:txBody>
          <a:bodyPr/>
          <a:lstStyle/>
          <a:p>
            <a:r>
              <a:rPr lang="nl-NL"/>
              <a:t>| </a:t>
            </a:r>
            <a:fld id="{75858F3E-B417-432D-910B-1B0A8C2DCBA3}" type="slidenum">
              <a:rPr lang="nl-NL" smtClean="0"/>
              <a:pPr/>
              <a:t>8</a:t>
            </a:fld>
            <a:endParaRPr lang="nl-NL"/>
          </a:p>
        </p:txBody>
      </p:sp>
      <p:pic>
        <p:nvPicPr>
          <p:cNvPr id="6" name="Afbeelding 5">
            <a:extLst>
              <a:ext uri="{FF2B5EF4-FFF2-40B4-BE49-F238E27FC236}">
                <a16:creationId xmlns:a16="http://schemas.microsoft.com/office/drawing/2014/main" id="{933E80E9-817C-40E7-AF20-A0AD8E9ECCEB}"/>
              </a:ext>
            </a:extLst>
          </p:cNvPr>
          <p:cNvPicPr/>
          <p:nvPr/>
        </p:nvPicPr>
        <p:blipFill>
          <a:blip r:embed="rId3"/>
          <a:stretch>
            <a:fillRect/>
          </a:stretch>
        </p:blipFill>
        <p:spPr>
          <a:xfrm>
            <a:off x="2212734" y="1606328"/>
            <a:ext cx="8145704" cy="4087972"/>
          </a:xfrm>
          <a:prstGeom prst="rect">
            <a:avLst/>
          </a:prstGeom>
        </p:spPr>
      </p:pic>
      <p:sp>
        <p:nvSpPr>
          <p:cNvPr id="7" name="Tekstvak 6">
            <a:extLst>
              <a:ext uri="{FF2B5EF4-FFF2-40B4-BE49-F238E27FC236}">
                <a16:creationId xmlns:a16="http://schemas.microsoft.com/office/drawing/2014/main" id="{2992C9B1-79BE-4ADC-BDCB-2136CE06E494}"/>
              </a:ext>
            </a:extLst>
          </p:cNvPr>
          <p:cNvSpPr txBox="1"/>
          <p:nvPr/>
        </p:nvSpPr>
        <p:spPr>
          <a:xfrm>
            <a:off x="2152736" y="6026228"/>
            <a:ext cx="8055410" cy="276999"/>
          </a:xfrm>
          <a:prstGeom prst="rect">
            <a:avLst/>
          </a:prstGeom>
          <a:noFill/>
        </p:spPr>
        <p:txBody>
          <a:bodyPr wrap="none" rtlCol="0">
            <a:spAutoFit/>
          </a:bodyPr>
          <a:lstStyle/>
          <a:p>
            <a:r>
              <a:rPr lang="nl-NL" sz="1200"/>
              <a:t>Source: https://trends.google.com/trends/explore?date=all&amp;q=%2Fm%2F0jt3_q3,%2Fm%2F016jq3</a:t>
            </a:r>
          </a:p>
        </p:txBody>
      </p:sp>
    </p:spTree>
    <p:extLst>
      <p:ext uri="{BB962C8B-B14F-4D97-AF65-F5344CB8AC3E}">
        <p14:creationId xmlns:p14="http://schemas.microsoft.com/office/powerpoint/2010/main" val="2062434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048B2-FEBC-493A-AF91-83EF7FB2723B}"/>
              </a:ext>
            </a:extLst>
          </p:cNvPr>
          <p:cNvSpPr>
            <a:spLocks noGrp="1"/>
          </p:cNvSpPr>
          <p:nvPr>
            <p:ph type="title"/>
          </p:nvPr>
        </p:nvSpPr>
        <p:spPr/>
        <p:txBody>
          <a:bodyPr/>
          <a:lstStyle/>
          <a:p>
            <a:r>
              <a:rPr lang="nl-NL"/>
              <a:t>Data </a:t>
            </a:r>
            <a:r>
              <a:rPr lang="nl-NL" err="1"/>
              <a:t>Science</a:t>
            </a:r>
            <a:r>
              <a:rPr lang="nl-NL"/>
              <a:t> </a:t>
            </a:r>
            <a:r>
              <a:rPr lang="nl-NL" err="1"/>
              <a:t>vs</a:t>
            </a:r>
            <a:r>
              <a:rPr lang="nl-NL"/>
              <a:t> BI</a:t>
            </a:r>
          </a:p>
        </p:txBody>
      </p:sp>
      <p:sp>
        <p:nvSpPr>
          <p:cNvPr id="3" name="Tijdelijke aanduiding voor inhoud 2">
            <a:extLst>
              <a:ext uri="{FF2B5EF4-FFF2-40B4-BE49-F238E27FC236}">
                <a16:creationId xmlns:a16="http://schemas.microsoft.com/office/drawing/2014/main" id="{8EFF66AB-069B-4C72-A0F6-061F04A2FC93}"/>
              </a:ext>
            </a:extLst>
          </p:cNvPr>
          <p:cNvSpPr>
            <a:spLocks noGrp="1"/>
          </p:cNvSpPr>
          <p:nvPr>
            <p:ph idx="1"/>
          </p:nvPr>
        </p:nvSpPr>
        <p:spPr>
          <a:xfrm>
            <a:off x="1464000" y="2124000"/>
            <a:ext cx="3345392" cy="3877200"/>
          </a:xfrm>
        </p:spPr>
        <p:txBody>
          <a:bodyPr/>
          <a:lstStyle/>
          <a:p>
            <a:pPr marL="0" indent="0" algn="ctr">
              <a:buNone/>
            </a:pPr>
            <a:r>
              <a:rPr lang="nl-NL" b="1" dirty="0"/>
              <a:t>Data </a:t>
            </a:r>
            <a:r>
              <a:rPr lang="nl-NL" b="1" dirty="0" err="1"/>
              <a:t>Science</a:t>
            </a:r>
            <a:endParaRPr lang="nl-NL" b="1" dirty="0"/>
          </a:p>
          <a:p>
            <a:endParaRPr lang="nl-NL" dirty="0"/>
          </a:p>
          <a:p>
            <a:r>
              <a:rPr lang="en-US" dirty="0"/>
              <a:t>The data scientist is skilled in technology and content. </a:t>
            </a:r>
          </a:p>
          <a:p>
            <a:endParaRPr lang="en-US" dirty="0"/>
          </a:p>
          <a:p>
            <a:r>
              <a:rPr lang="en-US" dirty="0"/>
              <a:t>The data scientist digs for the right data himself to provide himself with the right information. </a:t>
            </a:r>
          </a:p>
          <a:p>
            <a:endParaRPr lang="en-US" dirty="0"/>
          </a:p>
          <a:p>
            <a:r>
              <a:rPr lang="en-US" dirty="0"/>
              <a:t>Uses the OLTP and OLAP environments as possible sources. </a:t>
            </a:r>
            <a:endParaRPr lang="nl-NL" dirty="0"/>
          </a:p>
        </p:txBody>
      </p:sp>
      <p:sp>
        <p:nvSpPr>
          <p:cNvPr id="4" name="Tijdelijke aanduiding voor datum 3">
            <a:extLst>
              <a:ext uri="{FF2B5EF4-FFF2-40B4-BE49-F238E27FC236}">
                <a16:creationId xmlns:a16="http://schemas.microsoft.com/office/drawing/2014/main" id="{4170BC00-41A7-4945-AC1A-8B78E366CE91}"/>
              </a:ext>
            </a:extLst>
          </p:cNvPr>
          <p:cNvSpPr>
            <a:spLocks noGrp="1"/>
          </p:cNvSpPr>
          <p:nvPr>
            <p:ph type="dt" sz="half" idx="10"/>
          </p:nvPr>
        </p:nvSpPr>
        <p:spPr/>
        <p:txBody>
          <a:bodyPr/>
          <a:lstStyle/>
          <a:p>
            <a:fld id="{2B01272F-C17F-4525-A13D-7737166175FC}" type="datetime4">
              <a:rPr lang="nl-NL" smtClean="0"/>
              <a:t>31 maart 2025</a:t>
            </a:fld>
            <a:endParaRPr lang="nl-NL"/>
          </a:p>
        </p:txBody>
      </p:sp>
      <p:sp>
        <p:nvSpPr>
          <p:cNvPr id="5" name="Tijdelijke aanduiding voor dianummer 4">
            <a:extLst>
              <a:ext uri="{FF2B5EF4-FFF2-40B4-BE49-F238E27FC236}">
                <a16:creationId xmlns:a16="http://schemas.microsoft.com/office/drawing/2014/main" id="{E34D2DAA-0CBB-4234-AC29-AB2C047D8DB3}"/>
              </a:ext>
            </a:extLst>
          </p:cNvPr>
          <p:cNvSpPr>
            <a:spLocks noGrp="1"/>
          </p:cNvSpPr>
          <p:nvPr>
            <p:ph type="sldNum" sz="quarter" idx="11"/>
          </p:nvPr>
        </p:nvSpPr>
        <p:spPr/>
        <p:txBody>
          <a:bodyPr/>
          <a:lstStyle/>
          <a:p>
            <a:r>
              <a:rPr lang="nl-NL"/>
              <a:t>| </a:t>
            </a:r>
            <a:fld id="{75858F3E-B417-432D-910B-1B0A8C2DCBA3}" type="slidenum">
              <a:rPr lang="nl-NL" smtClean="0"/>
              <a:pPr/>
              <a:t>9</a:t>
            </a:fld>
            <a:endParaRPr lang="nl-NL"/>
          </a:p>
        </p:txBody>
      </p:sp>
      <p:sp>
        <p:nvSpPr>
          <p:cNvPr id="6" name="Tijdelijke aanduiding voor inhoud 2">
            <a:extLst>
              <a:ext uri="{FF2B5EF4-FFF2-40B4-BE49-F238E27FC236}">
                <a16:creationId xmlns:a16="http://schemas.microsoft.com/office/drawing/2014/main" id="{06D6BB30-343D-4227-8F55-BAF51D3B0328}"/>
              </a:ext>
            </a:extLst>
          </p:cNvPr>
          <p:cNvSpPr txBox="1">
            <a:spLocks/>
          </p:cNvSpPr>
          <p:nvPr/>
        </p:nvSpPr>
        <p:spPr>
          <a:xfrm>
            <a:off x="6312104" y="2124000"/>
            <a:ext cx="3345392" cy="3877200"/>
          </a:xfrm>
          <a:prstGeom prst="rect">
            <a:avLst/>
          </a:prstGeom>
        </p:spPr>
        <p:txBody>
          <a:bodyPr vert="horz" lIns="0" tIns="0" rIns="0" bIns="0" rtlCol="0">
            <a:normAutofit/>
          </a:bodyPr>
          <a:lstStyle>
            <a:lvl1pPr marL="18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36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54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72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900000" indent="-180000" algn="l" defTabSz="914400" rtl="0" eaLnBrk="1" latinLnBrk="0" hangingPunct="1">
              <a:lnSpc>
                <a:spcPct val="100000"/>
              </a:lnSpc>
              <a:spcBef>
                <a:spcPts val="0"/>
              </a:spcBef>
              <a:buClr>
                <a:srgbClr val="C7002B"/>
              </a:buClr>
              <a:buFont typeface="Verdana" panose="020B060403050404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nl-NL" b="1" dirty="0"/>
              <a:t>Business Intelligence</a:t>
            </a:r>
          </a:p>
          <a:p>
            <a:pPr marL="0" indent="0" algn="ctr">
              <a:buNone/>
            </a:pPr>
            <a:endParaRPr lang="nl-NL" b="1" dirty="0"/>
          </a:p>
          <a:p>
            <a:r>
              <a:rPr lang="en-US" dirty="0"/>
              <a:t>The ICT owns the technology but not the content. </a:t>
            </a:r>
          </a:p>
          <a:p>
            <a:endParaRPr lang="en-US" dirty="0"/>
          </a:p>
          <a:p>
            <a:r>
              <a:rPr lang="en-US" dirty="0"/>
              <a:t>The ICT person ensures that everyone in an </a:t>
            </a:r>
            <a:r>
              <a:rPr lang="en-US" dirty="0" err="1"/>
              <a:t>organisation</a:t>
            </a:r>
            <a:r>
              <a:rPr lang="en-US" dirty="0"/>
              <a:t> is provided with the right information at the right time.</a:t>
            </a:r>
          </a:p>
          <a:p>
            <a:endParaRPr lang="en-US" dirty="0"/>
          </a:p>
          <a:p>
            <a:r>
              <a:rPr lang="en-US" dirty="0"/>
              <a:t>Setting up and maintaining data warehouse (OLAP) and reports. </a:t>
            </a:r>
            <a:endParaRPr lang="nl-NL" dirty="0"/>
          </a:p>
        </p:txBody>
      </p:sp>
      <p:cxnSp>
        <p:nvCxnSpPr>
          <p:cNvPr id="8" name="Rechte verbindingslijn 7">
            <a:extLst>
              <a:ext uri="{FF2B5EF4-FFF2-40B4-BE49-F238E27FC236}">
                <a16:creationId xmlns:a16="http://schemas.microsoft.com/office/drawing/2014/main" id="{59609507-BF8F-4EFD-B7BF-2BAA1E71291D}"/>
              </a:ext>
            </a:extLst>
          </p:cNvPr>
          <p:cNvCxnSpPr>
            <a:cxnSpLocks/>
          </p:cNvCxnSpPr>
          <p:nvPr/>
        </p:nvCxnSpPr>
        <p:spPr>
          <a:xfrm>
            <a:off x="5486400" y="2124000"/>
            <a:ext cx="0" cy="4191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Rechte verbindingslijn 9">
            <a:extLst>
              <a:ext uri="{FF2B5EF4-FFF2-40B4-BE49-F238E27FC236}">
                <a16:creationId xmlns:a16="http://schemas.microsoft.com/office/drawing/2014/main" id="{3F4DCD9D-9174-42A1-AA6B-0D6AC407A281}"/>
              </a:ext>
            </a:extLst>
          </p:cNvPr>
          <p:cNvCxnSpPr>
            <a:cxnSpLocks/>
          </p:cNvCxnSpPr>
          <p:nvPr/>
        </p:nvCxnSpPr>
        <p:spPr>
          <a:xfrm>
            <a:off x="1202531" y="2481263"/>
            <a:ext cx="861298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7505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TEUR1EMAIL" val="t.koot@idbgroep.nl"/>
  <p:tag name="AUTEUR1FUNCTIE" val="Huisstijlprogrammeur"/>
  <p:tag name="SJABLOON" val="Standaard"/>
  <p:tag name="BEDRIJFID" val="28"/>
  <p:tag name="BEDRIJF" val="AEI"/>
  <p:tag name="TAAL" val="Nederlands"/>
  <p:tag name="TITELAUTEURS" val="0"/>
  <p:tag name="AUTEUR1" val=""/>
  <p:tag name="DATUMTEKST" val="7-3-2018"/>
  <p:tag name="AUTEUR2EMAIL" val=""/>
  <p:tag name="AUTEUR2FUNCTIE" val=""/>
  <p:tag name="AUTEUR3EMAIL" val=""/>
  <p:tag name="AUTEUR3FUNCTIE" val=""/>
  <p:tag name="TITEL" val="FunctionAL Programming in ScalaLecture 1Qurratulain Mubarak"/>
  <p:tag name="DATUM" val="43166,4273335764"/>
  <p:tag name="VIEWOFFICEVERSIE" val="2016.1.6.19050"/>
</p:tagLst>
</file>

<file path=ppt/tags/tag2.xml><?xml version="1.0" encoding="utf-8"?>
<p:tagLst xmlns:a="http://schemas.openxmlformats.org/drawingml/2006/main" xmlns:r="http://schemas.openxmlformats.org/officeDocument/2006/relationships" xmlns:p="http://schemas.openxmlformats.org/presentationml/2006/main">
  <p:tag name="TYPE" val="PresentatieTitel"/>
</p:tagLst>
</file>

<file path=ppt/tags/tag3.xml><?xml version="1.0" encoding="utf-8"?>
<p:tagLst xmlns:a="http://schemas.openxmlformats.org/drawingml/2006/main" xmlns:r="http://schemas.openxmlformats.org/officeDocument/2006/relationships" xmlns:p="http://schemas.openxmlformats.org/presentationml/2006/main">
  <p:tag name="TYPE" val="Logo"/>
  <p:tag name="ORIGINELEAFMETINGEN" val="526,542846679687;51,0236206054687;687,28271484375;99,2126007080078"/>
</p:tagLst>
</file>

<file path=ppt/tags/tag4.xml><?xml version="1.0" encoding="utf-8"?>
<p:tagLst xmlns:a="http://schemas.openxmlformats.org/drawingml/2006/main" xmlns:r="http://schemas.openxmlformats.org/officeDocument/2006/relationships" xmlns:p="http://schemas.openxmlformats.org/presentationml/2006/main">
  <p:tag name="TYPE" val="Presentatietitel"/>
</p:tagLst>
</file>

<file path=ppt/tags/tag5.xml><?xml version="1.0" encoding="utf-8"?>
<p:tagLst xmlns:a="http://schemas.openxmlformats.org/drawingml/2006/main" xmlns:r="http://schemas.openxmlformats.org/officeDocument/2006/relationships" xmlns:p="http://schemas.openxmlformats.org/presentationml/2006/main">
  <p:tag name="TYPE" val="Ondertitel"/>
</p:tagLst>
</file>

<file path=ppt/tags/tag6.xml><?xml version="1.0" encoding="utf-8"?>
<p:tagLst xmlns:a="http://schemas.openxmlformats.org/drawingml/2006/main" xmlns:r="http://schemas.openxmlformats.org/officeDocument/2006/relationships" xmlns:p="http://schemas.openxmlformats.org/presentationml/2006/main">
  <p:tag name="TYPE" val="Auteurs"/>
</p:tagLst>
</file>

<file path=ppt/tags/tag7.xml><?xml version="1.0" encoding="utf-8"?>
<p:tagLst xmlns:a="http://schemas.openxmlformats.org/drawingml/2006/main" xmlns:r="http://schemas.openxmlformats.org/officeDocument/2006/relationships" xmlns:p="http://schemas.openxmlformats.org/presentationml/2006/main">
  <p:tag name="BEELDENBANK" val="{E7DC974D-AA75-4436-A8B0-A7C7094B5FAA}"/>
  <p:tag name="LOCATIEAFBEELDINGEN" val="Beeldenbank\Standaard"/>
</p:tagLst>
</file>

<file path=ppt/tags/tag8.xml><?xml version="1.0" encoding="utf-8"?>
<p:tagLst xmlns:a="http://schemas.openxmlformats.org/drawingml/2006/main" xmlns:r="http://schemas.openxmlformats.org/officeDocument/2006/relationships" xmlns:p="http://schemas.openxmlformats.org/presentationml/2006/main">
  <p:tag name="TYPE" val="Logo"/>
  <p:tag name="ORIGINELEAFMETINGEN" val="526,542846679687;51,0236206054687;687,28271484375;99,2126007080078"/>
</p:tagLst>
</file>

<file path=ppt/theme/theme1.xml><?xml version="1.0" encoding="utf-8"?>
<a:theme xmlns:a="http://schemas.openxmlformats.org/drawingml/2006/main" name="Kantoorthema">
  <a:themeElements>
    <a:clrScheme name="Avans">
      <a:dk1>
        <a:sysClr val="windowText" lastClr="000000"/>
      </a:dk1>
      <a:lt1>
        <a:sysClr val="window" lastClr="FFFFFF"/>
      </a:lt1>
      <a:dk2>
        <a:srgbClr val="808080"/>
      </a:dk2>
      <a:lt2>
        <a:srgbClr val="E7E6E6"/>
      </a:lt2>
      <a:accent1>
        <a:srgbClr val="C7002B"/>
      </a:accent1>
      <a:accent2>
        <a:srgbClr val="E0AAAC"/>
      </a:accent2>
      <a:accent3>
        <a:srgbClr val="AEAEAE"/>
      </a:accent3>
      <a:accent4>
        <a:srgbClr val="808080"/>
      </a:accent4>
      <a:accent5>
        <a:srgbClr val="767676"/>
      </a:accent5>
      <a:accent6>
        <a:srgbClr val="522641"/>
      </a:accent6>
      <a:hlink>
        <a:srgbClr val="0563C1"/>
      </a:hlink>
      <a:folHlink>
        <a:srgbClr val="954F72"/>
      </a:folHlink>
    </a:clrScheme>
    <a:fontScheme name="Avans">
      <a:majorFont>
        <a:latin typeface="Verdana"/>
        <a:ea typeface=""/>
        <a:cs typeface=""/>
      </a:majorFont>
      <a:minorFont>
        <a:latin typeface="Verdana"/>
        <a:ea typeface=""/>
        <a:cs typeface=""/>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tandaard.potx" id="{A3A38042-2863-4E56-B47B-D1AE4D5AFF1A}" vid="{2BA6BE02-B266-4AA4-9B93-B898B71ED3AE}"/>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F1551BE9D2837459D497D79EE019F1E" ma:contentTypeVersion="13" ma:contentTypeDescription="Create a new document." ma:contentTypeScope="" ma:versionID="3d977a3f973d30a279581b2f26bcf14a">
  <xsd:schema xmlns:xsd="http://www.w3.org/2001/XMLSchema" xmlns:xs="http://www.w3.org/2001/XMLSchema" xmlns:p="http://schemas.microsoft.com/office/2006/metadata/properties" xmlns:ns2="81073326-ebee-4c0c-a26a-590ff4adfe90" xmlns:ns3="85fa55d4-3ee8-4bc4-8fbc-63473e847397" targetNamespace="http://schemas.microsoft.com/office/2006/metadata/properties" ma:root="true" ma:fieldsID="b8fa28db58c16e012f13cc33d56e876c" ns2:_="" ns3:_="">
    <xsd:import namespace="81073326-ebee-4c0c-a26a-590ff4adfe90"/>
    <xsd:import namespace="85fa55d4-3ee8-4bc4-8fbc-63473e84739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073326-ebee-4c0c-a26a-590ff4adfe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5fa55d4-3ee8-4bc4-8fbc-63473e84739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EA3046-635D-4C9D-8C75-E327ABF552F6}">
  <ds:schemaRefs>
    <ds:schemaRef ds:uri="81073326-ebee-4c0c-a26a-590ff4adfe90"/>
    <ds:schemaRef ds:uri="85fa55d4-3ee8-4bc4-8fbc-63473e8473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ED1924A-DBB7-4CF4-BD7F-763C1C062E39}">
  <ds:schemaRefs>
    <ds:schemaRef ds:uri="http://schemas.microsoft.com/sharepoint/v3/contenttype/forms"/>
  </ds:schemaRefs>
</ds:datastoreItem>
</file>

<file path=customXml/itemProps3.xml><?xml version="1.0" encoding="utf-8"?>
<ds:datastoreItem xmlns:ds="http://schemas.openxmlformats.org/officeDocument/2006/customXml" ds:itemID="{859F4B85-596B-470A-BF5A-888F0C657DE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Standaard</Template>
  <TotalTime>173</TotalTime>
  <Words>1179</Words>
  <Application>Microsoft Office PowerPoint</Application>
  <PresentationFormat>Widescreen</PresentationFormat>
  <Paragraphs>200</Paragraphs>
  <Slides>17</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inherit</vt:lpstr>
      <vt:lpstr>Verdana</vt:lpstr>
      <vt:lpstr>Kantoorthema</vt:lpstr>
      <vt:lpstr>Intro data science  Lecture 1   </vt:lpstr>
      <vt:lpstr>Course goals</vt:lpstr>
      <vt:lpstr>Grading: Portfolio 1/2</vt:lpstr>
      <vt:lpstr>Grading: Portfolio 2/2</vt:lpstr>
      <vt:lpstr>Portfolio assignment 1</vt:lpstr>
      <vt:lpstr>What is Data Science?</vt:lpstr>
      <vt:lpstr>What is Data science?</vt:lpstr>
      <vt:lpstr>Data Science vs BI</vt:lpstr>
      <vt:lpstr>Data Science vs BI</vt:lpstr>
      <vt:lpstr>Data science, AI, machine learning</vt:lpstr>
      <vt:lpstr>This course</vt:lpstr>
      <vt:lpstr>What does a Data Scientist do?</vt:lpstr>
      <vt:lpstr>How does a Data Scientist do this?</vt:lpstr>
      <vt:lpstr>Portfolio assignment 2</vt:lpstr>
      <vt:lpstr>Data science tools</vt:lpstr>
      <vt:lpstr>Data Science tools</vt:lpstr>
      <vt:lpstr>Installing the tools</vt:lpstr>
    </vt:vector>
  </TitlesOfParts>
  <Company>Avans Hogeschool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Programming in _x000b_Scala_x000b__x000b_Lecture 1_x000b__x000b__x000b_Qurratulain Mubarak</dc:title>
  <dc:creator>Qmubarak</dc:creator>
  <cp:lastModifiedBy>Emile Jaspar</cp:lastModifiedBy>
  <cp:revision>6</cp:revision>
  <dcterms:created xsi:type="dcterms:W3CDTF">2017-12-16T12:13:22Z</dcterms:created>
  <dcterms:modified xsi:type="dcterms:W3CDTF">2025-03-31T09:14:14Z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0x010100BF1551BE9D2837459D497D79EE019F1E</vt:lpwstr>
  </property>
</Properties>
</file>