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792" r:id="rId2"/>
    <p:sldId id="803" r:id="rId3"/>
    <p:sldId id="804" r:id="rId4"/>
    <p:sldId id="806" r:id="rId5"/>
    <p:sldId id="807" r:id="rId6"/>
    <p:sldId id="805" r:id="rId7"/>
    <p:sldId id="808" r:id="rId8"/>
    <p:sldId id="809" r:id="rId9"/>
    <p:sldId id="810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FD675-AE03-4A33-9EDB-B370F6484B1B}" type="datetimeFigureOut">
              <a:rPr lang="nl-NL" smtClean="0"/>
              <a:t>31-3-2025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B031A-DDA0-4418-99E6-27B8A093484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097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F8761-5AC5-3C3B-A2CC-B42CFE318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7087CD9-01E0-2758-5EE2-14079095F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D5DD5FF-B67B-7556-9027-28ACA6E9BA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/>
              <a:t>Source: https://www.youtube.com/watch?v=ZVR2Way4nwQ</a:t>
            </a:r>
          </a:p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0977C60-FA3D-1D4D-E769-433195E444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E2D8D-0045-4896-94FB-3A80602FDFCD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599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task</a:t>
            </a:r>
            <a:r>
              <a:rPr lang="nl-NL" dirty="0"/>
              <a:t> is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detect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a dog or </a:t>
            </a:r>
            <a:r>
              <a:rPr lang="nl-NL" dirty="0" err="1"/>
              <a:t>not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image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bounding</a:t>
            </a:r>
            <a:r>
              <a:rPr lang="nl-NL" dirty="0"/>
              <a:t> box.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b="1" dirty="0"/>
              <a:t>Pc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of a class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a dog or person </a:t>
            </a:r>
            <a:r>
              <a:rPr lang="nl-NL" dirty="0" err="1"/>
              <a:t>then</a:t>
            </a:r>
            <a:r>
              <a:rPr lang="nl-NL" dirty="0"/>
              <a:t> 1 </a:t>
            </a:r>
            <a:r>
              <a:rPr lang="nl-NL" dirty="0" err="1"/>
              <a:t>else</a:t>
            </a:r>
            <a:r>
              <a:rPr lang="nl-NL" dirty="0"/>
              <a:t> 0 </a:t>
            </a:r>
          </a:p>
          <a:p>
            <a:r>
              <a:rPr lang="nl-NL" b="1" dirty="0" err="1"/>
              <a:t>Bx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b="1" dirty="0" err="1"/>
              <a:t>By</a:t>
            </a:r>
            <a:r>
              <a:rPr lang="nl-NL" dirty="0"/>
              <a:t> are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coordinates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center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bouding</a:t>
            </a:r>
            <a:r>
              <a:rPr lang="nl-NL" dirty="0"/>
              <a:t> box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yellow</a:t>
            </a:r>
            <a:r>
              <a:rPr lang="nl-NL" dirty="0"/>
              <a:t> stip </a:t>
            </a:r>
          </a:p>
          <a:p>
            <a:r>
              <a:rPr lang="nl-NL" b="1" dirty="0" err="1"/>
              <a:t>Bw</a:t>
            </a:r>
            <a:r>
              <a:rPr lang="nl-NL" b="1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b="1" dirty="0"/>
              <a:t>Bh </a:t>
            </a:r>
            <a:r>
              <a:rPr lang="nl-NL" dirty="0"/>
              <a:t>are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width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height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bounding</a:t>
            </a:r>
            <a:r>
              <a:rPr lang="nl-NL" dirty="0"/>
              <a:t> box</a:t>
            </a:r>
          </a:p>
          <a:p>
            <a:endParaRPr lang="nl-NL" dirty="0"/>
          </a:p>
          <a:p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person </a:t>
            </a:r>
          </a:p>
          <a:p>
            <a:endParaRPr lang="nl-NL" dirty="0"/>
          </a:p>
          <a:p>
            <a:r>
              <a:rPr lang="nl-NL" dirty="0" err="1"/>
              <a:t>Then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image without a landscape 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F6243-070C-42E7-9D47-48BAC33B8CC1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271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bounding</a:t>
            </a:r>
            <a:r>
              <a:rPr lang="nl-NL" dirty="0"/>
              <a:t> </a:t>
            </a:r>
            <a:r>
              <a:rPr lang="nl-NL" dirty="0" err="1"/>
              <a:t>boxes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is a </a:t>
            </a:r>
            <a:r>
              <a:rPr lang="nl-NL" dirty="0" err="1"/>
              <a:t>supervised</a:t>
            </a:r>
            <a:r>
              <a:rPr lang="nl-NL" dirty="0"/>
              <a:t> learning </a:t>
            </a:r>
            <a:r>
              <a:rPr lang="nl-NL" dirty="0" err="1"/>
              <a:t>algorithm</a:t>
            </a:r>
            <a:r>
              <a:rPr lang="nl-NL" dirty="0"/>
              <a:t>,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train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algorithm</a:t>
            </a:r>
            <a:r>
              <a:rPr lang="nl-NL" dirty="0"/>
              <a:t> on </a:t>
            </a:r>
            <a:r>
              <a:rPr lang="nl-NL" dirty="0" err="1"/>
              <a:t>thousands</a:t>
            </a:r>
            <a:r>
              <a:rPr lang="nl-NL" dirty="0"/>
              <a:t> images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want. </a:t>
            </a:r>
          </a:p>
          <a:p>
            <a:r>
              <a:rPr lang="nl-NL" dirty="0"/>
              <a:t> 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F6243-070C-42E7-9D47-48BAC33B8CC1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558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issue;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localize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object in </a:t>
            </a:r>
            <a:r>
              <a:rPr lang="nl-NL" dirty="0" err="1"/>
              <a:t>the</a:t>
            </a:r>
            <a:r>
              <a:rPr lang="nl-NL" dirty="0"/>
              <a:t> image but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multiple </a:t>
            </a:r>
            <a:r>
              <a:rPr lang="nl-NL" dirty="0" err="1"/>
              <a:t>objects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image?</a:t>
            </a:r>
          </a:p>
          <a:p>
            <a:r>
              <a:rPr lang="nl-NL" dirty="0"/>
              <a:t>It is hard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predefine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number</a:t>
            </a:r>
            <a:r>
              <a:rPr lang="nl-NL" dirty="0"/>
              <a:t> of </a:t>
            </a:r>
            <a:r>
              <a:rPr lang="nl-NL" dirty="0" err="1"/>
              <a:t>objects</a:t>
            </a:r>
            <a:r>
              <a:rPr lang="nl-NL" dirty="0"/>
              <a:t> image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, </a:t>
            </a:r>
            <a:r>
              <a:rPr lang="nl-NL" dirty="0" err="1"/>
              <a:t>determining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b="1" dirty="0"/>
              <a:t>output</a:t>
            </a:r>
            <a:r>
              <a:rPr lang="nl-NL" dirty="0"/>
              <a:t> of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dirty="0" err="1"/>
              <a:t>neural</a:t>
            </a:r>
            <a:r>
              <a:rPr lang="nl-NL" dirty="0"/>
              <a:t> </a:t>
            </a:r>
            <a:r>
              <a:rPr lang="nl-NL" dirty="0" err="1"/>
              <a:t>network</a:t>
            </a:r>
            <a:r>
              <a:rPr lang="nl-NL" dirty="0"/>
              <a:t> is hard. 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F6243-070C-42E7-9D47-48BAC33B8CC1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714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Solotion</a:t>
            </a:r>
            <a:r>
              <a:rPr lang="nl-NL" dirty="0"/>
              <a:t>: </a:t>
            </a:r>
            <a:r>
              <a:rPr lang="nl-NL" dirty="0" err="1"/>
              <a:t>Yolo</a:t>
            </a:r>
            <a:r>
              <a:rPr lang="nl-NL" dirty="0"/>
              <a:t> </a:t>
            </a:r>
            <a:r>
              <a:rPr lang="nl-NL" dirty="0" err="1"/>
              <a:t>will</a:t>
            </a:r>
            <a:r>
              <a:rPr lang="nl-NL" dirty="0"/>
              <a:t> split </a:t>
            </a:r>
            <a:r>
              <a:rPr lang="nl-NL" dirty="0" err="1"/>
              <a:t>the</a:t>
            </a:r>
            <a:r>
              <a:rPr lang="nl-NL" dirty="0"/>
              <a:t> image up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kind of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cells</a:t>
            </a:r>
            <a:r>
              <a:rPr lang="nl-NL" dirty="0"/>
              <a:t>, we </a:t>
            </a:r>
            <a:r>
              <a:rPr lang="nl-NL" dirty="0" err="1"/>
              <a:t>use</a:t>
            </a:r>
            <a:r>
              <a:rPr lang="nl-NL" dirty="0"/>
              <a:t> a 4x4 </a:t>
            </a:r>
            <a:r>
              <a:rPr lang="nl-NL" dirty="0" err="1"/>
              <a:t>grid</a:t>
            </a:r>
            <a:r>
              <a:rPr lang="nl-NL" dirty="0"/>
              <a:t> but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3x3 or 7x7, </a:t>
            </a:r>
            <a:r>
              <a:rPr lang="nl-NL" dirty="0" err="1"/>
              <a:t>there</a:t>
            </a:r>
            <a:r>
              <a:rPr lang="nl-NL" dirty="0"/>
              <a:t> is no 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rule</a:t>
            </a:r>
            <a:endParaRPr lang="nl-NL" dirty="0"/>
          </a:p>
          <a:p>
            <a:r>
              <a:rPr lang="nl-NL" dirty="0"/>
              <a:t>For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gridcell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encode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vector we have </a:t>
            </a:r>
            <a:r>
              <a:rPr lang="nl-NL" dirty="0" err="1"/>
              <a:t>seen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 </a:t>
            </a:r>
          </a:p>
          <a:p>
            <a:endParaRPr lang="nl-NL" dirty="0"/>
          </a:p>
          <a:p>
            <a:r>
              <a:rPr lang="nl-NL" dirty="0"/>
              <a:t>For </a:t>
            </a:r>
            <a:r>
              <a:rPr lang="nl-NL" dirty="0" err="1"/>
              <a:t>the</a:t>
            </a:r>
            <a:r>
              <a:rPr lang="nl-NL" dirty="0"/>
              <a:t> person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bounding</a:t>
            </a:r>
            <a:r>
              <a:rPr lang="nl-NL" dirty="0"/>
              <a:t> </a:t>
            </a:r>
            <a:r>
              <a:rPr lang="nl-NL" dirty="0" err="1"/>
              <a:t>rectangle</a:t>
            </a:r>
            <a:r>
              <a:rPr lang="nl-NL" dirty="0"/>
              <a:t> </a:t>
            </a:r>
            <a:r>
              <a:rPr lang="nl-NL" dirty="0" err="1"/>
              <a:t>goes</a:t>
            </a:r>
            <a:r>
              <a:rPr lang="nl-NL" dirty="0"/>
              <a:t> out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gridcell</a:t>
            </a:r>
            <a:r>
              <a:rPr lang="nl-NL" dirty="0"/>
              <a:t> </a:t>
            </a:r>
            <a:r>
              <a:rPr lang="nl-NL" dirty="0" err="1"/>
              <a:t>thats</a:t>
            </a:r>
            <a:r>
              <a:rPr lang="nl-NL" dirty="0"/>
              <a:t> okay, </a:t>
            </a:r>
            <a:r>
              <a:rPr lang="nl-NL" dirty="0" err="1"/>
              <a:t>thats</a:t>
            </a:r>
            <a:r>
              <a:rPr lang="nl-NL" dirty="0"/>
              <a:t> </a:t>
            </a:r>
            <a:r>
              <a:rPr lang="nl-NL" dirty="0" err="1"/>
              <a:t>why</a:t>
            </a:r>
            <a:r>
              <a:rPr lang="nl-NL" dirty="0"/>
              <a:t> </a:t>
            </a:r>
            <a:r>
              <a:rPr lang="nl-NL" b="1" dirty="0" err="1"/>
              <a:t>Bw</a:t>
            </a:r>
            <a:r>
              <a:rPr lang="nl-NL" dirty="0"/>
              <a:t> en </a:t>
            </a:r>
            <a:r>
              <a:rPr lang="nl-NL" b="1" dirty="0"/>
              <a:t>Bh </a:t>
            </a:r>
            <a:r>
              <a:rPr lang="nl-NL" dirty="0"/>
              <a:t>are </a:t>
            </a:r>
            <a:r>
              <a:rPr lang="nl-NL" b="1" dirty="0"/>
              <a:t>more </a:t>
            </a:r>
            <a:r>
              <a:rPr lang="nl-NL" b="1" dirty="0" err="1"/>
              <a:t>then</a:t>
            </a:r>
            <a:r>
              <a:rPr lang="nl-NL" b="1" dirty="0"/>
              <a:t> </a:t>
            </a:r>
            <a:r>
              <a:rPr lang="nl-NL" b="1" dirty="0" err="1"/>
              <a:t>one</a:t>
            </a:r>
            <a:endParaRPr lang="nl-NL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F6243-070C-42E7-9D47-48BAC33B8CC1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015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D85E1-6602-4187-56B5-3ABD594B2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DC900B-34F6-34EC-2354-C4CA5E021D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C5B8DA-9CD3-A1B6-BA5B-CF1102453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define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bounding</a:t>
            </a:r>
            <a:r>
              <a:rPr lang="nl-NL" dirty="0"/>
              <a:t> </a:t>
            </a:r>
            <a:r>
              <a:rPr lang="nl-NL" dirty="0" err="1"/>
              <a:t>boxes</a:t>
            </a:r>
            <a:r>
              <a:rPr lang="nl-NL" dirty="0"/>
              <a:t> 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is a </a:t>
            </a:r>
            <a:r>
              <a:rPr lang="nl-NL" dirty="0" err="1"/>
              <a:t>supervised</a:t>
            </a:r>
            <a:r>
              <a:rPr lang="nl-NL" dirty="0"/>
              <a:t> learning </a:t>
            </a:r>
            <a:r>
              <a:rPr lang="nl-NL" dirty="0" err="1"/>
              <a:t>algorithm</a:t>
            </a:r>
            <a:r>
              <a:rPr lang="nl-NL" dirty="0"/>
              <a:t>,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train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algoritm</a:t>
            </a:r>
            <a:r>
              <a:rPr lang="nl-NL" dirty="0"/>
              <a:t> on </a:t>
            </a:r>
            <a:r>
              <a:rPr lang="nl-NL" dirty="0" err="1"/>
              <a:t>thousands</a:t>
            </a:r>
            <a:r>
              <a:rPr lang="nl-NL" dirty="0"/>
              <a:t> images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want. </a:t>
            </a:r>
          </a:p>
          <a:p>
            <a:r>
              <a:rPr lang="nl-NL" dirty="0"/>
              <a:t>It is 16 </a:t>
            </a:r>
            <a:r>
              <a:rPr lang="nl-NL" dirty="0" err="1"/>
              <a:t>vectors</a:t>
            </a:r>
            <a:r>
              <a:rPr lang="nl-NL" dirty="0"/>
              <a:t>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have 4 x 4 </a:t>
            </a:r>
            <a:r>
              <a:rPr lang="nl-NL" dirty="0" err="1"/>
              <a:t>grid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/>
              <a:t>YOLO is </a:t>
            </a:r>
            <a:r>
              <a:rPr lang="nl-NL" dirty="0" err="1"/>
              <a:t>called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Look </a:t>
            </a:r>
            <a:r>
              <a:rPr lang="nl-NL" dirty="0" err="1"/>
              <a:t>Once</a:t>
            </a:r>
            <a:r>
              <a:rPr lang="nl-NL" dirty="0"/>
              <a:t> </a:t>
            </a:r>
            <a:r>
              <a:rPr lang="nl-NL" dirty="0" err="1"/>
              <a:t>because</a:t>
            </a:r>
            <a:r>
              <a:rPr lang="nl-NL" dirty="0"/>
              <a:t> we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repeating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we </a:t>
            </a:r>
            <a:r>
              <a:rPr lang="nl-NL" dirty="0" err="1"/>
              <a:t>dont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iteration 16 </a:t>
            </a:r>
            <a:r>
              <a:rPr lang="nl-NL" dirty="0" err="1"/>
              <a:t>times</a:t>
            </a:r>
            <a:r>
              <a:rPr lang="nl-NL" dirty="0"/>
              <a:t>. In </a:t>
            </a:r>
            <a:r>
              <a:rPr lang="nl-NL" dirty="0" err="1"/>
              <a:t>one</a:t>
            </a:r>
            <a:r>
              <a:rPr lang="nl-NL" dirty="0"/>
              <a:t> forward pass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do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prediction</a:t>
            </a:r>
            <a:r>
              <a:rPr lang="nl-NL" dirty="0"/>
              <a:t>. </a:t>
            </a:r>
          </a:p>
          <a:p>
            <a:endParaRPr lang="nl-NL" dirty="0"/>
          </a:p>
          <a:p>
            <a:r>
              <a:rPr lang="nl-NL" dirty="0"/>
              <a:t> source: https://www.youtube.com/watch?v=ag3DLKsl2vk&amp;t=296s</a:t>
            </a:r>
          </a:p>
          <a:p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BADAB-1728-B4D5-148A-AE164AC88B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F6243-070C-42E7-9D47-48BAC33B8CC1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544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detects</a:t>
            </a:r>
            <a:r>
              <a:rPr lang="nl-NL" dirty="0"/>
              <a:t> multiple </a:t>
            </a:r>
            <a:r>
              <a:rPr lang="nl-NL" dirty="0" err="1"/>
              <a:t>bouding</a:t>
            </a:r>
            <a:r>
              <a:rPr lang="nl-NL" dirty="0"/>
              <a:t> </a:t>
            </a:r>
            <a:r>
              <a:rPr lang="nl-NL" dirty="0" err="1"/>
              <a:t>boxes</a:t>
            </a:r>
            <a:r>
              <a:rPr lang="nl-NL" dirty="0"/>
              <a:t> , </a:t>
            </a:r>
            <a:r>
              <a:rPr lang="nl-NL" dirty="0" err="1"/>
              <a:t>the</a:t>
            </a:r>
            <a:r>
              <a:rPr lang="nl-NL" dirty="0"/>
              <a:t> issue is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only</a:t>
            </a:r>
            <a:r>
              <a:rPr lang="nl-NL" dirty="0"/>
              <a:t> have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here. </a:t>
            </a:r>
          </a:p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normally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expect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is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confidence</a:t>
            </a:r>
            <a:r>
              <a:rPr lang="nl-NL" dirty="0"/>
              <a:t>. </a:t>
            </a:r>
            <a:r>
              <a:rPr lang="nl-NL" dirty="0" err="1"/>
              <a:t>However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computer of </a:t>
            </a:r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doesnt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here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doesnt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. </a:t>
            </a:r>
            <a:r>
              <a:rPr lang="nl-NL" dirty="0" err="1"/>
              <a:t>So</a:t>
            </a:r>
            <a:r>
              <a:rPr lang="nl-NL" dirty="0"/>
              <a:t> we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concept IOU </a:t>
            </a:r>
            <a:r>
              <a:rPr lang="nl-NL" dirty="0" err="1"/>
              <a:t>Intersection</a:t>
            </a:r>
            <a:r>
              <a:rPr lang="nl-NL" dirty="0"/>
              <a:t> of Union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F6243-070C-42E7-9D47-48BAC33B8CC1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815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A6150-A76D-04FC-6C9B-92B389E45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93BBF8-725F-6B90-7796-12A28BBFA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B1064E-32D2-14EC-03BE-4C792109DE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The </a:t>
            </a:r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detects</a:t>
            </a:r>
            <a:r>
              <a:rPr lang="nl-NL" dirty="0"/>
              <a:t> multiple </a:t>
            </a:r>
            <a:r>
              <a:rPr lang="nl-NL" dirty="0" err="1"/>
              <a:t>bouding</a:t>
            </a:r>
            <a:r>
              <a:rPr lang="nl-NL" dirty="0"/>
              <a:t> </a:t>
            </a:r>
            <a:r>
              <a:rPr lang="nl-NL" dirty="0" err="1"/>
              <a:t>boxes</a:t>
            </a:r>
            <a:r>
              <a:rPr lang="nl-NL" dirty="0"/>
              <a:t> , </a:t>
            </a:r>
            <a:r>
              <a:rPr lang="nl-NL" dirty="0" err="1"/>
              <a:t>the</a:t>
            </a:r>
            <a:r>
              <a:rPr lang="nl-NL" dirty="0"/>
              <a:t> issue is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only</a:t>
            </a:r>
            <a:r>
              <a:rPr lang="nl-NL" dirty="0"/>
              <a:t> have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here. </a:t>
            </a:r>
          </a:p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normally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</a:t>
            </a:r>
            <a:r>
              <a:rPr lang="nl-NL" dirty="0" err="1"/>
              <a:t>expect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 is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highest</a:t>
            </a:r>
            <a:r>
              <a:rPr lang="nl-NL" dirty="0"/>
              <a:t> </a:t>
            </a:r>
            <a:r>
              <a:rPr lang="nl-NL" dirty="0" err="1"/>
              <a:t>confidence</a:t>
            </a:r>
            <a:r>
              <a:rPr lang="nl-NL" dirty="0"/>
              <a:t>. </a:t>
            </a:r>
            <a:r>
              <a:rPr lang="nl-NL" dirty="0" err="1"/>
              <a:t>However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computer of </a:t>
            </a:r>
            <a:r>
              <a:rPr lang="nl-NL" dirty="0" err="1"/>
              <a:t>algorithm</a:t>
            </a:r>
            <a:r>
              <a:rPr lang="nl-NL" dirty="0"/>
              <a:t> </a:t>
            </a:r>
            <a:r>
              <a:rPr lang="nl-NL" dirty="0" err="1"/>
              <a:t>doesnt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 here </a:t>
            </a:r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doesnt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. </a:t>
            </a:r>
            <a:r>
              <a:rPr lang="nl-NL" dirty="0" err="1"/>
              <a:t>So</a:t>
            </a:r>
            <a:r>
              <a:rPr lang="nl-NL" dirty="0"/>
              <a:t> we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concept IOU </a:t>
            </a:r>
            <a:r>
              <a:rPr lang="nl-NL" dirty="0" err="1"/>
              <a:t>Intersection</a:t>
            </a:r>
            <a:r>
              <a:rPr lang="nl-NL" dirty="0"/>
              <a:t> of Union</a:t>
            </a:r>
            <a:br>
              <a:rPr lang="nl-NL" dirty="0"/>
            </a:br>
            <a:br>
              <a:rPr lang="nl-NL" dirty="0"/>
            </a:b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could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is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cell</a:t>
            </a:r>
            <a:r>
              <a:rPr lang="nl-NL" dirty="0"/>
              <a:t> has center of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objects</a:t>
            </a:r>
            <a:r>
              <a:rPr lang="nl-NL" dirty="0"/>
              <a:t>. In </a:t>
            </a:r>
            <a:r>
              <a:rPr lang="nl-NL" dirty="0" err="1"/>
              <a:t>that</a:t>
            </a:r>
            <a:r>
              <a:rPr lang="nl-NL" dirty="0"/>
              <a:t> case </a:t>
            </a:r>
            <a:r>
              <a:rPr lang="nl-NL" dirty="0" err="1"/>
              <a:t>you</a:t>
            </a:r>
            <a:r>
              <a:rPr lang="nl-NL" dirty="0"/>
              <a:t> get a vector of </a:t>
            </a:r>
            <a:r>
              <a:rPr lang="nl-NL" dirty="0" err="1"/>
              <a:t>size</a:t>
            </a:r>
            <a:r>
              <a:rPr lang="nl-NL" dirty="0"/>
              <a:t> 14 </a:t>
            </a:r>
            <a:r>
              <a:rPr lang="nl-NL" dirty="0" err="1"/>
              <a:t>instead</a:t>
            </a:r>
            <a:r>
              <a:rPr lang="nl-NL" dirty="0"/>
              <a:t> of 7.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dog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a person.</a:t>
            </a:r>
          </a:p>
          <a:p>
            <a:endParaRPr lang="nl-NL" dirty="0"/>
          </a:p>
          <a:p>
            <a:r>
              <a:rPr lang="nl-NL" dirty="0"/>
              <a:t>Source: https://www.youtube.com/watch?v=v6lt0cGSHBI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B6E05-FEB7-9DCB-E04B-27A0E4E93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19F6243-070C-42E7-9D47-48BAC33B8CC1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997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88000" y="2570400"/>
            <a:ext cx="9864000" cy="356400"/>
          </a:xfrm>
        </p:spPr>
        <p:txBody>
          <a:bodyPr anchor="t" anchorCtr="0"/>
          <a:lstStyle>
            <a:lvl1pPr algn="l">
              <a:defRPr sz="280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st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88000" y="3110400"/>
            <a:ext cx="9864000" cy="252000"/>
          </a:xfrm>
        </p:spPr>
        <p:txBody>
          <a:bodyPr>
            <a:noAutofit/>
          </a:bodyPr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5555860"/>
      </p:ext>
    </p:extLst>
  </p:cSld>
  <p:clrMapOvr>
    <a:masterClrMapping/>
  </p:clrMapOvr>
  <p:hf sldNum="0"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2501" y="1622425"/>
            <a:ext cx="2628900" cy="4284000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1" y="1622425"/>
            <a:ext cx="7124700" cy="4284000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1464000" y="6426000"/>
            <a:ext cx="4114800" cy="216000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143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2025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61541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86800"/>
            <a:ext cx="9264000" cy="360000"/>
          </a:xfrm>
        </p:spPr>
        <p:txBody>
          <a:bodyPr anchor="b"/>
          <a:lstStyle>
            <a:lvl1pPr>
              <a:defRPr sz="2600" cap="all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999" y="918000"/>
            <a:ext cx="7740000" cy="387720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2025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1571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8000" y="2124000"/>
            <a:ext cx="4644000" cy="3877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000" y="2124000"/>
            <a:ext cx="4644000" cy="3877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2025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2584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8000" y="2174400"/>
            <a:ext cx="4644000" cy="3952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4000" y="1533600"/>
            <a:ext cx="4644000" cy="6408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4000" y="2174400"/>
            <a:ext cx="4644000" cy="3952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2025</a:t>
            </a:fld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12712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2025</a:t>
            </a:fld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613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2025</a:t>
            </a:fld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65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000" y="5040000"/>
            <a:ext cx="9216000" cy="360000"/>
          </a:xfrm>
        </p:spPr>
        <p:txBody>
          <a:bodyPr anchor="t" anchorCtr="0"/>
          <a:lstStyle>
            <a:lvl1pPr>
              <a:defRPr sz="2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88000" y="918000"/>
            <a:ext cx="8485936" cy="41148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88000" y="5446800"/>
            <a:ext cx="9216000" cy="806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2025</a:t>
            </a:fld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255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1272F-C17F-4525-A13D-7737166175FC}" type="datetime4">
              <a:rPr lang="nl-NL" smtClean="0"/>
              <a:t>31 maart 2025</a:t>
            </a:fld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30396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88000" y="918000"/>
            <a:ext cx="7740000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8000" y="1885007"/>
            <a:ext cx="9720000" cy="4248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4800" y="6440809"/>
            <a:ext cx="27432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2B01272F-C17F-4525-A13D-7737166175FC}" type="datetime4">
              <a:rPr lang="nl-NL" smtClean="0"/>
              <a:t>31 maart 2025</a:t>
            </a:fld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389" y="6440809"/>
            <a:ext cx="816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nl-NL"/>
              <a:t>| </a:t>
            </a:r>
            <a:fld id="{75858F3E-B417-432D-910B-1B0A8C2DCBA3}" type="slidenum">
              <a:rPr lang="nl-NL" smtClean="0"/>
              <a:pPr/>
              <a:t>‹#›</a:t>
            </a:fld>
            <a:endParaRPr lang="nl-NL" dirty="0"/>
          </a:p>
        </p:txBody>
      </p:sp>
      <p:sp>
        <p:nvSpPr>
          <p:cNvPr id="10" name="Test"/>
          <p:cNvSpPr txBox="1">
            <a:spLocks noChangeArrowheads="1"/>
          </p:cNvSpPr>
          <p:nvPr userDrawn="1">
            <p:custDataLst>
              <p:tags r:id="rId12"/>
            </p:custDataLst>
          </p:nvPr>
        </p:nvSpPr>
        <p:spPr bwMode="auto">
          <a:xfrm>
            <a:off x="1188000" y="6390000"/>
            <a:ext cx="60672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nl-NL"/>
            </a:defPPr>
            <a:lvl1pPr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nl-NL" sz="1000" dirty="0"/>
              <a:t>Titel</a:t>
            </a:r>
          </a:p>
        </p:txBody>
      </p:sp>
      <p:sp>
        <p:nvSpPr>
          <p:cNvPr id="5" name="Rechthoek 4"/>
          <p:cNvSpPr/>
          <p:nvPr userDrawn="1"/>
        </p:nvSpPr>
        <p:spPr>
          <a:xfrm>
            <a:off x="0" y="0"/>
            <a:ext cx="12189600" cy="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7" name="Afbeelding 6"/>
          <p:cNvPicPr preferRelativeResize="0"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2000" y="648000"/>
            <a:ext cx="2041396" cy="6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3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7002B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36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54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72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0"/>
        </a:spcBef>
        <a:buClr>
          <a:srgbClr val="C7002B"/>
        </a:buClr>
        <a:buFont typeface="Verdana" panose="020B060403050404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70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6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787E-BC03-6FEF-00DA-65E9372DC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B4BCA44-5E0B-9F83-2927-B4A537A24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look </a:t>
            </a:r>
            <a:r>
              <a:rPr lang="nl-NL" dirty="0" err="1"/>
              <a:t>once</a:t>
            </a:r>
            <a:r>
              <a:rPr lang="nl-NL" dirty="0"/>
              <a:t> (YOLO)</a:t>
            </a:r>
          </a:p>
        </p:txBody>
      </p:sp>
      <p:sp>
        <p:nvSpPr>
          <p:cNvPr id="9" name="Test">
            <a:extLst>
              <a:ext uri="{FF2B5EF4-FFF2-40B4-BE49-F238E27FC236}">
                <a16:creationId xmlns:a16="http://schemas.microsoft.com/office/drawing/2014/main" id="{3415E66A-14BC-81F5-0224-FFE266A21545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102" name="Picture 6" descr="YOLOv6: next-generation object detection — review and comparison | by Nir Barazida | Towards Data Science | Medium">
            <a:extLst>
              <a:ext uri="{FF2B5EF4-FFF2-40B4-BE49-F238E27FC236}">
                <a16:creationId xmlns:a16="http://schemas.microsoft.com/office/drawing/2014/main" id="{E55FCC01-5B3B-628B-A26B-E6E5082FC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000" y="430143"/>
            <a:ext cx="5317867" cy="195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85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58BC-22AB-A12D-081A-8CCA918B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916A-568E-0BD0-D69E-904F2BEE4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91A3C-BDF5-A110-DA80-1C75C1546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01272F-C17F-4525-A13D-7737166175FC}" type="datetime4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 maart 2025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1B5F6-87F7-5A5F-D473-3C479E3571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C7002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| </a:t>
            </a:r>
            <a:fld id="{75858F3E-B417-432D-910B-1B0A8C2DCBA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C7002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C7002B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6" name="Picture 2" descr="Classification, Localization, and Segmentation in Single and Multiple... |  Download Scientific Diagram">
            <a:extLst>
              <a:ext uri="{FF2B5EF4-FFF2-40B4-BE49-F238E27FC236}">
                <a16:creationId xmlns:a16="http://schemas.microsoft.com/office/drawing/2014/main" id="{8CEF82D0-8780-FA3E-7852-506BDF10A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79" y="2124957"/>
            <a:ext cx="10386910" cy="3251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42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303F-7CFC-F3A1-4275-6157C2766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412" y="699719"/>
            <a:ext cx="7740000" cy="3564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51C1-77BB-AF9E-2557-8D60D704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01272F-C17F-4525-A13D-7737166175FC}" type="datetime4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 maart 2025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B4120-92DB-29E7-37C8-5E7FB7FD0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C7002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| </a:t>
            </a:r>
            <a:fld id="{75858F3E-B417-432D-910B-1B0A8C2DCBA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C7002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C7002B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D4DDC73-CB67-30D6-6696-1FF7A29A47A8}"/>
              </a:ext>
            </a:extLst>
          </p:cNvPr>
          <p:cNvGrpSpPr/>
          <p:nvPr/>
        </p:nvGrpSpPr>
        <p:grpSpPr>
          <a:xfrm>
            <a:off x="420101" y="1616456"/>
            <a:ext cx="2971800" cy="2971800"/>
            <a:chOff x="420101" y="1616456"/>
            <a:chExt cx="2971800" cy="2971800"/>
          </a:xfrm>
        </p:grpSpPr>
        <p:pic>
          <p:nvPicPr>
            <p:cNvPr id="8204" name="Picture 12" descr="Hazel il cane vestito da &quot;Hot Dog!&quot; Prendilo?! : r/halloween">
              <a:extLst>
                <a:ext uri="{FF2B5EF4-FFF2-40B4-BE49-F238E27FC236}">
                  <a16:creationId xmlns:a16="http://schemas.microsoft.com/office/drawing/2014/main" id="{0EFCC84E-703D-B2A8-7306-8A6607C982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01" y="1616456"/>
              <a:ext cx="2971800" cy="297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AED8D44-A4FA-F546-F181-785BF449C0AA}"/>
                </a:ext>
              </a:extLst>
            </p:cNvPr>
            <p:cNvSpPr/>
            <p:nvPr/>
          </p:nvSpPr>
          <p:spPr>
            <a:xfrm>
              <a:off x="507701" y="2538476"/>
              <a:ext cx="2811780" cy="16840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1A1D816F-F459-AE9B-86D1-42C505008045}"/>
                </a:ext>
              </a:extLst>
            </p:cNvPr>
            <p:cNvSpPr/>
            <p:nvPr/>
          </p:nvSpPr>
          <p:spPr>
            <a:xfrm>
              <a:off x="1849811" y="3326703"/>
              <a:ext cx="82830" cy="80454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86A17AC5-BEB6-952F-D71B-BF433F08FF0C}"/>
              </a:ext>
            </a:extLst>
          </p:cNvPr>
          <p:cNvSpPr/>
          <p:nvPr/>
        </p:nvSpPr>
        <p:spPr>
          <a:xfrm>
            <a:off x="3892179" y="1785920"/>
            <a:ext cx="150480" cy="275655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703722-AC61-A077-2D5F-E17A4A7B3573}"/>
              </a:ext>
            </a:extLst>
          </p:cNvPr>
          <p:cNvSpPr txBox="1"/>
          <p:nvPr/>
        </p:nvSpPr>
        <p:spPr>
          <a:xfrm>
            <a:off x="3889301" y="1785920"/>
            <a:ext cx="569580" cy="3162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nl-NL" sz="1800" b="0" i="0" u="none" strike="noStrike" kern="1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endParaRPr kumimoji="0" lang="nl-NL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kumimoji="0" lang="nl-NL" sz="1800" b="0" i="0" u="none" strike="noStrike" kern="1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endParaRPr kumimoji="0" lang="nl-NL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kumimoji="0" lang="nl-NL" sz="1800" b="0" i="0" u="none" strike="noStrike" kern="1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endParaRPr kumimoji="0" lang="nl-NL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kumimoji="0" lang="nl-NL" sz="1800" b="0" i="0" u="none" strike="noStrike" kern="1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endParaRPr kumimoji="0" lang="nl-NL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kumimoji="0" lang="nl-NL" sz="1800" b="0" i="0" u="none" strike="noStrike" kern="1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kumimoji="0" lang="nl-NL" sz="1800" b="0" i="0" u="none" strike="noStrike" kern="1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endParaRPr kumimoji="0" lang="nl-NL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kumimoji="0" lang="nl-NL" sz="1800" b="0" i="0" u="none" strike="noStrike" kern="1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endParaRPr kumimoji="0" lang="nl-NL" sz="18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89EC2B49-F2E5-DDF3-6326-11DAD181F1B5}"/>
              </a:ext>
            </a:extLst>
          </p:cNvPr>
          <p:cNvSpPr/>
          <p:nvPr/>
        </p:nvSpPr>
        <p:spPr>
          <a:xfrm>
            <a:off x="4203639" y="1785920"/>
            <a:ext cx="150480" cy="2756556"/>
          </a:xfrm>
          <a:prstGeom prst="righ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281519-1F4D-4B9C-ABC5-6E1B42C67767}"/>
              </a:ext>
            </a:extLst>
          </p:cNvPr>
          <p:cNvSpPr txBox="1"/>
          <p:nvPr/>
        </p:nvSpPr>
        <p:spPr>
          <a:xfrm>
            <a:off x="1891226" y="5160196"/>
            <a:ext cx="3193500" cy="77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kumimoji="0" lang="nl-NL" sz="1800" b="0" i="0" u="none" strike="noStrike" kern="1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 – Dog class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kumimoji="0" lang="nl-NL" sz="1800" b="0" i="0" u="none" strike="noStrike" kern="1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 – Person class</a:t>
            </a:r>
          </a:p>
        </p:txBody>
      </p: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261E96B0-FB02-0C29-B9D5-B9415CD4C193}"/>
              </a:ext>
            </a:extLst>
          </p:cNvPr>
          <p:cNvSpPr/>
          <p:nvPr/>
        </p:nvSpPr>
        <p:spPr>
          <a:xfrm>
            <a:off x="4786629" y="1785920"/>
            <a:ext cx="150480" cy="275655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BE91A7-CD39-98F5-6D54-046751D52DAA}"/>
              </a:ext>
            </a:extLst>
          </p:cNvPr>
          <p:cNvSpPr txBox="1"/>
          <p:nvPr/>
        </p:nvSpPr>
        <p:spPr>
          <a:xfrm>
            <a:off x="4786629" y="1782666"/>
            <a:ext cx="737910" cy="276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320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300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350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620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0</a:t>
            </a:r>
          </a:p>
        </p:txBody>
      </p:sp>
      <p:sp>
        <p:nvSpPr>
          <p:cNvPr id="29" name="Right Bracket 28">
            <a:extLst>
              <a:ext uri="{FF2B5EF4-FFF2-40B4-BE49-F238E27FC236}">
                <a16:creationId xmlns:a16="http://schemas.microsoft.com/office/drawing/2014/main" id="{3E01ED4E-4138-83D9-5E28-AF1AF401654D}"/>
              </a:ext>
            </a:extLst>
          </p:cNvPr>
          <p:cNvSpPr/>
          <p:nvPr/>
        </p:nvSpPr>
        <p:spPr>
          <a:xfrm>
            <a:off x="5222952" y="1792428"/>
            <a:ext cx="150480" cy="2756556"/>
          </a:xfrm>
          <a:prstGeom prst="righ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AAA7F6-EE71-C2D5-9B75-065FD30EC274}"/>
              </a:ext>
            </a:extLst>
          </p:cNvPr>
          <p:cNvSpPr txBox="1"/>
          <p:nvPr/>
        </p:nvSpPr>
        <p:spPr>
          <a:xfrm>
            <a:off x="156789" y="1385624"/>
            <a:ext cx="5266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(0,0)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B501E2-EAAC-F2AF-6322-F2355AF2B70B}"/>
              </a:ext>
            </a:extLst>
          </p:cNvPr>
          <p:cNvSpPr txBox="1"/>
          <p:nvPr/>
        </p:nvSpPr>
        <p:spPr>
          <a:xfrm>
            <a:off x="3141698" y="4575930"/>
            <a:ext cx="7713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(640,640)</a:t>
            </a:r>
          </a:p>
        </p:txBody>
      </p:sp>
      <p:sp>
        <p:nvSpPr>
          <p:cNvPr id="35" name="Left Bracket 34">
            <a:extLst>
              <a:ext uri="{FF2B5EF4-FFF2-40B4-BE49-F238E27FC236}">
                <a16:creationId xmlns:a16="http://schemas.microsoft.com/office/drawing/2014/main" id="{B76429AF-1636-0BAC-321B-D775970D3DE7}"/>
              </a:ext>
            </a:extLst>
          </p:cNvPr>
          <p:cNvSpPr/>
          <p:nvPr/>
        </p:nvSpPr>
        <p:spPr>
          <a:xfrm>
            <a:off x="9594129" y="1232836"/>
            <a:ext cx="150480" cy="275655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59D041-7484-FC63-51E9-83F71127D94D}"/>
              </a:ext>
            </a:extLst>
          </p:cNvPr>
          <p:cNvSpPr txBox="1"/>
          <p:nvPr/>
        </p:nvSpPr>
        <p:spPr>
          <a:xfrm>
            <a:off x="9594129" y="1280878"/>
            <a:ext cx="737910" cy="276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80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120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180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220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</a:t>
            </a:r>
          </a:p>
        </p:txBody>
      </p:sp>
      <p:sp>
        <p:nvSpPr>
          <p:cNvPr id="37" name="Right Bracket 36">
            <a:extLst>
              <a:ext uri="{FF2B5EF4-FFF2-40B4-BE49-F238E27FC236}">
                <a16:creationId xmlns:a16="http://schemas.microsoft.com/office/drawing/2014/main" id="{03AB9964-F816-29AF-0ABF-C9DA4B574A33}"/>
              </a:ext>
            </a:extLst>
          </p:cNvPr>
          <p:cNvSpPr/>
          <p:nvPr/>
        </p:nvSpPr>
        <p:spPr>
          <a:xfrm>
            <a:off x="10030452" y="1239344"/>
            <a:ext cx="150480" cy="2756556"/>
          </a:xfrm>
          <a:prstGeom prst="righ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28A693E-78EE-7762-AECC-E1F46D1995C6}"/>
              </a:ext>
            </a:extLst>
          </p:cNvPr>
          <p:cNvGrpSpPr/>
          <p:nvPr/>
        </p:nvGrpSpPr>
        <p:grpSpPr>
          <a:xfrm>
            <a:off x="6096000" y="1396403"/>
            <a:ext cx="2682761" cy="2284145"/>
            <a:chOff x="6096000" y="1396403"/>
            <a:chExt cx="2682761" cy="2284145"/>
          </a:xfrm>
        </p:grpSpPr>
        <p:pic>
          <p:nvPicPr>
            <p:cNvPr id="8210" name="Picture 18" descr="Mr Bean's Holiday | Where to watch streaming and online in the UK | Flicks">
              <a:extLst>
                <a:ext uri="{FF2B5EF4-FFF2-40B4-BE49-F238E27FC236}">
                  <a16:creationId xmlns:a16="http://schemas.microsoft.com/office/drawing/2014/main" id="{D014EC3C-6116-D418-F12C-3757BE8117D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33"/>
            <a:stretch/>
          </p:blipFill>
          <p:spPr bwMode="auto">
            <a:xfrm>
              <a:off x="6096000" y="1396403"/>
              <a:ext cx="2682761" cy="228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0C8C3F2-DE02-98A4-BADF-9B58D810E238}"/>
                </a:ext>
              </a:extLst>
            </p:cNvPr>
            <p:cNvSpPr/>
            <p:nvPr/>
          </p:nvSpPr>
          <p:spPr>
            <a:xfrm>
              <a:off x="6280461" y="1455066"/>
              <a:ext cx="1687256" cy="2225482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highlight>
                  <a:srgbClr val="FFFF00"/>
                </a:highlight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pic>
        <p:nvPicPr>
          <p:cNvPr id="8214" name="Picture 22" descr="Desert | Definition, Climate, Animals, Plants, &amp; Types ...">
            <a:extLst>
              <a:ext uri="{FF2B5EF4-FFF2-40B4-BE49-F238E27FC236}">
                <a16:creationId xmlns:a16="http://schemas.microsoft.com/office/drawing/2014/main" id="{788647BE-6E3E-2548-5B9A-EC3CEA208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493" y="4426836"/>
            <a:ext cx="2795371" cy="185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Left Bracket 39">
            <a:extLst>
              <a:ext uri="{FF2B5EF4-FFF2-40B4-BE49-F238E27FC236}">
                <a16:creationId xmlns:a16="http://schemas.microsoft.com/office/drawing/2014/main" id="{72E51EC1-B64F-EC23-E76D-CFBD3C524889}"/>
              </a:ext>
            </a:extLst>
          </p:cNvPr>
          <p:cNvSpPr/>
          <p:nvPr/>
        </p:nvSpPr>
        <p:spPr>
          <a:xfrm>
            <a:off x="9584562" y="4293899"/>
            <a:ext cx="55643" cy="214834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D8B8510-DE8A-81A1-D4C2-A3E1913B7702}"/>
              </a:ext>
            </a:extLst>
          </p:cNvPr>
          <p:cNvSpPr txBox="1"/>
          <p:nvPr/>
        </p:nvSpPr>
        <p:spPr>
          <a:xfrm>
            <a:off x="9612193" y="4317202"/>
            <a:ext cx="264832" cy="2078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-</a:t>
            </a:r>
          </a:p>
        </p:txBody>
      </p:sp>
      <p:sp>
        <p:nvSpPr>
          <p:cNvPr id="42" name="Right Bracket 41">
            <a:extLst>
              <a:ext uri="{FF2B5EF4-FFF2-40B4-BE49-F238E27FC236}">
                <a16:creationId xmlns:a16="http://schemas.microsoft.com/office/drawing/2014/main" id="{0E1316E4-44DD-43D8-7450-73A7B2DA074B}"/>
              </a:ext>
            </a:extLst>
          </p:cNvPr>
          <p:cNvSpPr/>
          <p:nvPr/>
        </p:nvSpPr>
        <p:spPr>
          <a:xfrm>
            <a:off x="9849394" y="4303180"/>
            <a:ext cx="55643" cy="2148346"/>
          </a:xfrm>
          <a:prstGeom prst="righ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07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2" grpId="0" animBg="1"/>
      <p:bldP spid="23" grpId="0"/>
      <p:bldP spid="27" grpId="0" animBg="1"/>
      <p:bldP spid="28" grpId="0"/>
      <p:bldP spid="29" grpId="0" animBg="1"/>
      <p:bldP spid="30" grpId="0"/>
      <p:bldP spid="31" grpId="0"/>
      <p:bldP spid="35" grpId="0" animBg="1"/>
      <p:bldP spid="36" grpId="0"/>
      <p:bldP spid="37" grpId="0" animBg="1"/>
      <p:bldP spid="40" grpId="0" animBg="1"/>
      <p:bldP spid="41" grpId="0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CBDBC-38BB-C158-968D-D68CC121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01272F-C17F-4525-A13D-7737166175FC}" type="datetime4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 maart 2025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568F7-01BC-D975-C201-9A1E51D752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C7002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| </a:t>
            </a:r>
            <a:fld id="{75858F3E-B417-432D-910B-1B0A8C2DCBA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C7002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C7002B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F9F5A8C-08FD-D105-B835-45FE663F922F}"/>
              </a:ext>
            </a:extLst>
          </p:cNvPr>
          <p:cNvGrpSpPr>
            <a:grpSpLocks noChangeAspect="1"/>
          </p:cNvGrpSpPr>
          <p:nvPr/>
        </p:nvGrpSpPr>
        <p:grpSpPr>
          <a:xfrm>
            <a:off x="415652" y="677917"/>
            <a:ext cx="1902685" cy="1902685"/>
            <a:chOff x="420101" y="1616456"/>
            <a:chExt cx="2971800" cy="2971800"/>
          </a:xfrm>
        </p:grpSpPr>
        <p:pic>
          <p:nvPicPr>
            <p:cNvPr id="7" name="Picture 12" descr="Hazel il cane vestito da &quot;Hot Dog!&quot; Prendilo?! : r/halloween">
              <a:extLst>
                <a:ext uri="{FF2B5EF4-FFF2-40B4-BE49-F238E27FC236}">
                  <a16:creationId xmlns:a16="http://schemas.microsoft.com/office/drawing/2014/main" id="{EDE49C01-006E-E932-C347-D1485E90B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101" y="1616456"/>
              <a:ext cx="2971800" cy="2971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182030-AF67-48DD-26D0-403463CA2F13}"/>
                </a:ext>
              </a:extLst>
            </p:cNvPr>
            <p:cNvSpPr/>
            <p:nvPr/>
          </p:nvSpPr>
          <p:spPr>
            <a:xfrm>
              <a:off x="507701" y="2538476"/>
              <a:ext cx="2811780" cy="168402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9" name="Flowchart: Connector 8">
              <a:extLst>
                <a:ext uri="{FF2B5EF4-FFF2-40B4-BE49-F238E27FC236}">
                  <a16:creationId xmlns:a16="http://schemas.microsoft.com/office/drawing/2014/main" id="{9D98BEF6-7D7A-4B9C-E42C-C66A69E2367F}"/>
                </a:ext>
              </a:extLst>
            </p:cNvPr>
            <p:cNvSpPr/>
            <p:nvPr/>
          </p:nvSpPr>
          <p:spPr>
            <a:xfrm>
              <a:off x="1849811" y="3326703"/>
              <a:ext cx="82830" cy="80454"/>
            </a:xfrm>
            <a:prstGeom prst="flowChartConnector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5B91E2-B720-7754-014D-C45806FA3EC8}"/>
              </a:ext>
            </a:extLst>
          </p:cNvPr>
          <p:cNvGrpSpPr>
            <a:grpSpLocks noChangeAspect="1"/>
          </p:cNvGrpSpPr>
          <p:nvPr/>
        </p:nvGrpSpPr>
        <p:grpSpPr>
          <a:xfrm>
            <a:off x="585272" y="3036446"/>
            <a:ext cx="1544525" cy="1315033"/>
            <a:chOff x="6096000" y="1396403"/>
            <a:chExt cx="2682761" cy="2284145"/>
          </a:xfrm>
        </p:grpSpPr>
        <p:pic>
          <p:nvPicPr>
            <p:cNvPr id="11" name="Picture 18" descr="Mr Bean's Holiday | Where to watch streaming and online in the UK | Flicks">
              <a:extLst>
                <a:ext uri="{FF2B5EF4-FFF2-40B4-BE49-F238E27FC236}">
                  <a16:creationId xmlns:a16="http://schemas.microsoft.com/office/drawing/2014/main" id="{4D8D2B49-5774-0F03-549A-99AA3457B92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933"/>
            <a:stretch/>
          </p:blipFill>
          <p:spPr bwMode="auto">
            <a:xfrm>
              <a:off x="6096000" y="1396403"/>
              <a:ext cx="2682761" cy="2284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432410-924F-80E9-8F65-A07A4F420199}"/>
                </a:ext>
              </a:extLst>
            </p:cNvPr>
            <p:cNvSpPr/>
            <p:nvPr/>
          </p:nvSpPr>
          <p:spPr>
            <a:xfrm>
              <a:off x="6280461" y="1455066"/>
              <a:ext cx="1687256" cy="2225482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pic>
        <p:nvPicPr>
          <p:cNvPr id="13" name="Picture 22" descr="Desert | Definition, Climate, Animals, Plants, &amp; Types ...">
            <a:extLst>
              <a:ext uri="{FF2B5EF4-FFF2-40B4-BE49-F238E27FC236}">
                <a16:creationId xmlns:a16="http://schemas.microsoft.com/office/drawing/2014/main" id="{7807E588-0CB2-B5E6-A5DF-7B440316A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37" y="4864968"/>
            <a:ext cx="2013314" cy="133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Neural Networks Series II: Forming Vision - How a Convolutional Neural  Network Learns">
            <a:extLst>
              <a:ext uri="{FF2B5EF4-FFF2-40B4-BE49-F238E27FC236}">
                <a16:creationId xmlns:a16="http://schemas.microsoft.com/office/drawing/2014/main" id="{EC53BD34-3163-FB86-FFA4-65D2B6048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899" y="2318509"/>
            <a:ext cx="5515796" cy="254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F24E5D-20A3-22A8-98CE-4DC6A2B91F9D}"/>
              </a:ext>
            </a:extLst>
          </p:cNvPr>
          <p:cNvSpPr txBox="1"/>
          <p:nvPr/>
        </p:nvSpPr>
        <p:spPr>
          <a:xfrm>
            <a:off x="5444315" y="2038350"/>
            <a:ext cx="363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Convolutional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Neural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Network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B27DF67-7970-7175-02ED-3C03CA8C32E0}"/>
              </a:ext>
            </a:extLst>
          </p:cNvPr>
          <p:cNvSpPr/>
          <p:nvPr/>
        </p:nvSpPr>
        <p:spPr>
          <a:xfrm>
            <a:off x="2935250" y="525517"/>
            <a:ext cx="1091951" cy="613129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19AEB5-C7EE-7C26-05FD-E3DD5B5AE8A3}"/>
              </a:ext>
            </a:extLst>
          </p:cNvPr>
          <p:cNvSpPr txBox="1"/>
          <p:nvPr/>
        </p:nvSpPr>
        <p:spPr>
          <a:xfrm>
            <a:off x="2970904" y="120817"/>
            <a:ext cx="100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y_train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C254D56-12E0-FDED-FA42-75B3BEEAE5A4}"/>
              </a:ext>
            </a:extLst>
          </p:cNvPr>
          <p:cNvSpPr/>
          <p:nvPr/>
        </p:nvSpPr>
        <p:spPr>
          <a:xfrm>
            <a:off x="201929" y="531098"/>
            <a:ext cx="2429329" cy="60072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B6DCCC-3AB6-2143-0401-5B27C3847949}"/>
              </a:ext>
            </a:extLst>
          </p:cNvPr>
          <p:cNvSpPr txBox="1"/>
          <p:nvPr/>
        </p:nvSpPr>
        <p:spPr>
          <a:xfrm>
            <a:off x="753890" y="120817"/>
            <a:ext cx="102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X_train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8BDEBD-359F-1029-2F4B-39A75B0A5DE5}"/>
              </a:ext>
            </a:extLst>
          </p:cNvPr>
          <p:cNvCxnSpPr/>
          <p:nvPr/>
        </p:nvCxnSpPr>
        <p:spPr>
          <a:xfrm>
            <a:off x="4288221" y="3195145"/>
            <a:ext cx="46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458B82-36C1-A824-C6DA-3CB9156A5E71}"/>
              </a:ext>
            </a:extLst>
          </p:cNvPr>
          <p:cNvCxnSpPr/>
          <p:nvPr/>
        </p:nvCxnSpPr>
        <p:spPr>
          <a:xfrm>
            <a:off x="9963807" y="3268717"/>
            <a:ext cx="49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4FB12E68-66E2-5EF9-9FFA-D9A2F62D5E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4203" y="580575"/>
            <a:ext cx="620899" cy="203426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31D03ED-0B5A-4A1D-A337-5E9C9279AD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36537" y="2223016"/>
            <a:ext cx="542925" cy="21717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C2683C4-1F8D-EDB9-9B2F-2B909100E6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8837" y="2669893"/>
            <a:ext cx="556467" cy="178532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967CE8D-07B2-1538-A98E-2A471F3E9D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54203" y="4490590"/>
            <a:ext cx="556467" cy="2109937"/>
          </a:xfrm>
          <a:prstGeom prst="rect">
            <a:avLst/>
          </a:prstGeom>
        </p:spPr>
      </p:pic>
      <p:sp>
        <p:nvSpPr>
          <p:cNvPr id="43" name="Titel 2">
            <a:extLst>
              <a:ext uri="{FF2B5EF4-FFF2-40B4-BE49-F238E27FC236}">
                <a16:creationId xmlns:a16="http://schemas.microsoft.com/office/drawing/2014/main" id="{FDCFC6D7-8C5A-C313-9A34-3A790AAA1593}"/>
              </a:ext>
            </a:extLst>
          </p:cNvPr>
          <p:cNvSpPr txBox="1">
            <a:spLocks/>
          </p:cNvSpPr>
          <p:nvPr/>
        </p:nvSpPr>
        <p:spPr>
          <a:xfrm>
            <a:off x="5894000" y="475525"/>
            <a:ext cx="2013314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1" i="0" u="none" strike="noStrike" kern="1200" cap="none" spc="0" normalizeH="0" baseline="0" noProof="0" dirty="0">
                <a:ln>
                  <a:noFill/>
                </a:ln>
                <a:solidFill>
                  <a:srgbClr val="C7002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22460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00C2-E32E-49A6-D941-BF13214E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Predicting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5FCF6-498C-BCD8-4262-F66B160E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01272F-C17F-4525-A13D-7737166175FC}" type="datetime4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 maart 2025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9EA5B-5EE2-38DA-24EB-19A193B831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C7002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| </a:t>
            </a:r>
            <a:fld id="{75858F3E-B417-432D-910B-1B0A8C2DCBA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C7002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C7002B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242" name="Picture 2" descr="16 DIY Minion Costume Ideas - Minion Halloween Costumes You Can DIY">
            <a:extLst>
              <a:ext uri="{FF2B5EF4-FFF2-40B4-BE49-F238E27FC236}">
                <a16:creationId xmlns:a16="http://schemas.microsoft.com/office/drawing/2014/main" id="{C98ED430-5CCB-2F39-751B-43A5209A06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20"/>
          <a:stretch/>
        </p:blipFill>
        <p:spPr bwMode="auto">
          <a:xfrm>
            <a:off x="157867" y="2538518"/>
            <a:ext cx="2061207" cy="155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Neural Networks Series II: Forming Vision - How a Convolutional Neural  Network Learns">
            <a:extLst>
              <a:ext uri="{FF2B5EF4-FFF2-40B4-BE49-F238E27FC236}">
                <a16:creationId xmlns:a16="http://schemas.microsoft.com/office/drawing/2014/main" id="{6F5D87E1-6374-7B09-639B-C3D362CF6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961" y="2449345"/>
            <a:ext cx="5515796" cy="254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7C8BBA-D633-F955-2C9D-E718B252720B}"/>
              </a:ext>
            </a:extLst>
          </p:cNvPr>
          <p:cNvSpPr txBox="1"/>
          <p:nvPr/>
        </p:nvSpPr>
        <p:spPr>
          <a:xfrm>
            <a:off x="3595377" y="2169186"/>
            <a:ext cx="363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Convolutional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Neural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Network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FBEC38-8EFB-D35B-3362-F90F6F7D5326}"/>
              </a:ext>
            </a:extLst>
          </p:cNvPr>
          <p:cNvCxnSpPr>
            <a:cxnSpLocks/>
          </p:cNvCxnSpPr>
          <p:nvPr/>
        </p:nvCxnSpPr>
        <p:spPr>
          <a:xfrm>
            <a:off x="2439283" y="3325981"/>
            <a:ext cx="46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E7DED9-0726-9403-E72E-38BA50A44C37}"/>
              </a:ext>
            </a:extLst>
          </p:cNvPr>
          <p:cNvCxnSpPr/>
          <p:nvPr/>
        </p:nvCxnSpPr>
        <p:spPr>
          <a:xfrm>
            <a:off x="8114869" y="3399553"/>
            <a:ext cx="49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16 DIY Minion Costume Ideas - Minion Halloween Costumes You Can DIY">
            <a:extLst>
              <a:ext uri="{FF2B5EF4-FFF2-40B4-BE49-F238E27FC236}">
                <a16:creationId xmlns:a16="http://schemas.microsoft.com/office/drawing/2014/main" id="{0BE57C3A-EE58-B305-A59C-9DA81FC94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820"/>
          <a:stretch/>
        </p:blipFill>
        <p:spPr bwMode="auto">
          <a:xfrm>
            <a:off x="9955510" y="2538518"/>
            <a:ext cx="2061207" cy="155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Left Bracket 14">
            <a:extLst>
              <a:ext uri="{FF2B5EF4-FFF2-40B4-BE49-F238E27FC236}">
                <a16:creationId xmlns:a16="http://schemas.microsoft.com/office/drawing/2014/main" id="{71D9A25E-CE7E-7BFC-4CEF-2D59CD6DB612}"/>
              </a:ext>
            </a:extLst>
          </p:cNvPr>
          <p:cNvSpPr/>
          <p:nvPr/>
        </p:nvSpPr>
        <p:spPr>
          <a:xfrm>
            <a:off x="8913227" y="1991553"/>
            <a:ext cx="150480" cy="2756556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55396E-8D08-D8D7-A8B1-CBEF183743B6}"/>
              </a:ext>
            </a:extLst>
          </p:cNvPr>
          <p:cNvSpPr txBox="1"/>
          <p:nvPr/>
        </p:nvSpPr>
        <p:spPr>
          <a:xfrm>
            <a:off x="8913227" y="1988299"/>
            <a:ext cx="737910" cy="2763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100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200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250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320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0</a:t>
            </a:r>
          </a:p>
        </p:txBody>
      </p:sp>
      <p:sp>
        <p:nvSpPr>
          <p:cNvPr id="17" name="Right Bracket 16">
            <a:extLst>
              <a:ext uri="{FF2B5EF4-FFF2-40B4-BE49-F238E27FC236}">
                <a16:creationId xmlns:a16="http://schemas.microsoft.com/office/drawing/2014/main" id="{3BD6A5B0-7AA9-47AA-D08E-12CA991C4EEA}"/>
              </a:ext>
            </a:extLst>
          </p:cNvPr>
          <p:cNvSpPr/>
          <p:nvPr/>
        </p:nvSpPr>
        <p:spPr>
          <a:xfrm>
            <a:off x="9349550" y="1998061"/>
            <a:ext cx="150480" cy="2756556"/>
          </a:xfrm>
          <a:prstGeom prst="righ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F78817-6B8E-550B-2094-0EBDAC4C1665}"/>
              </a:ext>
            </a:extLst>
          </p:cNvPr>
          <p:cNvSpPr/>
          <p:nvPr/>
        </p:nvSpPr>
        <p:spPr>
          <a:xfrm>
            <a:off x="9955509" y="2738249"/>
            <a:ext cx="1191463" cy="13589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CC1483-51F2-5ADD-1650-DD1BE67C8579}"/>
              </a:ext>
            </a:extLst>
          </p:cNvPr>
          <p:cNvSpPr txBox="1"/>
          <p:nvPr/>
        </p:nvSpPr>
        <p:spPr>
          <a:xfrm rot="20952226">
            <a:off x="2850622" y="5192897"/>
            <a:ext cx="5126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What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about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multiple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objects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in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image?</a:t>
            </a:r>
          </a:p>
        </p:txBody>
      </p:sp>
    </p:spTree>
    <p:extLst>
      <p:ext uri="{BB962C8B-B14F-4D97-AF65-F5344CB8AC3E}">
        <p14:creationId xmlns:p14="http://schemas.microsoft.com/office/powerpoint/2010/main" val="357968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A2BB7-F6F4-206C-5601-46DBA40B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01272F-C17F-4525-A13D-7737166175FC}" type="datetime4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 maart 2025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9D3E83-86D9-3A78-3D78-0A5826F6F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C7002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| </a:t>
            </a:r>
            <a:fld id="{75858F3E-B417-432D-910B-1B0A8C2DCBA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C7002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C7002B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7F8E63-8038-3034-6554-95BA4083F014}"/>
              </a:ext>
            </a:extLst>
          </p:cNvPr>
          <p:cNvGrpSpPr>
            <a:grpSpLocks noChangeAspect="1"/>
          </p:cNvGrpSpPr>
          <p:nvPr/>
        </p:nvGrpSpPr>
        <p:grpSpPr>
          <a:xfrm>
            <a:off x="3026269" y="2551527"/>
            <a:ext cx="4844056" cy="3229370"/>
            <a:chOff x="426750" y="2224515"/>
            <a:chExt cx="3613457" cy="2408971"/>
          </a:xfrm>
        </p:grpSpPr>
        <p:pic>
          <p:nvPicPr>
            <p:cNvPr id="6150" name="Picture 6" descr="4,200+ Dachshund Walking Stock Photos, Pictures &amp; Royalty-Free Images -  iStock | Dachshund running">
              <a:extLst>
                <a:ext uri="{FF2B5EF4-FFF2-40B4-BE49-F238E27FC236}">
                  <a16:creationId xmlns:a16="http://schemas.microsoft.com/office/drawing/2014/main" id="{ABA35FED-E6D6-13E1-F5B2-BC5383B14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50" y="2224515"/>
              <a:ext cx="3613457" cy="2408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04E221D-2F14-6A13-BDCF-39E764427961}"/>
                </a:ext>
              </a:extLst>
            </p:cNvPr>
            <p:cNvSpPr/>
            <p:nvPr/>
          </p:nvSpPr>
          <p:spPr>
            <a:xfrm>
              <a:off x="1657350" y="2400300"/>
              <a:ext cx="704850" cy="210185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0A4D273-5785-8118-5751-0AD4923C6C22}"/>
                </a:ext>
              </a:extLst>
            </p:cNvPr>
            <p:cNvSpPr/>
            <p:nvPr/>
          </p:nvSpPr>
          <p:spPr>
            <a:xfrm>
              <a:off x="2362199" y="3956050"/>
              <a:ext cx="425451" cy="4635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99BF5EA9-C622-BC13-7F5D-0A9C32B66A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026269" y="2551526"/>
          <a:ext cx="4844056" cy="32293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1014">
                  <a:extLst>
                    <a:ext uri="{9D8B030D-6E8A-4147-A177-3AD203B41FA5}">
                      <a16:colId xmlns:a16="http://schemas.microsoft.com/office/drawing/2014/main" val="824132405"/>
                    </a:ext>
                  </a:extLst>
                </a:gridCol>
                <a:gridCol w="1211014">
                  <a:extLst>
                    <a:ext uri="{9D8B030D-6E8A-4147-A177-3AD203B41FA5}">
                      <a16:colId xmlns:a16="http://schemas.microsoft.com/office/drawing/2014/main" val="1697865862"/>
                    </a:ext>
                  </a:extLst>
                </a:gridCol>
                <a:gridCol w="1211014">
                  <a:extLst>
                    <a:ext uri="{9D8B030D-6E8A-4147-A177-3AD203B41FA5}">
                      <a16:colId xmlns:a16="http://schemas.microsoft.com/office/drawing/2014/main" val="448793809"/>
                    </a:ext>
                  </a:extLst>
                </a:gridCol>
                <a:gridCol w="1211014">
                  <a:extLst>
                    <a:ext uri="{9D8B030D-6E8A-4147-A177-3AD203B41FA5}">
                      <a16:colId xmlns:a16="http://schemas.microsoft.com/office/drawing/2014/main" val="2365391920"/>
                    </a:ext>
                  </a:extLst>
                </a:gridCol>
              </a:tblGrid>
              <a:tr h="80734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649310"/>
                  </a:ext>
                </a:extLst>
              </a:tr>
              <a:tr h="807342"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35795"/>
                  </a:ext>
                </a:extLst>
              </a:tr>
              <a:tr h="80734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986612"/>
                  </a:ext>
                </a:extLst>
              </a:tr>
              <a:tr h="807342">
                <a:tc>
                  <a:txBody>
                    <a:bodyPr/>
                    <a:lstStyle/>
                    <a:p>
                      <a:endParaRPr lang="nl-NL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l-NL" dirty="0"/>
                    </a:p>
                  </a:txBody>
                  <a:tcPr>
                    <a:lnL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339541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E1E96AE4-470A-DC17-B1F0-E9A05A422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329" y="1196255"/>
            <a:ext cx="1239663" cy="84089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5ED4CAC-B7CC-8B3A-C21C-D18A0747D873}"/>
              </a:ext>
            </a:extLst>
          </p:cNvPr>
          <p:cNvSpPr txBox="1"/>
          <p:nvPr/>
        </p:nvSpPr>
        <p:spPr>
          <a:xfrm>
            <a:off x="5138805" y="6382639"/>
            <a:ext cx="810644" cy="36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S x S</a:t>
            </a:r>
          </a:p>
        </p:txBody>
      </p:sp>
      <p:sp>
        <p:nvSpPr>
          <p:cNvPr id="31" name="Left Bracket 30">
            <a:extLst>
              <a:ext uri="{FF2B5EF4-FFF2-40B4-BE49-F238E27FC236}">
                <a16:creationId xmlns:a16="http://schemas.microsoft.com/office/drawing/2014/main" id="{C3CC7446-A764-8421-4CDF-F5F4B43E14F1}"/>
              </a:ext>
            </a:extLst>
          </p:cNvPr>
          <p:cNvSpPr/>
          <p:nvPr/>
        </p:nvSpPr>
        <p:spPr>
          <a:xfrm>
            <a:off x="9329465" y="1159562"/>
            <a:ext cx="147425" cy="2438797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890B8F-650D-3358-AB16-5AB3F1629928}"/>
              </a:ext>
            </a:extLst>
          </p:cNvPr>
          <p:cNvSpPr txBox="1"/>
          <p:nvPr/>
        </p:nvSpPr>
        <p:spPr>
          <a:xfrm>
            <a:off x="9384617" y="1159562"/>
            <a:ext cx="331919" cy="253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-</a:t>
            </a:r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28C77672-F852-D0D8-2F66-ACD37E753F3B}"/>
              </a:ext>
            </a:extLst>
          </p:cNvPr>
          <p:cNvSpPr/>
          <p:nvPr/>
        </p:nvSpPr>
        <p:spPr>
          <a:xfrm>
            <a:off x="9569111" y="1161653"/>
            <a:ext cx="147425" cy="2438797"/>
          </a:xfrm>
          <a:prstGeom prst="righ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5EB43AA-3D8B-F76E-C4C7-03816456B96A}"/>
              </a:ext>
            </a:extLst>
          </p:cNvPr>
          <p:cNvCxnSpPr>
            <a:cxnSpLocks/>
          </p:cNvCxnSpPr>
          <p:nvPr/>
        </p:nvCxnSpPr>
        <p:spPr>
          <a:xfrm flipV="1">
            <a:off x="7036018" y="2140245"/>
            <a:ext cx="306264" cy="38218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74B924C0-6F89-06FC-935A-32A3838A617F}"/>
              </a:ext>
            </a:extLst>
          </p:cNvPr>
          <p:cNvSpPr/>
          <p:nvPr/>
        </p:nvSpPr>
        <p:spPr>
          <a:xfrm>
            <a:off x="5135033" y="4220135"/>
            <a:ext cx="82830" cy="80454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AD4ACB7B-E463-1D8B-45D7-3D99E87648C9}"/>
              </a:ext>
            </a:extLst>
          </p:cNvPr>
          <p:cNvSpPr/>
          <p:nvPr/>
        </p:nvSpPr>
        <p:spPr>
          <a:xfrm>
            <a:off x="5864611" y="5143234"/>
            <a:ext cx="82830" cy="80454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4CF987C-9470-CF56-816F-6E39D9BCD677}"/>
              </a:ext>
            </a:extLst>
          </p:cNvPr>
          <p:cNvCxnSpPr>
            <a:cxnSpLocks/>
          </p:cNvCxnSpPr>
          <p:nvPr/>
        </p:nvCxnSpPr>
        <p:spPr>
          <a:xfrm flipH="1" flipV="1">
            <a:off x="2518369" y="3735799"/>
            <a:ext cx="2326221" cy="77313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EB5A3F8C-83C7-8D4C-58FF-252A70C77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884" y="3199145"/>
            <a:ext cx="1254868" cy="84089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15F588D-A37C-B7EA-C4EE-B1276A1E65CA}"/>
              </a:ext>
            </a:extLst>
          </p:cNvPr>
          <p:cNvSpPr txBox="1"/>
          <p:nvPr/>
        </p:nvSpPr>
        <p:spPr>
          <a:xfrm>
            <a:off x="879100" y="2933148"/>
            <a:ext cx="5266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(0,0)</a:t>
            </a:r>
          </a:p>
        </p:txBody>
      </p:sp>
      <p:sp>
        <p:nvSpPr>
          <p:cNvPr id="55" name="Left Bracket 54">
            <a:extLst>
              <a:ext uri="{FF2B5EF4-FFF2-40B4-BE49-F238E27FC236}">
                <a16:creationId xmlns:a16="http://schemas.microsoft.com/office/drawing/2014/main" id="{1869FE1A-435E-C93C-8A34-9D618B05C603}"/>
              </a:ext>
            </a:extLst>
          </p:cNvPr>
          <p:cNvSpPr/>
          <p:nvPr/>
        </p:nvSpPr>
        <p:spPr>
          <a:xfrm>
            <a:off x="183520" y="2228728"/>
            <a:ext cx="148492" cy="251794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A4B48A8-8E32-E628-E8A7-94FDFF5AAD6F}"/>
              </a:ext>
            </a:extLst>
          </p:cNvPr>
          <p:cNvSpPr txBox="1"/>
          <p:nvPr/>
        </p:nvSpPr>
        <p:spPr>
          <a:xfrm>
            <a:off x="216791" y="2207673"/>
            <a:ext cx="571500" cy="253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0.8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0.9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2.1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0.8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</a:t>
            </a:r>
          </a:p>
        </p:txBody>
      </p:sp>
      <p:sp>
        <p:nvSpPr>
          <p:cNvPr id="57" name="Right Bracket 56">
            <a:extLst>
              <a:ext uri="{FF2B5EF4-FFF2-40B4-BE49-F238E27FC236}">
                <a16:creationId xmlns:a16="http://schemas.microsoft.com/office/drawing/2014/main" id="{BA018E16-B3F4-AE47-8AB5-A0F736718262}"/>
              </a:ext>
            </a:extLst>
          </p:cNvPr>
          <p:cNvSpPr/>
          <p:nvPr/>
        </p:nvSpPr>
        <p:spPr>
          <a:xfrm>
            <a:off x="570912" y="2230820"/>
            <a:ext cx="148492" cy="2517945"/>
          </a:xfrm>
          <a:prstGeom prst="righ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4975072-0545-8537-6AF4-AEB827AE7EEC}"/>
              </a:ext>
            </a:extLst>
          </p:cNvPr>
          <p:cNvSpPr txBox="1"/>
          <p:nvPr/>
        </p:nvSpPr>
        <p:spPr>
          <a:xfrm>
            <a:off x="2186170" y="4026656"/>
            <a:ext cx="5266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(1,1)</a:t>
            </a:r>
          </a:p>
        </p:txBody>
      </p:sp>
      <p:pic>
        <p:nvPicPr>
          <p:cNvPr id="6154" name="Picture 6153">
            <a:extLst>
              <a:ext uri="{FF2B5EF4-FFF2-40B4-BE49-F238E27FC236}">
                <a16:creationId xmlns:a16="http://schemas.microsoft.com/office/drawing/2014/main" id="{C257C948-02A3-C8B4-701F-AB67D0ADFC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0842" y="4950192"/>
            <a:ext cx="1239663" cy="830702"/>
          </a:xfrm>
          <a:prstGeom prst="rect">
            <a:avLst/>
          </a:prstGeom>
        </p:spPr>
      </p:pic>
      <p:cxnSp>
        <p:nvCxnSpPr>
          <p:cNvPr id="6155" name="Straight Arrow Connector 6154">
            <a:extLst>
              <a:ext uri="{FF2B5EF4-FFF2-40B4-BE49-F238E27FC236}">
                <a16:creationId xmlns:a16="http://schemas.microsoft.com/office/drawing/2014/main" id="{44434FEA-BD3E-89ED-48BF-0B66D05830C2}"/>
              </a:ext>
            </a:extLst>
          </p:cNvPr>
          <p:cNvCxnSpPr>
            <a:cxnSpLocks/>
          </p:cNvCxnSpPr>
          <p:nvPr/>
        </p:nvCxnSpPr>
        <p:spPr>
          <a:xfrm flipV="1">
            <a:off x="6369452" y="5365543"/>
            <a:ext cx="1945661" cy="5727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7" name="Left Bracket 6156">
            <a:extLst>
              <a:ext uri="{FF2B5EF4-FFF2-40B4-BE49-F238E27FC236}">
                <a16:creationId xmlns:a16="http://schemas.microsoft.com/office/drawing/2014/main" id="{D33174E3-5AB4-D0AC-9ABF-94D1AFC295B6}"/>
              </a:ext>
            </a:extLst>
          </p:cNvPr>
          <p:cNvSpPr/>
          <p:nvPr/>
        </p:nvSpPr>
        <p:spPr>
          <a:xfrm>
            <a:off x="9932963" y="3893927"/>
            <a:ext cx="148492" cy="2517945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58" name="TextBox 6157">
            <a:extLst>
              <a:ext uri="{FF2B5EF4-FFF2-40B4-BE49-F238E27FC236}">
                <a16:creationId xmlns:a16="http://schemas.microsoft.com/office/drawing/2014/main" id="{51395F87-6815-677B-9F66-8A85A595EE2C}"/>
              </a:ext>
            </a:extLst>
          </p:cNvPr>
          <p:cNvSpPr txBox="1"/>
          <p:nvPr/>
        </p:nvSpPr>
        <p:spPr>
          <a:xfrm>
            <a:off x="9966234" y="3872872"/>
            <a:ext cx="571500" cy="2534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0.3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0.7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0.5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0.5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0</a:t>
            </a:r>
          </a:p>
        </p:txBody>
      </p:sp>
      <p:sp>
        <p:nvSpPr>
          <p:cNvPr id="6159" name="Right Bracket 6158">
            <a:extLst>
              <a:ext uri="{FF2B5EF4-FFF2-40B4-BE49-F238E27FC236}">
                <a16:creationId xmlns:a16="http://schemas.microsoft.com/office/drawing/2014/main" id="{935B5812-E9CD-79CE-2AD2-A695EB220E3C}"/>
              </a:ext>
            </a:extLst>
          </p:cNvPr>
          <p:cNvSpPr/>
          <p:nvPr/>
        </p:nvSpPr>
        <p:spPr>
          <a:xfrm>
            <a:off x="10320355" y="3896019"/>
            <a:ext cx="148492" cy="2517945"/>
          </a:xfrm>
          <a:prstGeom prst="righ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6167" name="Picture 6166" descr="A blue rectangular object with white squares&#10;&#10;Description automatically generated">
            <a:extLst>
              <a:ext uri="{FF2B5EF4-FFF2-40B4-BE49-F238E27FC236}">
                <a16:creationId xmlns:a16="http://schemas.microsoft.com/office/drawing/2014/main" id="{8513EC6F-147E-1295-4A0B-AB327480462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518" y="88625"/>
            <a:ext cx="3510693" cy="2106416"/>
          </a:xfrm>
          <a:prstGeom prst="rect">
            <a:avLst/>
          </a:prstGeom>
        </p:spPr>
      </p:pic>
      <p:sp>
        <p:nvSpPr>
          <p:cNvPr id="6178" name="Left Bracket 6177">
            <a:extLst>
              <a:ext uri="{FF2B5EF4-FFF2-40B4-BE49-F238E27FC236}">
                <a16:creationId xmlns:a16="http://schemas.microsoft.com/office/drawing/2014/main" id="{6294F150-2687-E2A3-4021-ACF6927F27E1}"/>
              </a:ext>
            </a:extLst>
          </p:cNvPr>
          <p:cNvSpPr/>
          <p:nvPr/>
        </p:nvSpPr>
        <p:spPr>
          <a:xfrm>
            <a:off x="8667763" y="1167232"/>
            <a:ext cx="111640" cy="2451191"/>
          </a:xfrm>
          <a:prstGeom prst="lef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6179" name="TextBox 6178">
            <a:extLst>
              <a:ext uri="{FF2B5EF4-FFF2-40B4-BE49-F238E27FC236}">
                <a16:creationId xmlns:a16="http://schemas.microsoft.com/office/drawing/2014/main" id="{AF4398E8-8ECE-9A6E-B222-C67B1ECCE04A}"/>
              </a:ext>
            </a:extLst>
          </p:cNvPr>
          <p:cNvSpPr txBox="1"/>
          <p:nvPr/>
        </p:nvSpPr>
        <p:spPr>
          <a:xfrm>
            <a:off x="8667763" y="1099530"/>
            <a:ext cx="442941" cy="252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nl-NL" sz="1600" b="0" i="0" u="none" strike="noStrike" kern="1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endParaRPr kumimoji="0" lang="nl-NL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kumimoji="0" lang="nl-NL" sz="1600" b="0" i="0" u="none" strike="noStrike" kern="1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endParaRPr kumimoji="0" lang="nl-NL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kumimoji="0" lang="nl-NL" sz="1600" b="0" i="0" u="none" strike="noStrike" kern="1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endParaRPr kumimoji="0" lang="nl-NL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kumimoji="0" lang="nl-NL" sz="1600" b="0" i="0" u="none" strike="noStrike" kern="1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endParaRPr kumimoji="0" lang="nl-NL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kumimoji="0" lang="nl-NL" sz="1600" b="0" i="0" u="none" strike="noStrike" kern="1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h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kumimoji="0" lang="nl-NL" sz="1600" b="0" i="0" u="none" strike="noStrike" kern="1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endParaRPr kumimoji="0" lang="nl-NL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kumimoji="0" lang="nl-NL" sz="1600" b="0" i="0" u="none" strike="noStrike" kern="1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endParaRPr kumimoji="0" lang="nl-NL" sz="16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80" name="Right Bracket 6179">
            <a:extLst>
              <a:ext uri="{FF2B5EF4-FFF2-40B4-BE49-F238E27FC236}">
                <a16:creationId xmlns:a16="http://schemas.microsoft.com/office/drawing/2014/main" id="{91231693-D30B-9DF5-FF81-98B025501764}"/>
              </a:ext>
            </a:extLst>
          </p:cNvPr>
          <p:cNvSpPr/>
          <p:nvPr/>
        </p:nvSpPr>
        <p:spPr>
          <a:xfrm>
            <a:off x="8949281" y="1168399"/>
            <a:ext cx="107297" cy="2451191"/>
          </a:xfrm>
          <a:prstGeom prst="rightBracket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57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53" grpId="0"/>
      <p:bldP spid="55" grpId="0" animBg="1"/>
      <p:bldP spid="56" grpId="0"/>
      <p:bldP spid="57" grpId="0" animBg="1"/>
      <p:bldP spid="62" grpId="0"/>
      <p:bldP spid="6157" grpId="0" animBg="1"/>
      <p:bldP spid="6158" grpId="0"/>
      <p:bldP spid="6159" grpId="0" animBg="1"/>
      <p:bldP spid="6178" grpId="0" animBg="1"/>
      <p:bldP spid="6179" grpId="0"/>
      <p:bldP spid="61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8E291-227B-A457-823F-BD0A1E16D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CBB4A-FD37-6C4E-67C5-FA458A9FE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01272F-C17F-4525-A13D-7737166175FC}" type="datetime4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 maart 2025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F6A22-E9CB-08A2-C6A9-2AD337CE08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C7002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| </a:t>
            </a:r>
            <a:fld id="{75858F3E-B417-432D-910B-1B0A8C2DCBA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C7002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C7002B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3" name="Picture 22" descr="Desert | Definition, Climate, Animals, Plants, &amp; Types ...">
            <a:extLst>
              <a:ext uri="{FF2B5EF4-FFF2-40B4-BE49-F238E27FC236}">
                <a16:creationId xmlns:a16="http://schemas.microsoft.com/office/drawing/2014/main" id="{985A7C2A-CA3E-D8D2-4F1A-FF9C5CD6B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80" y="4820414"/>
            <a:ext cx="2013314" cy="133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 descr="Neural Networks Series II: Forming Vision - How a Convolutional Neural  Network Learns">
            <a:extLst>
              <a:ext uri="{FF2B5EF4-FFF2-40B4-BE49-F238E27FC236}">
                <a16:creationId xmlns:a16="http://schemas.microsoft.com/office/drawing/2014/main" id="{79415930-8329-E3B3-FCF0-47AB93DE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86" y="2612622"/>
            <a:ext cx="5515796" cy="2546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E6BA3F1-B7A9-E6FD-BDA0-E8487747EE27}"/>
              </a:ext>
            </a:extLst>
          </p:cNvPr>
          <p:cNvSpPr txBox="1"/>
          <p:nvPr/>
        </p:nvSpPr>
        <p:spPr>
          <a:xfrm>
            <a:off x="5539202" y="2332463"/>
            <a:ext cx="3637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Convolutional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Neural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Network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C212BDC-EC14-F939-14FF-CCC3110B39AC}"/>
              </a:ext>
            </a:extLst>
          </p:cNvPr>
          <p:cNvSpPr/>
          <p:nvPr/>
        </p:nvSpPr>
        <p:spPr>
          <a:xfrm>
            <a:off x="2935250" y="525517"/>
            <a:ext cx="1533905" cy="6131292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698150-3277-0B33-F4F8-C13799E57D1E}"/>
              </a:ext>
            </a:extLst>
          </p:cNvPr>
          <p:cNvSpPr txBox="1"/>
          <p:nvPr/>
        </p:nvSpPr>
        <p:spPr>
          <a:xfrm>
            <a:off x="2970904" y="120817"/>
            <a:ext cx="1001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y_train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5F95EFD-0528-B472-853C-0025B96707FB}"/>
              </a:ext>
            </a:extLst>
          </p:cNvPr>
          <p:cNvSpPr/>
          <p:nvPr/>
        </p:nvSpPr>
        <p:spPr>
          <a:xfrm>
            <a:off x="201929" y="531098"/>
            <a:ext cx="2429329" cy="60072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6E0D25-2CE2-DE76-78F9-845FF62372C1}"/>
              </a:ext>
            </a:extLst>
          </p:cNvPr>
          <p:cNvSpPr txBox="1"/>
          <p:nvPr/>
        </p:nvSpPr>
        <p:spPr>
          <a:xfrm>
            <a:off x="753890" y="120817"/>
            <a:ext cx="102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X_train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3A13B97-571B-9C1F-4358-78DD8CD880A3}"/>
              </a:ext>
            </a:extLst>
          </p:cNvPr>
          <p:cNvCxnSpPr/>
          <p:nvPr/>
        </p:nvCxnSpPr>
        <p:spPr>
          <a:xfrm>
            <a:off x="4610531" y="3564020"/>
            <a:ext cx="46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DF76FFC-7ECD-40D1-A8A9-19DFBC501C2B}"/>
              </a:ext>
            </a:extLst>
          </p:cNvPr>
          <p:cNvCxnSpPr/>
          <p:nvPr/>
        </p:nvCxnSpPr>
        <p:spPr>
          <a:xfrm>
            <a:off x="10330157" y="3609071"/>
            <a:ext cx="49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49079310-C774-6112-0706-07529FC12B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6405" y="2658115"/>
            <a:ext cx="542925" cy="2171700"/>
          </a:xfrm>
          <a:prstGeom prst="rect">
            <a:avLst/>
          </a:prstGeom>
        </p:spPr>
      </p:pic>
      <p:sp>
        <p:nvSpPr>
          <p:cNvPr id="43" name="Titel 2">
            <a:extLst>
              <a:ext uri="{FF2B5EF4-FFF2-40B4-BE49-F238E27FC236}">
                <a16:creationId xmlns:a16="http://schemas.microsoft.com/office/drawing/2014/main" id="{F7BD4452-4F89-C8D6-24C1-A39ECAC250EA}"/>
              </a:ext>
            </a:extLst>
          </p:cNvPr>
          <p:cNvSpPr txBox="1">
            <a:spLocks/>
          </p:cNvSpPr>
          <p:nvPr/>
        </p:nvSpPr>
        <p:spPr>
          <a:xfrm>
            <a:off x="5894000" y="475525"/>
            <a:ext cx="2013314" cy="3564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C7002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800" b="1" i="0" u="none" strike="noStrike" kern="1200" cap="none" spc="0" normalizeH="0" baseline="0" noProof="0" dirty="0">
                <a:ln>
                  <a:noFill/>
                </a:ln>
                <a:solidFill>
                  <a:srgbClr val="C7002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Training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11156A-A4E1-F683-845B-A5A9D5651C73}"/>
              </a:ext>
            </a:extLst>
          </p:cNvPr>
          <p:cNvGrpSpPr>
            <a:grpSpLocks noChangeAspect="1"/>
          </p:cNvGrpSpPr>
          <p:nvPr/>
        </p:nvGrpSpPr>
        <p:grpSpPr>
          <a:xfrm>
            <a:off x="359092" y="926308"/>
            <a:ext cx="2084546" cy="1389697"/>
            <a:chOff x="426750" y="2224515"/>
            <a:chExt cx="3613457" cy="2408971"/>
          </a:xfrm>
        </p:grpSpPr>
        <p:pic>
          <p:nvPicPr>
            <p:cNvPr id="3" name="Picture 6" descr="4,200+ Dachshund Walking Stock Photos, Pictures &amp; Royalty-Free Images -  iStock | Dachshund running">
              <a:extLst>
                <a:ext uri="{FF2B5EF4-FFF2-40B4-BE49-F238E27FC236}">
                  <a16:creationId xmlns:a16="http://schemas.microsoft.com/office/drawing/2014/main" id="{2FA55165-1F68-0C19-50D1-82C7DDA78B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50" y="2224515"/>
              <a:ext cx="3613457" cy="2408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27439B-3079-2060-D2FC-7555131F2397}"/>
                </a:ext>
              </a:extLst>
            </p:cNvPr>
            <p:cNvSpPr/>
            <p:nvPr/>
          </p:nvSpPr>
          <p:spPr>
            <a:xfrm>
              <a:off x="1657350" y="2400300"/>
              <a:ext cx="704850" cy="2101850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891217-354A-A113-2387-588759630A2C}"/>
                </a:ext>
              </a:extLst>
            </p:cNvPr>
            <p:cNvSpPr/>
            <p:nvPr/>
          </p:nvSpPr>
          <p:spPr>
            <a:xfrm>
              <a:off x="2362199" y="3956050"/>
              <a:ext cx="425451" cy="4635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D20F3AC-0B87-B094-32AA-00C7279AC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371" y="645063"/>
            <a:ext cx="434955" cy="17398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6E14CC-A5D7-2430-72E5-C413FC94BF80}"/>
              </a:ext>
            </a:extLst>
          </p:cNvPr>
          <p:cNvSpPr txBox="1"/>
          <p:nvPr/>
        </p:nvSpPr>
        <p:spPr>
          <a:xfrm>
            <a:off x="3144747" y="592907"/>
            <a:ext cx="857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16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such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vectors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20" name="Picture 19" descr="A blue rectangular object with white squares&#10;&#10;Description automatically generated">
            <a:extLst>
              <a:ext uri="{FF2B5EF4-FFF2-40B4-BE49-F238E27FC236}">
                <a16:creationId xmlns:a16="http://schemas.microsoft.com/office/drawing/2014/main" id="{33052742-5D45-115C-B3FD-1A41167EF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37" y="973640"/>
            <a:ext cx="1482092" cy="88925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4B29D4-F917-8C8A-B4C0-4E7AA27C0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1371" y="2668020"/>
            <a:ext cx="434955" cy="173982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E3DDA22-6E43-6D60-22F4-586661215696}"/>
              </a:ext>
            </a:extLst>
          </p:cNvPr>
          <p:cNvSpPr txBox="1"/>
          <p:nvPr/>
        </p:nvSpPr>
        <p:spPr>
          <a:xfrm>
            <a:off x="3144747" y="2615864"/>
            <a:ext cx="857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16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such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vectors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23" name="Picture 22" descr="A blue rectangular object with white squares&#10;&#10;Description automatically generated">
            <a:extLst>
              <a:ext uri="{FF2B5EF4-FFF2-40B4-BE49-F238E27FC236}">
                <a16:creationId xmlns:a16="http://schemas.microsoft.com/office/drawing/2014/main" id="{4253B7F8-811F-C72F-CAAB-B4C65BB2C6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937" y="2996597"/>
            <a:ext cx="1482092" cy="8892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589C685-04B9-1BCA-3266-E38E5CB2B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407" y="4666528"/>
            <a:ext cx="434955" cy="17398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2F30ECE-A739-5EDE-8056-25D967A46C6D}"/>
              </a:ext>
            </a:extLst>
          </p:cNvPr>
          <p:cNvSpPr txBox="1"/>
          <p:nvPr/>
        </p:nvSpPr>
        <p:spPr>
          <a:xfrm>
            <a:off x="3124783" y="4614372"/>
            <a:ext cx="857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16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such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vectors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32" name="Picture 31" descr="A blue rectangular object with white squares&#10;&#10;Description automatically generated">
            <a:extLst>
              <a:ext uri="{FF2B5EF4-FFF2-40B4-BE49-F238E27FC236}">
                <a16:creationId xmlns:a16="http://schemas.microsoft.com/office/drawing/2014/main" id="{80C749DA-092B-CCD2-5BF6-6110CC82B0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973" y="4995105"/>
            <a:ext cx="1482092" cy="889255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E206358E-12BA-62A8-9A39-2B2937A46268}"/>
              </a:ext>
            </a:extLst>
          </p:cNvPr>
          <p:cNvGrpSpPr>
            <a:grpSpLocks noChangeAspect="1"/>
          </p:cNvGrpSpPr>
          <p:nvPr/>
        </p:nvGrpSpPr>
        <p:grpSpPr>
          <a:xfrm>
            <a:off x="377594" y="2743829"/>
            <a:ext cx="2072192" cy="1579928"/>
            <a:chOff x="429328" y="2827912"/>
            <a:chExt cx="1806710" cy="1377513"/>
          </a:xfrm>
        </p:grpSpPr>
        <p:pic>
          <p:nvPicPr>
            <p:cNvPr id="11266" name="Picture 2" descr="Man Waling a Black Dog in a Winter Park · Free Stock Photo">
              <a:extLst>
                <a:ext uri="{FF2B5EF4-FFF2-40B4-BE49-F238E27FC236}">
                  <a16:creationId xmlns:a16="http://schemas.microsoft.com/office/drawing/2014/main" id="{08A95B1F-AF42-869E-A108-417CFED3D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328" y="2827912"/>
              <a:ext cx="1806710" cy="13775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FDCD7A5-8F6D-39F0-E0B5-1D0DCBA9E441}"/>
                </a:ext>
              </a:extLst>
            </p:cNvPr>
            <p:cNvSpPr/>
            <p:nvPr/>
          </p:nvSpPr>
          <p:spPr>
            <a:xfrm>
              <a:off x="923109" y="3570514"/>
              <a:ext cx="269965" cy="4876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E3068E6-A69B-C753-8059-3730D6DC5D9E}"/>
                </a:ext>
              </a:extLst>
            </p:cNvPr>
            <p:cNvSpPr/>
            <p:nvPr/>
          </p:nvSpPr>
          <p:spPr>
            <a:xfrm>
              <a:off x="1265793" y="3139659"/>
              <a:ext cx="377235" cy="918535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DF61FFE-6EA6-C834-8BA5-20623704AB02}"/>
              </a:ext>
            </a:extLst>
          </p:cNvPr>
          <p:cNvSpPr txBox="1"/>
          <p:nvPr/>
        </p:nvSpPr>
        <p:spPr>
          <a:xfrm>
            <a:off x="10893636" y="3046052"/>
            <a:ext cx="8578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16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such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vectors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41" name="Picture 40" descr="A blue rectangular object with white squares&#10;&#10;Description automatically generated">
            <a:extLst>
              <a:ext uri="{FF2B5EF4-FFF2-40B4-BE49-F238E27FC236}">
                <a16:creationId xmlns:a16="http://schemas.microsoft.com/office/drawing/2014/main" id="{40BB1EBF-E110-5FEA-0AC4-F622C3152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826" y="3426785"/>
            <a:ext cx="1482092" cy="88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5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6376F-748A-420C-7D3B-2B32D854C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Non Max </a:t>
            </a:r>
            <a:r>
              <a:rPr lang="nl-NL" dirty="0" err="1"/>
              <a:t>Supression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F3CA-6B53-6899-6DCE-B0F0F61E3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01272F-C17F-4525-A13D-7737166175FC}" type="datetime4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 maart 2025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20154-E3C5-8A99-926D-02DF658829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C7002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| </a:t>
            </a:r>
            <a:fld id="{75858F3E-B417-432D-910B-1B0A8C2DCBA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C7002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C7002B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2" name="Picture 8" descr="Bringing A New Dog Home: Teaching Two Dogs To Get Along – PupLife Dog  Supplies">
            <a:extLst>
              <a:ext uri="{FF2B5EF4-FFF2-40B4-BE49-F238E27FC236}">
                <a16:creationId xmlns:a16="http://schemas.microsoft.com/office/drawing/2014/main" id="{98A8C7A6-8C53-2DD0-025E-20FF202D44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641050"/>
            <a:ext cx="56642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31230B5-98B1-4DC6-24E5-E9DDFAA3B5F8}"/>
              </a:ext>
            </a:extLst>
          </p:cNvPr>
          <p:cNvSpPr/>
          <p:nvPr/>
        </p:nvSpPr>
        <p:spPr>
          <a:xfrm>
            <a:off x="5003824" y="3492043"/>
            <a:ext cx="82830" cy="80454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A8F83AF-BEAB-D3B5-BFB1-9EC3B8834A3A}"/>
              </a:ext>
            </a:extLst>
          </p:cNvPr>
          <p:cNvSpPr/>
          <p:nvPr/>
        </p:nvSpPr>
        <p:spPr>
          <a:xfrm>
            <a:off x="2321901" y="3661950"/>
            <a:ext cx="82830" cy="80454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D2E973-1DA3-E784-16DB-E8E411D1E47C}"/>
              </a:ext>
            </a:extLst>
          </p:cNvPr>
          <p:cNvSpPr/>
          <p:nvPr/>
        </p:nvSpPr>
        <p:spPr>
          <a:xfrm>
            <a:off x="4077308" y="2573723"/>
            <a:ext cx="1961535" cy="18290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70D39E-7BBB-05BB-0D6C-8976BC49E8D2}"/>
              </a:ext>
            </a:extLst>
          </p:cNvPr>
          <p:cNvSpPr/>
          <p:nvPr/>
        </p:nvSpPr>
        <p:spPr>
          <a:xfrm>
            <a:off x="891657" y="1969273"/>
            <a:ext cx="2905432" cy="356173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7F16E-6435-026E-2456-10F843F48DC2}"/>
              </a:ext>
            </a:extLst>
          </p:cNvPr>
          <p:cNvSpPr txBox="1"/>
          <p:nvPr/>
        </p:nvSpPr>
        <p:spPr>
          <a:xfrm>
            <a:off x="781044" y="1639716"/>
            <a:ext cx="56297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0.9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09920F7-4265-4C4B-910D-2D62E8D22603}"/>
              </a:ext>
            </a:extLst>
          </p:cNvPr>
          <p:cNvGrpSpPr/>
          <p:nvPr/>
        </p:nvGrpSpPr>
        <p:grpSpPr>
          <a:xfrm>
            <a:off x="357673" y="1829163"/>
            <a:ext cx="3628102" cy="2770549"/>
            <a:chOff x="3045543" y="1798992"/>
            <a:chExt cx="3628102" cy="277054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2C4EFC-6004-9988-B546-9CD930AAE760}"/>
                </a:ext>
              </a:extLst>
            </p:cNvPr>
            <p:cNvSpPr/>
            <p:nvPr/>
          </p:nvSpPr>
          <p:spPr>
            <a:xfrm>
              <a:off x="3138751" y="2123768"/>
              <a:ext cx="3534894" cy="24457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260281-34F2-CF4A-0F6A-8F16AEF23C93}"/>
                </a:ext>
              </a:extLst>
            </p:cNvPr>
            <p:cNvSpPr txBox="1"/>
            <p:nvPr/>
          </p:nvSpPr>
          <p:spPr>
            <a:xfrm>
              <a:off x="3045543" y="17989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0.7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93F3537-7D88-DEC7-DC92-EC40B0F040C2}"/>
              </a:ext>
            </a:extLst>
          </p:cNvPr>
          <p:cNvGrpSpPr/>
          <p:nvPr/>
        </p:nvGrpSpPr>
        <p:grpSpPr>
          <a:xfrm>
            <a:off x="1106777" y="2270327"/>
            <a:ext cx="2113287" cy="2132429"/>
            <a:chOff x="3813727" y="2284712"/>
            <a:chExt cx="2113287" cy="213242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BEFFA5-F7EE-6C2E-1B12-1BC972B1BB53}"/>
                </a:ext>
              </a:extLst>
            </p:cNvPr>
            <p:cNvSpPr/>
            <p:nvPr/>
          </p:nvSpPr>
          <p:spPr>
            <a:xfrm>
              <a:off x="3908323" y="2654711"/>
              <a:ext cx="2018691" cy="17624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C052A8E-3B11-2FEA-B840-8B8170BA7D60}"/>
                </a:ext>
              </a:extLst>
            </p:cNvPr>
            <p:cNvSpPr txBox="1"/>
            <p:nvPr/>
          </p:nvSpPr>
          <p:spPr>
            <a:xfrm>
              <a:off x="3813727" y="228471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0.5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2E4B199-D647-C9F9-422A-BD0C333685EF}"/>
              </a:ext>
            </a:extLst>
          </p:cNvPr>
          <p:cNvSpPr txBox="1"/>
          <p:nvPr/>
        </p:nvSpPr>
        <p:spPr>
          <a:xfrm>
            <a:off x="3927166" y="2234277"/>
            <a:ext cx="56297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0.8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69A6A3-4918-6905-2F7E-46199B812799}"/>
              </a:ext>
            </a:extLst>
          </p:cNvPr>
          <p:cNvGrpSpPr/>
          <p:nvPr/>
        </p:nvGrpSpPr>
        <p:grpSpPr>
          <a:xfrm>
            <a:off x="4259004" y="2573723"/>
            <a:ext cx="1779839" cy="1829033"/>
            <a:chOff x="6965954" y="2588108"/>
            <a:chExt cx="1779839" cy="182903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4E041D-1F7F-4DCB-BB34-DE54459CBF4C}"/>
                </a:ext>
              </a:extLst>
            </p:cNvPr>
            <p:cNvSpPr/>
            <p:nvPr/>
          </p:nvSpPr>
          <p:spPr>
            <a:xfrm rot="5400000">
              <a:off x="7186151" y="2857499"/>
              <a:ext cx="1489587" cy="1629697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333F4A3-C8D3-EF59-3478-B8067B0C1988}"/>
                </a:ext>
              </a:extLst>
            </p:cNvPr>
            <p:cNvSpPr txBox="1"/>
            <p:nvPr/>
          </p:nvSpPr>
          <p:spPr>
            <a:xfrm>
              <a:off x="6965954" y="258810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0.6</a:t>
              </a:r>
            </a:p>
          </p:txBody>
        </p:sp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6182955C-80C9-95EA-DF3B-3AE1C4D31652}"/>
              </a:ext>
            </a:extLst>
          </p:cNvPr>
          <p:cNvGraphicFramePr>
            <a:graphicFrameLocks noGrp="1"/>
          </p:cNvGraphicFramePr>
          <p:nvPr/>
        </p:nvGraphicFramePr>
        <p:xfrm>
          <a:off x="9060714" y="1846580"/>
          <a:ext cx="1257300" cy="3164840"/>
        </p:xfrm>
        <a:graphic>
          <a:graphicData uri="http://schemas.openxmlformats.org/drawingml/2006/table">
            <a:tbl>
              <a:tblPr firstRow="1" firstCol="1" bandRow="1"/>
              <a:tblGrid>
                <a:gridCol w="627380">
                  <a:extLst>
                    <a:ext uri="{9D8B030D-6E8A-4147-A177-3AD203B41FA5}">
                      <a16:colId xmlns:a16="http://schemas.microsoft.com/office/drawing/2014/main" val="8132758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7732864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Box#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12816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6797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301568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29843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44199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910381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62152041-6332-19A5-FFA7-795C4F1D4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44" y="1454486"/>
            <a:ext cx="2091690" cy="91027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9266EF7-7CB4-B3C4-3DEE-93C4C0212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244" y="2358033"/>
            <a:ext cx="2253805" cy="2520164"/>
          </a:xfrm>
          <a:prstGeom prst="rect">
            <a:avLst/>
          </a:prstGeom>
        </p:spPr>
      </p:pic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EFCB0060-47CE-5AD7-EAD9-05B66FFCAE60}"/>
              </a:ext>
            </a:extLst>
          </p:cNvPr>
          <p:cNvGraphicFramePr>
            <a:graphicFrameLocks noGrp="1"/>
          </p:cNvGraphicFramePr>
          <p:nvPr/>
        </p:nvGraphicFramePr>
        <p:xfrm>
          <a:off x="10601992" y="1846580"/>
          <a:ext cx="595234" cy="3164838"/>
        </p:xfrm>
        <a:graphic>
          <a:graphicData uri="http://schemas.openxmlformats.org/drawingml/2006/table">
            <a:tbl>
              <a:tblPr firstRow="1" firstCol="1" bandRow="1"/>
              <a:tblGrid>
                <a:gridCol w="595234">
                  <a:extLst>
                    <a:ext uri="{9D8B030D-6E8A-4147-A177-3AD203B41FA5}">
                      <a16:colId xmlns:a16="http://schemas.microsoft.com/office/drawing/2014/main" val="1493081708"/>
                    </a:ext>
                  </a:extLst>
                </a:gridCol>
              </a:tblGrid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IoU</a:t>
                      </a: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696023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911272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325388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181951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523527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979281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14A6CAAA-EF1A-5328-A472-71BA8C5F2E3C}"/>
              </a:ext>
            </a:extLst>
          </p:cNvPr>
          <p:cNvGraphicFramePr>
            <a:graphicFrameLocks noGrp="1"/>
          </p:cNvGraphicFramePr>
          <p:nvPr/>
        </p:nvGraphicFramePr>
        <p:xfrm>
          <a:off x="9060714" y="1846580"/>
          <a:ext cx="1257300" cy="3164840"/>
        </p:xfrm>
        <a:graphic>
          <a:graphicData uri="http://schemas.openxmlformats.org/drawingml/2006/table">
            <a:tbl>
              <a:tblPr firstRow="1" firstCol="1" bandRow="1"/>
              <a:tblGrid>
                <a:gridCol w="627380">
                  <a:extLst>
                    <a:ext uri="{9D8B030D-6E8A-4147-A177-3AD203B41FA5}">
                      <a16:colId xmlns:a16="http://schemas.microsoft.com/office/drawing/2014/main" val="8132758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7732864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Box#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12816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solidFill>
                            <a:schemeClr val="accent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solidFill>
                            <a:schemeClr val="accent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6797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solidFill>
                            <a:schemeClr val="accent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solidFill>
                            <a:schemeClr val="accent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301568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29843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44199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910381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C27DC80C-3E86-C83E-CBF6-21E2542FBEF2}"/>
              </a:ext>
            </a:extLst>
          </p:cNvPr>
          <p:cNvGraphicFramePr>
            <a:graphicFrameLocks noGrp="1"/>
          </p:cNvGraphicFramePr>
          <p:nvPr/>
        </p:nvGraphicFramePr>
        <p:xfrm>
          <a:off x="10601992" y="1846580"/>
          <a:ext cx="595234" cy="3164838"/>
        </p:xfrm>
        <a:graphic>
          <a:graphicData uri="http://schemas.openxmlformats.org/drawingml/2006/table">
            <a:tbl>
              <a:tblPr firstRow="1" firstCol="1" bandRow="1"/>
              <a:tblGrid>
                <a:gridCol w="595234">
                  <a:extLst>
                    <a:ext uri="{9D8B030D-6E8A-4147-A177-3AD203B41FA5}">
                      <a16:colId xmlns:a16="http://schemas.microsoft.com/office/drawing/2014/main" val="1493081708"/>
                    </a:ext>
                  </a:extLst>
                </a:gridCol>
              </a:tblGrid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IoU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696023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solidFill>
                            <a:schemeClr val="accent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911272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solidFill>
                            <a:schemeClr val="accent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325388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181951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523527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979281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B585717F-1934-0343-73D4-775063558198}"/>
              </a:ext>
            </a:extLst>
          </p:cNvPr>
          <p:cNvGraphicFramePr>
            <a:graphicFrameLocks noGrp="1"/>
          </p:cNvGraphicFramePr>
          <p:nvPr/>
        </p:nvGraphicFramePr>
        <p:xfrm>
          <a:off x="11464017" y="2603609"/>
          <a:ext cx="554204" cy="1468353"/>
        </p:xfrm>
        <a:graphic>
          <a:graphicData uri="http://schemas.openxmlformats.org/drawingml/2006/table">
            <a:tbl>
              <a:tblPr firstRow="1" firstCol="1" bandRow="1"/>
              <a:tblGrid>
                <a:gridCol w="554204">
                  <a:extLst>
                    <a:ext uri="{9D8B030D-6E8A-4147-A177-3AD203B41FA5}">
                      <a16:colId xmlns:a16="http://schemas.microsoft.com/office/drawing/2014/main" val="1399205014"/>
                    </a:ext>
                  </a:extLst>
                </a:gridCol>
              </a:tblGrid>
              <a:tr h="489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Boxes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500666"/>
                  </a:ext>
                </a:extLst>
              </a:tr>
              <a:tr h="489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093040"/>
                  </a:ext>
                </a:extLst>
              </a:tr>
              <a:tr h="489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610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6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DD02B-DF74-BCA4-F4A3-97193001C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0EFAC-0CC8-9C0D-662D-421BD585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Non Max </a:t>
            </a:r>
            <a:r>
              <a:rPr lang="nl-NL" dirty="0" err="1"/>
              <a:t>Supression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2AE80-DB3B-6789-12D5-562134F7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01272F-C17F-4525-A13D-7737166175FC}" type="datetime4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 maart 2025</a:t>
            </a:fld>
            <a:endParaRPr kumimoji="0" lang="nl-NL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AB98-D19E-97E3-8E25-1EFA098A41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000" b="0" i="0" u="none" strike="noStrike" kern="1200" cap="none" spc="0" normalizeH="0" baseline="0" noProof="0">
                <a:ln>
                  <a:noFill/>
                </a:ln>
                <a:solidFill>
                  <a:srgbClr val="C7002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| </a:t>
            </a:r>
            <a:fld id="{75858F3E-B417-432D-910B-1B0A8C2DCBA3}" type="slidenum">
              <a:rPr kumimoji="0" lang="nl-NL" sz="1000" b="0" i="0" u="none" strike="noStrike" kern="1200" cap="none" spc="0" normalizeH="0" baseline="0" noProof="0" smtClean="0">
                <a:ln>
                  <a:noFill/>
                </a:ln>
                <a:solidFill>
                  <a:srgbClr val="C7002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000" b="0" i="0" u="none" strike="noStrike" kern="1200" cap="none" spc="0" normalizeH="0" baseline="0" noProof="0" dirty="0">
              <a:ln>
                <a:noFill/>
              </a:ln>
              <a:solidFill>
                <a:srgbClr val="C7002B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32" name="Picture 8" descr="Bringing A New Dog Home: Teaching Two Dogs To Get Along – PupLife Dog  Supplies">
            <a:extLst>
              <a:ext uri="{FF2B5EF4-FFF2-40B4-BE49-F238E27FC236}">
                <a16:creationId xmlns:a16="http://schemas.microsoft.com/office/drawing/2014/main" id="{0393C616-256D-3CC0-B288-7EDA18C3C03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1641050"/>
            <a:ext cx="5664200" cy="424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A842BC8-BD41-446F-F40E-08A6E9B205DC}"/>
              </a:ext>
            </a:extLst>
          </p:cNvPr>
          <p:cNvSpPr/>
          <p:nvPr/>
        </p:nvSpPr>
        <p:spPr>
          <a:xfrm>
            <a:off x="5003824" y="3492043"/>
            <a:ext cx="82830" cy="80454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7A70C271-0DB2-3387-7DD0-445C551921E2}"/>
              </a:ext>
            </a:extLst>
          </p:cNvPr>
          <p:cNvSpPr/>
          <p:nvPr/>
        </p:nvSpPr>
        <p:spPr>
          <a:xfrm>
            <a:off x="2321901" y="3661950"/>
            <a:ext cx="82830" cy="80454"/>
          </a:xfrm>
          <a:prstGeom prst="flowChartConnec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A243DF-ECD5-BB6F-4F00-60659EBF518E}"/>
              </a:ext>
            </a:extLst>
          </p:cNvPr>
          <p:cNvSpPr/>
          <p:nvPr/>
        </p:nvSpPr>
        <p:spPr>
          <a:xfrm>
            <a:off x="4077308" y="2573723"/>
            <a:ext cx="1961535" cy="1829033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B2FDBE5-8A47-ACE5-1099-81C98580DA35}"/>
              </a:ext>
            </a:extLst>
          </p:cNvPr>
          <p:cNvSpPr/>
          <p:nvPr/>
        </p:nvSpPr>
        <p:spPr>
          <a:xfrm>
            <a:off x="891657" y="1969273"/>
            <a:ext cx="2905432" cy="356173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FC28EC-0FB6-3701-8BA4-421D12976087}"/>
              </a:ext>
            </a:extLst>
          </p:cNvPr>
          <p:cNvSpPr txBox="1"/>
          <p:nvPr/>
        </p:nvSpPr>
        <p:spPr>
          <a:xfrm>
            <a:off x="781044" y="1639716"/>
            <a:ext cx="56297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0.9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BB90D18-D277-C843-30C3-6EC0DEA37FA8}"/>
              </a:ext>
            </a:extLst>
          </p:cNvPr>
          <p:cNvGrpSpPr/>
          <p:nvPr/>
        </p:nvGrpSpPr>
        <p:grpSpPr>
          <a:xfrm>
            <a:off x="357673" y="1829163"/>
            <a:ext cx="3628102" cy="2770549"/>
            <a:chOff x="3045543" y="1798992"/>
            <a:chExt cx="3628102" cy="2770549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100ACC-6202-68E9-CDBD-AEF3A7A1BB34}"/>
                </a:ext>
              </a:extLst>
            </p:cNvPr>
            <p:cNvSpPr/>
            <p:nvPr/>
          </p:nvSpPr>
          <p:spPr>
            <a:xfrm>
              <a:off x="3138751" y="2123768"/>
              <a:ext cx="3534894" cy="244577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69DDA8-9BE3-62E1-5A9E-0BA87BD63931}"/>
                </a:ext>
              </a:extLst>
            </p:cNvPr>
            <p:cNvSpPr txBox="1"/>
            <p:nvPr/>
          </p:nvSpPr>
          <p:spPr>
            <a:xfrm>
              <a:off x="3045543" y="17989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0.7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1077EC-8ED9-A694-AE83-AE51DF508D84}"/>
              </a:ext>
            </a:extLst>
          </p:cNvPr>
          <p:cNvGrpSpPr/>
          <p:nvPr/>
        </p:nvGrpSpPr>
        <p:grpSpPr>
          <a:xfrm>
            <a:off x="1106777" y="2270327"/>
            <a:ext cx="2113287" cy="2132429"/>
            <a:chOff x="3813727" y="2284712"/>
            <a:chExt cx="2113287" cy="213242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70C13B-9B19-C2E7-D741-2E564C72B97C}"/>
                </a:ext>
              </a:extLst>
            </p:cNvPr>
            <p:cNvSpPr/>
            <p:nvPr/>
          </p:nvSpPr>
          <p:spPr>
            <a:xfrm>
              <a:off x="3908323" y="2654711"/>
              <a:ext cx="2018691" cy="176243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DCCFCE8-5A0E-81E1-434B-3B0DF7C40D92}"/>
                </a:ext>
              </a:extLst>
            </p:cNvPr>
            <p:cNvSpPr txBox="1"/>
            <p:nvPr/>
          </p:nvSpPr>
          <p:spPr>
            <a:xfrm>
              <a:off x="3813727" y="228471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0.5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B5691E4-2F1E-6441-1A65-EFC89C14FDE6}"/>
              </a:ext>
            </a:extLst>
          </p:cNvPr>
          <p:cNvSpPr txBox="1"/>
          <p:nvPr/>
        </p:nvSpPr>
        <p:spPr>
          <a:xfrm>
            <a:off x="3927166" y="2234277"/>
            <a:ext cx="56297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0.8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2A6CF9-5DA6-7592-6E5D-283D598D8B25}"/>
              </a:ext>
            </a:extLst>
          </p:cNvPr>
          <p:cNvGrpSpPr/>
          <p:nvPr/>
        </p:nvGrpSpPr>
        <p:grpSpPr>
          <a:xfrm>
            <a:off x="4259004" y="2573723"/>
            <a:ext cx="1779839" cy="1829033"/>
            <a:chOff x="6965954" y="2588108"/>
            <a:chExt cx="1779839" cy="182903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C4BC37-FDE4-63E1-6F5B-78AF217E582D}"/>
                </a:ext>
              </a:extLst>
            </p:cNvPr>
            <p:cNvSpPr/>
            <p:nvPr/>
          </p:nvSpPr>
          <p:spPr>
            <a:xfrm rot="5400000">
              <a:off x="7186151" y="2857499"/>
              <a:ext cx="1489587" cy="1629697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88387A-626D-7F04-72F9-B932F05729C4}"/>
                </a:ext>
              </a:extLst>
            </p:cNvPr>
            <p:cNvSpPr txBox="1"/>
            <p:nvPr/>
          </p:nvSpPr>
          <p:spPr>
            <a:xfrm>
              <a:off x="6965954" y="2588108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NL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Verdana"/>
                  <a:ea typeface="+mn-ea"/>
                  <a:cs typeface="+mn-cs"/>
                </a:rPr>
                <a:t>0.6</a:t>
              </a:r>
            </a:p>
          </p:txBody>
        </p:sp>
      </p:grp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EF88537-1877-EF7A-6A2E-35BFB01AC30A}"/>
              </a:ext>
            </a:extLst>
          </p:cNvPr>
          <p:cNvGraphicFramePr>
            <a:graphicFrameLocks noGrp="1"/>
          </p:cNvGraphicFramePr>
          <p:nvPr/>
        </p:nvGraphicFramePr>
        <p:xfrm>
          <a:off x="9060714" y="1846580"/>
          <a:ext cx="1257300" cy="3164840"/>
        </p:xfrm>
        <a:graphic>
          <a:graphicData uri="http://schemas.openxmlformats.org/drawingml/2006/table">
            <a:tbl>
              <a:tblPr firstRow="1" firstCol="1" bandRow="1"/>
              <a:tblGrid>
                <a:gridCol w="627380">
                  <a:extLst>
                    <a:ext uri="{9D8B030D-6E8A-4147-A177-3AD203B41FA5}">
                      <a16:colId xmlns:a16="http://schemas.microsoft.com/office/drawing/2014/main" val="8132758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7732864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Box#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12816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6797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301568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29843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44199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910381"/>
                  </a:ext>
                </a:extLst>
              </a:tr>
            </a:tbl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C22C0159-4FEF-335A-6B99-2AAF9D8FC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244" y="1454486"/>
            <a:ext cx="2091690" cy="910273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A006BEA-3332-12E5-D4EE-9F9D25ED71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244" y="2358033"/>
            <a:ext cx="2253805" cy="2520164"/>
          </a:xfrm>
          <a:prstGeom prst="rect">
            <a:avLst/>
          </a:prstGeom>
        </p:spPr>
      </p:pic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8EF7680E-48E7-F1C6-335C-DA3A8C8ED2ED}"/>
              </a:ext>
            </a:extLst>
          </p:cNvPr>
          <p:cNvGraphicFramePr>
            <a:graphicFrameLocks noGrp="1"/>
          </p:cNvGraphicFramePr>
          <p:nvPr/>
        </p:nvGraphicFramePr>
        <p:xfrm>
          <a:off x="10601992" y="1846580"/>
          <a:ext cx="595234" cy="3164838"/>
        </p:xfrm>
        <a:graphic>
          <a:graphicData uri="http://schemas.openxmlformats.org/drawingml/2006/table">
            <a:tbl>
              <a:tblPr firstRow="1" firstCol="1" bandRow="1"/>
              <a:tblGrid>
                <a:gridCol w="595234">
                  <a:extLst>
                    <a:ext uri="{9D8B030D-6E8A-4147-A177-3AD203B41FA5}">
                      <a16:colId xmlns:a16="http://schemas.microsoft.com/office/drawing/2014/main" val="1493081708"/>
                    </a:ext>
                  </a:extLst>
                </a:gridCol>
              </a:tblGrid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IoU</a:t>
                      </a: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696023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911272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325388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181951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523527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979281"/>
                  </a:ext>
                </a:extLst>
              </a:tr>
            </a:tbl>
          </a:graphicData>
        </a:graphic>
      </p:graphicFrame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D206306F-5768-1926-97CB-2B01C3FD1D41}"/>
              </a:ext>
            </a:extLst>
          </p:cNvPr>
          <p:cNvGraphicFramePr>
            <a:graphicFrameLocks noGrp="1"/>
          </p:cNvGraphicFramePr>
          <p:nvPr/>
        </p:nvGraphicFramePr>
        <p:xfrm>
          <a:off x="11464017" y="2603609"/>
          <a:ext cx="554204" cy="1468353"/>
        </p:xfrm>
        <a:graphic>
          <a:graphicData uri="http://schemas.openxmlformats.org/drawingml/2006/table">
            <a:tbl>
              <a:tblPr firstRow="1" firstCol="1" bandRow="1"/>
              <a:tblGrid>
                <a:gridCol w="554204">
                  <a:extLst>
                    <a:ext uri="{9D8B030D-6E8A-4147-A177-3AD203B41FA5}">
                      <a16:colId xmlns:a16="http://schemas.microsoft.com/office/drawing/2014/main" val="1399205014"/>
                    </a:ext>
                  </a:extLst>
                </a:gridCol>
              </a:tblGrid>
              <a:tr h="489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Boxes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1500666"/>
                  </a:ext>
                </a:extLst>
              </a:tr>
              <a:tr h="489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1093040"/>
                  </a:ext>
                </a:extLst>
              </a:tr>
              <a:tr h="4894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61032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A60657-D7A6-4E9E-BDA9-4C0BF4C76777}"/>
              </a:ext>
            </a:extLst>
          </p:cNvPr>
          <p:cNvGraphicFramePr>
            <a:graphicFrameLocks noGrp="1"/>
          </p:cNvGraphicFramePr>
          <p:nvPr/>
        </p:nvGraphicFramePr>
        <p:xfrm>
          <a:off x="9060714" y="1846580"/>
          <a:ext cx="1257300" cy="3164840"/>
        </p:xfrm>
        <a:graphic>
          <a:graphicData uri="http://schemas.openxmlformats.org/drawingml/2006/table">
            <a:tbl>
              <a:tblPr firstRow="1" firstCol="1" bandRow="1"/>
              <a:tblGrid>
                <a:gridCol w="627380">
                  <a:extLst>
                    <a:ext uri="{9D8B030D-6E8A-4147-A177-3AD203B41FA5}">
                      <a16:colId xmlns:a16="http://schemas.microsoft.com/office/drawing/2014/main" val="813275836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3773286401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Box#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Score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12816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936797"/>
                  </a:ext>
                </a:extLst>
              </a:tr>
              <a:tr h="54546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301568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298431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441990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>
                          <a:solidFill>
                            <a:schemeClr val="accent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solidFill>
                            <a:schemeClr val="accent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39103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9A20AF-5DA9-A824-4F63-512DA982374A}"/>
              </a:ext>
            </a:extLst>
          </p:cNvPr>
          <p:cNvGraphicFramePr>
            <a:graphicFrameLocks noGrp="1"/>
          </p:cNvGraphicFramePr>
          <p:nvPr/>
        </p:nvGraphicFramePr>
        <p:xfrm>
          <a:off x="10601992" y="1846580"/>
          <a:ext cx="595234" cy="3164838"/>
        </p:xfrm>
        <a:graphic>
          <a:graphicData uri="http://schemas.openxmlformats.org/drawingml/2006/table">
            <a:tbl>
              <a:tblPr firstRow="1" firstCol="1" bandRow="1"/>
              <a:tblGrid>
                <a:gridCol w="595234">
                  <a:extLst>
                    <a:ext uri="{9D8B030D-6E8A-4147-A177-3AD203B41FA5}">
                      <a16:colId xmlns:a16="http://schemas.microsoft.com/office/drawing/2014/main" val="1493081708"/>
                    </a:ext>
                  </a:extLst>
                </a:gridCol>
              </a:tblGrid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 err="1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IoU</a:t>
                      </a: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696023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911272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325388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8181951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nl-NL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0523527"/>
                  </a:ext>
                </a:extLst>
              </a:tr>
              <a:tr h="5274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nl-NL" sz="1100" kern="100" dirty="0">
                          <a:solidFill>
                            <a:schemeClr val="accent1"/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3979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52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Logo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Presentatietite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Ondertitel"/>
</p:tagLst>
</file>

<file path=ppt/theme/theme1.xml><?xml version="1.0" encoding="utf-8"?>
<a:theme xmlns:a="http://schemas.openxmlformats.org/drawingml/2006/main" name="Kantoorthema">
  <a:themeElements>
    <a:clrScheme name="Avans">
      <a:dk1>
        <a:sysClr val="windowText" lastClr="000000"/>
      </a:dk1>
      <a:lt1>
        <a:sysClr val="window" lastClr="FFFFFF"/>
      </a:lt1>
      <a:dk2>
        <a:srgbClr val="808080"/>
      </a:dk2>
      <a:lt2>
        <a:srgbClr val="E7E6E6"/>
      </a:lt2>
      <a:accent1>
        <a:srgbClr val="C7002B"/>
      </a:accent1>
      <a:accent2>
        <a:srgbClr val="E0AAAC"/>
      </a:accent2>
      <a:accent3>
        <a:srgbClr val="AEAEAE"/>
      </a:accent3>
      <a:accent4>
        <a:srgbClr val="808080"/>
      </a:accent4>
      <a:accent5>
        <a:srgbClr val="767676"/>
      </a:accent5>
      <a:accent6>
        <a:srgbClr val="522641"/>
      </a:accent6>
      <a:hlink>
        <a:srgbClr val="0563C1"/>
      </a:hlink>
      <a:folHlink>
        <a:srgbClr val="954F72"/>
      </a:folHlink>
    </a:clrScheme>
    <a:fontScheme name="Avan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eedbeeld.potx" id="{B747C29D-AF36-4102-BADE-BA51BC5C9ABD}" vid="{014ED963-2C9F-4FAD-889A-9D03B08F8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30619832326146B3F07C61A9D4E519" ma:contentTypeVersion="15" ma:contentTypeDescription="Create a new document." ma:contentTypeScope="" ma:versionID="8458caf6b4ae9334283da628c8b0cfef">
  <xsd:schema xmlns:xsd="http://www.w3.org/2001/XMLSchema" xmlns:xs="http://www.w3.org/2001/XMLSchema" xmlns:p="http://schemas.microsoft.com/office/2006/metadata/properties" xmlns:ns2="931cf3c9-c123-422a-b216-df700839deed" xmlns:ns3="5e8ace56-cf5c-411f-bb54-d9593af56af3" targetNamespace="http://schemas.microsoft.com/office/2006/metadata/properties" ma:root="true" ma:fieldsID="b352020828b7a094d773303bdbdbcdfa" ns2:_="" ns3:_="">
    <xsd:import namespace="931cf3c9-c123-422a-b216-df700839deed"/>
    <xsd:import namespace="5e8ace56-cf5c-411f-bb54-d9593af56a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cf3c9-c123-422a-b216-df700839de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8ace56-cf5c-411f-bb54-d9593af56af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63B157-1345-4E81-9EED-3069D3D309B4}"/>
</file>

<file path=customXml/itemProps2.xml><?xml version="1.0" encoding="utf-8"?>
<ds:datastoreItem xmlns:ds="http://schemas.openxmlformats.org/officeDocument/2006/customXml" ds:itemID="{231FB4EB-4C26-4ED3-8490-7459B3A69789}"/>
</file>

<file path=customXml/itemProps3.xml><?xml version="1.0" encoding="utf-8"?>
<ds:datastoreItem xmlns:ds="http://schemas.openxmlformats.org/officeDocument/2006/customXml" ds:itemID="{FE1CEEB8-BD74-4095-87C3-8BB094804080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764</Words>
  <Application>Microsoft Office PowerPoint</Application>
  <PresentationFormat>Widescreen</PresentationFormat>
  <Paragraphs>211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Verdana</vt:lpstr>
      <vt:lpstr>Kantoorthema</vt:lpstr>
      <vt:lpstr>You only look once (YOLO)</vt:lpstr>
      <vt:lpstr>PowerPoint Presentation</vt:lpstr>
      <vt:lpstr>PowerPoint Presentation</vt:lpstr>
      <vt:lpstr>PowerPoint Presentation</vt:lpstr>
      <vt:lpstr>Predicting</vt:lpstr>
      <vt:lpstr>PowerPoint Presentation</vt:lpstr>
      <vt:lpstr>PowerPoint Presentation</vt:lpstr>
      <vt:lpstr>Non Max Supression</vt:lpstr>
      <vt:lpstr>Non Max Supression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Emile Jaspar</dc:creator>
  <cp:lastModifiedBy>Emile Jaspar</cp:lastModifiedBy>
  <cp:revision>1</cp:revision>
  <dcterms:created xsi:type="dcterms:W3CDTF">2025-03-31T09:39:53Z</dcterms:created>
  <dcterms:modified xsi:type="dcterms:W3CDTF">2025-03-31T09:41:09Z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0x010100CE30619832326146B3F07C61A9D4E519</vt:lpwstr>
  </property>
</Properties>
</file>