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  <a:prstGeom prst="rect">
            <a:avLst/>
          </a:prstGeom>
        </p:spPr>
        <p:txBody>
          <a:bodyPr anchor="b"/>
          <a:lstStyle>
            <a:lvl1pPr>
              <a:defRPr sz="9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5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5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0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5CE9061C-34A2-464E-B3DB-83429D2DA565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/>
          <a:lstStyle/>
          <a:p>
            <a:fld id="{8DFBD2C3-06F0-4ACF-9A45-2793DA5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5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5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0395168" y="1337515"/>
            <a:ext cx="4435257" cy="3440499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wwwwwwwwww</a:t>
            </a:r>
            <a:endParaRPr lang="en-GB" dirty="0"/>
          </a:p>
        </p:txBody>
      </p:sp>
      <p:sp>
        <p:nvSpPr>
          <p:cNvPr id="43" name="Rounded Rectangle 42"/>
          <p:cNvSpPr/>
          <p:nvPr/>
        </p:nvSpPr>
        <p:spPr>
          <a:xfrm>
            <a:off x="4850969" y="3108390"/>
            <a:ext cx="5429143" cy="18975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76710" y="1337515"/>
            <a:ext cx="4447690" cy="1691436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119350" cy="1100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Newcastle University – Logos Downloa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7" y="103785"/>
            <a:ext cx="2385232" cy="89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51" y="207570"/>
            <a:ext cx="4102315" cy="651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2267" y="42488"/>
            <a:ext cx="8077845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8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Battery Monitoring System &amp; State of Charge Estimation Models</a:t>
            </a:r>
            <a:endParaRPr lang="en-GB" sz="28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4544" y="689454"/>
            <a:ext cx="126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D. Woodhall</a:t>
            </a: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487" y="1204165"/>
            <a:ext cx="14752879" cy="93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93782" y="1364592"/>
            <a:ext cx="17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GB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76710" y="1705512"/>
            <a:ext cx="4447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State of Charge (SoC) estimation in Li-ion batteries can be done using several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most promising of these incorporate machine learning or deep learning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4 Models were made to find the optimal result.</a:t>
            </a: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6710" y="3108389"/>
            <a:ext cx="4447690" cy="66674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87487" y="3210930"/>
            <a:ext cx="12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Aims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1100" y="3149374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To design a BMS and produce a robust SoC estimation model.</a:t>
            </a: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8223" y="3858123"/>
            <a:ext cx="4447690" cy="1971103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508876" y="3896223"/>
            <a:ext cx="2006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u="sng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roposed Models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08465" y="4229540"/>
            <a:ext cx="4427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Four models were proposed as potential solutions to the SoC estimation problem: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Kalman Filter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Random Forest Regression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Support Vector Regression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Neural Network</a:t>
            </a: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6710" y="5923242"/>
            <a:ext cx="4447690" cy="1409700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008496" y="5895965"/>
            <a:ext cx="984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ataset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222" y="6247120"/>
            <a:ext cx="4436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dataset used to train the SoC models included various drive cycles performed on a Panasonic 18650PF Li-ion battery by Dr. Phillip Kollmeyer at McMaster University [1].</a:t>
            </a: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8464" y="7421310"/>
            <a:ext cx="4358790" cy="2992690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796873" y="7421304"/>
            <a:ext cx="1391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BMS Circuit</a:t>
            </a:r>
            <a:endParaRPr lang="en-GB" sz="2000" dirty="0"/>
          </a:p>
        </p:txBody>
      </p:sp>
      <p:pic>
        <p:nvPicPr>
          <p:cNvPr id="30" name="Picture 29" descr="C:\Users\Danie\Desktop\EH Tabs\circuit (1).png"/>
          <p:cNvPicPr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4065" r="2255" b="2404"/>
          <a:stretch/>
        </p:blipFill>
        <p:spPr bwMode="auto">
          <a:xfrm>
            <a:off x="308464" y="7821414"/>
            <a:ext cx="4162267" cy="24201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4851096" y="1337516"/>
            <a:ext cx="5388798" cy="1691436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193592" y="1353427"/>
            <a:ext cx="270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omparison of Models</a:t>
            </a:r>
            <a:endParaRPr lang="en-GB" sz="24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4868728" y="1686049"/>
            <a:ext cx="537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proposed models were constructed and the minimum mean absolute error for the un-tuned models calculated.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Kalman Filter involves a different predictive process, it’s used to smooth out any fluctuations in measurements from the BMS sensors so is not included in the results.</a:t>
            </a: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65998"/>
              </p:ext>
            </p:extLst>
          </p:nvPr>
        </p:nvGraphicFramePr>
        <p:xfrm>
          <a:off x="5239179" y="3479381"/>
          <a:ext cx="4649494" cy="1395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4747"/>
                <a:gridCol w="2324747"/>
              </a:tblGrid>
              <a:tr h="34876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Model Type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MAE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67">
                <a:tc>
                  <a:txBody>
                    <a:bodyPr/>
                    <a:lstStyle/>
                    <a:p>
                      <a:pPr algn="l"/>
                      <a:r>
                        <a:rPr lang="en-GB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 Forest Regression</a:t>
                      </a:r>
                      <a:endParaRPr lang="en-GB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14.19%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67">
                <a:tc>
                  <a:txBody>
                    <a:bodyPr/>
                    <a:lstStyle/>
                    <a:p>
                      <a:pPr algn="l"/>
                      <a:r>
                        <a:rPr lang="en-GB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Support Vector Regression</a:t>
                      </a:r>
                      <a:endParaRPr lang="en-GB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10.44%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6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Neural</a:t>
                      </a:r>
                      <a:r>
                        <a:rPr lang="en-GB" sz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Network</a:t>
                      </a:r>
                      <a:endParaRPr lang="en-GB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9.86%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193592" y="3071289"/>
            <a:ext cx="270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Preliminary Results</a:t>
            </a:r>
            <a:endParaRPr lang="en-GB" sz="2400" u="sng" dirty="0"/>
          </a:p>
        </p:txBody>
      </p:sp>
      <p:sp>
        <p:nvSpPr>
          <p:cNvPr id="44" name="Rounded Rectangle 43"/>
          <p:cNvSpPr/>
          <p:nvPr/>
        </p:nvSpPr>
        <p:spPr>
          <a:xfrm>
            <a:off x="4868728" y="5104857"/>
            <a:ext cx="5411384" cy="1689644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5509459" y="5104856"/>
            <a:ext cx="407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Conclusions from Preliminary Results</a:t>
            </a:r>
            <a:endParaRPr lang="en-GB" sz="24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4880241" y="5452758"/>
            <a:ext cx="5371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he preliminary results show that the Neural Network performed the best out of the three models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w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ith a minimum un-tuned MAE of 9.86%.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Neural Network was chosen to be tuned to further decrease the MAE for the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68728" y="6910179"/>
            <a:ext cx="5411384" cy="3503821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070641" y="6938041"/>
            <a:ext cx="30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uning the Neural Network</a:t>
            </a:r>
            <a:endParaRPr lang="en-GB" sz="2400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4925874" y="7306415"/>
            <a:ext cx="5305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Neural Network was tuned by varying two parameters: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number of hidden layers in the network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number of nodes per hidden layer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number of epochs</a:t>
            </a:r>
          </a:p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Optimal values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Hidden layers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Nodes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Number of epochs = 4200</a:t>
            </a:r>
          </a:p>
          <a:p>
            <a:endParaRPr lang="en-GB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model was then validated on previously unseen data to give the final MAE.</a:t>
            </a:r>
          </a:p>
        </p:txBody>
      </p:sp>
      <p:pic>
        <p:nvPicPr>
          <p:cNvPr id="52" name="Picture 51" descr="C:\Users\Danie\Desktop\Graphs\Neural Network, 1HL,4N,7000E.png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397" y="1686049"/>
            <a:ext cx="4357799" cy="295741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10970163" y="1319994"/>
            <a:ext cx="329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raph of Epochs against MAE</a:t>
            </a:r>
            <a:endParaRPr lang="en-GB" sz="2400" u="sng" dirty="0"/>
          </a:p>
        </p:txBody>
      </p:sp>
      <p:sp>
        <p:nvSpPr>
          <p:cNvPr id="55" name="Rounded Rectangle 54"/>
          <p:cNvSpPr/>
          <p:nvPr/>
        </p:nvSpPr>
        <p:spPr>
          <a:xfrm>
            <a:off x="10401252" y="4881799"/>
            <a:ext cx="4424786" cy="15711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0570849" y="4881799"/>
            <a:ext cx="406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</a:t>
            </a:r>
            <a:r>
              <a:rPr lang="en-GB" sz="2000" u="sng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Results of the </a:t>
            </a:r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Neural Network</a:t>
            </a:r>
            <a:endParaRPr lang="en-GB" sz="2400" u="sng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66538"/>
              </p:ext>
            </p:extLst>
          </p:nvPr>
        </p:nvGraphicFramePr>
        <p:xfrm>
          <a:off x="10575095" y="5361217"/>
          <a:ext cx="4110920" cy="92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34"/>
                <a:gridCol w="752475"/>
                <a:gridCol w="790575"/>
                <a:gridCol w="744749"/>
                <a:gridCol w="974387"/>
              </a:tblGrid>
              <a:tr h="6231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Hidden</a:t>
                      </a:r>
                      <a:r>
                        <a:rPr lang="en-GB" sz="1600" baseline="0" dirty="0" smtClean="0"/>
                        <a:t> Layers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Nodes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Epochs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MAE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Validated</a:t>
                      </a:r>
                      <a:r>
                        <a:rPr lang="en-GB" sz="1400" baseline="0" dirty="0" smtClean="0"/>
                        <a:t> MAE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4200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3.10%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6.96%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10400494" y="6532224"/>
            <a:ext cx="4447690" cy="2950179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0582197" y="6576805"/>
            <a:ext cx="406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Conclusions</a:t>
            </a:r>
            <a:endParaRPr lang="en-GB" sz="2400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10412927" y="6927858"/>
            <a:ext cx="4413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Neural Network was concluded to be the best model to estimate SoC due to it having the lowest MAE.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final validated MAE for the Neural Network was 6.96%.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Improvements to the Neural Network could be made by adding an LSTM layer.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Neural Network can account for noise in measurements without the need for a Kalman Filter.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405639" y="9578270"/>
            <a:ext cx="4357799" cy="835729"/>
          </a:xfrm>
          <a:prstGeom prst="roundRect">
            <a:avLst/>
          </a:prstGeom>
          <a:solidFill>
            <a:schemeClr val="bg2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0481586" y="9558347"/>
            <a:ext cx="406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</a:t>
            </a:r>
            <a:endParaRPr lang="en-GB" sz="24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0400024" y="9902294"/>
            <a:ext cx="441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[1] P. Kollmeyer, “Panasonic 18650PF Li-ion Battery Data”, 21 June 2018. Available: </a:t>
            </a:r>
            <a:r>
              <a:rPr lang="en-GB" sz="1200" dirty="0"/>
              <a:t>https://data.mendeley.com/datasets/wykht8y7tg/1</a:t>
            </a:r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32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415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Woodhall</dc:creator>
  <cp:lastModifiedBy>Daniel Woodhall</cp:lastModifiedBy>
  <cp:revision>15</cp:revision>
  <dcterms:created xsi:type="dcterms:W3CDTF">2020-05-14T06:28:09Z</dcterms:created>
  <dcterms:modified xsi:type="dcterms:W3CDTF">2020-05-14T08:43:16Z</dcterms:modified>
</cp:coreProperties>
</file>