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ama daniel" initials="ad" lastIdx="2" clrIdx="0">
    <p:extLst>
      <p:ext uri="{19B8F6BF-5375-455C-9EA6-DF929625EA0E}">
        <p15:presenceInfo xmlns:p15="http://schemas.microsoft.com/office/powerpoint/2012/main" userId="8bdf64cd035643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98C34-9772-45B2-9B0B-CB457994B27A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47448-F878-4676-BA94-1077F9E62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51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F58CE-164F-4645-B3AB-735E601E1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D609F-0BA9-4E15-88AC-0E65BA4A4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3F10F-331D-478F-8222-0ACFDC61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932C-EF8D-4AB3-BA5B-410CFC4513E2}" type="datetime1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B6A57-BC19-4F6B-9A9C-23D6F08E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05A2E-3495-4747-904C-11A4FFCA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8410-5713-4E53-88F4-35681EBD0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750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1644-6AE9-4E21-AAEB-213C556F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6D916-DB9F-4CD5-87C2-2BC889F24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97BF0-B59F-4E3A-AA4F-084EDD3C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8662-50C9-4A29-9D2B-1E51EA4BB674}" type="datetime1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C528-1245-400B-A44C-B5B5A0A9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185B-4E4B-4FB0-A0B3-CBD02D1E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8410-5713-4E53-88F4-35681EBD0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7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2393D-5F94-406F-A212-7BF5E8A6C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224B9-733F-43C1-9257-7833BC22F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EBD56-CAED-4342-B74D-FAD638F6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6810-8891-41A8-8AC4-FBBAF5ACD05E}" type="datetime1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9F359-5A94-49AA-93BD-27AC526C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19478-0EB9-440D-8614-A8038ADD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8410-5713-4E53-88F4-35681EBD0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5554-BB24-4308-8E5E-5DF0A7C6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0380A-9582-4E00-88E9-9EE60D5F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E6915-7FAC-406F-9E1F-C4F4C711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D7B99-EACD-471B-98E7-BA1C56E955F6}" type="datetime1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8043B-B0C4-4710-B820-A10EE7D0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927F2-1D4C-4F8B-A909-BFF645449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8410-5713-4E53-88F4-35681EBD0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25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2C4D-675D-4222-A8A4-0256F7EA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9F96E-A5E4-4963-BFAF-30348D63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1731-A423-4DFB-BAB0-28FBE581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D9D6-80B1-428D-946E-C7843E9AF216}" type="datetime1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A2F1-B8FA-4725-9D43-D2A5C796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A2B7F-A21D-43F3-AD9C-4D2BCA58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8410-5713-4E53-88F4-35681EBD0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64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FF5B-546A-4701-8123-F4C1C7B2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6633-5E30-45A7-B5F1-62D617FE5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AFB8-C8A6-441F-BEEB-45E73E4E7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3CDAA-212C-4F5B-8EE6-34FE6AF2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0903-F853-43EE-8667-D4CCA8916E70}" type="datetime1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9B7BB-FE7B-444E-8A71-391A98AA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13E7E-2C03-4693-872A-534F4778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8410-5713-4E53-88F4-35681EBD0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8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866A-D0D7-4391-A111-E6FFA346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D9483-B5CA-413F-8EFA-2A7C6228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9142F-6179-4629-804B-1250F826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E573C-656A-46DB-B83F-039C9912A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7BB7D-5F89-4F3F-971D-0A4A42008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95A3A-5FC9-4CBB-8C04-50F0FF01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015F8-3072-4900-93E3-8CF0EE3984B7}" type="datetime1">
              <a:rPr lang="en-GB" smtClean="0"/>
              <a:t>08/05/2025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4BC63-FBEE-4F88-9F13-9DD5B7B1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1b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4CABF-7F68-46B1-8508-BEF3E8E0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8410-5713-4E53-88F4-35681EBD0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5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C955-E78F-4130-A64F-BFEACD88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ABB9A-E08D-4013-84FC-7C92D9C0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E30E-1847-4D03-9647-778E26232B63}" type="datetime1">
              <a:rPr lang="en-GB" smtClean="0"/>
              <a:t>08/05/2025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AAE23-6B0B-4656-A0E0-D63597CA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73599-F885-4D40-8BDE-C9A73DBC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8410-5713-4E53-88F4-35681EBD0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28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425479-1C58-4977-9304-0736C6AD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199E2-E363-45FA-A85B-38C70ACE3105}" type="datetime1">
              <a:rPr lang="en-GB" smtClean="0"/>
              <a:t>08/05/2025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0EF9C-0277-4047-8096-DFDCE2B6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BD58E-005B-47F6-A94E-70E4ED4A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8410-5713-4E53-88F4-35681EBD0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47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63F9-FDB1-4B4B-A60F-4BE51AB9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26B9-3FAB-44FB-832C-DC7BE316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E8D8-F8B9-4809-AB7E-8C4782D6C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B514D-3B0D-46F3-B0FB-BC62BD10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7014-66A9-4184-97FE-736BBF7FDBDA}" type="datetime1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863F-D272-47CA-AAC3-61CF4ADA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CE10D-8A2C-4ACC-A4A3-29856891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8410-5713-4E53-88F4-35681EBD0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31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4599-AEB3-4573-99B4-50059F13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49626-A374-4196-B771-5AA424804E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E5B12-3886-4C11-8B71-3BEEEF1B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BEE45-EFE8-41A9-8586-E6CDE21A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C7ED-6D1E-4C58-8A77-FC8AB779F0E4}" type="datetime1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7791D-0DC0-4196-9381-231BB04D2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91627-B49F-450F-B534-1616E624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B8410-5713-4E53-88F4-35681EBD0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9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67DC63-11E7-400E-9FA7-F820BDC4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9388C-E099-4D16-B0B7-88F8F2DF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19B31-130A-47F4-9EEE-5E16D4F913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4FD0-D334-44CA-A4C5-AB8E2A349473}" type="datetime1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D872-517D-451E-9DAD-DDD2B54BC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1b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C78DE-84CE-4BD1-ADED-CDC9FDAAE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8410-5713-4E53-88F4-35681EBD09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67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6310-1318-4D63-80FC-0C7C99457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04663" cy="2030140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TABLE OF CONTENT</a:t>
            </a:r>
            <a:br>
              <a:rPr lang="en-US" sz="4000" i="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</a:br>
            <a:endParaRPr lang="en-GB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33BD4-C522-410C-9516-B2F8697E8784}"/>
              </a:ext>
            </a:extLst>
          </p:cNvPr>
          <p:cNvSpPr txBox="1"/>
          <p:nvPr/>
        </p:nvSpPr>
        <p:spPr>
          <a:xfrm>
            <a:off x="548640" y="2595154"/>
            <a:ext cx="11303726" cy="220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9793" lvl="1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EXECUTIVE SUMMARY</a:t>
            </a:r>
          </a:p>
          <a:p>
            <a:pPr marL="899793" lvl="1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DETAILED ANALYSIS</a:t>
            </a:r>
          </a:p>
          <a:p>
            <a:pPr marL="899793" lvl="1" indent="-457200" algn="l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ea typeface="Canva Sans"/>
                <a:cs typeface="Canva Sans"/>
                <a:sym typeface="Canva Sans"/>
              </a:rPr>
              <a:t>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289144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1176-A3BC-476F-AA08-80E933DCD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32608"/>
          </a:xfrm>
        </p:spPr>
        <p:txBody>
          <a:bodyPr/>
          <a:lstStyle/>
          <a:p>
            <a:r>
              <a:rPr lang="en-US" b="1" i="1" dirty="0">
                <a:latin typeface="+mn-lt"/>
              </a:rPr>
              <a:t>DETAILED ANALYSIS (Cont’d)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CF150-70E1-4ADD-9FCC-962819352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774"/>
            <a:ext cx="10515600" cy="5199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Monthly Sales Trend (Across All Years)</a:t>
            </a:r>
          </a:p>
          <a:p>
            <a:pPr marL="6011863" indent="0">
              <a:buNone/>
            </a:pPr>
            <a:r>
              <a:rPr lang="en-US" sz="2400" b="1" i="1" dirty="0"/>
              <a:t>Insight:</a:t>
            </a:r>
            <a:r>
              <a:rPr lang="en-US" sz="2400" i="1" dirty="0"/>
              <a:t> Sales build throughout the year and spike dramatically in Q4 (October–December), indicating </a:t>
            </a:r>
            <a:r>
              <a:rPr lang="en-US" sz="2400" b="1" i="1" dirty="0"/>
              <a:t>strong seasonal performance</a:t>
            </a:r>
            <a:r>
              <a:rPr lang="en-US" sz="2400" i="1" dirty="0"/>
              <a:t>—likely due to holidays and year-end promotions.</a:t>
            </a:r>
            <a:r>
              <a:rPr lang="en-US" sz="2400" b="1" i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45DDF-975D-4719-B1C9-B4AAEBD1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3b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93C11-0E3B-420B-89A1-5221CDEAD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875"/>
            <a:ext cx="5988113" cy="46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FA07-543E-4534-BC0F-6328405BA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454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+mn-lt"/>
              </a:rPr>
              <a:t>DETAILED ANALYSIS (Cont’d)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B93C-25FE-46A1-B4A9-D5E97AD88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400"/>
            <a:ext cx="10515600" cy="491920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Year-over-Year Profit Trend</a:t>
            </a:r>
          </a:p>
          <a:p>
            <a:pPr marL="5468938" indent="0">
              <a:buNone/>
            </a:pPr>
            <a:r>
              <a:rPr lang="en-US" b="1" dirty="0"/>
              <a:t>Profit rose steadily</a:t>
            </a:r>
            <a:r>
              <a:rPr lang="en-US" dirty="0"/>
              <a:t> from 2021 through 2023 but </a:t>
            </a:r>
            <a:r>
              <a:rPr lang="en-US" b="1" dirty="0"/>
              <a:t>declined by 20.7%</a:t>
            </a:r>
            <a:r>
              <a:rPr lang="en-US" dirty="0"/>
              <a:t> in 2024, potentially due to reduced margins, higher costs, or lower sales.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1AFBB-A52F-498C-ACD3-7445DE16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5963"/>
            <a:ext cx="5435851" cy="44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65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5D6F-26B8-4CDF-976B-B3045C9C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536"/>
            <a:ext cx="10515600" cy="579420"/>
          </a:xfrm>
        </p:spPr>
        <p:txBody>
          <a:bodyPr>
            <a:normAutofit/>
          </a:bodyPr>
          <a:lstStyle/>
          <a:p>
            <a:r>
              <a:rPr lang="en-GB" sz="2400" b="1" i="1" dirty="0">
                <a:latin typeface="+mn-lt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B69-9528-43D5-ABE6-F7237E305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438"/>
            <a:ext cx="10515600" cy="5758004"/>
          </a:xfrm>
        </p:spPr>
        <p:txBody>
          <a:bodyPr>
            <a:normAutofit lnSpcReduction="10000"/>
          </a:bodyPr>
          <a:lstStyle/>
          <a:p>
            <a:r>
              <a:rPr lang="en-US" sz="2400" b="1" i="1" dirty="0"/>
              <a:t>Invest in Top Sub-Categories</a:t>
            </a:r>
            <a:r>
              <a:rPr lang="en-US" sz="2400" i="1" dirty="0"/>
              <a:t>: Scale product lines like </a:t>
            </a:r>
            <a:r>
              <a:rPr lang="en-US" sz="2400" b="1" i="1" dirty="0"/>
              <a:t>Copiers, Phones, and Accessories</a:t>
            </a:r>
            <a:r>
              <a:rPr lang="en-US" sz="2400" i="1" dirty="0"/>
              <a:t> through bundling or marketing. </a:t>
            </a:r>
            <a:r>
              <a:rPr lang="en-US" sz="2400" b="1" i="1" dirty="0"/>
              <a:t>Reassess Loss-Making Areas</a:t>
            </a:r>
            <a:r>
              <a:rPr lang="en-US" sz="2400" i="1" dirty="0"/>
              <a:t>: Evaluate </a:t>
            </a:r>
            <a:r>
              <a:rPr lang="en-US" sz="2400" b="1" i="1" dirty="0"/>
              <a:t>Tables</a:t>
            </a:r>
            <a:r>
              <a:rPr lang="en-US" sz="2400" i="1" dirty="0"/>
              <a:t>, </a:t>
            </a:r>
            <a:r>
              <a:rPr lang="en-US" sz="2400" b="1" i="1" dirty="0"/>
              <a:t>Bookcases</a:t>
            </a:r>
            <a:r>
              <a:rPr lang="en-US" sz="2400" i="1" dirty="0"/>
              <a:t>, and </a:t>
            </a:r>
            <a:r>
              <a:rPr lang="en-US" sz="2400" b="1" i="1" dirty="0"/>
              <a:t>Supplies</a:t>
            </a:r>
            <a:r>
              <a:rPr lang="en-US" sz="2400" i="1" dirty="0"/>
              <a:t> for potential discontinuation or reengineering. </a:t>
            </a:r>
            <a:r>
              <a:rPr lang="en-US" sz="2400" b="1" i="1" dirty="0"/>
              <a:t>Optimize Furniture Category</a:t>
            </a:r>
            <a:r>
              <a:rPr lang="en-US" sz="2400" i="1" dirty="0"/>
              <a:t>: Look for opportunities to reduce costs or improve design appeal to improve profit margins.</a:t>
            </a:r>
          </a:p>
          <a:p>
            <a:r>
              <a:rPr lang="en-US" sz="2400" b="1" i="1" dirty="0"/>
              <a:t>Develop a Customer Retention Program</a:t>
            </a:r>
            <a:r>
              <a:rPr lang="en-US" sz="2400" i="1" dirty="0"/>
              <a:t>: Focus on why customer count dropped after 2022—this could involve CRM strategies, loyalty incentives, or customer feedback loops. </a:t>
            </a:r>
            <a:r>
              <a:rPr lang="en-US" sz="2400" b="1" i="1" dirty="0"/>
              <a:t>Re-engage Lapsed Customers</a:t>
            </a:r>
            <a:r>
              <a:rPr lang="en-US" sz="2400" i="1" dirty="0"/>
              <a:t>: Review lost customers from 2023–2024 and initiate reactivation campaigns.</a:t>
            </a:r>
          </a:p>
          <a:p>
            <a:r>
              <a:rPr lang="en-US" sz="2400" b="1" i="1" dirty="0"/>
              <a:t>Target Low-Performing States</a:t>
            </a:r>
            <a:r>
              <a:rPr lang="en-US" sz="2400" i="1" dirty="0"/>
              <a:t>: Launch region-specific campaigns or explore distribution partnerships in </a:t>
            </a:r>
            <a:r>
              <a:rPr lang="en-US" sz="2400" b="1" i="1" dirty="0"/>
              <a:t>West Virginia</a:t>
            </a:r>
            <a:r>
              <a:rPr lang="en-US" sz="2400" i="1" dirty="0"/>
              <a:t>, </a:t>
            </a:r>
            <a:r>
              <a:rPr lang="en-US" sz="2400" b="1" i="1" dirty="0"/>
              <a:t>North Dakota</a:t>
            </a:r>
            <a:r>
              <a:rPr lang="en-US" sz="2400" i="1" dirty="0"/>
              <a:t>, etc. </a:t>
            </a:r>
            <a:r>
              <a:rPr lang="en-US" sz="2400" b="1" i="1" dirty="0"/>
              <a:t>Maximize Q4 Sales</a:t>
            </a:r>
            <a:r>
              <a:rPr lang="en-US" sz="2400" i="1" dirty="0"/>
              <a:t>: Increase inventory and promotional campaigns ahead of </a:t>
            </a:r>
            <a:r>
              <a:rPr lang="en-US" sz="2400" b="1" i="1" dirty="0"/>
              <a:t>September–December</a:t>
            </a:r>
            <a:r>
              <a:rPr lang="en-US" sz="2400" i="1" dirty="0"/>
              <a:t> to leverage high seasonal demand. </a:t>
            </a:r>
            <a:r>
              <a:rPr lang="en-US" sz="2400" b="1" i="1" dirty="0"/>
              <a:t>Test Off-Season Promotions</a:t>
            </a:r>
            <a:r>
              <a:rPr lang="en-US" sz="2400" i="1" dirty="0"/>
              <a:t>: Run targeted discounts or loyalty offers in slower months like </a:t>
            </a:r>
            <a:r>
              <a:rPr lang="en-US" sz="2400" b="1" i="1" dirty="0"/>
              <a:t>February</a:t>
            </a:r>
            <a:r>
              <a:rPr lang="en-US" sz="2400" i="1" dirty="0"/>
              <a:t> to smoothen revenue cycles.</a:t>
            </a:r>
          </a:p>
          <a:p>
            <a:r>
              <a:rPr lang="en-US" sz="2400" b="1" i="1" dirty="0"/>
              <a:t>Review 2024 Operational Costs</a:t>
            </a:r>
            <a:r>
              <a:rPr lang="en-US" sz="2400" i="1" dirty="0"/>
              <a:t>: Understand what caused the profit drop after 2023—consider adjusting supply chain, discounts, or SKUs.</a:t>
            </a:r>
            <a:br>
              <a:rPr lang="en-US" sz="2400" i="1" dirty="0"/>
            </a:b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160662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210B-7353-4D7B-B369-5BD10465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451"/>
            <a:ext cx="10515600" cy="810372"/>
          </a:xfrm>
        </p:spPr>
        <p:txBody>
          <a:bodyPr>
            <a:normAutofit fontScale="90000"/>
          </a:bodyPr>
          <a:lstStyle/>
          <a:p>
            <a:r>
              <a:rPr lang="en-US" sz="4400" b="1" i="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EXECUTIVE SUMMARY</a:t>
            </a:r>
            <a:br>
              <a:rPr lang="en-US" sz="4400" i="1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9777-F4A7-4F32-B528-9EC1B3EA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40823"/>
            <a:ext cx="10515600" cy="538672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i="1" dirty="0"/>
              <a:t>The total sales generated across all years amount to </a:t>
            </a:r>
            <a:r>
              <a:rPr lang="en-US" sz="2400" b="1" i="1" dirty="0"/>
              <a:t>$1,928,888</a:t>
            </a:r>
            <a:r>
              <a:rPr lang="en-US" sz="2400" i="1" dirty="0"/>
              <a:t>, with a total profit of </a:t>
            </a:r>
            <a:r>
              <a:rPr lang="en-US" sz="2400" b="1" i="1" dirty="0"/>
              <a:t>$247,962</a:t>
            </a:r>
            <a:r>
              <a:rPr lang="en-US" sz="2400" i="1" dirty="0"/>
              <a:t>. </a:t>
            </a:r>
            <a:r>
              <a:rPr lang="en-US" sz="2400" b="1" i="1" dirty="0"/>
              <a:t>Technology</a:t>
            </a:r>
            <a:r>
              <a:rPr lang="en-US" sz="2400" i="1" dirty="0"/>
              <a:t> is the highest contributing category in terms of </a:t>
            </a:r>
            <a:r>
              <a:rPr lang="en-US" sz="2400" b="1" i="1" dirty="0"/>
              <a:t>profit</a:t>
            </a:r>
            <a:r>
              <a:rPr lang="en-US" sz="2400" i="1" dirty="0"/>
              <a:t>, whereas </a:t>
            </a:r>
            <a:r>
              <a:rPr lang="en-US" sz="2400" b="1" i="1" dirty="0"/>
              <a:t>Phones</a:t>
            </a:r>
            <a:r>
              <a:rPr lang="en-US" sz="2400" i="1" dirty="0"/>
              <a:t> and </a:t>
            </a:r>
            <a:r>
              <a:rPr lang="en-US" sz="2400" b="1" i="1" dirty="0"/>
              <a:t>Chairs</a:t>
            </a:r>
            <a:r>
              <a:rPr lang="en-US" sz="2400" i="1" dirty="0"/>
              <a:t> are top in </a:t>
            </a:r>
            <a:r>
              <a:rPr lang="en-US" sz="2400" b="1" i="1" dirty="0"/>
              <a:t>sales volume</a:t>
            </a:r>
            <a:r>
              <a:rPr lang="en-US" sz="2400" i="1" dirty="0"/>
              <a:t>. </a:t>
            </a:r>
            <a:r>
              <a:rPr lang="en-US" sz="2400" b="1" dirty="0"/>
              <a:t>Sub-categories like Copiers and Phones</a:t>
            </a:r>
            <a:r>
              <a:rPr lang="en-US" sz="2400" dirty="0"/>
              <a:t> had the highest profits, while </a:t>
            </a:r>
            <a:r>
              <a:rPr lang="en-US" sz="2400" b="1" dirty="0"/>
              <a:t>Tables and Bookcases</a:t>
            </a:r>
            <a:r>
              <a:rPr lang="en-US" sz="2400" dirty="0"/>
              <a:t> operated at a loss.</a:t>
            </a:r>
            <a:endParaRPr lang="en-US" sz="24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i="1" dirty="0"/>
              <a:t>The </a:t>
            </a:r>
            <a:r>
              <a:rPr lang="en-US" sz="2400" b="1" i="1" dirty="0"/>
              <a:t>customer base peaked in 2022 (638 customers), </a:t>
            </a:r>
            <a:r>
              <a:rPr lang="en-US" sz="2400" i="1" dirty="0"/>
              <a:t>followed by a slight decline in subsequent years. The </a:t>
            </a:r>
            <a:r>
              <a:rPr lang="en-US" sz="2400" b="1" i="1" dirty="0"/>
              <a:t>Top 5 customers</a:t>
            </a:r>
            <a:r>
              <a:rPr lang="en-US" sz="2400" i="1" dirty="0"/>
              <a:t> generated a combined revenue of </a:t>
            </a:r>
            <a:r>
              <a:rPr lang="en-US" sz="2400" b="1" i="1" dirty="0"/>
              <a:t>$87,369</a:t>
            </a:r>
            <a:r>
              <a:rPr lang="en-US" sz="2400" i="1" dirty="0"/>
              <a:t>, contributing to approximately </a:t>
            </a:r>
            <a:r>
              <a:rPr lang="en-US" sz="2400" b="1" i="1" dirty="0"/>
              <a:t>4.5% of total sales</a:t>
            </a:r>
            <a:r>
              <a:rPr lang="en-US" sz="2400" i="1" dirty="0"/>
              <a:t>. with </a:t>
            </a:r>
            <a:r>
              <a:rPr lang="en-US" sz="2400" b="1" i="1" dirty="0"/>
              <a:t>Sean Miller </a:t>
            </a:r>
            <a:r>
              <a:rPr lang="en-US" sz="2400" i="1" dirty="0"/>
              <a:t>being the highest contributor at </a:t>
            </a:r>
            <a:r>
              <a:rPr lang="en-US" sz="2400" b="1" i="1" dirty="0"/>
              <a:t>$25,035</a:t>
            </a:r>
            <a:r>
              <a:rPr lang="en-US" sz="2400" i="1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i="1" dirty="0"/>
              <a:t>California</a:t>
            </a:r>
            <a:r>
              <a:rPr lang="en-US" sz="2400" i="1" dirty="0"/>
              <a:t>, </a:t>
            </a:r>
            <a:r>
              <a:rPr lang="en-US" sz="2400" b="1" i="1" dirty="0"/>
              <a:t>New York</a:t>
            </a:r>
            <a:r>
              <a:rPr lang="en-US" sz="2400" i="1" dirty="0"/>
              <a:t>, and </a:t>
            </a:r>
            <a:r>
              <a:rPr lang="en-US" sz="2400" b="1" i="1" dirty="0"/>
              <a:t>Texas</a:t>
            </a:r>
            <a:r>
              <a:rPr lang="en-US" sz="2400" i="1" dirty="0"/>
              <a:t> are the top-performing states in terms of sales. </a:t>
            </a:r>
            <a:r>
              <a:rPr lang="en-US" sz="2400" b="1" i="1" dirty="0"/>
              <a:t>West Virginia</a:t>
            </a:r>
            <a:r>
              <a:rPr lang="en-US" sz="2400" i="1" dirty="0"/>
              <a:t>, </a:t>
            </a:r>
            <a:r>
              <a:rPr lang="en-US" sz="2400" b="1" i="1" dirty="0"/>
              <a:t>North Dakota</a:t>
            </a:r>
            <a:r>
              <a:rPr lang="en-US" sz="2400" i="1" dirty="0"/>
              <a:t>, and </a:t>
            </a:r>
            <a:r>
              <a:rPr lang="en-US" sz="2400" b="1" i="1" dirty="0"/>
              <a:t>Maine</a:t>
            </a:r>
            <a:r>
              <a:rPr lang="en-US" sz="2400" i="1" dirty="0"/>
              <a:t> show the lowest sales figures. Sales peak in </a:t>
            </a:r>
            <a:r>
              <a:rPr lang="en-US" sz="2400" b="1" i="1" dirty="0"/>
              <a:t>December</a:t>
            </a:r>
            <a:r>
              <a:rPr lang="en-US" sz="2400" i="1" dirty="0"/>
              <a:t> and </a:t>
            </a:r>
            <a:r>
              <a:rPr lang="en-US" sz="2400" b="1" i="1" dirty="0"/>
              <a:t>November</a:t>
            </a:r>
            <a:r>
              <a:rPr lang="en-US" sz="2400" i="1" dirty="0"/>
              <a:t>, suggesting strong </a:t>
            </a:r>
            <a:r>
              <a:rPr lang="en-US" sz="2400" b="1" i="1" dirty="0"/>
              <a:t>seasonal demand</a:t>
            </a:r>
            <a:r>
              <a:rPr lang="en-US" sz="2400" i="1" dirty="0"/>
              <a:t> in Q4.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i="1" dirty="0"/>
              <a:t>Total profitability </a:t>
            </a:r>
            <a:r>
              <a:rPr lang="en-US" sz="2600" b="1" i="1" dirty="0"/>
              <a:t>increased year-over-year</a:t>
            </a:r>
            <a:r>
              <a:rPr lang="en-US" sz="2600" i="1" dirty="0"/>
              <a:t> from 2021 to 2023, peaking in 2023 before a dip in 2024.</a:t>
            </a:r>
            <a:br>
              <a:rPr lang="en-US" sz="2400" i="1" dirty="0"/>
            </a:b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373185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0BC6-0305-435F-A90E-57F16C3A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+mn-lt"/>
              </a:rPr>
              <a:t>SALES AND PROFIT OVERVIEW</a:t>
            </a:r>
            <a:endParaRPr lang="en-GB" b="1" i="1" dirty="0">
              <a:latin typeface="+mn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A7D271-3140-4E20-A68C-1C2F111FD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93" y="1367246"/>
            <a:ext cx="11504023" cy="5251268"/>
          </a:xfrm>
        </p:spPr>
      </p:pic>
    </p:spTree>
    <p:extLst>
      <p:ext uri="{BB962C8B-B14F-4D97-AF65-F5344CB8AC3E}">
        <p14:creationId xmlns:p14="http://schemas.microsoft.com/office/powerpoint/2010/main" val="89521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685F-0D22-4556-A140-02BF9F82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+mn-lt"/>
              </a:rPr>
              <a:t>DETAILED ANALYSIS</a:t>
            </a:r>
            <a:endParaRPr lang="en-GB" b="1" i="1" dirty="0">
              <a:latin typeface="+mn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7175DA-C43B-41FC-B4C3-E3FF263C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226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Total Sales and Profit (All Years Combined)</a:t>
            </a:r>
          </a:p>
          <a:p>
            <a:r>
              <a:rPr lang="en-GB" i="1" dirty="0"/>
              <a:t>Total Sales: $1,928,888</a:t>
            </a:r>
            <a:endParaRPr lang="en-US" i="1" dirty="0"/>
          </a:p>
          <a:p>
            <a:r>
              <a:rPr lang="en-GB" i="1" dirty="0"/>
              <a:t>Total Profit: $247,962</a:t>
            </a:r>
            <a:br>
              <a:rPr lang="en-GB" i="1" dirty="0"/>
            </a:br>
            <a:br>
              <a:rPr lang="en-GB" i="1" dirty="0"/>
            </a:br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US" dirty="0"/>
              <a:t>These values are aggregated from the complete dataset (2021–2024).</a:t>
            </a:r>
            <a:endParaRPr lang="en-GB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95872B-F437-4B95-A483-74AFDE82D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64980"/>
            <a:ext cx="10178143" cy="2234929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D14C46D-62E8-43EE-871B-6D1B8602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53800" y="6337426"/>
            <a:ext cx="838200" cy="338011"/>
          </a:xfrm>
        </p:spPr>
        <p:txBody>
          <a:bodyPr/>
          <a:lstStyle/>
          <a:p>
            <a:r>
              <a:rPr lang="en-US" sz="1050" b="1" i="1" dirty="0"/>
              <a:t>1a</a:t>
            </a:r>
            <a:endParaRPr lang="en-GB" sz="1050" b="1" i="1" dirty="0"/>
          </a:p>
        </p:txBody>
      </p:sp>
    </p:spTree>
    <p:extLst>
      <p:ext uri="{BB962C8B-B14F-4D97-AF65-F5344CB8AC3E}">
        <p14:creationId xmlns:p14="http://schemas.microsoft.com/office/powerpoint/2010/main" val="220899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56F1-B244-4F08-9EA3-9843DEA4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+mn-lt"/>
              </a:rPr>
              <a:t>DETAILED ANALYSIS (Cont’d)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2078C-BD7B-4B23-A889-E0FF7C990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Sales and Profit by Product Category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i="1" dirty="0"/>
              <a:t>Technology</a:t>
            </a:r>
            <a:r>
              <a:rPr lang="en-US" sz="2400" i="1" dirty="0"/>
              <a:t> has consistently contributed the most to overall profit.</a:t>
            </a:r>
          </a:p>
          <a:p>
            <a:pPr marL="0" indent="0">
              <a:buNone/>
            </a:pPr>
            <a:r>
              <a:rPr lang="en-US" sz="2400" b="1" i="1" dirty="0"/>
              <a:t>Furniture</a:t>
            </a:r>
            <a:r>
              <a:rPr lang="en-US" sz="2400" i="1" dirty="0"/>
              <a:t> shows lower profitability and relatively inconsistent sales volume year-over-year.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AF2BBC-DBF5-4262-8504-86AAF75EC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230"/>
              </p:ext>
            </p:extLst>
          </p:nvPr>
        </p:nvGraphicFramePr>
        <p:xfrm>
          <a:off x="838200" y="2499360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3489115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904522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03089228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651906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568082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038454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27254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7B3B999-AA46-4734-B61F-2ED676CAB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519163"/>
              </p:ext>
            </p:extLst>
          </p:nvPr>
        </p:nvGraphicFramePr>
        <p:xfrm>
          <a:off x="952137" y="2487506"/>
          <a:ext cx="8127999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964131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519682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11894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Total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Total Profit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809845"/>
                  </a:ext>
                </a:extLst>
              </a:tr>
              <a:tr h="250614">
                <a:tc>
                  <a:txBody>
                    <a:bodyPr/>
                    <a:lstStyle/>
                    <a:p>
                      <a:r>
                        <a:rPr lang="en-GB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Highest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Highest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50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Office Supplies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Moderate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91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Furniture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Lowest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762876"/>
                  </a:ext>
                </a:extLst>
              </a:tr>
            </a:tbl>
          </a:graphicData>
        </a:graphic>
      </p:graphicFrame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1206B71-A193-4B70-88F5-D94E1FF9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1b</a:t>
            </a:r>
          </a:p>
        </p:txBody>
      </p:sp>
    </p:spTree>
    <p:extLst>
      <p:ext uri="{BB962C8B-B14F-4D97-AF65-F5344CB8AC3E}">
        <p14:creationId xmlns:p14="http://schemas.microsoft.com/office/powerpoint/2010/main" val="317080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8469-C334-44BF-AF3F-482BC387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0228"/>
          </a:xfrm>
        </p:spPr>
        <p:txBody>
          <a:bodyPr/>
          <a:lstStyle/>
          <a:p>
            <a:r>
              <a:rPr lang="en-US" b="1" i="1" dirty="0">
                <a:latin typeface="+mn-lt"/>
              </a:rPr>
              <a:t>DETAILED ANALYSIS (Cont’d)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81ACA-DE62-4E00-A008-A93578CC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740229"/>
            <a:ext cx="11092543" cy="61177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Profit by Sub-Category</a:t>
            </a:r>
          </a:p>
          <a:p>
            <a:pPr marL="4767263" indent="-457200"/>
            <a:r>
              <a:rPr lang="en-US" i="1" dirty="0"/>
              <a:t>Technology leads in profitability due to high-performing items like </a:t>
            </a:r>
            <a:r>
              <a:rPr lang="en-US" b="1" i="1" dirty="0"/>
              <a:t>Copiers and Phones</a:t>
            </a:r>
            <a:r>
              <a:rPr lang="en-US" i="1" dirty="0"/>
              <a:t>.</a:t>
            </a:r>
          </a:p>
          <a:p>
            <a:pPr marL="4767263" indent="-457200"/>
            <a:r>
              <a:rPr lang="en-US" b="1" i="1" dirty="0"/>
              <a:t>Negative profits</a:t>
            </a:r>
            <a:r>
              <a:rPr lang="en-US" i="1" dirty="0"/>
              <a:t> were recorded in </a:t>
            </a:r>
            <a:r>
              <a:rPr lang="en-US" b="1" i="1" dirty="0"/>
              <a:t>Tables (12.33K)</a:t>
            </a:r>
            <a:r>
              <a:rPr lang="en-US" i="1" dirty="0"/>
              <a:t>, </a:t>
            </a:r>
            <a:r>
              <a:rPr lang="en-US" b="1" i="1" dirty="0"/>
              <a:t>Bookcases(2.43K)</a:t>
            </a:r>
            <a:r>
              <a:rPr lang="en-US" i="1" dirty="0"/>
              <a:t>, and </a:t>
            </a:r>
            <a:r>
              <a:rPr lang="en-US" b="1" i="1" dirty="0"/>
              <a:t>Supplies(0.2k)</a:t>
            </a:r>
            <a:r>
              <a:rPr lang="en-US" i="1" dirty="0"/>
              <a:t>, indicating they may be operating at a loss.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2DC6A-C56A-4505-9CA1-CF3497E7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1c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F14512-6291-4AF3-A374-11B5AC49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1218349"/>
            <a:ext cx="4238316" cy="513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5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A554-B9BB-4298-890F-E9A55579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9098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+mn-lt"/>
              </a:rPr>
              <a:t>DETAILED ANALYSIS (Cont’d)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28CB-630E-4AAE-BDE5-CD8C1F10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5163"/>
            <a:ext cx="10515600" cy="5377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Customer Count Trend Over the Years</a:t>
            </a:r>
          </a:p>
          <a:p>
            <a:pPr marL="4752975" indent="180975">
              <a:buNone/>
            </a:pPr>
            <a:endParaRPr lang="en-US" sz="2800" b="1" i="1" dirty="0"/>
          </a:p>
          <a:p>
            <a:pPr marL="4933950" indent="0">
              <a:buNone/>
            </a:pPr>
            <a:r>
              <a:rPr lang="en-US" sz="2400" b="1" i="1" dirty="0"/>
              <a:t>Growth</a:t>
            </a:r>
            <a:r>
              <a:rPr lang="en-US" sz="2400" i="1" dirty="0"/>
              <a:t> from 2021 to 2022 suggests effective acquisition or market expansion.</a:t>
            </a:r>
          </a:p>
          <a:p>
            <a:pPr marL="4933950" indent="0">
              <a:buNone/>
            </a:pPr>
            <a:r>
              <a:rPr lang="en-US" sz="2400" b="1" i="1" dirty="0"/>
              <a:t>Post-2022 decline</a:t>
            </a:r>
            <a:r>
              <a:rPr lang="en-US" sz="2400" i="1" dirty="0"/>
              <a:t> may indicate retention or competition challenges.</a:t>
            </a:r>
            <a:endParaRPr lang="en-GB" sz="2400" i="1" dirty="0"/>
          </a:p>
          <a:p>
            <a:pPr marL="4933950" indent="0">
              <a:buNone/>
            </a:pPr>
            <a:endParaRPr lang="en-US" sz="2800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4766A-E804-4871-B572-8950CF52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2a</a:t>
            </a:r>
            <a:endParaRPr lang="en-GB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78CBA062-4781-47FB-B7D9-ECA40468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858" y="1580796"/>
            <a:ext cx="4598024" cy="45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3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4E61-E2E6-4152-9E59-E20811D40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217"/>
            <a:ext cx="10515600" cy="567382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latin typeface="+mn-lt"/>
              </a:rPr>
              <a:t>DETAILED ANALYSIS (Cont’d)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72A3-3449-4DEA-ABDF-89FE3B9DC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58" y="938386"/>
            <a:ext cx="10515600" cy="5417964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Top 5 Customers by Sales</a:t>
            </a:r>
          </a:p>
          <a:p>
            <a:pPr marL="5287963" indent="0">
              <a:buNone/>
            </a:pPr>
            <a:r>
              <a:rPr lang="en-US" sz="2400" i="1" dirty="0"/>
              <a:t>These five customers alone contribute a significant portion of the business, suggesting the potential value of loyalty initiatives.</a:t>
            </a:r>
          </a:p>
          <a:p>
            <a:pPr marL="5287963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8DA8B-BF0C-444C-A507-ADE2EF0D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2b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17C47-FDCC-4B17-9C6A-A8EF3CD9E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0161"/>
            <a:ext cx="4925112" cy="48069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92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89F5-CB8F-4B1F-890B-E6728440F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9398"/>
          </a:xfrm>
        </p:spPr>
        <p:txBody>
          <a:bodyPr/>
          <a:lstStyle/>
          <a:p>
            <a:r>
              <a:rPr lang="en-US" b="1" i="1" dirty="0">
                <a:latin typeface="+mn-lt"/>
              </a:rPr>
              <a:t>DETAILED ANALYSIS (Cont’d)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5B07-43A3-4FB1-92B3-EE4495711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7711"/>
            <a:ext cx="10515600" cy="5368639"/>
          </a:xfrm>
        </p:spPr>
        <p:txBody>
          <a:bodyPr/>
          <a:lstStyle/>
          <a:p>
            <a:pPr marL="0" indent="0">
              <a:buNone/>
            </a:pPr>
            <a:r>
              <a:rPr lang="en-US" sz="2400" i="1" dirty="0"/>
              <a:t>The highest and lowest performing states</a:t>
            </a:r>
            <a:br>
              <a:rPr lang="en-US" sz="2400" i="1" dirty="0"/>
            </a:b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D795C-D3F3-46B7-B059-E9699C4B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3a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E52EC-37A5-46BA-8483-3F427F9F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8356"/>
            <a:ext cx="5450940" cy="4438823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C263CE2-0913-4494-9035-980F0C9E7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008644"/>
              </p:ext>
            </p:extLst>
          </p:nvPr>
        </p:nvGraphicFramePr>
        <p:xfrm>
          <a:off x="7025489" y="1388970"/>
          <a:ext cx="402879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096">
                  <a:extLst>
                    <a:ext uri="{9D8B030D-6E8A-4147-A177-3AD203B41FA5}">
                      <a16:colId xmlns:a16="http://schemas.microsoft.com/office/drawing/2014/main" val="4092867834"/>
                    </a:ext>
                  </a:extLst>
                </a:gridCol>
                <a:gridCol w="2135696">
                  <a:extLst>
                    <a:ext uri="{9D8B030D-6E8A-4147-A177-3AD203B41FA5}">
                      <a16:colId xmlns:a16="http://schemas.microsoft.com/office/drawing/2014/main" val="3216869564"/>
                    </a:ext>
                  </a:extLst>
                </a:gridCol>
              </a:tblGrid>
              <a:tr h="304787">
                <a:tc>
                  <a:txBody>
                    <a:bodyPr/>
                    <a:lstStyle/>
                    <a:p>
                      <a:r>
                        <a:rPr lang="en-GB" b="1" dirty="0"/>
                        <a:t>State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Total Sales ($)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291718"/>
                  </a:ext>
                </a:extLst>
              </a:tr>
              <a:tr h="304787">
                <a:tc>
                  <a:txBody>
                    <a:bodyPr/>
                    <a:lstStyle/>
                    <a:p>
                      <a:r>
                        <a:rPr lang="en-GB"/>
                        <a:t>California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390,145.54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576478"/>
                  </a:ext>
                </a:extLst>
              </a:tr>
              <a:tr h="304787">
                <a:tc>
                  <a:txBody>
                    <a:bodyPr/>
                    <a:lstStyle/>
                    <a:p>
                      <a:r>
                        <a:rPr lang="en-GB"/>
                        <a:t>New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246,517.74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874076"/>
                  </a:ext>
                </a:extLst>
              </a:tr>
              <a:tr h="304787">
                <a:tc>
                  <a:txBody>
                    <a:bodyPr/>
                    <a:lstStyle/>
                    <a:p>
                      <a:r>
                        <a:rPr lang="en-GB"/>
                        <a:t>Texas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151,436.60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368816"/>
                  </a:ext>
                </a:extLst>
              </a:tr>
              <a:tr h="304787">
                <a:tc>
                  <a:txBody>
                    <a:bodyPr/>
                    <a:lstStyle/>
                    <a:p>
                      <a:r>
                        <a:rPr lang="en-GB"/>
                        <a:t>Washington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117,661.47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729874"/>
                  </a:ext>
                </a:extLst>
              </a:tr>
              <a:tr h="304787">
                <a:tc>
                  <a:txBody>
                    <a:bodyPr/>
                    <a:lstStyle/>
                    <a:p>
                      <a:r>
                        <a:rPr lang="en-GB"/>
                        <a:t>Pennsylvania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95,494.86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9234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AE2282-AAC7-4DAF-A081-D0E5B8153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766550"/>
              </p:ext>
            </p:extLst>
          </p:nvPr>
        </p:nvGraphicFramePr>
        <p:xfrm>
          <a:off x="7025489" y="4049043"/>
          <a:ext cx="402879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097">
                  <a:extLst>
                    <a:ext uri="{9D8B030D-6E8A-4147-A177-3AD203B41FA5}">
                      <a16:colId xmlns:a16="http://schemas.microsoft.com/office/drawing/2014/main" val="4092867834"/>
                    </a:ext>
                  </a:extLst>
                </a:gridCol>
                <a:gridCol w="2135695">
                  <a:extLst>
                    <a:ext uri="{9D8B030D-6E8A-4147-A177-3AD203B41FA5}">
                      <a16:colId xmlns:a16="http://schemas.microsoft.com/office/drawing/2014/main" val="3216869564"/>
                    </a:ext>
                  </a:extLst>
                </a:gridCol>
              </a:tblGrid>
              <a:tr h="351649">
                <a:tc>
                  <a:txBody>
                    <a:bodyPr/>
                    <a:lstStyle/>
                    <a:p>
                      <a:r>
                        <a:rPr lang="en-GB" b="1" dirty="0"/>
                        <a:t>State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Total Sales ($)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7291718"/>
                  </a:ext>
                </a:extLst>
              </a:tr>
              <a:tr h="351649">
                <a:tc>
                  <a:txBody>
                    <a:bodyPr/>
                    <a:lstStyle/>
                    <a:p>
                      <a:r>
                        <a:rPr lang="en-GB"/>
                        <a:t>West Virginia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536.48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576478"/>
                  </a:ext>
                </a:extLst>
              </a:tr>
              <a:tr h="351649">
                <a:tc>
                  <a:txBody>
                    <a:bodyPr/>
                    <a:lstStyle/>
                    <a:p>
                      <a:r>
                        <a:rPr lang="en-GB"/>
                        <a:t>North Dakota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891.53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874076"/>
                  </a:ext>
                </a:extLst>
              </a:tr>
              <a:tr h="351649">
                <a:tc>
                  <a:txBody>
                    <a:bodyPr/>
                    <a:lstStyle/>
                    <a:p>
                      <a:r>
                        <a:rPr lang="en-GB"/>
                        <a:t>Maine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1,270.53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368816"/>
                  </a:ext>
                </a:extLst>
              </a:tr>
              <a:tr h="351649">
                <a:tc>
                  <a:txBody>
                    <a:bodyPr/>
                    <a:lstStyle/>
                    <a:p>
                      <a:r>
                        <a:rPr lang="en-GB"/>
                        <a:t>South Dakota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1,290.06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729874"/>
                  </a:ext>
                </a:extLst>
              </a:tr>
              <a:tr h="351649">
                <a:tc>
                  <a:txBody>
                    <a:bodyPr/>
                    <a:lstStyle/>
                    <a:p>
                      <a:r>
                        <a:rPr lang="en-GB"/>
                        <a:t>Wyoming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1,603.14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92341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703A5D-E4D8-4AB8-A617-58EEA17A9F1A}"/>
              </a:ext>
            </a:extLst>
          </p:cNvPr>
          <p:cNvSpPr txBox="1"/>
          <p:nvPr/>
        </p:nvSpPr>
        <p:spPr>
          <a:xfrm>
            <a:off x="7885569" y="987711"/>
            <a:ext cx="275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/>
              <a:t>Top 5 States by Sales</a:t>
            </a:r>
            <a:endParaRPr lang="en-US" sz="28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C9682D-47DF-4955-9BFC-ECAC1AD4B9C7}"/>
              </a:ext>
            </a:extLst>
          </p:cNvPr>
          <p:cNvSpPr txBox="1"/>
          <p:nvPr/>
        </p:nvSpPr>
        <p:spPr>
          <a:xfrm>
            <a:off x="7885569" y="3699401"/>
            <a:ext cx="289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5 States by Sales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63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709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Archivo Black</vt:lpstr>
      <vt:lpstr>Arial</vt:lpstr>
      <vt:lpstr>Calibri</vt:lpstr>
      <vt:lpstr>Calibri Light</vt:lpstr>
      <vt:lpstr>Wingdings</vt:lpstr>
      <vt:lpstr>Office Theme</vt:lpstr>
      <vt:lpstr>TABLE OF CONTENT </vt:lpstr>
      <vt:lpstr>EXECUTIVE SUMMARY </vt:lpstr>
      <vt:lpstr>SALES AND PROFIT OVERVIEW</vt:lpstr>
      <vt:lpstr>DETAILED ANALYSIS</vt:lpstr>
      <vt:lpstr>DETAILED ANALYSIS (Cont’d)</vt:lpstr>
      <vt:lpstr>DETAILED ANALYSIS (Cont’d)</vt:lpstr>
      <vt:lpstr>DETAILED ANALYSIS (Cont’d)</vt:lpstr>
      <vt:lpstr>DETAILED ANALYSIS (Cont’d)</vt:lpstr>
      <vt:lpstr>DETAILED ANALYSIS (Cont’d)</vt:lpstr>
      <vt:lpstr>DETAILED ANALYSIS (Cont’d)</vt:lpstr>
      <vt:lpstr>DETAILED ANALYSIS (Cont’d)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 OF CONTENT</dc:title>
  <dc:creator>asama daniel</dc:creator>
  <cp:lastModifiedBy>asama daniel</cp:lastModifiedBy>
  <cp:revision>29</cp:revision>
  <dcterms:created xsi:type="dcterms:W3CDTF">2025-05-06T17:15:00Z</dcterms:created>
  <dcterms:modified xsi:type="dcterms:W3CDTF">2025-05-08T16:00:41Z</dcterms:modified>
</cp:coreProperties>
</file>