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4"/>
  </p:notesMasterIdLst>
  <p:sldIdLst>
    <p:sldId id="256" r:id="rId2"/>
    <p:sldId id="260" r:id="rId3"/>
    <p:sldId id="259" r:id="rId4"/>
    <p:sldId id="261" r:id="rId5"/>
    <p:sldId id="265" r:id="rId6"/>
    <p:sldId id="271" r:id="rId7"/>
    <p:sldId id="262" r:id="rId8"/>
    <p:sldId id="283" r:id="rId9"/>
    <p:sldId id="263" r:id="rId10"/>
    <p:sldId id="285" r:id="rId11"/>
    <p:sldId id="284" r:id="rId12"/>
    <p:sldId id="27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B8BF0CE-1947-4C2E-9AE4-0AF9E206A035}">
  <a:tblStyle styleId="{7B8BF0CE-1947-4C2E-9AE4-0AF9E206A03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94" y="-5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130091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5" name="Google Shape;245;p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6" name="Google Shape;2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6"/>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0" name="Google Shape;300;p6"/>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1" name="Google Shape;301;p6"/>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02" name="Google Shape;302;p6"/>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8"/>
        <p:cNvGrpSpPr/>
        <p:nvPr/>
      </p:nvGrpSpPr>
      <p:grpSpPr>
        <a:xfrm>
          <a:off x="0" y="0"/>
          <a:ext cx="0" cy="0"/>
          <a:chOff x="0" y="0"/>
          <a:chExt cx="0" cy="0"/>
        </a:xfrm>
      </p:grpSpPr>
      <p:grpSp>
        <p:nvGrpSpPr>
          <p:cNvPr id="389" name="Google Shape;389;p9"/>
          <p:cNvGrpSpPr/>
          <p:nvPr/>
        </p:nvGrpSpPr>
        <p:grpSpPr>
          <a:xfrm rot="10800000" flipH="1">
            <a:off x="900" y="3856775"/>
            <a:ext cx="9143992" cy="1286721"/>
            <a:chOff x="900" y="0"/>
            <a:chExt cx="9143992" cy="1286721"/>
          </a:xfrm>
        </p:grpSpPr>
        <p:sp>
          <p:nvSpPr>
            <p:cNvPr id="390" name="Google Shape;390;p9"/>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9"/>
          <p:cNvSpPr txBox="1">
            <a:spLocks noGrp="1"/>
          </p:cNvSpPr>
          <p:nvPr>
            <p:ph type="title"/>
          </p:nvPr>
        </p:nvSpPr>
        <p:spPr>
          <a:xfrm>
            <a:off x="0" y="0"/>
            <a:ext cx="9144000" cy="696300"/>
          </a:xfrm>
          <a:prstGeom prst="rect">
            <a:avLst/>
          </a:prstGeom>
        </p:spPr>
        <p:txBody>
          <a:bodyPr spcFirstLastPara="1" wrap="square" lIns="91425" tIns="91425" rIns="91425" bIns="91425" anchor="b" anchorCtr="0"/>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39" name="Google Shape;43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Python Tic-Tac-Toe game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1"/>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The whole process briefly</a:t>
            </a:r>
            <a:endParaRPr dirty="0"/>
          </a:p>
        </p:txBody>
      </p:sp>
      <p:sp>
        <p:nvSpPr>
          <p:cNvPr id="787" name="Google Shape;787;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788" name="Google Shape;788;p31"/>
          <p:cNvGrpSpPr/>
          <p:nvPr/>
        </p:nvGrpSpPr>
        <p:grpSpPr>
          <a:xfrm>
            <a:off x="5632317" y="1189775"/>
            <a:ext cx="3305700" cy="3483050"/>
            <a:chOff x="5632317" y="1189775"/>
            <a:chExt cx="3305700" cy="3483050"/>
          </a:xfrm>
        </p:grpSpPr>
        <p:sp>
          <p:nvSpPr>
            <p:cNvPr id="789" name="Google Shape;789;p31"/>
            <p:cNvSpPr/>
            <p:nvPr/>
          </p:nvSpPr>
          <p:spPr>
            <a:xfrm>
              <a:off x="5632317" y="1189775"/>
              <a:ext cx="3305700" cy="669000"/>
            </a:xfrm>
            <a:prstGeom prst="chevron">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rgbClr val="FFFFFF"/>
                  </a:solidFill>
                  <a:latin typeface="Montserrat"/>
                  <a:ea typeface="Montserrat"/>
                  <a:cs typeface="Montserrat"/>
                  <a:sym typeface="Montserrat"/>
                </a:rPr>
                <a:t>Minimax AI</a:t>
              </a:r>
              <a:endParaRPr b="1" dirty="0">
                <a:solidFill>
                  <a:srgbClr val="FFFFFF"/>
                </a:solidFill>
                <a:latin typeface="Montserrat"/>
                <a:ea typeface="Montserrat"/>
                <a:cs typeface="Montserrat"/>
                <a:sym typeface="Montserrat"/>
              </a:endParaRPr>
            </a:p>
          </p:txBody>
        </p:sp>
        <p:sp>
          <p:nvSpPr>
            <p:cNvPr id="790" name="Google Shape;790;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smtClean="0">
                  <a:solidFill>
                    <a:srgbClr val="434343"/>
                  </a:solidFill>
                  <a:latin typeface="Montserrat Light"/>
                  <a:ea typeface="Montserrat Light"/>
                  <a:cs typeface="Montserrat Light"/>
                  <a:sym typeface="Montserrat Light"/>
                </a:rPr>
                <a:t>The most difficult step was to write an AI that would never lose. So, I’ve decided that using Minimax algorithm would be the best  way to implement it. </a:t>
              </a:r>
              <a:endParaRPr sz="1000" dirty="0">
                <a:solidFill>
                  <a:srgbClr val="434343"/>
                </a:solidFill>
                <a:latin typeface="Montserrat Light"/>
                <a:ea typeface="Montserrat Light"/>
                <a:cs typeface="Montserrat Light"/>
                <a:sym typeface="Montserrat Light"/>
              </a:endParaRPr>
            </a:p>
          </p:txBody>
        </p:sp>
      </p:grpSp>
      <p:grpSp>
        <p:nvGrpSpPr>
          <p:cNvPr id="791" name="Google Shape;791;p31"/>
          <p:cNvGrpSpPr/>
          <p:nvPr/>
        </p:nvGrpSpPr>
        <p:grpSpPr>
          <a:xfrm>
            <a:off x="0" y="1189989"/>
            <a:ext cx="3546900" cy="3482836"/>
            <a:chOff x="0" y="1189989"/>
            <a:chExt cx="3546900" cy="3482836"/>
          </a:xfrm>
        </p:grpSpPr>
        <p:sp>
          <p:nvSpPr>
            <p:cNvPr id="792" name="Google Shape;792;p31"/>
            <p:cNvSpPr/>
            <p:nvPr/>
          </p:nvSpPr>
          <p:spPr>
            <a:xfrm>
              <a:off x="0" y="1189989"/>
              <a:ext cx="3546900" cy="669000"/>
            </a:xfrm>
            <a:prstGeom prst="homePlate">
              <a:avLst>
                <a:gd name="adj" fmla="val 50000"/>
              </a:avLst>
            </a:prstGeom>
            <a:solidFill>
              <a:srgbClr val="F6464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rgbClr val="FFFFFF"/>
                  </a:solidFill>
                  <a:latin typeface="Montserrat"/>
                  <a:ea typeface="Montserrat"/>
                  <a:cs typeface="Montserrat"/>
                  <a:sym typeface="Montserrat"/>
                </a:rPr>
                <a:t>Main window</a:t>
              </a:r>
              <a:endParaRPr b="1" dirty="0">
                <a:solidFill>
                  <a:srgbClr val="FFFFFF"/>
                </a:solidFill>
                <a:latin typeface="Montserrat"/>
                <a:ea typeface="Montserrat"/>
                <a:cs typeface="Montserrat"/>
                <a:sym typeface="Montserrat"/>
              </a:endParaRPr>
            </a:p>
          </p:txBody>
        </p:sp>
        <p:sp>
          <p:nvSpPr>
            <p:cNvPr id="793" name="Google Shape;793;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smtClean="0">
                  <a:solidFill>
                    <a:srgbClr val="434343"/>
                  </a:solidFill>
                  <a:latin typeface="Montserrat Light"/>
                  <a:ea typeface="Montserrat Light"/>
                  <a:cs typeface="Montserrat Light"/>
                  <a:sym typeface="Montserrat Light"/>
                </a:rPr>
                <a:t>At first, I had to learn how to create desktop applications with GUI. </a:t>
              </a:r>
              <a:r>
                <a:rPr lang="en" sz="1000" dirty="0" smtClean="0">
                  <a:solidFill>
                    <a:srgbClr val="434343"/>
                  </a:solidFill>
                  <a:latin typeface="Montserrat Light"/>
                  <a:ea typeface="Montserrat Light"/>
                  <a:cs typeface="Montserrat Light"/>
                  <a:sym typeface="Montserrat Light"/>
                </a:rPr>
                <a:t>In order to do that, I’ve spent many hours learing a completely new thing for me, which was called Tkinter.</a:t>
              </a:r>
            </a:p>
            <a:p>
              <a:pPr marL="0" lvl="0" indent="0" algn="l" rtl="0">
                <a:lnSpc>
                  <a:spcPct val="115000"/>
                </a:lnSpc>
                <a:spcBef>
                  <a:spcPts val="0"/>
                </a:spcBef>
                <a:spcAft>
                  <a:spcPts val="0"/>
                </a:spcAft>
                <a:buNone/>
              </a:pPr>
              <a:r>
                <a:rPr lang="en" sz="1000" dirty="0" smtClean="0">
                  <a:solidFill>
                    <a:srgbClr val="434343"/>
                  </a:solidFill>
                  <a:latin typeface="Montserrat Light"/>
                  <a:ea typeface="Montserrat Light"/>
                  <a:cs typeface="Montserrat Light"/>
                  <a:sym typeface="Montserrat Light"/>
                </a:rPr>
                <a:t>It was very difficult  to find a way to generate buttons  and the whole board at first. But  then,  together with Nurbol, we found out  that th</a:t>
              </a:r>
              <a:r>
                <a:rPr lang="en-US" sz="1000" dirty="0" smtClean="0">
                  <a:solidFill>
                    <a:srgbClr val="434343"/>
                  </a:solidFill>
                  <a:latin typeface="Montserrat Light"/>
                  <a:ea typeface="Montserrat Light"/>
                  <a:cs typeface="Montserrat Light"/>
                  <a:sym typeface="Montserrat Light"/>
                </a:rPr>
                <a:t>e game board could be represented as a</a:t>
              </a:r>
              <a:r>
                <a:rPr lang="ru-RU" sz="1000" dirty="0" smtClean="0">
                  <a:solidFill>
                    <a:srgbClr val="434343"/>
                  </a:solidFill>
                  <a:latin typeface="Montserrat Light"/>
                  <a:ea typeface="Montserrat Light"/>
                  <a:cs typeface="Montserrat Light"/>
                  <a:sym typeface="Montserrat Light"/>
                </a:rPr>
                <a:t> </a:t>
              </a:r>
              <a:r>
                <a:rPr lang="en-US" sz="1000" dirty="0" smtClean="0">
                  <a:solidFill>
                    <a:srgbClr val="434343"/>
                  </a:solidFill>
                  <a:latin typeface="Montserrat Light"/>
                  <a:ea typeface="Montserrat Light"/>
                  <a:cs typeface="Montserrat Light"/>
                  <a:sym typeface="Montserrat Light"/>
                </a:rPr>
                <a:t>two-dimensional array.</a:t>
              </a:r>
              <a:endParaRPr sz="1000" dirty="0">
                <a:solidFill>
                  <a:srgbClr val="434343"/>
                </a:solidFill>
                <a:latin typeface="Montserrat Light"/>
                <a:ea typeface="Montserrat Light"/>
                <a:cs typeface="Montserrat Light"/>
                <a:sym typeface="Montserrat Light"/>
              </a:endParaRPr>
            </a:p>
          </p:txBody>
        </p:sp>
      </p:grpSp>
      <p:grpSp>
        <p:nvGrpSpPr>
          <p:cNvPr id="794" name="Google Shape;794;p31"/>
          <p:cNvGrpSpPr/>
          <p:nvPr/>
        </p:nvGrpSpPr>
        <p:grpSpPr>
          <a:xfrm>
            <a:off x="2944204" y="1189775"/>
            <a:ext cx="3305700" cy="3483050"/>
            <a:chOff x="2944204" y="1189775"/>
            <a:chExt cx="3305700" cy="3483050"/>
          </a:xfrm>
        </p:grpSpPr>
        <p:sp>
          <p:nvSpPr>
            <p:cNvPr id="795" name="Google Shape;795;p31"/>
            <p:cNvSpPr/>
            <p:nvPr/>
          </p:nvSpPr>
          <p:spPr>
            <a:xfrm>
              <a:off x="2944204" y="1189775"/>
              <a:ext cx="3305700" cy="669000"/>
            </a:xfrm>
            <a:prstGeom prst="chevron">
              <a:avLst>
                <a:gd name="adj" fmla="val 50000"/>
              </a:avLst>
            </a:prstGeom>
            <a:solidFill>
              <a:srgbClr val="FFA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rgbClr val="FFFFFF"/>
                  </a:solidFill>
                  <a:latin typeface="Montserrat"/>
                  <a:ea typeface="Montserrat"/>
                  <a:cs typeface="Montserrat"/>
                  <a:sym typeface="Montserrat"/>
                </a:rPr>
                <a:t>Storing moves,</a:t>
              </a:r>
            </a:p>
            <a:p>
              <a:pPr marL="0" lvl="0" indent="0" algn="ctr" rtl="0">
                <a:spcBef>
                  <a:spcPts val="0"/>
                </a:spcBef>
                <a:spcAft>
                  <a:spcPts val="0"/>
                </a:spcAft>
                <a:buNone/>
              </a:pPr>
              <a:r>
                <a:rPr lang="en-US" b="1" dirty="0" smtClean="0">
                  <a:solidFill>
                    <a:srgbClr val="FFFFFF"/>
                  </a:solidFill>
                  <a:latin typeface="Montserrat"/>
                  <a:ea typeface="Montserrat"/>
                  <a:cs typeface="Montserrat"/>
                  <a:sym typeface="Montserrat"/>
                </a:rPr>
                <a:t>D</a:t>
              </a:r>
              <a:r>
                <a:rPr lang="en" b="1" dirty="0" smtClean="0">
                  <a:solidFill>
                    <a:srgbClr val="FFFFFF"/>
                  </a:solidFill>
                  <a:latin typeface="Montserrat"/>
                  <a:ea typeface="Montserrat"/>
                  <a:cs typeface="Montserrat"/>
                  <a:sym typeface="Montserrat"/>
                </a:rPr>
                <a:t>etermining the winner</a:t>
              </a:r>
              <a:endParaRPr b="1" dirty="0">
                <a:solidFill>
                  <a:srgbClr val="FFFFFF"/>
                </a:solidFill>
                <a:latin typeface="Montserrat"/>
                <a:ea typeface="Montserrat"/>
                <a:cs typeface="Montserrat"/>
                <a:sym typeface="Montserrat"/>
              </a:endParaRPr>
            </a:p>
          </p:txBody>
        </p:sp>
        <p:sp>
          <p:nvSpPr>
            <p:cNvPr id="796" name="Google Shape;796;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smtClean="0">
                  <a:solidFill>
                    <a:srgbClr val="434343"/>
                  </a:solidFill>
                  <a:latin typeface="Montserrat Light"/>
                  <a:ea typeface="Montserrat Light"/>
                  <a:cs typeface="Montserrat Light"/>
                  <a:sym typeface="Montserrat Light"/>
                </a:rPr>
                <a:t>The second step was to understand how to set Button values to players’ letters and to find an algorithm for checking if player won.</a:t>
              </a:r>
            </a:p>
            <a:p>
              <a:pPr marL="0" lvl="0" indent="0" algn="l" rtl="0">
                <a:lnSpc>
                  <a:spcPct val="115000"/>
                </a:lnSpc>
                <a:spcBef>
                  <a:spcPts val="0"/>
                </a:spcBef>
                <a:spcAft>
                  <a:spcPts val="0"/>
                </a:spcAft>
                <a:buNone/>
              </a:pPr>
              <a:r>
                <a:rPr lang="en" sz="1000" dirty="0" smtClean="0">
                  <a:solidFill>
                    <a:srgbClr val="434343"/>
                  </a:solidFill>
                  <a:latin typeface="Montserrat Light"/>
                  <a:ea typeface="Montserrat Light"/>
                  <a:cs typeface="Montserrat Light"/>
                  <a:sym typeface="Montserrat Light"/>
                </a:rPr>
                <a:t>Also, I’ve  created the congratulation window and restart buttons.</a:t>
              </a:r>
              <a:endParaRPr sz="1000" dirty="0">
                <a:solidFill>
                  <a:srgbClr val="434343"/>
                </a:solidFill>
                <a:latin typeface="Montserrat Light"/>
                <a:ea typeface="Montserrat Light"/>
                <a:cs typeface="Montserrat Light"/>
                <a:sym typeface="Montserrat Light"/>
              </a:endParaRPr>
            </a:p>
          </p:txBody>
        </p:sp>
      </p:grpSp>
    </p:spTree>
    <p:extLst>
      <p:ext uri="{BB962C8B-B14F-4D97-AF65-F5344CB8AC3E}">
        <p14:creationId xmlns:p14="http://schemas.microsoft.com/office/powerpoint/2010/main" val="1292375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31640" y="555526"/>
            <a:ext cx="6455700" cy="66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t>The Minimax</a:t>
            </a:r>
            <a:endParaRPr sz="3600" dirty="0"/>
          </a:p>
        </p:txBody>
      </p:sp>
      <p:sp>
        <p:nvSpPr>
          <p:cNvPr id="662" name="Google Shape;662;p19"/>
          <p:cNvSpPr txBox="1">
            <a:spLocks noGrp="1"/>
          </p:cNvSpPr>
          <p:nvPr>
            <p:ph type="body" idx="1"/>
          </p:nvPr>
        </p:nvSpPr>
        <p:spPr>
          <a:xfrm>
            <a:off x="899592" y="1203598"/>
            <a:ext cx="7344815" cy="2902500"/>
          </a:xfrm>
          <a:prstGeom prst="rect">
            <a:avLst/>
          </a:prstGeom>
        </p:spPr>
        <p:txBody>
          <a:bodyPr spcFirstLastPara="1" wrap="square" lIns="91425" tIns="91425" rIns="91425" bIns="91425" anchor="t" anchorCtr="0">
            <a:noAutofit/>
          </a:bodyPr>
          <a:lstStyle/>
          <a:p>
            <a:pPr marL="88900" lvl="0" indent="0">
              <a:buNone/>
            </a:pPr>
            <a:r>
              <a:rPr lang="en-US" dirty="0" smtClean="0"/>
              <a:t>Minimax </a:t>
            </a:r>
            <a:r>
              <a:rPr lang="en-US" dirty="0"/>
              <a:t>is a kind of backtracking algorithm that is used in decision making and game theory to find the optimal move for a player, assuming that your opponent also plays optimally. It is widely used in two player turn-based games such as Tic-Tac-Toe, Backgammon, Mancala, Chess, etc.</a:t>
            </a:r>
            <a:r>
              <a:rPr lang="en-US" dirty="0"/>
              <a:t> algorithm that is used in decision making and game theory to find the optimal move for a player, assuming that your opponent also plays optimally. It is widely used in two player turn-based games such as Tic-Tac-Toe, Backgammon, Mancala, Chess, etc.</a:t>
            </a: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878931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5"/>
          <p:cNvSpPr/>
          <p:nvPr/>
        </p:nvSpPr>
        <p:spPr>
          <a:xfrm>
            <a:off x="3863625" y="424701"/>
            <a:ext cx="4727226" cy="368019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4061442" y="620134"/>
            <a:ext cx="4331700" cy="276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39" name="Google Shape;83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12</a:t>
            </a:fld>
            <a:endParaRPr>
              <a:solidFill>
                <a:srgbClr val="FFFFFF"/>
              </a:solidFill>
            </a:endParaRPr>
          </a:p>
        </p:txBody>
      </p:sp>
      <p:sp>
        <p:nvSpPr>
          <p:cNvPr id="840" name="Google Shape;840;p35"/>
          <p:cNvSpPr txBox="1">
            <a:spLocks noGrp="1"/>
          </p:cNvSpPr>
          <p:nvPr>
            <p:ph type="body" idx="4294967295"/>
          </p:nvPr>
        </p:nvSpPr>
        <p:spPr>
          <a:xfrm>
            <a:off x="0" y="424775"/>
            <a:ext cx="3422350" cy="3680100"/>
          </a:xfrm>
          <a:prstGeom prst="rect">
            <a:avLst/>
          </a:prstGeom>
        </p:spPr>
        <p:txBody>
          <a:bodyPr spcFirstLastPara="1" wrap="square" lIns="91425" tIns="91425" rIns="91425" bIns="91425" anchor="ctr" anchorCtr="0">
            <a:noAutofit/>
          </a:bodyPr>
          <a:lstStyle/>
          <a:p>
            <a:pPr fontAlgn="base"/>
            <a:r>
              <a:rPr lang="en-US" sz="1800" dirty="0"/>
              <a:t>In Minimax the two players are called maximizer and minimizer. The </a:t>
            </a:r>
            <a:r>
              <a:rPr lang="en-US" sz="1800" b="1" dirty="0"/>
              <a:t>maximizer</a:t>
            </a:r>
            <a:r>
              <a:rPr lang="en-US" sz="1800" dirty="0"/>
              <a:t> tries to get the highest score possible while the </a:t>
            </a:r>
            <a:r>
              <a:rPr lang="en-US" sz="1800" b="1" dirty="0"/>
              <a:t>minimizer</a:t>
            </a:r>
            <a:r>
              <a:rPr lang="en-US" sz="1800" dirty="0"/>
              <a:t> tries to do the opposite and get the lowest score possible.</a:t>
            </a:r>
          </a:p>
          <a:p>
            <a:pPr fontAlgn="base"/>
            <a:endParaRPr lang="en-US" sz="1800"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0099"/>
          <a:stretch/>
        </p:blipFill>
        <p:spPr bwMode="auto">
          <a:xfrm>
            <a:off x="4069331" y="620134"/>
            <a:ext cx="4323812" cy="281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Love is a game of Tic-Tac-Toe,</a:t>
            </a:r>
          </a:p>
          <a:p>
            <a:pPr marL="0" lvl="0" indent="0" algn="l" rtl="0">
              <a:spcBef>
                <a:spcPts val="600"/>
              </a:spcBef>
              <a:spcAft>
                <a:spcPts val="0"/>
              </a:spcAft>
              <a:buNone/>
            </a:pPr>
            <a:r>
              <a:rPr lang="en-US" dirty="0" smtClean="0"/>
              <a:t>C</a:t>
            </a:r>
            <a:r>
              <a:rPr lang="en" dirty="0" smtClean="0"/>
              <a:t>onstantly waiting</a:t>
            </a:r>
          </a:p>
          <a:p>
            <a:pPr marL="0" lvl="0" indent="0" algn="l" rtl="0">
              <a:spcBef>
                <a:spcPts val="600"/>
              </a:spcBef>
              <a:spcAft>
                <a:spcPts val="0"/>
              </a:spcAft>
              <a:buNone/>
            </a:pPr>
            <a:r>
              <a:rPr lang="en-US" dirty="0" smtClean="0"/>
              <a:t>F</a:t>
            </a:r>
            <a:r>
              <a:rPr lang="en" dirty="0" smtClean="0"/>
              <a:t>or </a:t>
            </a:r>
            <a:r>
              <a:rPr lang="en-US" dirty="0" err="1" smtClean="0"/>
              <a:t>th</a:t>
            </a:r>
            <a:r>
              <a:rPr lang="en" dirty="0" smtClean="0"/>
              <a:t>e next x or o</a:t>
            </a:r>
          </a:p>
          <a:p>
            <a:pPr marL="0" lvl="0" indent="0" algn="l" rtl="0">
              <a:spcBef>
                <a:spcPts val="600"/>
              </a:spcBef>
              <a:spcAft>
                <a:spcPts val="0"/>
              </a:spcAft>
              <a:buNone/>
            </a:pPr>
            <a:r>
              <a:rPr lang="en" dirty="0" smtClean="0"/>
              <a:t>(Lang Leav)</a:t>
            </a:r>
            <a:endParaRPr dirty="0"/>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A400"/>
                </a:solidFill>
              </a:rPr>
              <a:t>1.</a:t>
            </a:r>
            <a:endParaRPr dirty="0">
              <a:solidFill>
                <a:srgbClr val="FFA400"/>
              </a:solidFill>
            </a:endParaRPr>
          </a:p>
          <a:p>
            <a:pPr marL="0" lvl="0" indent="0" algn="l" rtl="0">
              <a:spcBef>
                <a:spcPts val="0"/>
              </a:spcBef>
              <a:spcAft>
                <a:spcPts val="0"/>
              </a:spcAft>
              <a:buNone/>
            </a:pPr>
            <a:r>
              <a:rPr lang="en" dirty="0" smtClean="0"/>
              <a:t>History of this game</a:t>
            </a:r>
            <a:endParaRPr dirty="0"/>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Origin</a:t>
            </a:r>
            <a:endParaRPr dirty="0"/>
          </a:p>
        </p:txBody>
      </p:sp>
      <p:sp>
        <p:nvSpPr>
          <p:cNvPr id="662" name="Google Shape;662;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88900" lvl="0" indent="0">
              <a:buNone/>
            </a:pPr>
            <a:r>
              <a:rPr lang="en-US" dirty="0"/>
              <a:t>Tic-tac-toe originated from the ancient Roman Empire around the first century BCE, and it was called Terni Lapilli. The rules of the game differs as each player only had three pieces, moving around the empty spaces to keep playing. First print reference of the game appears in Britain with the name "</a:t>
            </a:r>
            <a:r>
              <a:rPr lang="en-US" dirty="0" err="1"/>
              <a:t>Noughts</a:t>
            </a:r>
            <a:r>
              <a:rPr lang="en-US" dirty="0"/>
              <a:t> and Crosses" in 1864. </a:t>
            </a:r>
            <a:r>
              <a:rPr lang="en-US" dirty="0" smtClean="0"/>
              <a:t>The </a:t>
            </a:r>
            <a:r>
              <a:rPr lang="en-US" dirty="0"/>
              <a:t>name "tic-tac-toe" is renamed from "</a:t>
            </a:r>
            <a:r>
              <a:rPr lang="en-US" dirty="0" err="1"/>
              <a:t>Noughts</a:t>
            </a:r>
            <a:r>
              <a:rPr lang="en-US" dirty="0"/>
              <a:t> and Crosses" in the 20th century </a:t>
            </a:r>
            <a:r>
              <a:rPr lang="en-US" dirty="0" smtClean="0"/>
              <a:t>USA</a:t>
            </a: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3"/>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The Game</a:t>
            </a:r>
            <a:endParaRPr dirty="0"/>
          </a:p>
        </p:txBody>
      </p:sp>
      <p:sp>
        <p:nvSpPr>
          <p:cNvPr id="706" name="Google Shape;706;p23"/>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noAutofit/>
          </a:bodyPr>
          <a:lstStyle/>
          <a:p>
            <a:pPr marL="0" lvl="0" indent="0">
              <a:buNone/>
            </a:pPr>
            <a:r>
              <a:rPr lang="en-US" dirty="0"/>
              <a:t>Tic-tac-toe is a two player game that takes turn marking spaces on a 3 by 3 grid, and the objective of the game is to place three connecting marks in a horizontal, vertical, or diagonal row.</a:t>
            </a:r>
            <a:endParaRPr dirty="0"/>
          </a:p>
        </p:txBody>
      </p:sp>
      <p:sp>
        <p:nvSpPr>
          <p:cNvPr id="708" name="Google Shape;708;p23"/>
          <p:cNvSpPr txBox="1">
            <a:spLocks noGrp="1"/>
          </p:cNvSpPr>
          <p:nvPr>
            <p:ph type="sldNum" idx="12"/>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709" name="Google Shape;709;p23"/>
          <p:cNvSpPr txBox="1">
            <a:spLocks noGrp="1"/>
          </p:cNvSpPr>
          <p:nvPr>
            <p:ph type="sldNum" idx="4294967295"/>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026" name="Picture 2" descr="ÐÐ°ÑÑÐ¸Ð½ÐºÐ¸ Ð¿Ð¾ Ð·Ð°Ð¿ÑÐ¾ÑÑ tic tac 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969" y="771550"/>
            <a:ext cx="4238810" cy="37683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29"/>
          <p:cNvSpPr txBox="1">
            <a:spLocks noGrp="1"/>
          </p:cNvSpPr>
          <p:nvPr>
            <p:ph type="ctrTitle" idx="4294967295"/>
          </p:nvPr>
        </p:nvSpPr>
        <p:spPr>
          <a:xfrm>
            <a:off x="685800" y="1354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smtClean="0">
                <a:solidFill>
                  <a:srgbClr val="FFA400"/>
                </a:solidFill>
              </a:rPr>
              <a:t>255,168</a:t>
            </a:r>
            <a:endParaRPr sz="9600" dirty="0">
              <a:solidFill>
                <a:srgbClr val="FFA400"/>
              </a:solidFill>
            </a:endParaRPr>
          </a:p>
        </p:txBody>
      </p:sp>
      <p:sp>
        <p:nvSpPr>
          <p:cNvPr id="769" name="Google Shape;769;p29"/>
          <p:cNvSpPr txBox="1">
            <a:spLocks noGrp="1"/>
          </p:cNvSpPr>
          <p:nvPr>
            <p:ph type="subTitle" idx="4294967295"/>
          </p:nvPr>
        </p:nvSpPr>
        <p:spPr>
          <a:xfrm>
            <a:off x="685800" y="2306653"/>
            <a:ext cx="7772400" cy="784800"/>
          </a:xfrm>
          <a:prstGeom prst="rect">
            <a:avLst/>
          </a:prstGeom>
        </p:spPr>
        <p:txBody>
          <a:bodyPr spcFirstLastPara="1" wrap="square" lIns="91425" tIns="91425" rIns="91425" bIns="91425" anchor="t" anchorCtr="0">
            <a:noAutofit/>
          </a:bodyPr>
          <a:lstStyle/>
          <a:p>
            <a:pPr marL="0" lvl="0" indent="0" algn="ctr">
              <a:buNone/>
            </a:pPr>
            <a:r>
              <a:rPr lang="en-US" dirty="0"/>
              <a:t>Although Tic-tac-toe appear simplistic to play, it contains 138 terminal board positions and 255,168 possible ways these terminal board positions is obtained.</a:t>
            </a:r>
            <a:endParaRPr dirty="0"/>
          </a:p>
        </p:txBody>
      </p:sp>
      <p:sp>
        <p:nvSpPr>
          <p:cNvPr id="770" name="Google Shape;770;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6</a:t>
            </a:fld>
            <a:endParaRPr>
              <a:solidFill>
                <a:srgbClr val="FF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685800" y="1278550"/>
            <a:ext cx="3795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rgbClr val="FFA400"/>
                </a:solidFill>
              </a:rPr>
              <a:t>The concept</a:t>
            </a:r>
            <a:endParaRPr sz="6000" dirty="0">
              <a:solidFill>
                <a:srgbClr val="FFA400"/>
              </a:solidFill>
            </a:endParaRPr>
          </a:p>
        </p:txBody>
      </p:sp>
      <p:sp>
        <p:nvSpPr>
          <p:cNvPr id="669" name="Google Shape;669;p20"/>
          <p:cNvSpPr txBox="1">
            <a:spLocks noGrp="1"/>
          </p:cNvSpPr>
          <p:nvPr>
            <p:ph type="subTitle" idx="4294967295"/>
          </p:nvPr>
        </p:nvSpPr>
        <p:spPr>
          <a:xfrm>
            <a:off x="685800" y="2420952"/>
            <a:ext cx="3795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smtClean="0"/>
              <a:t>It isn’t as simple as you think…</a:t>
            </a:r>
            <a:endParaRPr sz="1800" dirty="0"/>
          </a:p>
        </p:txBody>
      </p:sp>
      <p:sp>
        <p:nvSpPr>
          <p:cNvPr id="670" name="Google Shape;670;p20"/>
          <p:cNvSpPr/>
          <p:nvPr/>
        </p:nvSpPr>
        <p:spPr>
          <a:xfrm>
            <a:off x="7232940" y="3100648"/>
            <a:ext cx="322302" cy="30774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20"/>
          <p:cNvGrpSpPr/>
          <p:nvPr/>
        </p:nvGrpSpPr>
        <p:grpSpPr>
          <a:xfrm>
            <a:off x="6832935" y="1372348"/>
            <a:ext cx="1380753" cy="1381083"/>
            <a:chOff x="6654650" y="3665275"/>
            <a:chExt cx="409100" cy="409125"/>
          </a:xfrm>
        </p:grpSpPr>
        <p:sp>
          <p:nvSpPr>
            <p:cNvPr id="672" name="Google Shape;672;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20"/>
          <p:cNvGrpSpPr/>
          <p:nvPr/>
        </p:nvGrpSpPr>
        <p:grpSpPr>
          <a:xfrm rot="1057018">
            <a:off x="5502169" y="2458457"/>
            <a:ext cx="912227" cy="912336"/>
            <a:chOff x="570875" y="4322250"/>
            <a:chExt cx="443300" cy="443325"/>
          </a:xfrm>
        </p:grpSpPr>
        <p:sp>
          <p:nvSpPr>
            <p:cNvPr id="675" name="Google Shape;675;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20"/>
          <p:cNvSpPr/>
          <p:nvPr/>
        </p:nvSpPr>
        <p:spPr>
          <a:xfrm rot="2466753">
            <a:off x="5604599" y="1640213"/>
            <a:ext cx="447786" cy="42756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rot="-1609436">
            <a:off x="6259477" y="1909225"/>
            <a:ext cx="322261" cy="3077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rot="2926308">
            <a:off x="8213348" y="2152989"/>
            <a:ext cx="241328" cy="2304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rot="-1609163">
            <a:off x="7209104" y="609346"/>
            <a:ext cx="217420" cy="2076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3"/>
          <p:cNvSpPr txBox="1">
            <a:spLocks noGrp="1"/>
          </p:cNvSpPr>
          <p:nvPr>
            <p:ph type="title"/>
          </p:nvPr>
        </p:nvSpPr>
        <p:spPr>
          <a:xfrm>
            <a:off x="755576" y="514600"/>
            <a:ext cx="3892200" cy="5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What I used:</a:t>
            </a:r>
            <a:endParaRPr dirty="0"/>
          </a:p>
        </p:txBody>
      </p:sp>
      <p:sp>
        <p:nvSpPr>
          <p:cNvPr id="706" name="Google Shape;706;p23"/>
          <p:cNvSpPr txBox="1">
            <a:spLocks noGrp="1"/>
          </p:cNvSpPr>
          <p:nvPr>
            <p:ph type="body" idx="1"/>
          </p:nvPr>
        </p:nvSpPr>
        <p:spPr>
          <a:xfrm>
            <a:off x="755576" y="1059582"/>
            <a:ext cx="3892200" cy="2232900"/>
          </a:xfrm>
          <a:prstGeom prst="rect">
            <a:avLst/>
          </a:prstGeom>
        </p:spPr>
        <p:txBody>
          <a:bodyPr spcFirstLastPara="1" wrap="square" lIns="91425" tIns="91425" rIns="91425" bIns="91425" anchor="t" anchorCtr="0">
            <a:noAutofit/>
          </a:bodyPr>
          <a:lstStyle/>
          <a:p>
            <a:pPr marL="0" lvl="0" indent="0">
              <a:buNone/>
            </a:pPr>
            <a:r>
              <a:rPr lang="en-US" b="1" dirty="0"/>
              <a:t>Python</a:t>
            </a:r>
          </a:p>
          <a:p>
            <a:pPr marL="0" lvl="0" indent="0">
              <a:buNone/>
            </a:pPr>
            <a:r>
              <a:rPr lang="en-US" dirty="0"/>
              <a:t>Python is an interpreted, high-level, general-purpose programming </a:t>
            </a:r>
            <a:r>
              <a:rPr lang="en-US" dirty="0" smtClean="0"/>
              <a:t>language</a:t>
            </a:r>
          </a:p>
          <a:p>
            <a:pPr marL="0" lvl="0" indent="0">
              <a:buNone/>
            </a:pPr>
            <a:r>
              <a:rPr lang="en-US" b="1" dirty="0" err="1"/>
              <a:t>Tkinter</a:t>
            </a:r>
            <a:endParaRPr lang="en-US" b="1" dirty="0"/>
          </a:p>
          <a:p>
            <a:pPr marL="0" lvl="0" indent="0">
              <a:buNone/>
            </a:pPr>
            <a:r>
              <a:rPr lang="en-US" dirty="0" err="1"/>
              <a:t>Tkinter</a:t>
            </a:r>
            <a:r>
              <a:rPr lang="en-US" dirty="0"/>
              <a:t> is Python's de-facto standard GUI (Graphical User Interface) package. It is a thin object-oriented layer on top of </a:t>
            </a:r>
            <a:r>
              <a:rPr lang="en-US" dirty="0" err="1"/>
              <a:t>Tcl</a:t>
            </a:r>
            <a:r>
              <a:rPr lang="en-US" dirty="0"/>
              <a:t>/Tk.</a:t>
            </a:r>
          </a:p>
          <a:p>
            <a:pPr marL="0" lvl="0" indent="0">
              <a:buNone/>
            </a:pPr>
            <a:endParaRPr lang="en-US" dirty="0" smtClean="0"/>
          </a:p>
          <a:p>
            <a:pPr marL="0" lvl="0" indent="0">
              <a:buNone/>
            </a:pPr>
            <a:endParaRPr lang="en-US" dirty="0"/>
          </a:p>
        </p:txBody>
      </p:sp>
      <p:sp>
        <p:nvSpPr>
          <p:cNvPr id="708" name="Google Shape;708;p23"/>
          <p:cNvSpPr txBox="1">
            <a:spLocks noGrp="1"/>
          </p:cNvSpPr>
          <p:nvPr>
            <p:ph type="sldNum" idx="12"/>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709" name="Google Shape;709;p23"/>
          <p:cNvSpPr txBox="1">
            <a:spLocks noGrp="1"/>
          </p:cNvSpPr>
          <p:nvPr>
            <p:ph type="sldNum" idx="4294967295"/>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4" descr="ÐÐ°ÑÑÐ¸Ð½ÐºÐ¸ Ð¿Ð¾ Ð·Ð°Ð¿ÑÐ¾ÑÑ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524148"/>
            <a:ext cx="4032448"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50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1"/>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b="1" dirty="0" smtClean="0"/>
              <a:t>1V1</a:t>
            </a:r>
            <a:endParaRPr lang="en-US" sz="2800" b="1" dirty="0" smtClean="0"/>
          </a:p>
          <a:p>
            <a:pPr marL="0" lvl="0" indent="0">
              <a:buNone/>
            </a:pPr>
            <a:r>
              <a:rPr lang="en-US" sz="2800" dirty="0" smtClean="0"/>
              <a:t>To play against your friend during boring lessons.</a:t>
            </a:r>
            <a:endParaRPr sz="2800" dirty="0"/>
          </a:p>
        </p:txBody>
      </p:sp>
      <p:sp>
        <p:nvSpPr>
          <p:cNvPr id="689" name="Google Shape;689;p2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Game modes:</a:t>
            </a:r>
            <a:endParaRPr dirty="0"/>
          </a:p>
        </p:txBody>
      </p:sp>
      <p:sp>
        <p:nvSpPr>
          <p:cNvPr id="690" name="Google Shape;690;p21"/>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smtClean="0"/>
              <a:t>Against computer</a:t>
            </a:r>
            <a:endParaRPr sz="2400" b="1" dirty="0"/>
          </a:p>
          <a:p>
            <a:pPr marL="0" lvl="0" indent="0">
              <a:buNone/>
            </a:pPr>
            <a:r>
              <a:rPr lang="en-US" sz="2400" dirty="0" smtClean="0"/>
              <a:t>To play against invincible AI created using the Minimax algorithm.</a:t>
            </a:r>
            <a:endParaRPr sz="2400" dirty="0"/>
          </a:p>
        </p:txBody>
      </p:sp>
      <p:sp>
        <p:nvSpPr>
          <p:cNvPr id="691" name="Google Shape;69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500</Words>
  <Application>Microsoft Office PowerPoint</Application>
  <PresentationFormat>Экран (16:9)</PresentationFormat>
  <Paragraphs>51</Paragraphs>
  <Slides>12</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Wart template</vt:lpstr>
      <vt:lpstr>Python Tic-Tac-Toe game</vt:lpstr>
      <vt:lpstr>Презентация PowerPoint</vt:lpstr>
      <vt:lpstr>1. History of this game</vt:lpstr>
      <vt:lpstr>Origin</vt:lpstr>
      <vt:lpstr>The Game</vt:lpstr>
      <vt:lpstr>255,168</vt:lpstr>
      <vt:lpstr>The concept</vt:lpstr>
      <vt:lpstr>What I used:</vt:lpstr>
      <vt:lpstr>Game modes:</vt:lpstr>
      <vt:lpstr>The whole process briefly</vt:lpstr>
      <vt:lpstr>The Minimax</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Tic-Tac-Toe game using Tkinter</dc:title>
  <cp:lastModifiedBy>Eldiiar Raiymkulov</cp:lastModifiedBy>
  <cp:revision>7</cp:revision>
  <dcterms:modified xsi:type="dcterms:W3CDTF">2018-12-16T17:04:15Z</dcterms:modified>
</cp:coreProperties>
</file>