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10" r:id="rId50"/>
    <p:sldId id="309" r:id="rId5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D025E-C27D-4AC4-933E-85C4B067159C}" v="232" dt="2021-12-29T09:54:40.107"/>
    <p1510:client id="{253068A2-AE05-4D4E-BC03-9B74311CE281}" v="94" dt="2021-12-30T10:03:44.669"/>
    <p1510:client id="{583D85C1-DC49-4B9D-B6AC-F431F592BC2B}" v="61" dt="2021-12-30T09:31:42.895"/>
    <p1510:client id="{8858B085-8B33-4BF5-8D84-73E8AB04CF65}" v="157" dt="2021-12-30T09:46:37.877"/>
    <p1510:client id="{996C2D1E-3355-4906-A281-5A7B0753D55D}" v="1" dt="2021-12-30T08:24:22.763"/>
    <p1510:client id="{D7CAA627-3F22-4A9D-B8BE-F24537293FC8}" v="663" dt="2021-12-30T10:56:08.234"/>
    <p1510:client id="{DC46FA4F-D49B-4A20-B96E-5CC4CD409B86}" v="29" dt="2021-12-29T14:23:33.027"/>
    <p1510:client id="{F971F979-B451-4A8A-AAB9-2782DD4E5D17}" v="690" dt="2021-12-30T07:28:16.895"/>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30.12.2021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30.12.2021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30.12.2021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30.12.2021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30.12.2021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30.12.2021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30.12.2021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30.12.2021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30.12.2021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30.12.2021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30.12.2021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30.12.2021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p:cNvSpPr>
            <a:spLocks noGrp="1"/>
          </p:cNvSpPr>
          <p:nvPr>
            <p:ph type="ctrTitle"/>
          </p:nvPr>
        </p:nvSpPr>
        <p:spPr>
          <a:xfrm>
            <a:off x="1314824" y="735106"/>
            <a:ext cx="10053763" cy="2928470"/>
          </a:xfrm>
        </p:spPr>
        <p:txBody>
          <a:bodyPr anchor="b">
            <a:normAutofit/>
          </a:bodyPr>
          <a:lstStyle/>
          <a:p>
            <a:pPr algn="l"/>
            <a:r>
              <a:rPr lang="ru-RU" sz="4800" i="1">
                <a:solidFill>
                  <a:srgbClr val="FFFFFF"/>
                </a:solidFill>
                <a:ea typeface="+mj-lt"/>
                <a:cs typeface="+mj-lt"/>
              </a:rPr>
              <a:t>Simple game about D. Trump.</a:t>
            </a:r>
            <a:endParaRPr lang="ru-RU" sz="4800">
              <a:solidFill>
                <a:srgbClr val="FFFFFF"/>
              </a:solidFill>
            </a:endParaRPr>
          </a:p>
        </p:txBody>
      </p:sp>
      <p:sp>
        <p:nvSpPr>
          <p:cNvPr id="3" name="Подзаголовок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ru-RU" dirty="0" err="1">
                <a:cs typeface="Calibri"/>
              </a:rPr>
              <a:t>Created</a:t>
            </a:r>
            <a:r>
              <a:rPr lang="ru-RU" dirty="0">
                <a:cs typeface="Calibri"/>
              </a:rPr>
              <a:t> </a:t>
            </a:r>
            <a:r>
              <a:rPr lang="ru-RU" dirty="0" err="1">
                <a:cs typeface="Calibri"/>
              </a:rPr>
              <a:t>by</a:t>
            </a:r>
            <a:r>
              <a:rPr lang="ru-RU" dirty="0">
                <a:cs typeface="Calibri"/>
              </a:rPr>
              <a:t>:               </a:t>
            </a:r>
            <a:r>
              <a:rPr lang="ru-RU" dirty="0" err="1">
                <a:cs typeface="Calibri"/>
              </a:rPr>
              <a:t>Daniil</a:t>
            </a:r>
            <a:r>
              <a:rPr lang="ru-RU" dirty="0">
                <a:cs typeface="Calibri"/>
              </a:rPr>
              <a:t> </a:t>
            </a:r>
            <a:r>
              <a:rPr lang="ru-RU" dirty="0" err="1">
                <a:cs typeface="Calibri"/>
              </a:rPr>
              <a:t>Aleshin</a:t>
            </a:r>
            <a:endParaRPr lang="ru-RU">
              <a:cs typeface="Calibri"/>
            </a:endParaRPr>
          </a:p>
          <a:p>
            <a:pPr algn="l"/>
            <a:r>
              <a:rPr lang="ru-RU" dirty="0">
                <a:cs typeface="Calibri"/>
              </a:rPr>
              <a:t>                                       </a:t>
            </a:r>
            <a:r>
              <a:rPr lang="ru-RU" dirty="0" err="1">
                <a:cs typeface="Calibri"/>
              </a:rPr>
              <a:t>Aidarova</a:t>
            </a:r>
            <a:r>
              <a:rPr lang="ru-RU" dirty="0">
                <a:cs typeface="Calibri"/>
              </a:rPr>
              <a:t> </a:t>
            </a:r>
            <a:r>
              <a:rPr lang="ru-RU" dirty="0" err="1">
                <a:cs typeface="Calibri"/>
              </a:rPr>
              <a:t>Aiperi</a:t>
            </a:r>
            <a:endParaRPr lang="ru-RU">
              <a:cs typeface="Calibri"/>
            </a:endParaRPr>
          </a:p>
          <a:p>
            <a:pPr algn="l"/>
            <a:r>
              <a:rPr lang="ru-RU" dirty="0">
                <a:cs typeface="Calibri"/>
              </a:rPr>
              <a:t>                                                </a:t>
            </a:r>
            <a:r>
              <a:rPr lang="ru-RU" dirty="0" err="1">
                <a:cs typeface="Calibri"/>
              </a:rPr>
              <a:t>Meerlan</a:t>
            </a:r>
            <a:r>
              <a:rPr lang="ru-RU" dirty="0">
                <a:cs typeface="Calibri"/>
              </a:rPr>
              <a:t>  </a:t>
            </a:r>
            <a:r>
              <a:rPr lang="ru-RU" dirty="0" err="1">
                <a:cs typeface="Calibri"/>
              </a:rPr>
              <a:t>Tynarbekov</a:t>
            </a:r>
            <a:endParaRPr lang="ru-RU">
              <a:cs typeface="Calibri"/>
            </a:endParaRPr>
          </a:p>
        </p:txBody>
      </p:sp>
    </p:spTree>
    <p:extLst>
      <p:ext uri="{BB962C8B-B14F-4D97-AF65-F5344CB8AC3E}">
        <p14:creationId xmlns:p14="http://schemas.microsoft.com/office/powerpoint/2010/main" val="13516515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5D3AC77-5704-4969-9255-AE357A64EBF5}"/>
              </a:ext>
            </a:extLst>
          </p:cNvPr>
          <p:cNvSpPr>
            <a:spLocks noGrp="1"/>
          </p:cNvSpPr>
          <p:nvPr>
            <p:ph idx="1"/>
          </p:nvPr>
        </p:nvSpPr>
        <p:spPr>
          <a:xfrm>
            <a:off x="4314" y="-299"/>
            <a:ext cx="12082731" cy="6852997"/>
          </a:xfrm>
        </p:spPr>
        <p:txBody>
          <a:bodyPr vert="horz" lIns="91440" tIns="45720" rIns="91440" bIns="45720" rtlCol="0" anchor="t">
            <a:noAutofit/>
          </a:bodyPr>
          <a:lstStyle/>
          <a:p>
            <a:pPr marL="0" indent="0">
              <a:buNone/>
            </a:pPr>
            <a:r>
              <a:rPr lang="af-ZA" sz="1600" dirty="0" err="1">
                <a:latin typeface="Lato"/>
                <a:ea typeface="Lato"/>
                <a:cs typeface="Lato"/>
              </a:rPr>
              <a:t>Now</a:t>
            </a:r>
            <a:r>
              <a:rPr lang="af-ZA" sz="1600" dirty="0">
                <a:latin typeface="Lato"/>
                <a:ea typeface="Lato"/>
                <a:cs typeface="Lato"/>
              </a:rPr>
              <a:t> </a:t>
            </a:r>
            <a:r>
              <a:rPr lang="af-ZA" sz="1600" dirty="0" err="1">
                <a:latin typeface="Lato"/>
                <a:ea typeface="Lato"/>
                <a:cs typeface="Lato"/>
              </a:rPr>
              <a:t>we</a:t>
            </a:r>
            <a:r>
              <a:rPr lang="af-ZA" sz="1600" dirty="0">
                <a:latin typeface="Lato"/>
                <a:ea typeface="Lato"/>
                <a:cs typeface="Lato"/>
              </a:rPr>
              <a:t> </a:t>
            </a:r>
            <a:r>
              <a:rPr lang="af-ZA" sz="1600" dirty="0" err="1">
                <a:latin typeface="Lato"/>
                <a:ea typeface="Lato"/>
                <a:cs typeface="Lato"/>
              </a:rPr>
              <a:t>can</a:t>
            </a:r>
            <a:r>
              <a:rPr lang="af-ZA" sz="1600" dirty="0">
                <a:latin typeface="Lato"/>
                <a:ea typeface="Lato"/>
                <a:cs typeface="Lato"/>
              </a:rPr>
              <a:t> </a:t>
            </a:r>
            <a:r>
              <a:rPr lang="af-ZA" sz="1600" dirty="0" err="1">
                <a:latin typeface="Lato"/>
                <a:ea typeface="Lato"/>
                <a:cs typeface="Lato"/>
              </a:rPr>
              <a:t>draw</a:t>
            </a:r>
            <a:r>
              <a:rPr lang="af-ZA" sz="1600" dirty="0">
                <a:latin typeface="Lato"/>
                <a:ea typeface="Lato"/>
                <a:cs typeface="Lato"/>
              </a:rPr>
              <a:t> a </a:t>
            </a:r>
            <a:r>
              <a:rPr lang="af-ZA" sz="1600" dirty="0" err="1">
                <a:latin typeface="Lato"/>
                <a:ea typeface="Lato"/>
                <a:cs typeface="Lato"/>
              </a:rPr>
              <a:t>rectangle</a:t>
            </a:r>
            <a:r>
              <a:rPr lang="af-ZA" sz="1600" dirty="0">
                <a:latin typeface="Lato"/>
                <a:ea typeface="Lato"/>
                <a:cs typeface="Lato"/>
              </a:rPr>
              <a:t> </a:t>
            </a:r>
            <a:r>
              <a:rPr lang="af-ZA" sz="1600" dirty="0" err="1">
                <a:latin typeface="Lato"/>
                <a:ea typeface="Lato"/>
                <a:cs typeface="Lato"/>
              </a:rPr>
              <a:t>to</a:t>
            </a:r>
            <a:r>
              <a:rPr lang="af-ZA" sz="1600" dirty="0">
                <a:latin typeface="Lato"/>
                <a:ea typeface="Lato"/>
                <a:cs typeface="Lato"/>
              </a:rPr>
              <a:t> </a:t>
            </a:r>
            <a:r>
              <a:rPr lang="af-ZA" sz="1600" dirty="0" err="1">
                <a:latin typeface="Lato"/>
                <a:ea typeface="Lato"/>
                <a:cs typeface="Lato"/>
              </a:rPr>
              <a:t>the</a:t>
            </a:r>
            <a:r>
              <a:rPr lang="af-ZA" sz="1600" dirty="0">
                <a:latin typeface="Lato"/>
                <a:ea typeface="Lato"/>
                <a:cs typeface="Lato"/>
              </a:rPr>
              <a:t> </a:t>
            </a:r>
            <a:r>
              <a:rPr lang="af-ZA" sz="1600" dirty="0" err="1">
                <a:latin typeface="Lato"/>
                <a:ea typeface="Lato"/>
                <a:cs typeface="Lato"/>
              </a:rPr>
              <a:t>screen</a:t>
            </a:r>
            <a:r>
              <a:rPr lang="af-ZA" sz="1600" dirty="0">
                <a:latin typeface="Lato"/>
                <a:ea typeface="Lato"/>
                <a:cs typeface="Lato"/>
              </a:rPr>
              <a:t> </a:t>
            </a:r>
            <a:r>
              <a:rPr lang="af-ZA" sz="1600" dirty="0" err="1">
                <a:latin typeface="Lato"/>
                <a:ea typeface="Lato"/>
                <a:cs typeface="Lato"/>
              </a:rPr>
              <a:t>to</a:t>
            </a:r>
            <a:r>
              <a:rPr lang="af-ZA" sz="1600" dirty="0">
                <a:latin typeface="Lato"/>
                <a:ea typeface="Lato"/>
                <a:cs typeface="Lato"/>
              </a:rPr>
              <a:t> </a:t>
            </a:r>
            <a:r>
              <a:rPr lang="af-ZA" sz="1600" dirty="0" err="1">
                <a:latin typeface="Lato"/>
                <a:ea typeface="Lato"/>
                <a:cs typeface="Lato"/>
              </a:rPr>
              <a:t>represent</a:t>
            </a:r>
            <a:r>
              <a:rPr lang="af-ZA" sz="1600" dirty="0">
                <a:latin typeface="Lato"/>
                <a:ea typeface="Lato"/>
                <a:cs typeface="Lato"/>
              </a:rPr>
              <a:t> </a:t>
            </a:r>
            <a:r>
              <a:rPr lang="af-ZA" sz="1600" dirty="0" err="1">
                <a:latin typeface="Lato"/>
                <a:ea typeface="Lato"/>
                <a:cs typeface="Lato"/>
              </a:rPr>
              <a:t>our</a:t>
            </a:r>
            <a:r>
              <a:rPr lang="af-ZA" sz="1600" dirty="0">
                <a:latin typeface="Lato"/>
                <a:ea typeface="Lato"/>
                <a:cs typeface="Lato"/>
              </a:rPr>
              <a:t> </a:t>
            </a:r>
            <a:r>
              <a:rPr lang="af-ZA" sz="1600" dirty="0" err="1">
                <a:latin typeface="Lato"/>
                <a:ea typeface="Lato"/>
                <a:cs typeface="Lato"/>
              </a:rPr>
              <a:t>character</a:t>
            </a:r>
            <a:r>
              <a:rPr lang="af-ZA" sz="1600" dirty="0">
                <a:latin typeface="Lato"/>
                <a:ea typeface="Lato"/>
                <a:cs typeface="Lato"/>
              </a:rPr>
              <a:t>. </a:t>
            </a:r>
            <a:r>
              <a:rPr lang="af-ZA" sz="1600" dirty="0" err="1">
                <a:latin typeface="Lato"/>
                <a:ea typeface="Lato"/>
                <a:cs typeface="Lato"/>
              </a:rPr>
              <a:t>We</a:t>
            </a:r>
            <a:r>
              <a:rPr lang="af-ZA" sz="1600" dirty="0">
                <a:latin typeface="Lato"/>
                <a:ea typeface="Lato"/>
                <a:cs typeface="Lato"/>
              </a:rPr>
              <a:t> </a:t>
            </a:r>
            <a:r>
              <a:rPr lang="af-ZA" sz="1600" dirty="0" err="1">
                <a:latin typeface="Lato"/>
                <a:ea typeface="Lato"/>
                <a:cs typeface="Lato"/>
              </a:rPr>
              <a:t>will</a:t>
            </a:r>
            <a:r>
              <a:rPr lang="af-ZA" sz="1600" dirty="0">
                <a:latin typeface="Lato"/>
                <a:ea typeface="Lato"/>
                <a:cs typeface="Lato"/>
              </a:rPr>
              <a:t> </a:t>
            </a:r>
            <a:r>
              <a:rPr lang="af-ZA" sz="1600" dirty="0" err="1">
                <a:latin typeface="Lato"/>
                <a:ea typeface="Lato"/>
                <a:cs typeface="Lato"/>
              </a:rPr>
              <a:t>draw</a:t>
            </a:r>
            <a:r>
              <a:rPr lang="af-ZA" sz="1600" dirty="0">
                <a:latin typeface="Lato"/>
                <a:ea typeface="Lato"/>
                <a:cs typeface="Lato"/>
              </a:rPr>
              <a:t> </a:t>
            </a:r>
            <a:r>
              <a:rPr lang="af-ZA" sz="1600" dirty="0" err="1">
                <a:latin typeface="Lato"/>
                <a:ea typeface="Lato"/>
                <a:cs typeface="Lato"/>
              </a:rPr>
              <a:t>the</a:t>
            </a:r>
            <a:r>
              <a:rPr lang="af-ZA" sz="1600" dirty="0">
                <a:latin typeface="Lato"/>
                <a:ea typeface="Lato"/>
                <a:cs typeface="Lato"/>
              </a:rPr>
              <a:t> </a:t>
            </a:r>
            <a:r>
              <a:rPr lang="af-ZA" sz="1600" dirty="0" err="1">
                <a:latin typeface="Lato"/>
                <a:ea typeface="Lato"/>
                <a:cs typeface="Lato"/>
              </a:rPr>
              <a:t>rectangle</a:t>
            </a:r>
            <a:r>
              <a:rPr lang="af-ZA" sz="1600" dirty="0">
                <a:latin typeface="Lato"/>
                <a:ea typeface="Lato"/>
                <a:cs typeface="Lato"/>
              </a:rPr>
              <a:t> in </a:t>
            </a:r>
            <a:r>
              <a:rPr lang="af-ZA" sz="1600" dirty="0" err="1">
                <a:latin typeface="Lato"/>
                <a:ea typeface="Lato"/>
                <a:cs typeface="Lato"/>
              </a:rPr>
              <a:t>the</a:t>
            </a:r>
            <a:r>
              <a:rPr lang="af-ZA" sz="1600" dirty="0">
                <a:latin typeface="Lato"/>
                <a:ea typeface="Lato"/>
                <a:cs typeface="Lato"/>
              </a:rPr>
              <a:t> </a:t>
            </a:r>
            <a:r>
              <a:rPr lang="af-ZA" sz="1600" dirty="0" err="1">
                <a:latin typeface="Lato"/>
                <a:ea typeface="Lato"/>
                <a:cs typeface="Lato"/>
              </a:rPr>
              <a:t>main</a:t>
            </a:r>
            <a:r>
              <a:rPr lang="af-ZA" sz="1600" dirty="0">
                <a:latin typeface="Lato"/>
                <a:ea typeface="Lato"/>
                <a:cs typeface="Lato"/>
              </a:rPr>
              <a:t> loop so </a:t>
            </a:r>
            <a:r>
              <a:rPr lang="af-ZA" sz="1600" dirty="0" err="1">
                <a:latin typeface="Lato"/>
                <a:ea typeface="Lato"/>
                <a:cs typeface="Lato"/>
              </a:rPr>
              <a:t>that</a:t>
            </a:r>
            <a:r>
              <a:rPr lang="af-ZA" sz="1600" dirty="0">
                <a:latin typeface="Lato"/>
                <a:ea typeface="Lato"/>
                <a:cs typeface="Lato"/>
              </a:rPr>
              <a:t> </a:t>
            </a:r>
            <a:r>
              <a:rPr lang="af-ZA" sz="1600" dirty="0" err="1">
                <a:latin typeface="Lato"/>
                <a:ea typeface="Lato"/>
                <a:cs typeface="Lato"/>
              </a:rPr>
              <a:t>it</a:t>
            </a:r>
            <a:r>
              <a:rPr lang="af-ZA" sz="1600" dirty="0">
                <a:latin typeface="Lato"/>
                <a:ea typeface="Lato"/>
                <a:cs typeface="Lato"/>
              </a:rPr>
              <a:t> is </a:t>
            </a:r>
            <a:r>
              <a:rPr lang="af-ZA" sz="1600" dirty="0" err="1">
                <a:latin typeface="Lato"/>
                <a:ea typeface="Lato"/>
                <a:cs typeface="Lato"/>
              </a:rPr>
              <a:t>constantly</a:t>
            </a:r>
            <a:r>
              <a:rPr lang="af-ZA" sz="1600" dirty="0">
                <a:latin typeface="Lato"/>
                <a:ea typeface="Lato"/>
                <a:cs typeface="Lato"/>
              </a:rPr>
              <a:t> </a:t>
            </a:r>
            <a:r>
              <a:rPr lang="af-ZA" sz="1600" dirty="0" err="1">
                <a:latin typeface="Lato"/>
                <a:ea typeface="Lato"/>
                <a:cs typeface="Lato"/>
              </a:rPr>
              <a:t>redrawn</a:t>
            </a:r>
            <a:r>
              <a:rPr lang="af-ZA" sz="1600" dirty="0">
                <a:latin typeface="Lato"/>
                <a:ea typeface="Lato"/>
                <a:cs typeface="Lato"/>
              </a:rPr>
              <a:t> </a:t>
            </a:r>
            <a:r>
              <a:rPr lang="af-ZA" sz="1600" dirty="0" err="1">
                <a:latin typeface="Lato"/>
                <a:ea typeface="Lato"/>
                <a:cs typeface="Lato"/>
              </a:rPr>
              <a:t>each</a:t>
            </a:r>
            <a:r>
              <a:rPr lang="af-ZA" sz="1600" dirty="0">
                <a:latin typeface="Lato"/>
                <a:ea typeface="Lato"/>
                <a:cs typeface="Lato"/>
              </a:rPr>
              <a:t> </a:t>
            </a:r>
            <a:r>
              <a:rPr lang="af-ZA" sz="1600" dirty="0" err="1">
                <a:latin typeface="Lato"/>
                <a:ea typeface="Lato"/>
                <a:cs typeface="Lato"/>
              </a:rPr>
              <a:t>time</a:t>
            </a:r>
            <a:r>
              <a:rPr lang="af-ZA" sz="1600" dirty="0">
                <a:latin typeface="Lato"/>
                <a:ea typeface="Lato"/>
                <a:cs typeface="Lato"/>
              </a:rPr>
              <a:t> </a:t>
            </a:r>
            <a:r>
              <a:rPr lang="af-ZA" sz="1600" dirty="0" err="1">
                <a:latin typeface="Lato"/>
                <a:ea typeface="Lato"/>
                <a:cs typeface="Lato"/>
              </a:rPr>
              <a:t>we</a:t>
            </a:r>
            <a:r>
              <a:rPr lang="af-ZA" sz="1600" dirty="0">
                <a:latin typeface="Lato"/>
                <a:ea typeface="Lato"/>
                <a:cs typeface="Lato"/>
              </a:rPr>
              <a:t> loop.</a:t>
            </a:r>
          </a:p>
          <a:p>
            <a:pPr marL="0" indent="0">
              <a:buNone/>
            </a:pPr>
            <a:r>
              <a:rPr lang="af-ZA" sz="1600" b="1" dirty="0">
                <a:solidFill>
                  <a:schemeClr val="accent5"/>
                </a:solidFill>
                <a:latin typeface="Consolas"/>
                <a:ea typeface="Lato"/>
                <a:cs typeface="Lato"/>
              </a:rPr>
              <a:t>import</a:t>
            </a:r>
            <a:r>
              <a:rPr lang="af-ZA" sz="1600" dirty="0">
                <a:latin typeface="Consolas"/>
                <a:ea typeface="Lato"/>
                <a:cs typeface="Lato"/>
              </a:rPr>
              <a:t> </a:t>
            </a:r>
            <a:r>
              <a:rPr lang="af-ZA" sz="1600" dirty="0" err="1">
                <a:latin typeface="Consolas"/>
                <a:ea typeface="Lato"/>
                <a:cs typeface="Lato"/>
              </a:rPr>
              <a:t>pygame</a:t>
            </a:r>
            <a:r>
              <a:rPr lang="af-ZA" sz="1600" dirty="0">
                <a:latin typeface="Consolas"/>
                <a:ea typeface="Lato"/>
                <a:cs typeface="Lato"/>
              </a:rPr>
              <a:t>
</a:t>
            </a:r>
            <a:r>
              <a:rPr lang="af-ZA" sz="1600" dirty="0" err="1">
                <a:latin typeface="Consolas"/>
                <a:ea typeface="Lato"/>
                <a:cs typeface="Lato"/>
              </a:rPr>
              <a:t>pygame</a:t>
            </a:r>
            <a:r>
              <a:rPr lang="af-ZA" sz="1600" b="1" dirty="0" err="1">
                <a:solidFill>
                  <a:schemeClr val="accent2"/>
                </a:solidFill>
                <a:latin typeface="Consolas"/>
                <a:ea typeface="Lato"/>
                <a:cs typeface="Lato"/>
              </a:rPr>
              <a:t>.</a:t>
            </a:r>
            <a:r>
              <a:rPr lang="af-ZA" sz="1600" dirty="0" err="1">
                <a:latin typeface="Consolas"/>
                <a:ea typeface="Lato"/>
                <a:cs typeface="Lato"/>
              </a:rPr>
              <a:t>init</a:t>
            </a:r>
            <a:r>
              <a:rPr lang="af-ZA" sz="1600" b="1" dirty="0">
                <a:latin typeface="Consolas"/>
                <a:ea typeface="Lato"/>
                <a:cs typeface="Lato"/>
              </a:rPr>
              <a:t>()</a:t>
            </a:r>
            <a:r>
              <a:rPr lang="af-ZA" sz="1600" dirty="0">
                <a:latin typeface="Consolas"/>
                <a:ea typeface="Lato"/>
                <a:cs typeface="Lato"/>
              </a:rPr>
              <a:t>
win </a:t>
            </a:r>
            <a:r>
              <a:rPr lang="af-ZA" sz="1600" b="1" dirty="0">
                <a:solidFill>
                  <a:schemeClr val="accent2"/>
                </a:solidFill>
                <a:latin typeface="Consolas"/>
                <a:ea typeface="Lato"/>
                <a:cs typeface="Lato"/>
              </a:rPr>
              <a:t>=</a:t>
            </a:r>
            <a:r>
              <a:rPr lang="af-ZA" sz="1600" dirty="0">
                <a:latin typeface="Consolas"/>
                <a:ea typeface="Lato"/>
                <a:cs typeface="Lato"/>
              </a:rPr>
              <a:t> </a:t>
            </a:r>
            <a:r>
              <a:rPr lang="af-ZA" sz="1600" dirty="0" err="1">
                <a:latin typeface="Consolas"/>
                <a:ea typeface="Lato"/>
                <a:cs typeface="Lato"/>
              </a:rPr>
              <a:t>pygame</a:t>
            </a:r>
            <a:r>
              <a:rPr lang="af-ZA" sz="1600" b="1" dirty="0" err="1">
                <a:solidFill>
                  <a:schemeClr val="accent2"/>
                </a:solidFill>
                <a:latin typeface="Consolas"/>
                <a:ea typeface="Lato"/>
                <a:cs typeface="Lato"/>
              </a:rPr>
              <a:t>.</a:t>
            </a:r>
            <a:r>
              <a:rPr lang="af-ZA" sz="1600" dirty="0" err="1">
                <a:latin typeface="Consolas"/>
                <a:ea typeface="Lato"/>
                <a:cs typeface="Lato"/>
              </a:rPr>
              <a:t>display</a:t>
            </a:r>
            <a:r>
              <a:rPr lang="af-ZA" sz="1600" b="1" dirty="0" err="1">
                <a:solidFill>
                  <a:schemeClr val="accent2"/>
                </a:solidFill>
                <a:latin typeface="Consolas"/>
                <a:ea typeface="Lato"/>
                <a:cs typeface="Lato"/>
              </a:rPr>
              <a:t>.</a:t>
            </a:r>
            <a:r>
              <a:rPr lang="af-ZA" sz="1600" dirty="0" err="1">
                <a:latin typeface="Consolas"/>
                <a:ea typeface="Lato"/>
                <a:cs typeface="Lato"/>
              </a:rPr>
              <a:t>set_mode</a:t>
            </a:r>
            <a:r>
              <a:rPr lang="af-ZA" sz="1600" b="1" dirty="0">
                <a:latin typeface="Consolas"/>
                <a:ea typeface="Lato"/>
                <a:cs typeface="Lato"/>
              </a:rPr>
              <a:t>((</a:t>
            </a:r>
            <a:r>
              <a:rPr lang="af-ZA" sz="1600" b="1" dirty="0">
                <a:solidFill>
                  <a:schemeClr val="accent5"/>
                </a:solidFill>
                <a:latin typeface="Consolas"/>
                <a:ea typeface="Lato"/>
                <a:cs typeface="Lato"/>
              </a:rPr>
              <a:t>500</a:t>
            </a:r>
            <a:r>
              <a:rPr lang="af-ZA" sz="1600" b="1" dirty="0">
                <a:latin typeface="Consolas"/>
                <a:ea typeface="Lato"/>
                <a:cs typeface="Lato"/>
              </a:rPr>
              <a:t>,</a:t>
            </a:r>
            <a:r>
              <a:rPr lang="af-ZA" sz="1600" b="1" dirty="0">
                <a:solidFill>
                  <a:schemeClr val="accent5"/>
                </a:solidFill>
                <a:latin typeface="Consolas"/>
                <a:ea typeface="Lato"/>
                <a:cs typeface="Lato"/>
              </a:rPr>
              <a:t>500</a:t>
            </a:r>
            <a:r>
              <a:rPr lang="af-ZA" sz="1600" b="1" dirty="0">
                <a:latin typeface="Consolas"/>
                <a:ea typeface="Lato"/>
                <a:cs typeface="Lato"/>
              </a:rPr>
              <a:t>))</a:t>
            </a:r>
            <a:r>
              <a:rPr lang="af-ZA" sz="1600" dirty="0">
                <a:latin typeface="Consolas"/>
                <a:ea typeface="Lato"/>
                <a:cs typeface="Lato"/>
              </a:rPr>
              <a:t>
</a:t>
            </a:r>
            <a:r>
              <a:rPr lang="af-ZA" sz="1600" dirty="0" err="1">
                <a:latin typeface="Consolas"/>
                <a:ea typeface="Lato"/>
                <a:cs typeface="Lato"/>
              </a:rPr>
              <a:t>pygame</a:t>
            </a:r>
            <a:r>
              <a:rPr lang="af-ZA" sz="1600" b="1" dirty="0" err="1">
                <a:solidFill>
                  <a:schemeClr val="accent2"/>
                </a:solidFill>
                <a:latin typeface="Consolas"/>
                <a:ea typeface="Lato"/>
                <a:cs typeface="Lato"/>
              </a:rPr>
              <a:t>.</a:t>
            </a:r>
            <a:r>
              <a:rPr lang="af-ZA" sz="1600" dirty="0" err="1">
                <a:latin typeface="Consolas"/>
                <a:ea typeface="Lato"/>
                <a:cs typeface="Lato"/>
              </a:rPr>
              <a:t>display</a:t>
            </a:r>
            <a:r>
              <a:rPr lang="af-ZA" sz="1600" b="1" dirty="0" err="1">
                <a:solidFill>
                  <a:schemeClr val="accent2"/>
                </a:solidFill>
                <a:latin typeface="Consolas"/>
                <a:ea typeface="Lato"/>
                <a:cs typeface="Lato"/>
              </a:rPr>
              <a:t>.</a:t>
            </a:r>
            <a:r>
              <a:rPr lang="af-ZA" sz="1600" dirty="0" err="1">
                <a:latin typeface="Consolas"/>
                <a:ea typeface="Lato"/>
                <a:cs typeface="Lato"/>
              </a:rPr>
              <a:t>set_caption</a:t>
            </a:r>
            <a:r>
              <a:rPr lang="af-ZA" sz="1600" b="1" dirty="0">
                <a:latin typeface="Consolas"/>
                <a:ea typeface="Lato"/>
                <a:cs typeface="Lato"/>
              </a:rPr>
              <a:t>(</a:t>
            </a:r>
            <a:r>
              <a:rPr lang="af-ZA" sz="1600" dirty="0">
                <a:solidFill>
                  <a:schemeClr val="accent6"/>
                </a:solidFill>
                <a:latin typeface="Consolas"/>
                <a:ea typeface="Lato"/>
                <a:cs typeface="Lato"/>
              </a:rPr>
              <a:t>"</a:t>
            </a:r>
            <a:r>
              <a:rPr lang="af-ZA" sz="1600" dirty="0" err="1">
                <a:solidFill>
                  <a:schemeClr val="accent6"/>
                </a:solidFill>
                <a:latin typeface="Consolas"/>
                <a:ea typeface="Lato"/>
                <a:cs typeface="Lato"/>
              </a:rPr>
              <a:t>First</a:t>
            </a:r>
            <a:r>
              <a:rPr lang="af-ZA" sz="1600" dirty="0">
                <a:solidFill>
                  <a:schemeClr val="accent6"/>
                </a:solidFill>
                <a:latin typeface="Consolas"/>
                <a:ea typeface="Lato"/>
                <a:cs typeface="Lato"/>
              </a:rPr>
              <a:t> </a:t>
            </a:r>
            <a:r>
              <a:rPr lang="af-ZA" sz="1600" dirty="0" err="1">
                <a:solidFill>
                  <a:schemeClr val="accent6"/>
                </a:solidFill>
                <a:latin typeface="Consolas"/>
                <a:ea typeface="Lato"/>
                <a:cs typeface="Lato"/>
              </a:rPr>
              <a:t>Game</a:t>
            </a:r>
            <a:r>
              <a:rPr lang="af-ZA" sz="1600" dirty="0">
                <a:solidFill>
                  <a:schemeClr val="accent6"/>
                </a:solidFill>
                <a:latin typeface="Consolas"/>
                <a:ea typeface="Lato"/>
                <a:cs typeface="Lato"/>
              </a:rPr>
              <a:t>"</a:t>
            </a:r>
            <a:r>
              <a:rPr lang="af-ZA" sz="1600" b="1" dirty="0">
                <a:latin typeface="Consolas"/>
                <a:ea typeface="Lato"/>
                <a:cs typeface="Lato"/>
              </a:rPr>
              <a:t>)</a:t>
            </a:r>
            <a:r>
              <a:rPr lang="af-ZA" sz="1600" dirty="0">
                <a:latin typeface="Consolas"/>
                <a:ea typeface="Lato"/>
                <a:cs typeface="Lato"/>
              </a:rPr>
              <a:t>
x </a:t>
            </a:r>
            <a:r>
              <a:rPr lang="af-ZA" sz="1600" b="1" dirty="0">
                <a:solidFill>
                  <a:schemeClr val="accent2"/>
                </a:solidFill>
                <a:latin typeface="Consolas"/>
                <a:ea typeface="Lato"/>
                <a:cs typeface="Lato"/>
              </a:rPr>
              <a:t>=</a:t>
            </a:r>
            <a:r>
              <a:rPr lang="af-ZA" sz="1600" dirty="0">
                <a:latin typeface="Consolas"/>
                <a:ea typeface="Lato"/>
                <a:cs typeface="Lato"/>
              </a:rPr>
              <a:t> </a:t>
            </a:r>
            <a:r>
              <a:rPr lang="af-ZA" sz="1600" b="1" dirty="0">
                <a:solidFill>
                  <a:schemeClr val="accent5"/>
                </a:solidFill>
                <a:latin typeface="Consolas"/>
                <a:ea typeface="Lato"/>
                <a:cs typeface="Lato"/>
              </a:rPr>
              <a:t>50</a:t>
            </a:r>
            <a:r>
              <a:rPr lang="af-ZA" sz="1600" dirty="0">
                <a:solidFill>
                  <a:schemeClr val="accent5"/>
                </a:solidFill>
                <a:latin typeface="Consolas"/>
                <a:ea typeface="Lato"/>
                <a:cs typeface="Lato"/>
              </a:rPr>
              <a:t>
</a:t>
            </a:r>
            <a:r>
              <a:rPr lang="af-ZA" sz="1600" dirty="0">
                <a:latin typeface="Consolas"/>
                <a:ea typeface="Lato"/>
                <a:cs typeface="Lato"/>
              </a:rPr>
              <a:t>y </a:t>
            </a:r>
            <a:r>
              <a:rPr lang="af-ZA" sz="1600" b="1" dirty="0">
                <a:solidFill>
                  <a:schemeClr val="accent2"/>
                </a:solidFill>
                <a:latin typeface="Consolas"/>
                <a:ea typeface="Lato"/>
                <a:cs typeface="Lato"/>
              </a:rPr>
              <a:t>=</a:t>
            </a:r>
            <a:r>
              <a:rPr lang="af-ZA" sz="1600" dirty="0">
                <a:solidFill>
                  <a:schemeClr val="accent2"/>
                </a:solidFill>
                <a:latin typeface="Consolas"/>
                <a:ea typeface="Lato"/>
                <a:cs typeface="Lato"/>
              </a:rPr>
              <a:t> </a:t>
            </a:r>
            <a:r>
              <a:rPr lang="af-ZA" sz="1600" b="1" dirty="0">
                <a:solidFill>
                  <a:schemeClr val="accent5"/>
                </a:solidFill>
                <a:latin typeface="Consolas"/>
                <a:ea typeface="Lato"/>
                <a:cs typeface="Lato"/>
              </a:rPr>
              <a:t>50</a:t>
            </a:r>
            <a:r>
              <a:rPr lang="af-ZA" sz="1600" dirty="0">
                <a:latin typeface="Consolas"/>
                <a:ea typeface="Lato"/>
                <a:cs typeface="Lato"/>
              </a:rPr>
              <a:t>
</a:t>
            </a:r>
            <a:r>
              <a:rPr lang="af-ZA" sz="1600" dirty="0" err="1">
                <a:latin typeface="Consolas"/>
                <a:ea typeface="Lato"/>
                <a:cs typeface="Lato"/>
              </a:rPr>
              <a:t>width</a:t>
            </a:r>
            <a:r>
              <a:rPr lang="af-ZA" sz="1600" dirty="0">
                <a:latin typeface="Consolas"/>
                <a:ea typeface="Lato"/>
                <a:cs typeface="Lato"/>
              </a:rPr>
              <a:t> </a:t>
            </a:r>
            <a:r>
              <a:rPr lang="af-ZA" sz="1600" b="1" dirty="0">
                <a:solidFill>
                  <a:schemeClr val="accent2"/>
                </a:solidFill>
                <a:latin typeface="Consolas"/>
                <a:ea typeface="Lato"/>
                <a:cs typeface="Lato"/>
              </a:rPr>
              <a:t>=</a:t>
            </a:r>
            <a:r>
              <a:rPr lang="af-ZA" sz="1600" dirty="0">
                <a:latin typeface="Consolas"/>
                <a:ea typeface="Lato"/>
                <a:cs typeface="Lato"/>
              </a:rPr>
              <a:t> </a:t>
            </a:r>
            <a:r>
              <a:rPr lang="af-ZA" sz="1600" b="1" dirty="0">
                <a:solidFill>
                  <a:schemeClr val="accent5"/>
                </a:solidFill>
                <a:latin typeface="Consolas"/>
                <a:ea typeface="Lato"/>
                <a:cs typeface="Lato"/>
              </a:rPr>
              <a:t>40</a:t>
            </a:r>
            <a:r>
              <a:rPr lang="af-ZA" sz="1600" dirty="0">
                <a:latin typeface="Consolas"/>
                <a:ea typeface="Lato"/>
                <a:cs typeface="Lato"/>
              </a:rPr>
              <a:t>
</a:t>
            </a:r>
            <a:r>
              <a:rPr lang="af-ZA" sz="1600" dirty="0" err="1">
                <a:latin typeface="Consolas"/>
                <a:ea typeface="Lato"/>
                <a:cs typeface="Lato"/>
              </a:rPr>
              <a:t>height</a:t>
            </a:r>
            <a:r>
              <a:rPr lang="af-ZA" sz="1600" dirty="0">
                <a:latin typeface="Consolas"/>
                <a:ea typeface="Lato"/>
                <a:cs typeface="Lato"/>
              </a:rPr>
              <a:t> </a:t>
            </a:r>
            <a:r>
              <a:rPr lang="af-ZA" sz="1600" b="1" dirty="0">
                <a:solidFill>
                  <a:schemeClr val="accent2"/>
                </a:solidFill>
                <a:latin typeface="Consolas"/>
                <a:ea typeface="Lato"/>
                <a:cs typeface="Lato"/>
              </a:rPr>
              <a:t>=</a:t>
            </a:r>
            <a:r>
              <a:rPr lang="af-ZA" sz="1600" dirty="0">
                <a:solidFill>
                  <a:schemeClr val="accent2"/>
                </a:solidFill>
                <a:latin typeface="Consolas"/>
                <a:ea typeface="Lato"/>
                <a:cs typeface="Lato"/>
              </a:rPr>
              <a:t> </a:t>
            </a:r>
            <a:r>
              <a:rPr lang="af-ZA" sz="1600" b="1" dirty="0">
                <a:solidFill>
                  <a:schemeClr val="accent5"/>
                </a:solidFill>
                <a:latin typeface="Consolas"/>
                <a:ea typeface="Lato"/>
                <a:cs typeface="Lato"/>
              </a:rPr>
              <a:t>60</a:t>
            </a:r>
            <a:r>
              <a:rPr lang="af-ZA" sz="1600" dirty="0">
                <a:latin typeface="Consolas"/>
                <a:ea typeface="Lato"/>
                <a:cs typeface="Lato"/>
              </a:rPr>
              <a:t>
vel </a:t>
            </a:r>
            <a:r>
              <a:rPr lang="af-ZA" sz="1600" b="1" dirty="0">
                <a:solidFill>
                  <a:schemeClr val="accent2"/>
                </a:solidFill>
                <a:latin typeface="Consolas"/>
                <a:ea typeface="Lato"/>
                <a:cs typeface="Lato"/>
              </a:rPr>
              <a:t>=</a:t>
            </a:r>
            <a:r>
              <a:rPr lang="af-ZA" sz="1600" dirty="0">
                <a:latin typeface="Consolas"/>
                <a:ea typeface="Lato"/>
                <a:cs typeface="Lato"/>
              </a:rPr>
              <a:t> </a:t>
            </a:r>
            <a:r>
              <a:rPr lang="af-ZA" sz="1600" b="1" dirty="0">
                <a:solidFill>
                  <a:schemeClr val="accent5"/>
                </a:solidFill>
                <a:latin typeface="Consolas"/>
                <a:ea typeface="Lato"/>
                <a:cs typeface="Lato"/>
              </a:rPr>
              <a:t>5</a:t>
            </a:r>
            <a:r>
              <a:rPr lang="af-ZA" sz="1600" dirty="0">
                <a:latin typeface="Consolas"/>
                <a:ea typeface="Lato"/>
                <a:cs typeface="Lato"/>
              </a:rPr>
              <a:t>
</a:t>
            </a:r>
            <a:r>
              <a:rPr lang="af-ZA" sz="1600" dirty="0" err="1">
                <a:latin typeface="Consolas"/>
                <a:ea typeface="Lato"/>
                <a:cs typeface="Lato"/>
              </a:rPr>
              <a:t>run</a:t>
            </a:r>
            <a:r>
              <a:rPr lang="af-ZA" sz="1600" dirty="0">
                <a:latin typeface="Consolas"/>
                <a:ea typeface="Lato"/>
                <a:cs typeface="Lato"/>
              </a:rPr>
              <a:t> </a:t>
            </a:r>
            <a:r>
              <a:rPr lang="af-ZA" sz="1600" b="1" dirty="0">
                <a:solidFill>
                  <a:schemeClr val="accent2"/>
                </a:solidFill>
                <a:latin typeface="Consolas"/>
                <a:ea typeface="Lato"/>
                <a:cs typeface="Lato"/>
              </a:rPr>
              <a:t>=</a:t>
            </a:r>
            <a:r>
              <a:rPr lang="af-ZA" sz="1600" dirty="0">
                <a:latin typeface="Consolas"/>
                <a:ea typeface="Lato"/>
                <a:cs typeface="Lato"/>
              </a:rPr>
              <a:t> </a:t>
            </a:r>
            <a:r>
              <a:rPr lang="af-ZA" sz="1600" dirty="0" err="1">
                <a:solidFill>
                  <a:schemeClr val="accent1"/>
                </a:solidFill>
                <a:latin typeface="Consolas"/>
                <a:ea typeface="Lato"/>
                <a:cs typeface="Lato"/>
              </a:rPr>
              <a:t>True</a:t>
            </a:r>
            <a:r>
              <a:rPr lang="af-ZA" sz="1600" dirty="0">
                <a:latin typeface="Consolas"/>
                <a:ea typeface="Lato"/>
                <a:cs typeface="Lato"/>
              </a:rPr>
              <a:t>
</a:t>
            </a:r>
            <a:r>
              <a:rPr lang="af-ZA" sz="1600" b="1" dirty="0" err="1">
                <a:solidFill>
                  <a:schemeClr val="accent1"/>
                </a:solidFill>
                <a:latin typeface="Consolas"/>
                <a:ea typeface="Lato"/>
                <a:cs typeface="Lato"/>
              </a:rPr>
              <a:t>while</a:t>
            </a:r>
            <a:r>
              <a:rPr lang="af-ZA" sz="1600" dirty="0">
                <a:latin typeface="Consolas"/>
                <a:ea typeface="Lato"/>
                <a:cs typeface="Lato"/>
              </a:rPr>
              <a:t> </a:t>
            </a:r>
            <a:r>
              <a:rPr lang="af-ZA" sz="1600" dirty="0" err="1">
                <a:latin typeface="Consolas"/>
                <a:ea typeface="Lato"/>
                <a:cs typeface="Lato"/>
              </a:rPr>
              <a:t>run</a:t>
            </a:r>
            <a:r>
              <a:rPr lang="af-ZA" sz="1600" b="1" dirty="0">
                <a:latin typeface="Consolas"/>
                <a:ea typeface="Lato"/>
                <a:cs typeface="Lato"/>
              </a:rPr>
              <a:t>:</a:t>
            </a:r>
            <a:r>
              <a:rPr lang="af-ZA" sz="1600" dirty="0">
                <a:latin typeface="Consolas"/>
                <a:ea typeface="Lato"/>
                <a:cs typeface="Lato"/>
              </a:rPr>
              <a:t>
    </a:t>
            </a:r>
            <a:r>
              <a:rPr lang="af-ZA" sz="1600" dirty="0" err="1">
                <a:latin typeface="Consolas"/>
                <a:ea typeface="Lato"/>
                <a:cs typeface="Lato"/>
              </a:rPr>
              <a:t>pygame</a:t>
            </a:r>
            <a:r>
              <a:rPr lang="af-ZA" sz="1600" b="1" dirty="0" err="1">
                <a:solidFill>
                  <a:schemeClr val="accent2"/>
                </a:solidFill>
                <a:latin typeface="Consolas"/>
                <a:ea typeface="Lato"/>
                <a:cs typeface="Lato"/>
              </a:rPr>
              <a:t>.</a:t>
            </a:r>
            <a:r>
              <a:rPr lang="af-ZA" sz="1600" dirty="0" err="1">
                <a:latin typeface="Consolas"/>
                <a:ea typeface="Lato"/>
                <a:cs typeface="Lato"/>
              </a:rPr>
              <a:t>time</a:t>
            </a:r>
            <a:r>
              <a:rPr lang="af-ZA" sz="1600" b="1" dirty="0" err="1">
                <a:solidFill>
                  <a:schemeClr val="accent2"/>
                </a:solidFill>
                <a:latin typeface="Consolas"/>
                <a:ea typeface="Lato"/>
                <a:cs typeface="Lato"/>
              </a:rPr>
              <a:t>.</a:t>
            </a:r>
            <a:r>
              <a:rPr lang="af-ZA" sz="1600" dirty="0" err="1">
                <a:latin typeface="Consolas"/>
                <a:ea typeface="Lato"/>
                <a:cs typeface="Lato"/>
              </a:rPr>
              <a:t>delay</a:t>
            </a:r>
            <a:r>
              <a:rPr lang="af-ZA" sz="1600" b="1" dirty="0">
                <a:latin typeface="Consolas"/>
                <a:ea typeface="Lato"/>
                <a:cs typeface="Lato"/>
              </a:rPr>
              <a:t>(</a:t>
            </a:r>
            <a:r>
              <a:rPr lang="af-ZA" sz="1600" b="1" dirty="0">
                <a:solidFill>
                  <a:schemeClr val="accent5"/>
                </a:solidFill>
                <a:latin typeface="Consolas"/>
                <a:ea typeface="Lato"/>
                <a:cs typeface="Lato"/>
              </a:rPr>
              <a:t>100</a:t>
            </a:r>
            <a:r>
              <a:rPr lang="af-ZA" sz="1600" b="1" dirty="0">
                <a:latin typeface="Consolas"/>
                <a:ea typeface="Lato"/>
                <a:cs typeface="Lato"/>
              </a:rPr>
              <a:t>)</a:t>
            </a:r>
            <a:r>
              <a:rPr lang="af-ZA" sz="1600" dirty="0">
                <a:latin typeface="Consolas"/>
                <a:ea typeface="Lato"/>
                <a:cs typeface="Lato"/>
              </a:rPr>
              <a:t>
    </a:t>
            </a:r>
            <a:r>
              <a:rPr lang="af-ZA" sz="1600" b="1" dirty="0" err="1">
                <a:solidFill>
                  <a:schemeClr val="accent1"/>
                </a:solidFill>
                <a:latin typeface="Consolas"/>
                <a:ea typeface="Lato"/>
                <a:cs typeface="Lato"/>
              </a:rPr>
              <a:t>for</a:t>
            </a:r>
            <a:r>
              <a:rPr lang="af-ZA" sz="1600" dirty="0">
                <a:latin typeface="Consolas"/>
                <a:ea typeface="Lato"/>
                <a:cs typeface="Lato"/>
              </a:rPr>
              <a:t> </a:t>
            </a:r>
            <a:r>
              <a:rPr lang="af-ZA" sz="1600" dirty="0" err="1">
                <a:latin typeface="Consolas"/>
                <a:ea typeface="Lato"/>
                <a:cs typeface="Lato"/>
              </a:rPr>
              <a:t>event</a:t>
            </a:r>
            <a:r>
              <a:rPr lang="af-ZA" sz="1600" dirty="0">
                <a:latin typeface="Consolas"/>
                <a:ea typeface="Lato"/>
                <a:cs typeface="Lato"/>
              </a:rPr>
              <a:t> </a:t>
            </a:r>
            <a:r>
              <a:rPr lang="af-ZA" sz="1600" b="1" dirty="0">
                <a:solidFill>
                  <a:schemeClr val="accent1"/>
                </a:solidFill>
                <a:latin typeface="Consolas"/>
                <a:ea typeface="Lato"/>
                <a:cs typeface="Lato"/>
              </a:rPr>
              <a:t>in</a:t>
            </a:r>
            <a:r>
              <a:rPr lang="af-ZA" sz="1600" dirty="0">
                <a:latin typeface="Consolas"/>
                <a:ea typeface="Lato"/>
                <a:cs typeface="Lato"/>
              </a:rPr>
              <a:t> </a:t>
            </a:r>
            <a:r>
              <a:rPr lang="af-ZA" sz="1600" dirty="0" err="1">
                <a:latin typeface="Consolas"/>
                <a:ea typeface="Lato"/>
                <a:cs typeface="Lato"/>
              </a:rPr>
              <a:t>pygame</a:t>
            </a:r>
            <a:r>
              <a:rPr lang="af-ZA" sz="1600" b="1" dirty="0" err="1">
                <a:solidFill>
                  <a:schemeClr val="accent2"/>
                </a:solidFill>
                <a:latin typeface="Consolas"/>
                <a:ea typeface="Lato"/>
                <a:cs typeface="Lato"/>
              </a:rPr>
              <a:t>.</a:t>
            </a:r>
            <a:r>
              <a:rPr lang="af-ZA" sz="1600" dirty="0" err="1">
                <a:latin typeface="Consolas"/>
                <a:ea typeface="Lato"/>
                <a:cs typeface="Lato"/>
              </a:rPr>
              <a:t>event</a:t>
            </a:r>
            <a:r>
              <a:rPr lang="af-ZA" sz="1600" b="1" dirty="0" err="1">
                <a:solidFill>
                  <a:schemeClr val="accent2"/>
                </a:solidFill>
                <a:latin typeface="Consolas"/>
                <a:ea typeface="Lato"/>
                <a:cs typeface="Lato"/>
              </a:rPr>
              <a:t>.</a:t>
            </a:r>
            <a:r>
              <a:rPr lang="af-ZA" sz="1600" dirty="0" err="1">
                <a:latin typeface="Consolas"/>
                <a:ea typeface="Lato"/>
                <a:cs typeface="Lato"/>
              </a:rPr>
              <a:t>get</a:t>
            </a:r>
            <a:r>
              <a:rPr lang="af-ZA" sz="1600" b="1" dirty="0">
                <a:latin typeface="Consolas"/>
                <a:ea typeface="Lato"/>
                <a:cs typeface="Lato"/>
              </a:rPr>
              <a:t>():</a:t>
            </a:r>
            <a:r>
              <a:rPr lang="af-ZA" sz="1600" dirty="0">
                <a:latin typeface="Consolas"/>
                <a:ea typeface="Lato"/>
                <a:cs typeface="Lato"/>
              </a:rPr>
              <a:t>
        </a:t>
            </a:r>
            <a:r>
              <a:rPr lang="af-ZA" sz="1600" b="1" dirty="0" err="1">
                <a:solidFill>
                  <a:schemeClr val="accent1"/>
                </a:solidFill>
                <a:latin typeface="Consolas"/>
                <a:ea typeface="Lato"/>
                <a:cs typeface="Lato"/>
              </a:rPr>
              <a:t>if</a:t>
            </a:r>
            <a:r>
              <a:rPr lang="af-ZA" sz="1600" dirty="0">
                <a:solidFill>
                  <a:schemeClr val="accent1"/>
                </a:solidFill>
                <a:latin typeface="Consolas"/>
                <a:ea typeface="Lato"/>
                <a:cs typeface="Lato"/>
              </a:rPr>
              <a:t> </a:t>
            </a:r>
            <a:r>
              <a:rPr lang="af-ZA" sz="1600" dirty="0" err="1">
                <a:latin typeface="Consolas"/>
                <a:ea typeface="Lato"/>
                <a:cs typeface="Lato"/>
              </a:rPr>
              <a:t>event</a:t>
            </a:r>
            <a:r>
              <a:rPr lang="af-ZA" sz="1600" b="1" dirty="0" err="1">
                <a:solidFill>
                  <a:schemeClr val="accent2"/>
                </a:solidFill>
                <a:latin typeface="Consolas"/>
                <a:ea typeface="Lato"/>
                <a:cs typeface="Lato"/>
              </a:rPr>
              <a:t>.</a:t>
            </a:r>
            <a:r>
              <a:rPr lang="af-ZA" sz="1600" dirty="0" err="1">
                <a:latin typeface="Consolas"/>
                <a:ea typeface="Lato"/>
                <a:cs typeface="Lato"/>
              </a:rPr>
              <a:t>type</a:t>
            </a:r>
            <a:r>
              <a:rPr lang="af-ZA" sz="1600" dirty="0">
                <a:latin typeface="Consolas"/>
                <a:ea typeface="Lato"/>
                <a:cs typeface="Lato"/>
              </a:rPr>
              <a:t> </a:t>
            </a:r>
            <a:r>
              <a:rPr lang="af-ZA" sz="1600" b="1" dirty="0">
                <a:solidFill>
                  <a:schemeClr val="accent2"/>
                </a:solidFill>
                <a:latin typeface="Consolas"/>
                <a:ea typeface="Lato"/>
                <a:cs typeface="Lato"/>
              </a:rPr>
              <a:t>==</a:t>
            </a:r>
            <a:r>
              <a:rPr lang="af-ZA" sz="1600" dirty="0">
                <a:latin typeface="Consolas"/>
                <a:ea typeface="Lato"/>
                <a:cs typeface="Lato"/>
              </a:rPr>
              <a:t> </a:t>
            </a:r>
            <a:r>
              <a:rPr lang="af-ZA" sz="1600" dirty="0" err="1">
                <a:latin typeface="Consolas"/>
                <a:ea typeface="Lato"/>
                <a:cs typeface="Lato"/>
              </a:rPr>
              <a:t>pygame</a:t>
            </a:r>
            <a:r>
              <a:rPr lang="af-ZA" sz="1600" b="1" dirty="0" err="1">
                <a:solidFill>
                  <a:schemeClr val="accent2"/>
                </a:solidFill>
                <a:latin typeface="Consolas"/>
                <a:ea typeface="Lato"/>
                <a:cs typeface="Lato"/>
              </a:rPr>
              <a:t>.</a:t>
            </a:r>
            <a:r>
              <a:rPr lang="af-ZA" sz="1600" dirty="0" err="1">
                <a:latin typeface="Consolas"/>
                <a:ea typeface="Lato"/>
                <a:cs typeface="Lato"/>
              </a:rPr>
              <a:t>QUIT</a:t>
            </a:r>
            <a:r>
              <a:rPr lang="af-ZA" sz="1600" b="1" dirty="0">
                <a:latin typeface="Consolas"/>
                <a:ea typeface="Lato"/>
                <a:cs typeface="Lato"/>
              </a:rPr>
              <a:t>:</a:t>
            </a:r>
            <a:r>
              <a:rPr lang="af-ZA" sz="1600" dirty="0">
                <a:latin typeface="Consolas"/>
                <a:ea typeface="Lato"/>
                <a:cs typeface="Lato"/>
              </a:rPr>
              <a:t>
            </a:t>
            </a:r>
            <a:r>
              <a:rPr lang="af-ZA" sz="1600" dirty="0" err="1">
                <a:latin typeface="Consolas"/>
                <a:ea typeface="Lato"/>
                <a:cs typeface="Lato"/>
              </a:rPr>
              <a:t>run</a:t>
            </a:r>
            <a:r>
              <a:rPr lang="af-ZA" sz="1600" dirty="0">
                <a:latin typeface="Consolas"/>
                <a:ea typeface="Lato"/>
                <a:cs typeface="Lato"/>
              </a:rPr>
              <a:t> </a:t>
            </a:r>
            <a:r>
              <a:rPr lang="af-ZA" sz="1600" b="1" dirty="0">
                <a:solidFill>
                  <a:schemeClr val="accent2"/>
                </a:solidFill>
                <a:latin typeface="Consolas"/>
                <a:ea typeface="Lato"/>
                <a:cs typeface="Lato"/>
              </a:rPr>
              <a:t>=</a:t>
            </a:r>
            <a:r>
              <a:rPr lang="af-ZA" sz="1600" dirty="0">
                <a:latin typeface="Consolas"/>
                <a:ea typeface="Lato"/>
                <a:cs typeface="Lato"/>
              </a:rPr>
              <a:t> </a:t>
            </a:r>
            <a:r>
              <a:rPr lang="af-ZA" sz="1600" dirty="0" err="1">
                <a:latin typeface="Consolas"/>
                <a:ea typeface="Lato"/>
                <a:cs typeface="Lato"/>
              </a:rPr>
              <a:t>False</a:t>
            </a:r>
            <a:r>
              <a:rPr lang="af-ZA" sz="1600" dirty="0">
                <a:latin typeface="Consolas"/>
                <a:ea typeface="Lato"/>
                <a:cs typeface="Lato"/>
              </a:rPr>
              <a:t>
    </a:t>
            </a:r>
            <a:r>
              <a:rPr lang="af-ZA" sz="1600" dirty="0" err="1">
                <a:latin typeface="Consolas"/>
                <a:ea typeface="Lato"/>
                <a:cs typeface="Lato"/>
              </a:rPr>
              <a:t>pygame</a:t>
            </a:r>
            <a:r>
              <a:rPr lang="af-ZA" sz="1600" b="1" dirty="0" err="1">
                <a:latin typeface="Consolas"/>
                <a:ea typeface="Lato"/>
                <a:cs typeface="Lato"/>
              </a:rPr>
              <a:t>.</a:t>
            </a:r>
            <a:r>
              <a:rPr lang="af-ZA" sz="1600" dirty="0" err="1">
                <a:latin typeface="Consolas"/>
                <a:ea typeface="Lato"/>
                <a:cs typeface="Lato"/>
              </a:rPr>
              <a:t>draw</a:t>
            </a:r>
            <a:r>
              <a:rPr lang="af-ZA" sz="1600" b="1" dirty="0" err="1">
                <a:latin typeface="Consolas"/>
                <a:ea typeface="Lato"/>
                <a:cs typeface="Lato"/>
              </a:rPr>
              <a:t>.</a:t>
            </a:r>
            <a:r>
              <a:rPr lang="af-ZA" sz="1600" dirty="0" err="1">
                <a:latin typeface="Consolas"/>
                <a:ea typeface="Lato"/>
                <a:cs typeface="Lato"/>
              </a:rPr>
              <a:t>rect</a:t>
            </a:r>
            <a:r>
              <a:rPr lang="af-ZA" sz="1600" b="1" dirty="0">
                <a:latin typeface="Consolas"/>
                <a:ea typeface="Lato"/>
                <a:cs typeface="Lato"/>
              </a:rPr>
              <a:t>(</a:t>
            </a:r>
            <a:r>
              <a:rPr lang="af-ZA" sz="1600" dirty="0">
                <a:latin typeface="Consolas"/>
                <a:ea typeface="Lato"/>
                <a:cs typeface="Lato"/>
              </a:rPr>
              <a:t>win</a:t>
            </a:r>
            <a:r>
              <a:rPr lang="af-ZA" sz="1600" b="1" dirty="0">
                <a:latin typeface="Consolas"/>
                <a:ea typeface="Lato"/>
                <a:cs typeface="Lato"/>
              </a:rPr>
              <a:t>,</a:t>
            </a:r>
            <a:r>
              <a:rPr lang="af-ZA" sz="1600" dirty="0">
                <a:latin typeface="Consolas"/>
                <a:ea typeface="Lato"/>
                <a:cs typeface="Lato"/>
              </a:rPr>
              <a:t> </a:t>
            </a:r>
            <a:r>
              <a:rPr lang="af-ZA" sz="1600" b="1" dirty="0">
                <a:latin typeface="Consolas"/>
                <a:ea typeface="Lato"/>
                <a:cs typeface="Lato"/>
              </a:rPr>
              <a:t>(</a:t>
            </a:r>
            <a:r>
              <a:rPr lang="af-ZA" sz="1600" b="1" dirty="0">
                <a:solidFill>
                  <a:schemeClr val="accent5"/>
                </a:solidFill>
                <a:latin typeface="Consolas"/>
                <a:ea typeface="Lato"/>
                <a:cs typeface="Lato"/>
              </a:rPr>
              <a:t>255</a:t>
            </a:r>
            <a:r>
              <a:rPr lang="af-ZA" sz="1600" b="1" dirty="0">
                <a:latin typeface="Consolas"/>
                <a:ea typeface="Lato"/>
                <a:cs typeface="Lato"/>
              </a:rPr>
              <a:t>,</a:t>
            </a:r>
            <a:r>
              <a:rPr lang="af-ZA" sz="1600" b="1" dirty="0">
                <a:solidFill>
                  <a:schemeClr val="accent5"/>
                </a:solidFill>
                <a:latin typeface="Consolas"/>
                <a:ea typeface="Lato"/>
                <a:cs typeface="Lato"/>
              </a:rPr>
              <a:t>0</a:t>
            </a:r>
            <a:r>
              <a:rPr lang="af-ZA" sz="1600" b="1" dirty="0">
                <a:latin typeface="Consolas"/>
                <a:ea typeface="Lato"/>
                <a:cs typeface="Lato"/>
              </a:rPr>
              <a:t>,</a:t>
            </a:r>
            <a:r>
              <a:rPr lang="af-ZA" sz="1600" b="1" dirty="0">
                <a:solidFill>
                  <a:schemeClr val="accent5"/>
                </a:solidFill>
                <a:latin typeface="Consolas"/>
                <a:ea typeface="Lato"/>
                <a:cs typeface="Lato"/>
              </a:rPr>
              <a:t>0</a:t>
            </a:r>
            <a:r>
              <a:rPr lang="af-ZA" sz="1600" b="1" dirty="0">
                <a:latin typeface="Consolas"/>
                <a:ea typeface="Lato"/>
                <a:cs typeface="Lato"/>
              </a:rPr>
              <a:t>),</a:t>
            </a:r>
            <a:r>
              <a:rPr lang="af-ZA" sz="1600" dirty="0">
                <a:latin typeface="Consolas"/>
                <a:ea typeface="Lato"/>
                <a:cs typeface="Lato"/>
              </a:rPr>
              <a:t> </a:t>
            </a:r>
            <a:r>
              <a:rPr lang="af-ZA" sz="1600" b="1" dirty="0">
                <a:latin typeface="Consolas"/>
                <a:ea typeface="Lato"/>
                <a:cs typeface="Lato"/>
              </a:rPr>
              <a:t>(</a:t>
            </a:r>
            <a:r>
              <a:rPr lang="af-ZA" sz="1600" dirty="0">
                <a:latin typeface="Consolas"/>
                <a:ea typeface="Lato"/>
                <a:cs typeface="Lato"/>
              </a:rPr>
              <a:t>x</a:t>
            </a:r>
            <a:r>
              <a:rPr lang="af-ZA" sz="1600" b="1" dirty="0">
                <a:latin typeface="Consolas"/>
                <a:ea typeface="Lato"/>
                <a:cs typeface="Lato"/>
              </a:rPr>
              <a:t>,</a:t>
            </a:r>
            <a:r>
              <a:rPr lang="af-ZA" sz="1600" dirty="0">
                <a:latin typeface="Consolas"/>
                <a:ea typeface="Lato"/>
                <a:cs typeface="Lato"/>
              </a:rPr>
              <a:t> y</a:t>
            </a:r>
            <a:r>
              <a:rPr lang="af-ZA" sz="1600" b="1" dirty="0">
                <a:latin typeface="Consolas"/>
                <a:ea typeface="Lato"/>
                <a:cs typeface="Lato"/>
              </a:rPr>
              <a:t>,</a:t>
            </a:r>
            <a:r>
              <a:rPr lang="af-ZA" sz="1600" dirty="0">
                <a:latin typeface="Consolas"/>
                <a:ea typeface="Lato"/>
                <a:cs typeface="Lato"/>
              </a:rPr>
              <a:t> </a:t>
            </a:r>
            <a:r>
              <a:rPr lang="af-ZA" sz="1600" dirty="0" err="1">
                <a:latin typeface="Consolas"/>
                <a:ea typeface="Lato"/>
                <a:cs typeface="Lato"/>
              </a:rPr>
              <a:t>width</a:t>
            </a:r>
            <a:r>
              <a:rPr lang="af-ZA" sz="1600" b="1" dirty="0">
                <a:latin typeface="Consolas"/>
                <a:ea typeface="Lato"/>
                <a:cs typeface="Lato"/>
              </a:rPr>
              <a:t>,</a:t>
            </a:r>
            <a:r>
              <a:rPr lang="af-ZA" sz="1600" dirty="0">
                <a:latin typeface="Consolas"/>
                <a:ea typeface="Lato"/>
                <a:cs typeface="Lato"/>
              </a:rPr>
              <a:t> </a:t>
            </a:r>
            <a:r>
              <a:rPr lang="af-ZA" sz="1600" dirty="0" err="1">
                <a:latin typeface="Consolas"/>
                <a:ea typeface="Lato"/>
                <a:cs typeface="Lato"/>
              </a:rPr>
              <a:t>height</a:t>
            </a:r>
            <a:r>
              <a:rPr lang="af-ZA" sz="1600" b="1" dirty="0">
                <a:latin typeface="Consolas"/>
                <a:ea typeface="Lato"/>
                <a:cs typeface="Lato"/>
              </a:rPr>
              <a:t>))</a:t>
            </a:r>
            <a:r>
              <a:rPr lang="af-ZA" sz="1600" dirty="0">
                <a:latin typeface="Consolas"/>
                <a:ea typeface="Lato"/>
                <a:cs typeface="Lato"/>
              </a:rPr>
              <a:t>  </a:t>
            </a:r>
            <a:r>
              <a:rPr lang="af-ZA" sz="1600" i="1" dirty="0">
                <a:solidFill>
                  <a:schemeClr val="accent4"/>
                </a:solidFill>
                <a:latin typeface="Consolas"/>
                <a:ea typeface="Lato"/>
                <a:cs typeface="Lato"/>
              </a:rPr>
              <a:t>#This </a:t>
            </a:r>
            <a:r>
              <a:rPr lang="af-ZA" sz="1600" i="1" dirty="0" err="1">
                <a:solidFill>
                  <a:schemeClr val="accent4"/>
                </a:solidFill>
                <a:latin typeface="Consolas"/>
                <a:ea typeface="Lato"/>
                <a:cs typeface="Lato"/>
              </a:rPr>
              <a:t>takes</a:t>
            </a:r>
            <a:r>
              <a:rPr lang="af-ZA" sz="1600" i="1" dirty="0">
                <a:solidFill>
                  <a:schemeClr val="accent4"/>
                </a:solidFill>
                <a:latin typeface="Consolas"/>
                <a:ea typeface="Lato"/>
                <a:cs typeface="Lato"/>
              </a:rPr>
              <a:t>: </a:t>
            </a:r>
            <a:r>
              <a:rPr lang="af-ZA" sz="1600" i="1" dirty="0" err="1">
                <a:solidFill>
                  <a:schemeClr val="accent4"/>
                </a:solidFill>
                <a:latin typeface="Consolas"/>
                <a:ea typeface="Lato"/>
                <a:cs typeface="Lato"/>
              </a:rPr>
              <a:t>window</a:t>
            </a:r>
            <a:r>
              <a:rPr lang="af-ZA" sz="1600" i="1" dirty="0">
                <a:solidFill>
                  <a:schemeClr val="accent4"/>
                </a:solidFill>
                <a:latin typeface="Consolas"/>
                <a:ea typeface="Lato"/>
                <a:cs typeface="Lato"/>
              </a:rPr>
              <a:t>/</a:t>
            </a:r>
            <a:r>
              <a:rPr lang="af-ZA" sz="1600" i="1" dirty="0" err="1">
                <a:solidFill>
                  <a:schemeClr val="accent4"/>
                </a:solidFill>
                <a:latin typeface="Consolas"/>
                <a:ea typeface="Lato"/>
                <a:cs typeface="Lato"/>
              </a:rPr>
              <a:t>surface</a:t>
            </a:r>
            <a:r>
              <a:rPr lang="af-ZA" sz="1600" i="1" dirty="0">
                <a:solidFill>
                  <a:schemeClr val="accent4"/>
                </a:solidFill>
                <a:latin typeface="Consolas"/>
                <a:ea typeface="Lato"/>
                <a:cs typeface="Lato"/>
              </a:rPr>
              <a:t>, </a:t>
            </a:r>
            <a:r>
              <a:rPr lang="af-ZA" sz="1600" i="1" dirty="0" err="1">
                <a:solidFill>
                  <a:schemeClr val="accent4"/>
                </a:solidFill>
                <a:latin typeface="Consolas"/>
                <a:ea typeface="Lato"/>
                <a:cs typeface="Lato"/>
              </a:rPr>
              <a:t>color</a:t>
            </a:r>
            <a:r>
              <a:rPr lang="af-ZA" sz="1600" i="1" dirty="0">
                <a:solidFill>
                  <a:schemeClr val="accent4"/>
                </a:solidFill>
                <a:latin typeface="Consolas"/>
                <a:ea typeface="Lato"/>
                <a:cs typeface="Lato"/>
              </a:rPr>
              <a:t>, </a:t>
            </a:r>
            <a:r>
              <a:rPr lang="af-ZA" sz="1600" i="1" dirty="0" err="1">
                <a:solidFill>
                  <a:schemeClr val="accent4"/>
                </a:solidFill>
                <a:latin typeface="Consolas"/>
                <a:ea typeface="Lato"/>
                <a:cs typeface="Lato"/>
              </a:rPr>
              <a:t>rect</a:t>
            </a:r>
            <a:r>
              <a:rPr lang="af-ZA" sz="1600" i="1" dirty="0">
                <a:latin typeface="Consolas"/>
                <a:ea typeface="Lato"/>
                <a:cs typeface="Lato"/>
              </a:rPr>
              <a:t> </a:t>
            </a:r>
            <a:r>
              <a:rPr lang="af-ZA" sz="1600" dirty="0">
                <a:latin typeface="Consolas"/>
                <a:ea typeface="Lato"/>
                <a:cs typeface="Lato"/>
              </a:rPr>
              <a:t>
    </a:t>
            </a:r>
            <a:r>
              <a:rPr lang="af-ZA" sz="1600" dirty="0" err="1">
                <a:latin typeface="Consolas"/>
                <a:ea typeface="Lato"/>
                <a:cs typeface="Lato"/>
              </a:rPr>
              <a:t>pygame</a:t>
            </a:r>
            <a:r>
              <a:rPr lang="af-ZA" sz="1600" b="1" dirty="0" err="1">
                <a:latin typeface="Consolas"/>
                <a:ea typeface="Lato"/>
                <a:cs typeface="Lato"/>
              </a:rPr>
              <a:t>.</a:t>
            </a:r>
            <a:r>
              <a:rPr lang="af-ZA" sz="1600" dirty="0" err="1">
                <a:latin typeface="Consolas"/>
                <a:ea typeface="Lato"/>
                <a:cs typeface="Lato"/>
              </a:rPr>
              <a:t>display</a:t>
            </a:r>
            <a:r>
              <a:rPr lang="af-ZA" sz="1600" b="1" dirty="0" err="1">
                <a:latin typeface="Consolas"/>
                <a:ea typeface="Lato"/>
                <a:cs typeface="Lato"/>
              </a:rPr>
              <a:t>.</a:t>
            </a:r>
            <a:r>
              <a:rPr lang="af-ZA" sz="1600" dirty="0" err="1">
                <a:latin typeface="Consolas"/>
                <a:ea typeface="Lato"/>
                <a:cs typeface="Lato"/>
              </a:rPr>
              <a:t>update</a:t>
            </a:r>
            <a:r>
              <a:rPr lang="af-ZA" sz="1600" b="1" dirty="0">
                <a:latin typeface="Consolas"/>
                <a:ea typeface="Lato"/>
                <a:cs typeface="Lato"/>
              </a:rPr>
              <a:t>()</a:t>
            </a:r>
            <a:r>
              <a:rPr lang="af-ZA" sz="1600" dirty="0">
                <a:latin typeface="Consolas"/>
                <a:ea typeface="Lato"/>
                <a:cs typeface="Lato"/>
              </a:rPr>
              <a:t> </a:t>
            </a:r>
            <a:r>
              <a:rPr lang="af-ZA" sz="1600" i="1" dirty="0">
                <a:solidFill>
                  <a:schemeClr val="accent4"/>
                </a:solidFill>
                <a:latin typeface="Consolas"/>
                <a:ea typeface="Lato"/>
                <a:cs typeface="Lato"/>
              </a:rPr>
              <a:t># </a:t>
            </a:r>
            <a:r>
              <a:rPr lang="af-ZA" sz="1600" i="1" dirty="0" err="1">
                <a:solidFill>
                  <a:schemeClr val="accent4"/>
                </a:solidFill>
                <a:latin typeface="Consolas"/>
                <a:ea typeface="Lato"/>
                <a:cs typeface="Lato"/>
              </a:rPr>
              <a:t>This</a:t>
            </a:r>
            <a:r>
              <a:rPr lang="af-ZA" sz="1600" i="1" dirty="0">
                <a:solidFill>
                  <a:schemeClr val="accent4"/>
                </a:solidFill>
                <a:latin typeface="Consolas"/>
                <a:ea typeface="Lato"/>
                <a:cs typeface="Lato"/>
              </a:rPr>
              <a:t> </a:t>
            </a:r>
            <a:r>
              <a:rPr lang="af-ZA" sz="1600" i="1" dirty="0" err="1">
                <a:solidFill>
                  <a:schemeClr val="accent4"/>
                </a:solidFill>
                <a:latin typeface="Consolas"/>
                <a:ea typeface="Lato"/>
                <a:cs typeface="Lato"/>
              </a:rPr>
              <a:t>updates</a:t>
            </a:r>
            <a:r>
              <a:rPr lang="af-ZA" sz="1600" i="1" dirty="0">
                <a:solidFill>
                  <a:schemeClr val="accent4"/>
                </a:solidFill>
                <a:latin typeface="Consolas"/>
                <a:ea typeface="Lato"/>
                <a:cs typeface="Lato"/>
              </a:rPr>
              <a:t> </a:t>
            </a:r>
            <a:r>
              <a:rPr lang="af-ZA" sz="1600" i="1" dirty="0" err="1">
                <a:solidFill>
                  <a:schemeClr val="accent4"/>
                </a:solidFill>
                <a:latin typeface="Consolas"/>
                <a:ea typeface="Lato"/>
                <a:cs typeface="Lato"/>
              </a:rPr>
              <a:t>the</a:t>
            </a:r>
            <a:r>
              <a:rPr lang="af-ZA" sz="1600" i="1" dirty="0">
                <a:solidFill>
                  <a:schemeClr val="accent4"/>
                </a:solidFill>
                <a:latin typeface="Consolas"/>
                <a:ea typeface="Lato"/>
                <a:cs typeface="Lato"/>
              </a:rPr>
              <a:t> </a:t>
            </a:r>
            <a:r>
              <a:rPr lang="af-ZA" sz="1600" i="1" dirty="0" err="1">
                <a:solidFill>
                  <a:schemeClr val="accent4"/>
                </a:solidFill>
                <a:latin typeface="Consolas"/>
                <a:ea typeface="Lato"/>
                <a:cs typeface="Lato"/>
              </a:rPr>
              <a:t>screen</a:t>
            </a:r>
            <a:r>
              <a:rPr lang="af-ZA" sz="1600" i="1" dirty="0">
                <a:solidFill>
                  <a:schemeClr val="accent4"/>
                </a:solidFill>
                <a:latin typeface="Consolas"/>
                <a:ea typeface="Lato"/>
                <a:cs typeface="Lato"/>
              </a:rPr>
              <a:t> so </a:t>
            </a:r>
            <a:r>
              <a:rPr lang="af-ZA" sz="1600" i="1" dirty="0" err="1">
                <a:solidFill>
                  <a:schemeClr val="accent4"/>
                </a:solidFill>
                <a:latin typeface="Consolas"/>
                <a:ea typeface="Lato"/>
                <a:cs typeface="Lato"/>
              </a:rPr>
              <a:t>we</a:t>
            </a:r>
            <a:r>
              <a:rPr lang="af-ZA" sz="1600" i="1" dirty="0">
                <a:solidFill>
                  <a:schemeClr val="accent4"/>
                </a:solidFill>
                <a:latin typeface="Consolas"/>
                <a:ea typeface="Lato"/>
                <a:cs typeface="Lato"/>
              </a:rPr>
              <a:t> </a:t>
            </a:r>
            <a:r>
              <a:rPr lang="af-ZA" sz="1600" i="1" dirty="0" err="1">
                <a:solidFill>
                  <a:schemeClr val="accent4"/>
                </a:solidFill>
                <a:latin typeface="Consolas"/>
                <a:ea typeface="Lato"/>
                <a:cs typeface="Lato"/>
              </a:rPr>
              <a:t>can</a:t>
            </a:r>
            <a:r>
              <a:rPr lang="af-ZA" sz="1600" i="1" dirty="0">
                <a:solidFill>
                  <a:schemeClr val="accent4"/>
                </a:solidFill>
                <a:latin typeface="Consolas"/>
                <a:ea typeface="Lato"/>
                <a:cs typeface="Lato"/>
              </a:rPr>
              <a:t> see </a:t>
            </a:r>
            <a:r>
              <a:rPr lang="af-ZA" sz="1600" i="1" dirty="0" err="1">
                <a:solidFill>
                  <a:schemeClr val="accent4"/>
                </a:solidFill>
                <a:latin typeface="Consolas"/>
                <a:ea typeface="Lato"/>
                <a:cs typeface="Lato"/>
              </a:rPr>
              <a:t>our</a:t>
            </a:r>
            <a:r>
              <a:rPr lang="af-ZA" sz="1600" i="1" dirty="0">
                <a:solidFill>
                  <a:schemeClr val="accent4"/>
                </a:solidFill>
                <a:latin typeface="Consolas"/>
                <a:ea typeface="Lato"/>
                <a:cs typeface="Lato"/>
              </a:rPr>
              <a:t> </a:t>
            </a:r>
            <a:r>
              <a:rPr lang="af-ZA" sz="1600" i="1" dirty="0" err="1">
                <a:solidFill>
                  <a:schemeClr val="accent4"/>
                </a:solidFill>
                <a:latin typeface="Consolas"/>
                <a:ea typeface="Lato"/>
                <a:cs typeface="Lato"/>
              </a:rPr>
              <a:t>rectangle</a:t>
            </a:r>
            <a:r>
              <a:rPr lang="af-ZA" sz="1600" dirty="0">
                <a:solidFill>
                  <a:schemeClr val="accent4"/>
                </a:solidFill>
                <a:latin typeface="Consolas"/>
                <a:ea typeface="Lato"/>
                <a:cs typeface="Lato"/>
              </a:rPr>
              <a:t>
</a:t>
            </a:r>
            <a:r>
              <a:rPr lang="af-ZA" sz="1600" dirty="0">
                <a:latin typeface="Consolas"/>
                <a:ea typeface="Lato"/>
                <a:cs typeface="Lato"/>
              </a:rPr>
              <a:t>    
</a:t>
            </a:r>
            <a:r>
              <a:rPr lang="af-ZA" sz="1600" dirty="0" err="1">
                <a:latin typeface="Consolas"/>
                <a:ea typeface="Lato"/>
                <a:cs typeface="Lato"/>
              </a:rPr>
              <a:t>pygame</a:t>
            </a:r>
            <a:r>
              <a:rPr lang="af-ZA" sz="1600" b="1" dirty="0" err="1">
                <a:solidFill>
                  <a:schemeClr val="accent2"/>
                </a:solidFill>
                <a:latin typeface="Consolas"/>
                <a:ea typeface="Lato"/>
                <a:cs typeface="Lato"/>
              </a:rPr>
              <a:t>.</a:t>
            </a:r>
            <a:r>
              <a:rPr lang="af-ZA" sz="1600" dirty="0" err="1">
                <a:latin typeface="Consolas"/>
                <a:ea typeface="Lato"/>
                <a:cs typeface="Lato"/>
              </a:rPr>
              <a:t>quit</a:t>
            </a:r>
            <a:r>
              <a:rPr lang="af-ZA" sz="1600" b="1" dirty="0">
                <a:latin typeface="Consolas"/>
                <a:ea typeface="Lato"/>
                <a:cs typeface="Lato"/>
              </a:rPr>
              <a:t>()</a:t>
            </a:r>
            <a:endParaRPr lang="af-ZA" sz="1600" dirty="0"/>
          </a:p>
        </p:txBody>
      </p:sp>
    </p:spTree>
    <p:extLst>
      <p:ext uri="{BB962C8B-B14F-4D97-AF65-F5344CB8AC3E}">
        <p14:creationId xmlns:p14="http://schemas.microsoft.com/office/powerpoint/2010/main" val="89785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1ED4322-8D7A-4B88-8514-006EC6FAFDB8}"/>
              </a:ext>
            </a:extLst>
          </p:cNvPr>
          <p:cNvSpPr>
            <a:spLocks noGrp="1"/>
          </p:cNvSpPr>
          <p:nvPr>
            <p:ph idx="1"/>
          </p:nvPr>
        </p:nvSpPr>
        <p:spPr>
          <a:xfrm>
            <a:off x="4314" y="-299"/>
            <a:ext cx="12183372" cy="16413939"/>
          </a:xfrm>
        </p:spPr>
        <p:txBody>
          <a:bodyPr vert="horz" lIns="91440" tIns="45720" rIns="91440" bIns="45720" rtlCol="0" anchor="t">
            <a:noAutofit/>
          </a:bodyPr>
          <a:lstStyle/>
          <a:p>
            <a:pPr marL="0" indent="0">
              <a:buNone/>
            </a:pPr>
            <a:r>
              <a:rPr lang="ru-RU" dirty="0" err="1">
                <a:ea typeface="+mn-lt"/>
                <a:cs typeface="+mn-lt"/>
              </a:rPr>
              <a:t>Now</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can</a:t>
            </a:r>
            <a:r>
              <a:rPr lang="ru-RU" dirty="0">
                <a:ea typeface="+mn-lt"/>
                <a:cs typeface="+mn-lt"/>
              </a:rPr>
              <a:t> </a:t>
            </a:r>
            <a:r>
              <a:rPr lang="ru-RU" dirty="0" err="1">
                <a:ea typeface="+mn-lt"/>
                <a:cs typeface="+mn-lt"/>
              </a:rPr>
              <a:t>start</a:t>
            </a:r>
            <a:r>
              <a:rPr lang="ru-RU" dirty="0">
                <a:ea typeface="+mn-lt"/>
                <a:cs typeface="+mn-lt"/>
              </a:rPr>
              <a:t> </a:t>
            </a:r>
            <a:r>
              <a:rPr lang="ru-RU" dirty="0" err="1">
                <a:ea typeface="+mn-lt"/>
                <a:cs typeface="+mn-lt"/>
              </a:rPr>
              <a:t>checking</a:t>
            </a:r>
            <a:r>
              <a:rPr lang="ru-RU" dirty="0">
                <a:ea typeface="+mn-lt"/>
                <a:cs typeface="+mn-lt"/>
              </a:rPr>
              <a:t> </a:t>
            </a:r>
            <a:r>
              <a:rPr lang="ru-RU" dirty="0" err="1">
                <a:ea typeface="+mn-lt"/>
                <a:cs typeface="+mn-lt"/>
              </a:rPr>
              <a:t>for</a:t>
            </a:r>
            <a:r>
              <a:rPr lang="ru-RU" dirty="0">
                <a:ea typeface="+mn-lt"/>
                <a:cs typeface="+mn-lt"/>
              </a:rPr>
              <a:t> </a:t>
            </a:r>
            <a:r>
              <a:rPr lang="ru-RU" dirty="0" err="1">
                <a:ea typeface="+mn-lt"/>
                <a:cs typeface="+mn-lt"/>
              </a:rPr>
              <a:t>events</a:t>
            </a:r>
            <a:r>
              <a:rPr lang="ru-RU" dirty="0">
                <a:ea typeface="+mn-lt"/>
                <a:cs typeface="+mn-lt"/>
              </a:rPr>
              <a:t> </a:t>
            </a:r>
            <a:r>
              <a:rPr lang="ru-RU" dirty="0" err="1">
                <a:ea typeface="+mn-lt"/>
                <a:cs typeface="+mn-lt"/>
              </a:rPr>
              <a:t>so</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can</a:t>
            </a:r>
            <a:r>
              <a:rPr lang="ru-RU" dirty="0">
                <a:ea typeface="+mn-lt"/>
                <a:cs typeface="+mn-lt"/>
              </a:rPr>
              <a:t> </a:t>
            </a:r>
            <a:r>
              <a:rPr lang="ru-RU" dirty="0" err="1">
                <a:ea typeface="+mn-lt"/>
                <a:cs typeface="+mn-lt"/>
              </a:rPr>
              <a:t>move</a:t>
            </a:r>
            <a:r>
              <a:rPr lang="ru-RU" dirty="0">
                <a:ea typeface="+mn-lt"/>
                <a:cs typeface="+mn-lt"/>
              </a:rPr>
              <a:t> </a:t>
            </a:r>
            <a:r>
              <a:rPr lang="ru-RU" dirty="0" err="1">
                <a:ea typeface="+mn-lt"/>
                <a:cs typeface="+mn-lt"/>
              </a:rPr>
              <a:t>our</a:t>
            </a:r>
            <a:r>
              <a:rPr lang="ru-RU" dirty="0">
                <a:ea typeface="+mn-lt"/>
                <a:cs typeface="+mn-lt"/>
              </a:rPr>
              <a:t> </a:t>
            </a:r>
            <a:r>
              <a:rPr lang="ru-RU" dirty="0" err="1">
                <a:ea typeface="+mn-lt"/>
                <a:cs typeface="+mn-lt"/>
              </a:rPr>
              <a:t>character</a:t>
            </a:r>
            <a:r>
              <a:rPr lang="ru-RU" dirty="0">
                <a:ea typeface="+mn-lt"/>
                <a:cs typeface="+mn-lt"/>
              </a:rPr>
              <a:t>.</a:t>
            </a:r>
          </a:p>
          <a:p>
            <a:pPr marL="0" indent="0">
              <a:buNone/>
            </a:pPr>
            <a:r>
              <a:rPr lang="ru-RU" b="1" dirty="0" err="1">
                <a:solidFill>
                  <a:schemeClr val="accent1"/>
                </a:solidFill>
                <a:latin typeface="Consolas"/>
                <a:cs typeface="Calibri"/>
              </a:rPr>
              <a:t>import</a:t>
            </a:r>
            <a:r>
              <a:rPr lang="ru-RU" dirty="0">
                <a:latin typeface="Consolas"/>
                <a:cs typeface="Calibri"/>
              </a:rPr>
              <a:t> </a:t>
            </a:r>
            <a:r>
              <a:rPr lang="ru-RU" dirty="0" err="1">
                <a:latin typeface="Consolas"/>
                <a:cs typeface="Calibri"/>
              </a:rPr>
              <a:t>pygame</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init</a:t>
            </a:r>
            <a:r>
              <a:rPr lang="ru-RU" b="1" dirty="0">
                <a:latin typeface="Consolas"/>
                <a:cs typeface="Calibri"/>
              </a:rPr>
              <a:t>()</a:t>
            </a:r>
            <a:r>
              <a:rPr lang="ru-RU" dirty="0">
                <a:latin typeface="Consolas"/>
                <a:cs typeface="Calibri"/>
              </a:rPr>
              <a:t>
</a:t>
            </a:r>
            <a:r>
              <a:rPr lang="ru-RU" dirty="0" err="1">
                <a:latin typeface="Consolas"/>
                <a:cs typeface="Calibri"/>
              </a:rPr>
              <a:t>win</a:t>
            </a:r>
            <a:r>
              <a:rPr lang="ru-RU" dirty="0">
                <a:latin typeface="Consolas"/>
                <a:cs typeface="Calibri"/>
              </a:rPr>
              <a:t> </a:t>
            </a:r>
            <a:r>
              <a:rPr lang="ru-RU" b="1" dirty="0">
                <a:solidFill>
                  <a:schemeClr val="accent2"/>
                </a:solidFill>
                <a:latin typeface="Consolas"/>
                <a:cs typeface="Calibri"/>
              </a:rPr>
              <a:t>=</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display</a:t>
            </a:r>
            <a:r>
              <a:rPr lang="ru-RU" b="1" dirty="0" err="1">
                <a:solidFill>
                  <a:schemeClr val="accent2"/>
                </a:solidFill>
                <a:latin typeface="Consolas"/>
                <a:cs typeface="Calibri"/>
              </a:rPr>
              <a:t>.</a:t>
            </a:r>
            <a:r>
              <a:rPr lang="ru-RU" dirty="0" err="1">
                <a:latin typeface="Consolas"/>
                <a:cs typeface="Calibri"/>
              </a:rPr>
              <a:t>set_mode</a:t>
            </a:r>
            <a:r>
              <a:rPr lang="ru-RU" b="1" dirty="0">
                <a:latin typeface="Consolas"/>
                <a:cs typeface="Calibri"/>
              </a:rPr>
              <a:t>((</a:t>
            </a:r>
            <a:r>
              <a:rPr lang="ru-RU" b="1" dirty="0">
                <a:solidFill>
                  <a:schemeClr val="accent1"/>
                </a:solidFill>
                <a:latin typeface="Consolas"/>
                <a:cs typeface="Calibri"/>
              </a:rPr>
              <a:t>500</a:t>
            </a:r>
            <a:r>
              <a:rPr lang="ru-RU" b="1" dirty="0">
                <a:latin typeface="Consolas"/>
                <a:cs typeface="Calibri"/>
              </a:rPr>
              <a:t>,</a:t>
            </a:r>
            <a:r>
              <a:rPr lang="ru-RU" b="1" dirty="0">
                <a:solidFill>
                  <a:schemeClr val="accent1"/>
                </a:solidFill>
                <a:latin typeface="Consolas"/>
                <a:cs typeface="Calibri"/>
              </a:rPr>
              <a:t>500</a:t>
            </a:r>
            <a:r>
              <a:rPr lang="ru-RU" b="1" dirty="0">
                <a:latin typeface="Consolas"/>
                <a:cs typeface="Calibri"/>
              </a:rPr>
              <a:t>))</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display</a:t>
            </a:r>
            <a:r>
              <a:rPr lang="ru-RU" b="1" dirty="0" err="1">
                <a:solidFill>
                  <a:schemeClr val="accent2"/>
                </a:solidFill>
                <a:latin typeface="Consolas"/>
                <a:cs typeface="Calibri"/>
              </a:rPr>
              <a:t>.</a:t>
            </a:r>
            <a:r>
              <a:rPr lang="ru-RU" dirty="0" err="1">
                <a:latin typeface="Consolas"/>
                <a:cs typeface="Calibri"/>
              </a:rPr>
              <a:t>set_caption</a:t>
            </a:r>
            <a:r>
              <a:rPr lang="ru-RU" b="1" dirty="0">
                <a:latin typeface="Consolas"/>
                <a:cs typeface="Calibri"/>
              </a:rPr>
              <a:t>(</a:t>
            </a:r>
            <a:r>
              <a:rPr lang="ru-RU" dirty="0">
                <a:solidFill>
                  <a:schemeClr val="accent6"/>
                </a:solidFill>
                <a:latin typeface="Consolas"/>
                <a:cs typeface="Calibri"/>
              </a:rPr>
              <a:t>"First Game"</a:t>
            </a:r>
            <a:r>
              <a:rPr lang="ru-RU" b="1" dirty="0">
                <a:latin typeface="Consolas"/>
                <a:cs typeface="Calibri"/>
              </a:rPr>
              <a:t>)</a:t>
            </a:r>
            <a:r>
              <a:rPr lang="ru-RU" dirty="0">
                <a:latin typeface="Consolas"/>
                <a:cs typeface="Calibri"/>
              </a:rPr>
              <a:t>
x </a:t>
            </a:r>
            <a:r>
              <a:rPr lang="ru-RU" b="1" dirty="0">
                <a:solidFill>
                  <a:schemeClr val="accent2"/>
                </a:solidFill>
                <a:latin typeface="Consolas"/>
                <a:cs typeface="Calibri"/>
              </a:rPr>
              <a:t>=</a:t>
            </a:r>
            <a:r>
              <a:rPr lang="ru-RU" dirty="0">
                <a:latin typeface="Consolas"/>
                <a:cs typeface="Calibri"/>
              </a:rPr>
              <a:t> </a:t>
            </a:r>
            <a:r>
              <a:rPr lang="ru-RU" b="1" dirty="0">
                <a:solidFill>
                  <a:schemeClr val="accent1"/>
                </a:solidFill>
                <a:latin typeface="Consolas"/>
                <a:cs typeface="Calibri"/>
              </a:rPr>
              <a:t>50</a:t>
            </a:r>
            <a:r>
              <a:rPr lang="ru-RU" dirty="0">
                <a:latin typeface="Consolas"/>
                <a:cs typeface="Calibri"/>
              </a:rPr>
              <a:t>
y </a:t>
            </a:r>
            <a:r>
              <a:rPr lang="ru-RU" b="1" dirty="0">
                <a:solidFill>
                  <a:schemeClr val="accent2"/>
                </a:solidFill>
                <a:latin typeface="Consolas"/>
                <a:cs typeface="Calibri"/>
              </a:rPr>
              <a:t>=</a:t>
            </a:r>
            <a:r>
              <a:rPr lang="ru-RU" dirty="0">
                <a:latin typeface="Consolas"/>
                <a:cs typeface="Calibri"/>
              </a:rPr>
              <a:t> </a:t>
            </a:r>
            <a:r>
              <a:rPr lang="ru-RU" b="1" dirty="0">
                <a:solidFill>
                  <a:schemeClr val="accent1"/>
                </a:solidFill>
                <a:latin typeface="Consolas"/>
                <a:cs typeface="Calibri"/>
              </a:rPr>
              <a:t>50</a:t>
            </a:r>
            <a:r>
              <a:rPr lang="ru-RU" dirty="0">
                <a:latin typeface="Consolas"/>
                <a:cs typeface="Calibri"/>
              </a:rPr>
              <a:t>
</a:t>
            </a:r>
            <a:r>
              <a:rPr lang="ru-RU" dirty="0" err="1">
                <a:latin typeface="Consolas"/>
                <a:cs typeface="Calibri"/>
              </a:rPr>
              <a:t>width</a:t>
            </a:r>
            <a:r>
              <a:rPr lang="ru-RU" dirty="0">
                <a:latin typeface="Consolas"/>
                <a:cs typeface="Calibri"/>
              </a:rPr>
              <a:t> </a:t>
            </a:r>
            <a:r>
              <a:rPr lang="ru-RU" b="1" dirty="0">
                <a:solidFill>
                  <a:schemeClr val="accent2"/>
                </a:solidFill>
                <a:latin typeface="Consolas"/>
                <a:cs typeface="Calibri"/>
              </a:rPr>
              <a:t>=</a:t>
            </a:r>
            <a:r>
              <a:rPr lang="ru-RU" dirty="0">
                <a:latin typeface="Consolas"/>
                <a:cs typeface="Calibri"/>
              </a:rPr>
              <a:t> </a:t>
            </a:r>
            <a:r>
              <a:rPr lang="ru-RU" b="1" dirty="0">
                <a:solidFill>
                  <a:schemeClr val="accent1"/>
                </a:solidFill>
                <a:latin typeface="Consolas"/>
                <a:cs typeface="Calibri"/>
              </a:rPr>
              <a:t>40</a:t>
            </a:r>
            <a:r>
              <a:rPr lang="ru-RU" dirty="0">
                <a:latin typeface="Consolas"/>
                <a:cs typeface="Calibri"/>
              </a:rPr>
              <a:t>
</a:t>
            </a:r>
            <a:r>
              <a:rPr lang="ru-RU" dirty="0" err="1">
                <a:latin typeface="Consolas"/>
                <a:cs typeface="Calibri"/>
              </a:rPr>
              <a:t>height</a:t>
            </a:r>
            <a:r>
              <a:rPr lang="ru-RU" dirty="0">
                <a:latin typeface="Consolas"/>
                <a:cs typeface="Calibri"/>
              </a:rPr>
              <a:t> </a:t>
            </a:r>
            <a:r>
              <a:rPr lang="ru-RU" b="1" dirty="0">
                <a:solidFill>
                  <a:schemeClr val="accent2"/>
                </a:solidFill>
                <a:latin typeface="Consolas"/>
                <a:cs typeface="Calibri"/>
              </a:rPr>
              <a:t>=</a:t>
            </a:r>
            <a:r>
              <a:rPr lang="ru-RU" dirty="0">
                <a:latin typeface="Consolas"/>
                <a:cs typeface="Calibri"/>
              </a:rPr>
              <a:t> </a:t>
            </a:r>
            <a:r>
              <a:rPr lang="ru-RU" b="1" dirty="0">
                <a:solidFill>
                  <a:schemeClr val="accent1"/>
                </a:solidFill>
                <a:latin typeface="Consolas"/>
                <a:cs typeface="Calibri"/>
              </a:rPr>
              <a:t>60</a:t>
            </a:r>
            <a:r>
              <a:rPr lang="ru-RU" dirty="0">
                <a:latin typeface="Consolas"/>
                <a:cs typeface="Calibri"/>
              </a:rPr>
              <a:t>
</a:t>
            </a:r>
            <a:r>
              <a:rPr lang="ru-RU" dirty="0" err="1">
                <a:latin typeface="Consolas"/>
                <a:cs typeface="Calibri"/>
              </a:rPr>
              <a:t>vel</a:t>
            </a:r>
            <a:r>
              <a:rPr lang="ru-RU" dirty="0">
                <a:latin typeface="Consolas"/>
                <a:cs typeface="Calibri"/>
              </a:rPr>
              <a:t> </a:t>
            </a:r>
            <a:r>
              <a:rPr lang="ru-RU" b="1" dirty="0">
                <a:solidFill>
                  <a:schemeClr val="accent2"/>
                </a:solidFill>
                <a:latin typeface="Consolas"/>
                <a:cs typeface="Calibri"/>
              </a:rPr>
              <a:t>=</a:t>
            </a:r>
            <a:r>
              <a:rPr lang="ru-RU" dirty="0">
                <a:latin typeface="Consolas"/>
                <a:cs typeface="Calibri"/>
              </a:rPr>
              <a:t> </a:t>
            </a:r>
            <a:r>
              <a:rPr lang="ru-RU" b="1" dirty="0">
                <a:solidFill>
                  <a:schemeClr val="accent1"/>
                </a:solidFill>
                <a:latin typeface="Consolas"/>
                <a:cs typeface="Calibri"/>
              </a:rPr>
              <a:t>5</a:t>
            </a:r>
            <a:r>
              <a:rPr lang="ru-RU" dirty="0">
                <a:latin typeface="Consolas"/>
                <a:cs typeface="Calibri"/>
              </a:rPr>
              <a:t>
</a:t>
            </a:r>
            <a:r>
              <a:rPr lang="ru-RU" dirty="0" err="1">
                <a:latin typeface="Consolas"/>
                <a:cs typeface="Calibri"/>
              </a:rPr>
              <a:t>run</a:t>
            </a:r>
            <a:r>
              <a:rPr lang="ru-RU" dirty="0">
                <a:latin typeface="Consolas"/>
                <a:cs typeface="Calibri"/>
              </a:rPr>
              <a:t> </a:t>
            </a:r>
            <a:r>
              <a:rPr lang="ru-RU" b="1" dirty="0">
                <a:latin typeface="Consolas"/>
                <a:cs typeface="Calibri"/>
              </a:rPr>
              <a:t>=</a:t>
            </a:r>
            <a:r>
              <a:rPr lang="ru-RU" dirty="0">
                <a:latin typeface="Consolas"/>
                <a:cs typeface="Calibri"/>
              </a:rPr>
              <a:t> </a:t>
            </a:r>
            <a:r>
              <a:rPr lang="ru-RU" dirty="0" err="1">
                <a:solidFill>
                  <a:schemeClr val="accent1"/>
                </a:solidFill>
                <a:latin typeface="Consolas"/>
                <a:cs typeface="Calibri"/>
              </a:rPr>
              <a:t>True</a:t>
            </a:r>
            <a:r>
              <a:rPr lang="ru-RU" dirty="0">
                <a:solidFill>
                  <a:schemeClr val="accent1"/>
                </a:solidFill>
                <a:latin typeface="Consolas"/>
                <a:cs typeface="Calibri"/>
              </a:rPr>
              <a:t>
</a:t>
            </a:r>
            <a:r>
              <a:rPr lang="ru-RU" dirty="0">
                <a:latin typeface="Consolas"/>
                <a:cs typeface="Calibri"/>
              </a:rPr>
              <a:t>
</a:t>
            </a:r>
            <a:r>
              <a:rPr lang="ru-RU" b="1" dirty="0" err="1">
                <a:solidFill>
                  <a:schemeClr val="accent1"/>
                </a:solidFill>
                <a:latin typeface="Consolas"/>
                <a:cs typeface="Calibri"/>
              </a:rPr>
              <a:t>while</a:t>
            </a:r>
            <a:r>
              <a:rPr lang="ru-RU" dirty="0">
                <a:latin typeface="Consolas"/>
                <a:cs typeface="Calibri"/>
              </a:rPr>
              <a:t> </a:t>
            </a:r>
            <a:r>
              <a:rPr lang="ru-RU" dirty="0" err="1">
                <a:latin typeface="Consolas"/>
                <a:cs typeface="Calibri"/>
              </a:rPr>
              <a:t>run</a:t>
            </a:r>
            <a:r>
              <a:rPr lang="ru-RU" b="1" dirty="0">
                <a:latin typeface="Consolas"/>
                <a:cs typeface="Calibri"/>
              </a:rPr>
              <a:t>:</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time</a:t>
            </a:r>
            <a:r>
              <a:rPr lang="ru-RU" b="1" dirty="0" err="1">
                <a:solidFill>
                  <a:schemeClr val="accent2"/>
                </a:solidFill>
                <a:latin typeface="Consolas"/>
                <a:cs typeface="Calibri"/>
              </a:rPr>
              <a:t>.</a:t>
            </a:r>
            <a:r>
              <a:rPr lang="ru-RU" dirty="0" err="1">
                <a:latin typeface="Consolas"/>
                <a:cs typeface="Calibri"/>
              </a:rPr>
              <a:t>delay</a:t>
            </a:r>
            <a:r>
              <a:rPr lang="ru-RU" b="1" dirty="0">
                <a:latin typeface="Consolas"/>
                <a:cs typeface="Calibri"/>
              </a:rPr>
              <a:t>(</a:t>
            </a:r>
            <a:r>
              <a:rPr lang="ru-RU" b="1" dirty="0">
                <a:solidFill>
                  <a:schemeClr val="accent1"/>
                </a:solidFill>
                <a:latin typeface="Consolas"/>
                <a:cs typeface="Calibri"/>
              </a:rPr>
              <a:t>100</a:t>
            </a:r>
            <a:r>
              <a:rPr lang="ru-RU" b="1" dirty="0">
                <a:latin typeface="Consolas"/>
                <a:cs typeface="Calibri"/>
              </a:rPr>
              <a:t>)</a:t>
            </a:r>
            <a:r>
              <a:rPr lang="ru-RU" dirty="0">
                <a:latin typeface="Consolas"/>
                <a:cs typeface="Calibri"/>
              </a:rPr>
              <a:t>
    </a:t>
            </a:r>
            <a:r>
              <a:rPr lang="ru-RU" b="1" dirty="0" err="1">
                <a:solidFill>
                  <a:schemeClr val="accent1"/>
                </a:solidFill>
                <a:latin typeface="Consolas"/>
                <a:cs typeface="Calibri"/>
              </a:rPr>
              <a:t>for</a:t>
            </a:r>
            <a:r>
              <a:rPr lang="ru-RU" dirty="0">
                <a:latin typeface="Consolas"/>
                <a:cs typeface="Calibri"/>
              </a:rPr>
              <a:t> </a:t>
            </a:r>
            <a:r>
              <a:rPr lang="ru-RU" dirty="0" err="1">
                <a:latin typeface="Consolas"/>
                <a:cs typeface="Calibri"/>
              </a:rPr>
              <a:t>event</a:t>
            </a:r>
            <a:r>
              <a:rPr lang="ru-RU" dirty="0">
                <a:latin typeface="Consolas"/>
                <a:cs typeface="Calibri"/>
              </a:rPr>
              <a:t> </a:t>
            </a:r>
            <a:r>
              <a:rPr lang="ru-RU" b="1" dirty="0" err="1">
                <a:solidFill>
                  <a:schemeClr val="accent1"/>
                </a:solidFill>
                <a:latin typeface="Consolas"/>
                <a:cs typeface="Calibri"/>
              </a:rPr>
              <a:t>in</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event</a:t>
            </a:r>
            <a:r>
              <a:rPr lang="ru-RU" b="1" dirty="0" err="1">
                <a:solidFill>
                  <a:schemeClr val="accent2"/>
                </a:solidFill>
                <a:latin typeface="Consolas"/>
                <a:cs typeface="Calibri"/>
              </a:rPr>
              <a:t>.</a:t>
            </a:r>
            <a:r>
              <a:rPr lang="ru-RU" dirty="0" err="1">
                <a:latin typeface="Consolas"/>
                <a:cs typeface="Calibri"/>
              </a:rPr>
              <a:t>get</a:t>
            </a:r>
            <a:r>
              <a:rPr lang="ru-RU" b="1" dirty="0">
                <a:latin typeface="Consolas"/>
                <a:cs typeface="Calibri"/>
              </a:rPr>
              <a:t>():</a:t>
            </a:r>
            <a:r>
              <a:rPr lang="ru-RU" dirty="0">
                <a:latin typeface="Consolas"/>
                <a:cs typeface="Calibri"/>
              </a:rPr>
              <a:t>
        </a:t>
            </a:r>
            <a:r>
              <a:rPr lang="ru-RU" b="1" dirty="0" err="1">
                <a:solidFill>
                  <a:schemeClr val="accent1"/>
                </a:solidFill>
                <a:latin typeface="Consolas"/>
                <a:cs typeface="Calibri"/>
              </a:rPr>
              <a:t>if</a:t>
            </a:r>
            <a:r>
              <a:rPr lang="ru-RU" dirty="0">
                <a:latin typeface="Consolas"/>
                <a:cs typeface="Calibri"/>
              </a:rPr>
              <a:t> </a:t>
            </a:r>
            <a:r>
              <a:rPr lang="ru-RU" dirty="0" err="1">
                <a:latin typeface="Consolas"/>
                <a:cs typeface="Calibri"/>
              </a:rPr>
              <a:t>event</a:t>
            </a:r>
            <a:r>
              <a:rPr lang="ru-RU" b="1" dirty="0" err="1">
                <a:solidFill>
                  <a:schemeClr val="accent2"/>
                </a:solidFill>
                <a:latin typeface="Consolas"/>
                <a:cs typeface="Calibri"/>
              </a:rPr>
              <a:t>.</a:t>
            </a:r>
            <a:r>
              <a:rPr lang="ru-RU" dirty="0" err="1">
                <a:latin typeface="Consolas"/>
                <a:cs typeface="Calibri"/>
              </a:rPr>
              <a:t>type</a:t>
            </a:r>
            <a:r>
              <a:rPr lang="ru-RU" dirty="0">
                <a:latin typeface="Consolas"/>
                <a:cs typeface="Calibri"/>
              </a:rPr>
              <a:t> </a:t>
            </a:r>
            <a:r>
              <a:rPr lang="ru-RU" b="1" dirty="0">
                <a:solidFill>
                  <a:schemeClr val="accent2"/>
                </a:solidFill>
                <a:latin typeface="Consolas"/>
                <a:cs typeface="Calibri"/>
              </a:rPr>
              <a:t>==</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QUIT</a:t>
            </a:r>
            <a:r>
              <a:rPr lang="ru-RU" b="1" dirty="0">
                <a:latin typeface="Consolas"/>
                <a:cs typeface="Calibri"/>
              </a:rPr>
              <a:t>:</a:t>
            </a:r>
            <a:r>
              <a:rPr lang="ru-RU" dirty="0">
                <a:latin typeface="Consolas"/>
                <a:cs typeface="Calibri"/>
              </a:rPr>
              <a:t>
            </a:t>
            </a:r>
            <a:r>
              <a:rPr lang="ru-RU" dirty="0" err="1">
                <a:latin typeface="Consolas"/>
                <a:cs typeface="Calibri"/>
              </a:rPr>
              <a:t>run</a:t>
            </a:r>
            <a:r>
              <a:rPr lang="ru-RU" dirty="0">
                <a:latin typeface="Consolas"/>
                <a:cs typeface="Calibri"/>
              </a:rPr>
              <a:t> </a:t>
            </a:r>
            <a:r>
              <a:rPr lang="ru-RU" b="1" dirty="0">
                <a:solidFill>
                  <a:schemeClr val="accent2"/>
                </a:solidFill>
                <a:latin typeface="Consolas"/>
                <a:cs typeface="Calibri"/>
              </a:rPr>
              <a:t>=</a:t>
            </a:r>
            <a:r>
              <a:rPr lang="ru-RU" dirty="0">
                <a:latin typeface="Consolas"/>
                <a:cs typeface="Calibri"/>
              </a:rPr>
              <a:t> </a:t>
            </a:r>
            <a:r>
              <a:rPr lang="ru-RU" dirty="0" err="1">
                <a:solidFill>
                  <a:schemeClr val="accent1"/>
                </a:solidFill>
                <a:latin typeface="Consolas"/>
                <a:cs typeface="Calibri"/>
              </a:rPr>
              <a:t>False</a:t>
            </a:r>
            <a:r>
              <a:rPr lang="ru-RU" dirty="0">
                <a:solidFill>
                  <a:schemeClr val="accent1"/>
                </a:solidFill>
                <a:latin typeface="Consolas"/>
                <a:cs typeface="Calibri"/>
              </a:rPr>
              <a:t>
</a:t>
            </a:r>
            <a:r>
              <a:rPr lang="ru-RU" dirty="0">
                <a:latin typeface="Consolas"/>
                <a:cs typeface="Calibri"/>
              </a:rPr>
              <a:t>
    </a:t>
            </a:r>
            <a:r>
              <a:rPr lang="ru-RU" dirty="0" err="1">
                <a:latin typeface="Consolas"/>
                <a:cs typeface="Calibri"/>
              </a:rPr>
              <a:t>keys</a:t>
            </a:r>
            <a:r>
              <a:rPr lang="ru-RU" dirty="0">
                <a:latin typeface="Consolas"/>
                <a:cs typeface="Calibri"/>
              </a:rPr>
              <a:t> </a:t>
            </a:r>
            <a:r>
              <a:rPr lang="ru-RU" b="1" dirty="0">
                <a:solidFill>
                  <a:schemeClr val="accent2"/>
                </a:solidFill>
                <a:latin typeface="Consolas"/>
                <a:cs typeface="Calibri"/>
              </a:rPr>
              <a:t>=</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key</a:t>
            </a:r>
            <a:r>
              <a:rPr lang="ru-RU" b="1" dirty="0" err="1">
                <a:solidFill>
                  <a:schemeClr val="accent2"/>
                </a:solidFill>
                <a:latin typeface="Consolas"/>
                <a:cs typeface="Calibri"/>
              </a:rPr>
              <a:t>.</a:t>
            </a:r>
            <a:r>
              <a:rPr lang="ru-RU" dirty="0" err="1">
                <a:latin typeface="Consolas"/>
                <a:cs typeface="Calibri"/>
              </a:rPr>
              <a:t>get_pressed</a:t>
            </a:r>
            <a:r>
              <a:rPr lang="ru-RU" b="1" dirty="0">
                <a:latin typeface="Consolas"/>
                <a:cs typeface="Calibri"/>
              </a:rPr>
              <a:t>()</a:t>
            </a:r>
            <a:r>
              <a:rPr lang="ru-RU" dirty="0">
                <a:latin typeface="Consolas"/>
                <a:cs typeface="Calibri"/>
              </a:rPr>
              <a:t>  </a:t>
            </a:r>
            <a:r>
              <a:rPr lang="ru-RU" i="1" dirty="0">
                <a:solidFill>
                  <a:schemeClr val="accent4"/>
                </a:solidFill>
                <a:latin typeface="Consolas"/>
                <a:cs typeface="Calibri"/>
              </a:rPr>
              <a:t># </a:t>
            </a:r>
            <a:r>
              <a:rPr lang="ru-RU" i="1" dirty="0" err="1">
                <a:solidFill>
                  <a:schemeClr val="accent4"/>
                </a:solidFill>
                <a:latin typeface="Consolas"/>
                <a:cs typeface="Calibri"/>
              </a:rPr>
              <a:t>This</a:t>
            </a:r>
            <a:r>
              <a:rPr lang="ru-RU" i="1" dirty="0">
                <a:solidFill>
                  <a:schemeClr val="accent4"/>
                </a:solidFill>
                <a:latin typeface="Consolas"/>
                <a:cs typeface="Calibri"/>
              </a:rPr>
              <a:t> </a:t>
            </a:r>
            <a:r>
              <a:rPr lang="ru-RU" i="1" dirty="0" err="1">
                <a:solidFill>
                  <a:schemeClr val="accent4"/>
                </a:solidFill>
                <a:latin typeface="Consolas"/>
                <a:cs typeface="Calibri"/>
              </a:rPr>
              <a:t>will</a:t>
            </a:r>
            <a:r>
              <a:rPr lang="ru-RU" i="1" dirty="0">
                <a:solidFill>
                  <a:schemeClr val="accent4"/>
                </a:solidFill>
                <a:latin typeface="Consolas"/>
                <a:cs typeface="Calibri"/>
              </a:rPr>
              <a:t> </a:t>
            </a:r>
            <a:r>
              <a:rPr lang="ru-RU" i="1" dirty="0" err="1">
                <a:solidFill>
                  <a:schemeClr val="accent4"/>
                </a:solidFill>
                <a:latin typeface="Consolas"/>
                <a:cs typeface="Calibri"/>
              </a:rPr>
              <a:t>give</a:t>
            </a:r>
            <a:r>
              <a:rPr lang="ru-RU" i="1" dirty="0">
                <a:solidFill>
                  <a:schemeClr val="accent4"/>
                </a:solidFill>
                <a:latin typeface="Consolas"/>
                <a:cs typeface="Calibri"/>
              </a:rPr>
              <a:t> </a:t>
            </a:r>
            <a:r>
              <a:rPr lang="ru-RU" i="1" dirty="0" err="1">
                <a:solidFill>
                  <a:schemeClr val="accent4"/>
                </a:solidFill>
                <a:latin typeface="Consolas"/>
                <a:cs typeface="Calibri"/>
              </a:rPr>
              <a:t>us</a:t>
            </a:r>
            <a:r>
              <a:rPr lang="ru-RU" i="1" dirty="0">
                <a:solidFill>
                  <a:schemeClr val="accent4"/>
                </a:solidFill>
                <a:latin typeface="Consolas"/>
                <a:cs typeface="Calibri"/>
              </a:rPr>
              <a:t> a </a:t>
            </a:r>
            <a:r>
              <a:rPr lang="ru-RU" i="1" dirty="0" err="1">
                <a:solidFill>
                  <a:schemeClr val="accent4"/>
                </a:solidFill>
                <a:latin typeface="Consolas"/>
                <a:cs typeface="Calibri"/>
              </a:rPr>
              <a:t>dictonary</a:t>
            </a:r>
            <a:r>
              <a:rPr lang="ru-RU" i="1" dirty="0">
                <a:solidFill>
                  <a:schemeClr val="accent4"/>
                </a:solidFill>
                <a:latin typeface="Consolas"/>
                <a:cs typeface="Calibri"/>
              </a:rPr>
              <a:t> </a:t>
            </a:r>
            <a:r>
              <a:rPr lang="ru-RU" i="1" dirty="0" err="1">
                <a:solidFill>
                  <a:schemeClr val="accent4"/>
                </a:solidFill>
                <a:latin typeface="Consolas"/>
                <a:cs typeface="Calibri"/>
              </a:rPr>
              <a:t>where</a:t>
            </a:r>
            <a:r>
              <a:rPr lang="ru-RU" i="1" dirty="0">
                <a:solidFill>
                  <a:schemeClr val="accent4"/>
                </a:solidFill>
                <a:latin typeface="Consolas"/>
                <a:cs typeface="Calibri"/>
              </a:rPr>
              <a:t> </a:t>
            </a:r>
            <a:r>
              <a:rPr lang="ru-RU" i="1" dirty="0" err="1">
                <a:solidFill>
                  <a:schemeClr val="accent4"/>
                </a:solidFill>
                <a:latin typeface="Consolas"/>
                <a:cs typeface="Calibri"/>
              </a:rPr>
              <a:t>each</a:t>
            </a:r>
            <a:r>
              <a:rPr lang="ru-RU" i="1" dirty="0">
                <a:solidFill>
                  <a:schemeClr val="accent4"/>
                </a:solidFill>
                <a:latin typeface="Consolas"/>
                <a:cs typeface="Calibri"/>
              </a:rPr>
              <a:t> </a:t>
            </a:r>
            <a:r>
              <a:rPr lang="ru-RU" i="1" dirty="0" err="1">
                <a:solidFill>
                  <a:schemeClr val="accent4"/>
                </a:solidFill>
                <a:latin typeface="Consolas"/>
                <a:cs typeface="Calibri"/>
              </a:rPr>
              <a:t>key</a:t>
            </a:r>
            <a:r>
              <a:rPr lang="ru-RU" i="1" dirty="0">
                <a:solidFill>
                  <a:schemeClr val="accent4"/>
                </a:solidFill>
                <a:latin typeface="Consolas"/>
                <a:cs typeface="Calibri"/>
              </a:rPr>
              <a:t> </a:t>
            </a:r>
            <a:r>
              <a:rPr lang="ru-RU" i="1" dirty="0" err="1">
                <a:solidFill>
                  <a:schemeClr val="accent4"/>
                </a:solidFill>
                <a:latin typeface="Consolas"/>
                <a:cs typeface="Calibri"/>
              </a:rPr>
              <a:t>has</a:t>
            </a:r>
            <a:r>
              <a:rPr lang="ru-RU" i="1" dirty="0">
                <a:solidFill>
                  <a:schemeClr val="accent4"/>
                </a:solidFill>
                <a:latin typeface="Consolas"/>
                <a:cs typeface="Calibri"/>
              </a:rPr>
              <a:t> a </a:t>
            </a:r>
            <a:r>
              <a:rPr lang="ru-RU" i="1" dirty="0" err="1">
                <a:solidFill>
                  <a:schemeClr val="accent4"/>
                </a:solidFill>
                <a:latin typeface="Consolas"/>
                <a:cs typeface="Calibri"/>
              </a:rPr>
              <a:t>value</a:t>
            </a:r>
            <a:r>
              <a:rPr lang="ru-RU" i="1" dirty="0">
                <a:solidFill>
                  <a:schemeClr val="accent4"/>
                </a:solidFill>
                <a:latin typeface="Consolas"/>
                <a:cs typeface="Calibri"/>
              </a:rPr>
              <a:t> </a:t>
            </a:r>
            <a:r>
              <a:rPr lang="ru-RU" i="1" dirty="0" err="1">
                <a:solidFill>
                  <a:schemeClr val="accent4"/>
                </a:solidFill>
                <a:latin typeface="Consolas"/>
                <a:cs typeface="Calibri"/>
              </a:rPr>
              <a:t>of</a:t>
            </a:r>
            <a:r>
              <a:rPr lang="ru-RU" i="1" dirty="0">
                <a:solidFill>
                  <a:schemeClr val="accent4"/>
                </a:solidFill>
                <a:latin typeface="Consolas"/>
                <a:cs typeface="Calibri"/>
              </a:rPr>
              <a:t> 1 </a:t>
            </a:r>
            <a:r>
              <a:rPr lang="ru-RU" i="1" dirty="0" err="1">
                <a:solidFill>
                  <a:schemeClr val="accent4"/>
                </a:solidFill>
                <a:latin typeface="Consolas"/>
                <a:cs typeface="Calibri"/>
              </a:rPr>
              <a:t>or</a:t>
            </a:r>
            <a:r>
              <a:rPr lang="ru-RU" i="1" dirty="0">
                <a:solidFill>
                  <a:schemeClr val="accent4"/>
                </a:solidFill>
                <a:latin typeface="Consolas"/>
                <a:cs typeface="Calibri"/>
              </a:rPr>
              <a:t> 0. </a:t>
            </a:r>
            <a:r>
              <a:rPr lang="ru-RU" i="1" dirty="0" err="1">
                <a:solidFill>
                  <a:schemeClr val="accent4"/>
                </a:solidFill>
                <a:latin typeface="Consolas"/>
                <a:cs typeface="Calibri"/>
              </a:rPr>
              <a:t>Where</a:t>
            </a:r>
            <a:r>
              <a:rPr lang="ru-RU" i="1" dirty="0">
                <a:solidFill>
                  <a:schemeClr val="accent4"/>
                </a:solidFill>
                <a:latin typeface="Consolas"/>
                <a:cs typeface="Calibri"/>
              </a:rPr>
              <a:t> 1 </a:t>
            </a:r>
            <a:r>
              <a:rPr lang="ru-RU" i="1" dirty="0" err="1">
                <a:solidFill>
                  <a:schemeClr val="accent4"/>
                </a:solidFill>
                <a:latin typeface="Consolas"/>
                <a:cs typeface="Calibri"/>
              </a:rPr>
              <a:t>is</a:t>
            </a:r>
            <a:r>
              <a:rPr lang="ru-RU" i="1" dirty="0">
                <a:solidFill>
                  <a:schemeClr val="accent4"/>
                </a:solidFill>
                <a:latin typeface="Consolas"/>
                <a:cs typeface="Calibri"/>
              </a:rPr>
              <a:t> </a:t>
            </a:r>
            <a:r>
              <a:rPr lang="ru-RU" i="1" dirty="0" err="1">
                <a:solidFill>
                  <a:schemeClr val="accent4"/>
                </a:solidFill>
                <a:latin typeface="Consolas"/>
                <a:cs typeface="Calibri"/>
              </a:rPr>
              <a:t>pressed</a:t>
            </a:r>
            <a:r>
              <a:rPr lang="ru-RU" i="1" dirty="0">
                <a:solidFill>
                  <a:schemeClr val="accent4"/>
                </a:solidFill>
                <a:latin typeface="Consolas"/>
                <a:cs typeface="Calibri"/>
              </a:rPr>
              <a:t> </a:t>
            </a:r>
            <a:r>
              <a:rPr lang="ru-RU" i="1" dirty="0" err="1">
                <a:solidFill>
                  <a:schemeClr val="accent4"/>
                </a:solidFill>
                <a:latin typeface="Consolas"/>
                <a:cs typeface="Calibri"/>
              </a:rPr>
              <a:t>and</a:t>
            </a:r>
            <a:r>
              <a:rPr lang="ru-RU" i="1" dirty="0">
                <a:solidFill>
                  <a:schemeClr val="accent4"/>
                </a:solidFill>
                <a:latin typeface="Consolas"/>
                <a:cs typeface="Calibri"/>
              </a:rPr>
              <a:t> 0 </a:t>
            </a:r>
            <a:r>
              <a:rPr lang="ru-RU" i="1" dirty="0" err="1">
                <a:solidFill>
                  <a:schemeClr val="accent4"/>
                </a:solidFill>
                <a:latin typeface="Consolas"/>
                <a:cs typeface="Calibri"/>
              </a:rPr>
              <a:t>is</a:t>
            </a:r>
            <a:r>
              <a:rPr lang="ru-RU" i="1" dirty="0">
                <a:solidFill>
                  <a:schemeClr val="accent4"/>
                </a:solidFill>
                <a:latin typeface="Consolas"/>
                <a:cs typeface="Calibri"/>
              </a:rPr>
              <a:t> </a:t>
            </a:r>
            <a:r>
              <a:rPr lang="ru-RU" i="1" dirty="0" err="1">
                <a:solidFill>
                  <a:schemeClr val="accent4"/>
                </a:solidFill>
                <a:latin typeface="Consolas"/>
                <a:cs typeface="Calibri"/>
              </a:rPr>
              <a:t>not</a:t>
            </a:r>
            <a:r>
              <a:rPr lang="ru-RU" i="1" dirty="0">
                <a:solidFill>
                  <a:schemeClr val="accent4"/>
                </a:solidFill>
                <a:latin typeface="Consolas"/>
                <a:cs typeface="Calibri"/>
              </a:rPr>
              <a:t> </a:t>
            </a:r>
            <a:r>
              <a:rPr lang="ru-RU" i="1" dirty="0" err="1">
                <a:solidFill>
                  <a:schemeClr val="accent4"/>
                </a:solidFill>
                <a:latin typeface="Consolas"/>
                <a:cs typeface="Calibri"/>
              </a:rPr>
              <a:t>pressed</a:t>
            </a:r>
            <a:r>
              <a:rPr lang="ru-RU" i="1" dirty="0">
                <a:solidFill>
                  <a:schemeClr val="accent4"/>
                </a:solidFill>
                <a:latin typeface="Consolas"/>
                <a:cs typeface="Calibri"/>
              </a:rPr>
              <a:t>.</a:t>
            </a:r>
            <a:r>
              <a:rPr lang="ru-RU" dirty="0">
                <a:solidFill>
                  <a:schemeClr val="accent4"/>
                </a:solidFill>
                <a:latin typeface="Consolas"/>
                <a:cs typeface="Calibri"/>
              </a:rPr>
              <a:t>
</a:t>
            </a:r>
            <a:r>
              <a:rPr lang="ru-RU" dirty="0">
                <a:latin typeface="Consolas"/>
                <a:cs typeface="Calibri"/>
              </a:rPr>
              <a:t>
    </a:t>
            </a:r>
            <a:r>
              <a:rPr lang="ru-RU" b="1" dirty="0" err="1">
                <a:solidFill>
                  <a:schemeClr val="accent1"/>
                </a:solidFill>
                <a:latin typeface="Consolas"/>
                <a:cs typeface="Calibri"/>
              </a:rPr>
              <a:t>if</a:t>
            </a:r>
            <a:r>
              <a:rPr lang="ru-RU" dirty="0">
                <a:latin typeface="Consolas"/>
                <a:cs typeface="Calibri"/>
              </a:rPr>
              <a:t> </a:t>
            </a:r>
            <a:r>
              <a:rPr lang="ru-RU" dirty="0" err="1">
                <a:latin typeface="Consolas"/>
                <a:cs typeface="Calibri"/>
              </a:rPr>
              <a:t>keys</a:t>
            </a:r>
            <a:r>
              <a:rPr lang="ru-RU" b="1" dirty="0">
                <a:latin typeface="Consolas"/>
                <a:cs typeface="Calibri"/>
              </a:rPr>
              <a:t>[</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K_LEFT</a:t>
            </a:r>
            <a:r>
              <a:rPr lang="ru-RU" b="1" dirty="0">
                <a:latin typeface="Consolas"/>
                <a:cs typeface="Calibri"/>
              </a:rPr>
              <a:t>]:</a:t>
            </a:r>
            <a:r>
              <a:rPr lang="ru-RU" dirty="0">
                <a:latin typeface="Consolas"/>
                <a:cs typeface="Calibri"/>
              </a:rPr>
              <a:t> </a:t>
            </a:r>
            <a:r>
              <a:rPr lang="ru-RU" i="1" dirty="0">
                <a:solidFill>
                  <a:schemeClr val="accent4"/>
                </a:solidFill>
                <a:latin typeface="Consolas"/>
                <a:cs typeface="Calibri"/>
              </a:rPr>
              <a:t># We </a:t>
            </a:r>
            <a:r>
              <a:rPr lang="ru-RU" i="1" dirty="0" err="1">
                <a:solidFill>
                  <a:schemeClr val="accent4"/>
                </a:solidFill>
                <a:latin typeface="Consolas"/>
                <a:cs typeface="Calibri"/>
              </a:rPr>
              <a:t>can</a:t>
            </a:r>
            <a:r>
              <a:rPr lang="ru-RU" i="1" dirty="0">
                <a:solidFill>
                  <a:schemeClr val="accent4"/>
                </a:solidFill>
                <a:latin typeface="Consolas"/>
                <a:cs typeface="Calibri"/>
              </a:rPr>
              <a:t> </a:t>
            </a:r>
            <a:r>
              <a:rPr lang="ru-RU" i="1" dirty="0" err="1">
                <a:solidFill>
                  <a:schemeClr val="accent4"/>
                </a:solidFill>
                <a:latin typeface="Consolas"/>
                <a:cs typeface="Calibri"/>
              </a:rPr>
              <a:t>check</a:t>
            </a:r>
            <a:r>
              <a:rPr lang="ru-RU" i="1" dirty="0">
                <a:solidFill>
                  <a:schemeClr val="accent4"/>
                </a:solidFill>
                <a:latin typeface="Consolas"/>
                <a:cs typeface="Calibri"/>
              </a:rPr>
              <a:t> </a:t>
            </a:r>
            <a:r>
              <a:rPr lang="ru-RU" i="1" dirty="0" err="1">
                <a:solidFill>
                  <a:schemeClr val="accent4"/>
                </a:solidFill>
                <a:latin typeface="Consolas"/>
                <a:cs typeface="Calibri"/>
              </a:rPr>
              <a:t>if</a:t>
            </a:r>
            <a:r>
              <a:rPr lang="ru-RU" i="1" dirty="0">
                <a:solidFill>
                  <a:schemeClr val="accent4"/>
                </a:solidFill>
                <a:latin typeface="Consolas"/>
                <a:cs typeface="Calibri"/>
              </a:rPr>
              <a:t> a </a:t>
            </a:r>
            <a:r>
              <a:rPr lang="ru-RU" i="1" dirty="0" err="1">
                <a:solidFill>
                  <a:schemeClr val="accent4"/>
                </a:solidFill>
                <a:latin typeface="Consolas"/>
                <a:cs typeface="Calibri"/>
              </a:rPr>
              <a:t>key</a:t>
            </a:r>
            <a:r>
              <a:rPr lang="ru-RU" i="1" dirty="0">
                <a:solidFill>
                  <a:schemeClr val="accent4"/>
                </a:solidFill>
                <a:latin typeface="Consolas"/>
                <a:cs typeface="Calibri"/>
              </a:rPr>
              <a:t> </a:t>
            </a:r>
            <a:r>
              <a:rPr lang="ru-RU" i="1" dirty="0" err="1">
                <a:solidFill>
                  <a:schemeClr val="accent4"/>
                </a:solidFill>
                <a:latin typeface="Consolas"/>
                <a:cs typeface="Calibri"/>
              </a:rPr>
              <a:t>is</a:t>
            </a:r>
            <a:r>
              <a:rPr lang="ru-RU" i="1" dirty="0">
                <a:solidFill>
                  <a:schemeClr val="accent4"/>
                </a:solidFill>
                <a:latin typeface="Consolas"/>
                <a:cs typeface="Calibri"/>
              </a:rPr>
              <a:t> </a:t>
            </a:r>
            <a:r>
              <a:rPr lang="ru-RU" i="1" dirty="0" err="1">
                <a:solidFill>
                  <a:schemeClr val="accent4"/>
                </a:solidFill>
                <a:latin typeface="Consolas"/>
                <a:cs typeface="Calibri"/>
              </a:rPr>
              <a:t>pressed</a:t>
            </a:r>
            <a:r>
              <a:rPr lang="ru-RU" i="1" dirty="0">
                <a:solidFill>
                  <a:schemeClr val="accent4"/>
                </a:solidFill>
                <a:latin typeface="Consolas"/>
                <a:cs typeface="Calibri"/>
              </a:rPr>
              <a:t> </a:t>
            </a:r>
            <a:r>
              <a:rPr lang="ru-RU" i="1" dirty="0" err="1">
                <a:solidFill>
                  <a:schemeClr val="accent4"/>
                </a:solidFill>
                <a:latin typeface="Consolas"/>
                <a:cs typeface="Calibri"/>
              </a:rPr>
              <a:t>like</a:t>
            </a:r>
            <a:r>
              <a:rPr lang="ru-RU" i="1" dirty="0">
                <a:solidFill>
                  <a:schemeClr val="accent4"/>
                </a:solidFill>
                <a:latin typeface="Consolas"/>
                <a:cs typeface="Calibri"/>
              </a:rPr>
              <a:t> </a:t>
            </a:r>
            <a:r>
              <a:rPr lang="ru-RU" i="1" dirty="0" err="1">
                <a:solidFill>
                  <a:schemeClr val="accent4"/>
                </a:solidFill>
                <a:latin typeface="Consolas"/>
                <a:cs typeface="Calibri"/>
              </a:rPr>
              <a:t>this</a:t>
            </a:r>
            <a:r>
              <a:rPr lang="ru-RU" dirty="0">
                <a:solidFill>
                  <a:schemeClr val="accent4"/>
                </a:solidFill>
                <a:latin typeface="Consolas"/>
                <a:cs typeface="Calibri"/>
              </a:rPr>
              <a:t>
</a:t>
            </a:r>
            <a:r>
              <a:rPr lang="ru-RU" dirty="0">
                <a:latin typeface="Consolas"/>
                <a:cs typeface="Calibri"/>
              </a:rPr>
              <a:t>
    </a:t>
            </a:r>
            <a:r>
              <a:rPr lang="ru-RU" b="1" dirty="0" err="1">
                <a:solidFill>
                  <a:schemeClr val="accent1"/>
                </a:solidFill>
                <a:latin typeface="Consolas"/>
                <a:cs typeface="Calibri"/>
              </a:rPr>
              <a:t>if</a:t>
            </a:r>
            <a:r>
              <a:rPr lang="ru-RU" dirty="0">
                <a:latin typeface="Consolas"/>
                <a:cs typeface="Calibri"/>
              </a:rPr>
              <a:t> </a:t>
            </a:r>
            <a:r>
              <a:rPr lang="ru-RU" dirty="0" err="1">
                <a:latin typeface="Consolas"/>
                <a:cs typeface="Calibri"/>
              </a:rPr>
              <a:t>keys</a:t>
            </a:r>
            <a:r>
              <a:rPr lang="ru-RU" b="1" dirty="0">
                <a:latin typeface="Consolas"/>
                <a:cs typeface="Calibri"/>
              </a:rPr>
              <a:t>[</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K_RIGHT</a:t>
            </a:r>
            <a:r>
              <a:rPr lang="ru-RU" b="1" dirty="0">
                <a:latin typeface="Consolas"/>
                <a:cs typeface="Calibri"/>
              </a:rPr>
              <a:t>]:</a:t>
            </a:r>
            <a:r>
              <a:rPr lang="ru-RU" dirty="0">
                <a:latin typeface="Consolas"/>
                <a:cs typeface="Calibri"/>
              </a:rPr>
              <a:t>
    </a:t>
            </a:r>
            <a:r>
              <a:rPr lang="ru-RU" b="1" dirty="0" err="1">
                <a:solidFill>
                  <a:schemeClr val="accent1"/>
                </a:solidFill>
                <a:latin typeface="Consolas"/>
                <a:cs typeface="Calibri"/>
              </a:rPr>
              <a:t>if</a:t>
            </a:r>
            <a:r>
              <a:rPr lang="ru-RU" dirty="0">
                <a:latin typeface="Consolas"/>
                <a:cs typeface="Calibri"/>
              </a:rPr>
              <a:t> </a:t>
            </a:r>
            <a:r>
              <a:rPr lang="ru-RU" dirty="0" err="1">
                <a:latin typeface="Consolas"/>
                <a:cs typeface="Calibri"/>
              </a:rPr>
              <a:t>keys</a:t>
            </a:r>
            <a:r>
              <a:rPr lang="ru-RU" b="1" dirty="0">
                <a:latin typeface="Consolas"/>
                <a:cs typeface="Calibri"/>
              </a:rPr>
              <a:t>[</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K_UP</a:t>
            </a:r>
            <a:r>
              <a:rPr lang="ru-RU" b="1" dirty="0">
                <a:latin typeface="Consolas"/>
                <a:cs typeface="Calibri"/>
              </a:rPr>
              <a:t>]:</a:t>
            </a:r>
            <a:r>
              <a:rPr lang="ru-RU" dirty="0">
                <a:latin typeface="Consolas"/>
                <a:cs typeface="Calibri"/>
              </a:rPr>
              <a:t>
    </a:t>
            </a:r>
            <a:r>
              <a:rPr lang="ru-RU" b="1" dirty="0" err="1">
                <a:solidFill>
                  <a:schemeClr val="accent1"/>
                </a:solidFill>
                <a:latin typeface="Consolas"/>
                <a:cs typeface="Calibri"/>
              </a:rPr>
              <a:t>if</a:t>
            </a:r>
            <a:r>
              <a:rPr lang="ru-RU" dirty="0">
                <a:latin typeface="Consolas"/>
                <a:cs typeface="Calibri"/>
              </a:rPr>
              <a:t> </a:t>
            </a:r>
            <a:r>
              <a:rPr lang="ru-RU" dirty="0" err="1">
                <a:latin typeface="Consolas"/>
                <a:cs typeface="Calibri"/>
              </a:rPr>
              <a:t>keys</a:t>
            </a:r>
            <a:r>
              <a:rPr lang="ru-RU" b="1" dirty="0">
                <a:latin typeface="Consolas"/>
                <a:cs typeface="Calibri"/>
              </a:rPr>
              <a:t>[</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K_DOWN</a:t>
            </a:r>
            <a:r>
              <a:rPr lang="ru-RU" b="1" dirty="0">
                <a:latin typeface="Consolas"/>
                <a:cs typeface="Calibri"/>
              </a:rPr>
              <a:t>]:</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draw</a:t>
            </a:r>
            <a:r>
              <a:rPr lang="ru-RU" b="1" dirty="0" err="1">
                <a:solidFill>
                  <a:schemeClr val="accent2"/>
                </a:solidFill>
                <a:latin typeface="Consolas"/>
                <a:cs typeface="Calibri"/>
              </a:rPr>
              <a:t>.</a:t>
            </a:r>
            <a:r>
              <a:rPr lang="ru-RU" dirty="0" err="1">
                <a:latin typeface="Consolas"/>
                <a:cs typeface="Calibri"/>
              </a:rPr>
              <a:t>rect</a:t>
            </a:r>
            <a:r>
              <a:rPr lang="ru-RU" b="1" dirty="0">
                <a:latin typeface="Consolas"/>
                <a:cs typeface="Calibri"/>
              </a:rPr>
              <a:t>(</a:t>
            </a:r>
            <a:r>
              <a:rPr lang="ru-RU" dirty="0" err="1">
                <a:latin typeface="Consolas"/>
                <a:cs typeface="Calibri"/>
              </a:rPr>
              <a:t>win</a:t>
            </a:r>
            <a:r>
              <a:rPr lang="ru-RU" b="1" dirty="0">
                <a:latin typeface="Consolas"/>
                <a:cs typeface="Calibri"/>
              </a:rPr>
              <a:t>,</a:t>
            </a:r>
            <a:r>
              <a:rPr lang="ru-RU" dirty="0">
                <a:latin typeface="Consolas"/>
                <a:cs typeface="Calibri"/>
              </a:rPr>
              <a:t> </a:t>
            </a:r>
            <a:r>
              <a:rPr lang="ru-RU" b="1" dirty="0">
                <a:latin typeface="Consolas"/>
                <a:cs typeface="Calibri"/>
              </a:rPr>
              <a:t>(</a:t>
            </a:r>
            <a:r>
              <a:rPr lang="ru-RU" b="1" dirty="0">
                <a:solidFill>
                  <a:schemeClr val="accent1"/>
                </a:solidFill>
                <a:latin typeface="Consolas"/>
                <a:cs typeface="Calibri"/>
              </a:rPr>
              <a:t>255</a:t>
            </a:r>
            <a:r>
              <a:rPr lang="ru-RU" b="1" dirty="0">
                <a:latin typeface="Consolas"/>
                <a:cs typeface="Calibri"/>
              </a:rPr>
              <a:t>,</a:t>
            </a:r>
            <a:r>
              <a:rPr lang="ru-RU" b="1" dirty="0">
                <a:solidFill>
                  <a:schemeClr val="accent1"/>
                </a:solidFill>
                <a:latin typeface="Consolas"/>
                <a:cs typeface="Calibri"/>
              </a:rPr>
              <a:t>0</a:t>
            </a:r>
            <a:r>
              <a:rPr lang="ru-RU" b="1" dirty="0">
                <a:latin typeface="Consolas"/>
                <a:cs typeface="Calibri"/>
              </a:rPr>
              <a:t>,</a:t>
            </a:r>
            <a:r>
              <a:rPr lang="ru-RU" b="1" dirty="0">
                <a:solidFill>
                  <a:schemeClr val="accent1"/>
                </a:solidFill>
                <a:latin typeface="Consolas"/>
                <a:cs typeface="Calibri"/>
              </a:rPr>
              <a:t>0</a:t>
            </a:r>
            <a:r>
              <a:rPr lang="ru-RU" b="1" dirty="0">
                <a:latin typeface="Consolas"/>
                <a:cs typeface="Calibri"/>
              </a:rPr>
              <a:t>),</a:t>
            </a:r>
            <a:r>
              <a:rPr lang="ru-RU" dirty="0">
                <a:latin typeface="Consolas"/>
                <a:cs typeface="Calibri"/>
              </a:rPr>
              <a:t> </a:t>
            </a:r>
            <a:r>
              <a:rPr lang="ru-RU" b="1" dirty="0">
                <a:latin typeface="Consolas"/>
                <a:cs typeface="Calibri"/>
              </a:rPr>
              <a:t>(</a:t>
            </a:r>
            <a:r>
              <a:rPr lang="ru-RU" dirty="0">
                <a:latin typeface="Consolas"/>
                <a:cs typeface="Calibri"/>
              </a:rPr>
              <a:t>x</a:t>
            </a:r>
            <a:r>
              <a:rPr lang="ru-RU" b="1" dirty="0">
                <a:latin typeface="Consolas"/>
                <a:cs typeface="Calibri"/>
              </a:rPr>
              <a:t>,</a:t>
            </a:r>
            <a:r>
              <a:rPr lang="ru-RU" dirty="0">
                <a:latin typeface="Consolas"/>
                <a:cs typeface="Calibri"/>
              </a:rPr>
              <a:t> y</a:t>
            </a:r>
            <a:r>
              <a:rPr lang="ru-RU" b="1" dirty="0">
                <a:latin typeface="Consolas"/>
                <a:cs typeface="Calibri"/>
              </a:rPr>
              <a:t>,</a:t>
            </a:r>
            <a:r>
              <a:rPr lang="ru-RU" dirty="0">
                <a:latin typeface="Consolas"/>
                <a:cs typeface="Calibri"/>
              </a:rPr>
              <a:t> </a:t>
            </a:r>
            <a:r>
              <a:rPr lang="ru-RU" dirty="0" err="1">
                <a:latin typeface="Consolas"/>
                <a:cs typeface="Calibri"/>
              </a:rPr>
              <a:t>width</a:t>
            </a:r>
            <a:r>
              <a:rPr lang="ru-RU" b="1" dirty="0">
                <a:latin typeface="Consolas"/>
                <a:cs typeface="Calibri"/>
              </a:rPr>
              <a:t>,</a:t>
            </a:r>
            <a:r>
              <a:rPr lang="ru-RU" dirty="0">
                <a:latin typeface="Consolas"/>
                <a:cs typeface="Calibri"/>
              </a:rPr>
              <a:t> </a:t>
            </a:r>
            <a:r>
              <a:rPr lang="ru-RU" dirty="0" err="1">
                <a:latin typeface="Consolas"/>
                <a:cs typeface="Calibri"/>
              </a:rPr>
              <a:t>height</a:t>
            </a:r>
            <a:r>
              <a:rPr lang="ru-RU" b="1" dirty="0">
                <a:latin typeface="Consolas"/>
                <a:cs typeface="Calibri"/>
              </a:rPr>
              <a:t>))</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display</a:t>
            </a:r>
            <a:r>
              <a:rPr lang="ru-RU" b="1" dirty="0" err="1">
                <a:solidFill>
                  <a:schemeClr val="accent2"/>
                </a:solidFill>
                <a:latin typeface="Consolas"/>
                <a:cs typeface="Calibri"/>
              </a:rPr>
              <a:t>.</a:t>
            </a:r>
            <a:r>
              <a:rPr lang="ru-RU" dirty="0" err="1">
                <a:latin typeface="Consolas"/>
                <a:cs typeface="Calibri"/>
              </a:rPr>
              <a:t>update</a:t>
            </a:r>
            <a:r>
              <a:rPr lang="ru-RU" b="1" dirty="0">
                <a:latin typeface="Consolas"/>
                <a:cs typeface="Calibri"/>
              </a:rPr>
              <a:t>()</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quit</a:t>
            </a:r>
            <a:r>
              <a:rPr lang="ru-RU" b="1" dirty="0">
                <a:latin typeface="Consolas"/>
                <a:cs typeface="Calibri"/>
              </a:rPr>
              <a:t>()</a:t>
            </a:r>
            <a:endParaRPr lang="ru-RU" dirty="0"/>
          </a:p>
        </p:txBody>
      </p:sp>
    </p:spTree>
    <p:extLst>
      <p:ext uri="{BB962C8B-B14F-4D97-AF65-F5344CB8AC3E}">
        <p14:creationId xmlns:p14="http://schemas.microsoft.com/office/powerpoint/2010/main" val="370124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60915-DCF5-4695-B90A-3266CA5B58C0}"/>
              </a:ext>
            </a:extLst>
          </p:cNvPr>
          <p:cNvSpPr txBox="1"/>
          <p:nvPr/>
        </p:nvSpPr>
        <p:spPr>
          <a:xfrm>
            <a:off x="-5750" y="-5751"/>
            <a:ext cx="12203501" cy="11726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Inside the if statements we will change the value of the variables x and y to move the character. This brings me to the </a:t>
            </a:r>
            <a:r>
              <a:rPr lang="en-US" b="1" dirty="0">
                <a:latin typeface="Lato"/>
                <a:ea typeface="Lato"/>
                <a:cs typeface="Lato"/>
              </a:rPr>
              <a:t>coordinate system</a:t>
            </a:r>
            <a:r>
              <a:rPr lang="en-US" dirty="0">
                <a:latin typeface="Lato"/>
                <a:ea typeface="Lato"/>
                <a:cs typeface="Lato"/>
              </a:rPr>
              <a:t>. In </a:t>
            </a:r>
            <a:r>
              <a:rPr lang="en-US" dirty="0" err="1">
                <a:latin typeface="Lato"/>
                <a:ea typeface="Lato"/>
                <a:cs typeface="Lato"/>
              </a:rPr>
              <a:t>pygame</a:t>
            </a:r>
            <a:r>
              <a:rPr lang="en-US" dirty="0">
                <a:latin typeface="Lato"/>
                <a:ea typeface="Lato"/>
                <a:cs typeface="Lato"/>
              </a:rPr>
              <a:t> the top left corner of the screen is (0,0) and the bottom right is (width, height). This means to move up we subtract from the y of our character and to move down we add to the y.</a:t>
            </a:r>
          </a:p>
          <a:p>
            <a:r>
              <a:rPr lang="en-US" b="1" dirty="0">
                <a:solidFill>
                  <a:schemeClr val="accent1"/>
                </a:solidFill>
                <a:latin typeface="Consolas"/>
                <a:ea typeface="Lato"/>
                <a:cs typeface="Lato"/>
              </a:rPr>
              <a:t>import</a:t>
            </a:r>
            <a:r>
              <a:rPr lang="en-US" dirty="0">
                <a:latin typeface="Consolas"/>
                <a:ea typeface="Lato"/>
                <a:cs typeface="Lato"/>
              </a:rPr>
              <a:t> </a:t>
            </a:r>
            <a:r>
              <a:rPr lang="en-US" dirty="0" err="1">
                <a:latin typeface="Consolas"/>
                <a:ea typeface="Lato"/>
                <a:cs typeface="Lato"/>
              </a:rPr>
              <a:t>pygame</a:t>
            </a:r>
            <a:r>
              <a:rPr lang="en-US" dirty="0">
                <a:latin typeface="Consolas"/>
                <a:ea typeface="Lato"/>
                <a:cs typeface="Lato"/>
              </a:rPr>
              <a:t>
</a:t>
            </a:r>
            <a:r>
              <a:rPr lang="en-US" dirty="0" err="1">
                <a:latin typeface="Consolas"/>
                <a:ea typeface="Lato"/>
                <a:cs typeface="Lato"/>
              </a:rPr>
              <a:t>pygame</a:t>
            </a:r>
            <a:r>
              <a:rPr lang="en-US" b="1" dirty="0" err="1">
                <a:solidFill>
                  <a:schemeClr val="accent2"/>
                </a:solidFill>
                <a:latin typeface="Consolas"/>
                <a:ea typeface="Lato"/>
                <a:cs typeface="Lato"/>
              </a:rPr>
              <a:t>.</a:t>
            </a:r>
            <a:r>
              <a:rPr lang="en-US" dirty="0" err="1">
                <a:latin typeface="Consolas"/>
                <a:ea typeface="Lato"/>
                <a:cs typeface="Lato"/>
              </a:rPr>
              <a:t>init</a:t>
            </a:r>
            <a:r>
              <a:rPr lang="en-US" b="1" dirty="0">
                <a:latin typeface="Consolas"/>
                <a:ea typeface="Lato"/>
                <a:cs typeface="Lato"/>
              </a:rPr>
              <a:t>()</a:t>
            </a:r>
            <a:r>
              <a:rPr lang="en-US" dirty="0">
                <a:latin typeface="Consolas"/>
                <a:ea typeface="Lato"/>
                <a:cs typeface="Lato"/>
              </a:rPr>
              <a:t>
win </a:t>
            </a:r>
            <a:r>
              <a:rPr lang="en-US" b="1" dirty="0">
                <a:solidFill>
                  <a:schemeClr val="accent2"/>
                </a:solidFill>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solidFill>
                  <a:schemeClr val="accent2"/>
                </a:solidFill>
                <a:latin typeface="Consolas"/>
                <a:ea typeface="Lato"/>
                <a:cs typeface="Lato"/>
              </a:rPr>
              <a:t>.</a:t>
            </a:r>
            <a:r>
              <a:rPr lang="en-US" dirty="0" err="1">
                <a:latin typeface="Consolas"/>
                <a:ea typeface="Lato"/>
                <a:cs typeface="Lato"/>
              </a:rPr>
              <a:t>display</a:t>
            </a:r>
            <a:r>
              <a:rPr lang="en-US" b="1" dirty="0" err="1">
                <a:solidFill>
                  <a:schemeClr val="accent2"/>
                </a:solidFill>
                <a:latin typeface="Consolas"/>
                <a:ea typeface="Lato"/>
                <a:cs typeface="Lato"/>
              </a:rPr>
              <a:t>.</a:t>
            </a:r>
            <a:r>
              <a:rPr lang="en-US" dirty="0" err="1">
                <a:latin typeface="Consolas"/>
                <a:ea typeface="Lato"/>
                <a:cs typeface="Lato"/>
              </a:rPr>
              <a:t>set_mode</a:t>
            </a:r>
            <a:r>
              <a:rPr lang="en-US" b="1" dirty="0">
                <a:latin typeface="Consolas"/>
                <a:ea typeface="Lato"/>
                <a:cs typeface="Lato"/>
              </a:rPr>
              <a:t>((</a:t>
            </a:r>
            <a:r>
              <a:rPr lang="en-US" b="1" dirty="0">
                <a:solidFill>
                  <a:schemeClr val="accent1"/>
                </a:solidFill>
                <a:latin typeface="Consolas"/>
                <a:ea typeface="Lato"/>
                <a:cs typeface="Lato"/>
              </a:rPr>
              <a:t>500</a:t>
            </a:r>
            <a:r>
              <a:rPr lang="en-US" b="1" dirty="0">
                <a:latin typeface="Consolas"/>
                <a:ea typeface="Lato"/>
                <a:cs typeface="Lato"/>
              </a:rPr>
              <a:t>,</a:t>
            </a:r>
            <a:r>
              <a:rPr lang="en-US" b="1" dirty="0">
                <a:solidFill>
                  <a:schemeClr val="accent1"/>
                </a:solidFill>
                <a:latin typeface="Consolas"/>
                <a:ea typeface="Lato"/>
                <a:cs typeface="Lato"/>
              </a:rPr>
              <a:t>500</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solidFill>
                  <a:schemeClr val="accent2"/>
                </a:solidFill>
                <a:latin typeface="Consolas"/>
                <a:ea typeface="Lato"/>
                <a:cs typeface="Lato"/>
              </a:rPr>
              <a:t>.</a:t>
            </a:r>
            <a:r>
              <a:rPr lang="en-US" dirty="0" err="1">
                <a:latin typeface="Consolas"/>
                <a:ea typeface="Lato"/>
                <a:cs typeface="Lato"/>
              </a:rPr>
              <a:t>display</a:t>
            </a:r>
            <a:r>
              <a:rPr lang="en-US" b="1" dirty="0" err="1">
                <a:solidFill>
                  <a:schemeClr val="accent2"/>
                </a:solidFill>
                <a:latin typeface="Consolas"/>
                <a:ea typeface="Lato"/>
                <a:cs typeface="Lato"/>
              </a:rPr>
              <a:t>.</a:t>
            </a:r>
            <a:r>
              <a:rPr lang="en-US" dirty="0" err="1">
                <a:latin typeface="Consolas"/>
                <a:ea typeface="Lato"/>
                <a:cs typeface="Lato"/>
              </a:rPr>
              <a:t>set_caption</a:t>
            </a:r>
            <a:r>
              <a:rPr lang="en-US" b="1" dirty="0">
                <a:solidFill>
                  <a:schemeClr val="accent6"/>
                </a:solidFill>
                <a:latin typeface="Consolas"/>
                <a:ea typeface="Lato"/>
                <a:cs typeface="Lato"/>
              </a:rPr>
              <a:t>(</a:t>
            </a:r>
            <a:r>
              <a:rPr lang="en-US" dirty="0">
                <a:solidFill>
                  <a:schemeClr val="accent6"/>
                </a:solidFill>
                <a:latin typeface="Consolas"/>
                <a:ea typeface="Lato"/>
                <a:cs typeface="Lato"/>
              </a:rPr>
              <a:t>"First Game"</a:t>
            </a:r>
            <a:r>
              <a:rPr lang="en-US" b="1" dirty="0">
                <a:latin typeface="Consolas"/>
                <a:ea typeface="Lato"/>
                <a:cs typeface="Lato"/>
              </a:rPr>
              <a:t>)</a:t>
            </a:r>
            <a:r>
              <a:rPr lang="en-US" dirty="0">
                <a:latin typeface="Consolas"/>
                <a:ea typeface="Lato"/>
                <a:cs typeface="Lato"/>
              </a:rPr>
              <a:t>
x </a:t>
            </a:r>
            <a:r>
              <a:rPr lang="en-US" b="1" dirty="0">
                <a:solidFill>
                  <a:schemeClr val="accent2"/>
                </a:solidFill>
                <a:latin typeface="Consolas"/>
                <a:ea typeface="Lato"/>
                <a:cs typeface="Lato"/>
              </a:rPr>
              <a:t>=</a:t>
            </a:r>
            <a:r>
              <a:rPr lang="en-US" dirty="0">
                <a:latin typeface="Consolas"/>
                <a:ea typeface="Lato"/>
                <a:cs typeface="Lato"/>
              </a:rPr>
              <a:t> </a:t>
            </a:r>
            <a:r>
              <a:rPr lang="en-US" b="1" dirty="0">
                <a:solidFill>
                  <a:schemeClr val="accent1"/>
                </a:solidFill>
                <a:latin typeface="Consolas"/>
                <a:ea typeface="Lato"/>
                <a:cs typeface="Lato"/>
              </a:rPr>
              <a:t>50</a:t>
            </a:r>
            <a:r>
              <a:rPr lang="en-US" dirty="0">
                <a:latin typeface="Consolas"/>
                <a:ea typeface="Lato"/>
                <a:cs typeface="Lato"/>
              </a:rPr>
              <a:t>
y </a:t>
            </a:r>
            <a:r>
              <a:rPr lang="en-US" b="1" dirty="0">
                <a:solidFill>
                  <a:schemeClr val="accent2"/>
                </a:solidFill>
                <a:latin typeface="Consolas"/>
                <a:ea typeface="Lato"/>
                <a:cs typeface="Lato"/>
              </a:rPr>
              <a:t>=</a:t>
            </a:r>
            <a:r>
              <a:rPr lang="en-US" dirty="0">
                <a:latin typeface="Consolas"/>
                <a:ea typeface="Lato"/>
                <a:cs typeface="Lato"/>
              </a:rPr>
              <a:t> </a:t>
            </a:r>
            <a:r>
              <a:rPr lang="en-US" b="1" dirty="0">
                <a:solidFill>
                  <a:schemeClr val="accent1"/>
                </a:solidFill>
                <a:latin typeface="Consolas"/>
                <a:ea typeface="Lato"/>
                <a:cs typeface="Lato"/>
              </a:rPr>
              <a:t>50</a:t>
            </a:r>
            <a:r>
              <a:rPr lang="en-US" dirty="0">
                <a:latin typeface="Consolas"/>
                <a:ea typeface="Lato"/>
                <a:cs typeface="Lato"/>
              </a:rPr>
              <a:t>
width </a:t>
            </a:r>
            <a:r>
              <a:rPr lang="en-US" b="1" dirty="0">
                <a:solidFill>
                  <a:schemeClr val="accent2"/>
                </a:solidFill>
                <a:latin typeface="Consolas"/>
                <a:ea typeface="Lato"/>
                <a:cs typeface="Lato"/>
              </a:rPr>
              <a:t>=</a:t>
            </a:r>
            <a:r>
              <a:rPr lang="en-US" dirty="0">
                <a:latin typeface="Consolas"/>
                <a:ea typeface="Lato"/>
                <a:cs typeface="Lato"/>
              </a:rPr>
              <a:t> </a:t>
            </a:r>
            <a:r>
              <a:rPr lang="en-US" b="1" dirty="0">
                <a:solidFill>
                  <a:schemeClr val="accent1"/>
                </a:solidFill>
                <a:latin typeface="Consolas"/>
                <a:ea typeface="Lato"/>
                <a:cs typeface="Lato"/>
              </a:rPr>
              <a:t>40</a:t>
            </a:r>
            <a:r>
              <a:rPr lang="en-US" dirty="0">
                <a:latin typeface="Consolas"/>
                <a:ea typeface="Lato"/>
                <a:cs typeface="Lato"/>
              </a:rPr>
              <a:t>
height </a:t>
            </a:r>
            <a:r>
              <a:rPr lang="en-US" b="1" dirty="0">
                <a:solidFill>
                  <a:schemeClr val="accent2"/>
                </a:solidFill>
                <a:latin typeface="Consolas"/>
                <a:ea typeface="Lato"/>
                <a:cs typeface="Lato"/>
              </a:rPr>
              <a:t>=</a:t>
            </a:r>
            <a:r>
              <a:rPr lang="en-US" dirty="0">
                <a:latin typeface="Consolas"/>
                <a:ea typeface="Lato"/>
                <a:cs typeface="Lato"/>
              </a:rPr>
              <a:t> </a:t>
            </a:r>
            <a:r>
              <a:rPr lang="en-US" b="1" dirty="0">
                <a:solidFill>
                  <a:schemeClr val="accent1"/>
                </a:solidFill>
                <a:latin typeface="Consolas"/>
                <a:ea typeface="Lato"/>
                <a:cs typeface="Lato"/>
              </a:rPr>
              <a:t>60</a:t>
            </a:r>
            <a:r>
              <a:rPr lang="en-US" dirty="0">
                <a:latin typeface="Consolas"/>
                <a:ea typeface="Lato"/>
                <a:cs typeface="Lato"/>
              </a:rPr>
              <a:t>
vel </a:t>
            </a:r>
            <a:r>
              <a:rPr lang="en-US" b="1" dirty="0">
                <a:solidFill>
                  <a:schemeClr val="accent2"/>
                </a:solidFill>
                <a:latin typeface="Consolas"/>
                <a:ea typeface="Lato"/>
                <a:cs typeface="Lato"/>
              </a:rPr>
              <a:t>=</a:t>
            </a:r>
            <a:r>
              <a:rPr lang="en-US" dirty="0">
                <a:solidFill>
                  <a:schemeClr val="accent2"/>
                </a:solidFill>
                <a:latin typeface="Consolas"/>
                <a:ea typeface="Lato"/>
                <a:cs typeface="Lato"/>
              </a:rPr>
              <a:t> </a:t>
            </a:r>
            <a:r>
              <a:rPr lang="en-US" b="1" dirty="0">
                <a:solidFill>
                  <a:schemeClr val="accent1"/>
                </a:solidFill>
                <a:latin typeface="Consolas"/>
                <a:ea typeface="Lato"/>
                <a:cs typeface="Lato"/>
              </a:rPr>
              <a:t>5</a:t>
            </a:r>
            <a:r>
              <a:rPr lang="en-US" dirty="0">
                <a:latin typeface="Consolas"/>
                <a:ea typeface="Lato"/>
                <a:cs typeface="Lato"/>
              </a:rPr>
              <a:t>
run </a:t>
            </a:r>
            <a:r>
              <a:rPr lang="en-US" b="1" dirty="0">
                <a:solidFill>
                  <a:schemeClr val="accent2"/>
                </a:solidFill>
                <a:latin typeface="Consolas"/>
                <a:ea typeface="Lato"/>
                <a:cs typeface="Lato"/>
              </a:rPr>
              <a:t>=</a:t>
            </a:r>
            <a:r>
              <a:rPr lang="en-US" dirty="0">
                <a:solidFill>
                  <a:schemeClr val="accent2"/>
                </a:solidFill>
                <a:latin typeface="Consolas"/>
                <a:ea typeface="Lato"/>
                <a:cs typeface="Lato"/>
              </a:rPr>
              <a:t> </a:t>
            </a:r>
            <a:r>
              <a:rPr lang="en-US" dirty="0">
                <a:solidFill>
                  <a:schemeClr val="accent1"/>
                </a:solidFill>
                <a:latin typeface="Consolas"/>
                <a:ea typeface="Lato"/>
                <a:cs typeface="Lato"/>
              </a:rPr>
              <a:t>True</a:t>
            </a:r>
            <a:r>
              <a:rPr lang="en-US" dirty="0">
                <a:latin typeface="Consolas"/>
                <a:ea typeface="Lato"/>
                <a:cs typeface="Lato"/>
              </a:rPr>
              <a:t>
</a:t>
            </a:r>
            <a:r>
              <a:rPr lang="en-US" b="1" dirty="0">
                <a:solidFill>
                  <a:schemeClr val="accent1"/>
                </a:solidFill>
                <a:latin typeface="Consolas"/>
                <a:ea typeface="Lato"/>
                <a:cs typeface="Lato"/>
              </a:rPr>
              <a:t>while</a:t>
            </a:r>
            <a:r>
              <a:rPr lang="en-US" dirty="0">
                <a:latin typeface="Consolas"/>
                <a:ea typeface="Lato"/>
                <a:cs typeface="Lato"/>
              </a:rPr>
              <a:t> run</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solidFill>
                  <a:schemeClr val="accent2"/>
                </a:solidFill>
                <a:latin typeface="Consolas"/>
                <a:ea typeface="Lato"/>
                <a:cs typeface="Lato"/>
              </a:rPr>
              <a:t>.</a:t>
            </a:r>
            <a:r>
              <a:rPr lang="en-US" dirty="0" err="1">
                <a:latin typeface="Consolas"/>
                <a:ea typeface="Lato"/>
                <a:cs typeface="Lato"/>
              </a:rPr>
              <a:t>time</a:t>
            </a:r>
            <a:r>
              <a:rPr lang="en-US" b="1" dirty="0" err="1">
                <a:solidFill>
                  <a:schemeClr val="accent2"/>
                </a:solidFill>
                <a:latin typeface="Consolas"/>
                <a:ea typeface="Lato"/>
                <a:cs typeface="Lato"/>
              </a:rPr>
              <a:t>.</a:t>
            </a:r>
            <a:r>
              <a:rPr lang="en-US" dirty="0" err="1">
                <a:latin typeface="Consolas"/>
                <a:ea typeface="Lato"/>
                <a:cs typeface="Lato"/>
              </a:rPr>
              <a:t>delay</a:t>
            </a:r>
            <a:r>
              <a:rPr lang="en-US" b="1" dirty="0">
                <a:latin typeface="Consolas"/>
                <a:ea typeface="Lato"/>
                <a:cs typeface="Lato"/>
              </a:rPr>
              <a:t>(</a:t>
            </a:r>
            <a:r>
              <a:rPr lang="en-US" b="1" dirty="0">
                <a:solidFill>
                  <a:schemeClr val="accent1"/>
                </a:solidFill>
                <a:latin typeface="Consolas"/>
                <a:ea typeface="Lato"/>
                <a:cs typeface="Lato"/>
              </a:rPr>
              <a:t>100</a:t>
            </a:r>
            <a:r>
              <a:rPr lang="en-US" b="1" dirty="0">
                <a:latin typeface="Consolas"/>
                <a:ea typeface="Lato"/>
                <a:cs typeface="Lato"/>
              </a:rPr>
              <a:t>)</a:t>
            </a:r>
            <a:r>
              <a:rPr lang="en-US" dirty="0">
                <a:latin typeface="Consolas"/>
                <a:ea typeface="Lato"/>
                <a:cs typeface="Lato"/>
              </a:rPr>
              <a:t>
    </a:t>
            </a:r>
            <a:r>
              <a:rPr lang="en-US" b="1" dirty="0">
                <a:solidFill>
                  <a:schemeClr val="accent1"/>
                </a:solidFill>
                <a:latin typeface="Consolas"/>
                <a:ea typeface="Lato"/>
                <a:cs typeface="Lato"/>
              </a:rPr>
              <a:t>for</a:t>
            </a:r>
            <a:r>
              <a:rPr lang="en-US" dirty="0">
                <a:latin typeface="Consolas"/>
                <a:ea typeface="Lato"/>
                <a:cs typeface="Lato"/>
              </a:rPr>
              <a:t> event </a:t>
            </a:r>
            <a:r>
              <a:rPr lang="en-US" b="1" dirty="0">
                <a:solidFill>
                  <a:schemeClr val="accent1"/>
                </a:solidFill>
                <a:latin typeface="Consolas"/>
                <a:ea typeface="Lato"/>
                <a:cs typeface="Lato"/>
              </a:rPr>
              <a:t>in</a:t>
            </a:r>
            <a:r>
              <a:rPr lang="en-US" dirty="0">
                <a:latin typeface="Consolas"/>
                <a:ea typeface="Lato"/>
                <a:cs typeface="Lato"/>
              </a:rPr>
              <a:t> </a:t>
            </a:r>
            <a:r>
              <a:rPr lang="en-US" dirty="0" err="1">
                <a:latin typeface="Consolas"/>
                <a:ea typeface="Lato"/>
                <a:cs typeface="Lato"/>
              </a:rPr>
              <a:t>pygame</a:t>
            </a:r>
            <a:r>
              <a:rPr lang="en-US" b="1" dirty="0" err="1">
                <a:solidFill>
                  <a:schemeClr val="accent2"/>
                </a:solidFill>
                <a:latin typeface="Consolas"/>
                <a:ea typeface="Lato"/>
                <a:cs typeface="Lato"/>
              </a:rPr>
              <a:t>.</a:t>
            </a:r>
            <a:r>
              <a:rPr lang="en-US" dirty="0" err="1">
                <a:latin typeface="Consolas"/>
                <a:ea typeface="Lato"/>
                <a:cs typeface="Lato"/>
              </a:rPr>
              <a:t>event</a:t>
            </a:r>
            <a:r>
              <a:rPr lang="en-US" b="1" dirty="0" err="1">
                <a:solidFill>
                  <a:schemeClr val="accent2"/>
                </a:solidFill>
                <a:latin typeface="Consolas"/>
                <a:ea typeface="Lato"/>
                <a:cs typeface="Lato"/>
              </a:rPr>
              <a:t>.</a:t>
            </a:r>
            <a:r>
              <a:rPr lang="en-US" dirty="0" err="1">
                <a:latin typeface="Consolas"/>
                <a:ea typeface="Lato"/>
                <a:cs typeface="Lato"/>
              </a:rPr>
              <a:t>get</a:t>
            </a:r>
            <a:r>
              <a:rPr lang="en-US" b="1" dirty="0">
                <a:latin typeface="Consolas"/>
                <a:ea typeface="Lato"/>
                <a:cs typeface="Lato"/>
              </a:rPr>
              <a:t>():</a:t>
            </a:r>
            <a:r>
              <a:rPr lang="en-US" dirty="0">
                <a:latin typeface="Consolas"/>
                <a:ea typeface="Lato"/>
                <a:cs typeface="Lato"/>
              </a:rPr>
              <a:t>
        </a:t>
            </a:r>
            <a:r>
              <a:rPr lang="en-US" b="1" dirty="0">
                <a:solidFill>
                  <a:schemeClr val="accent1"/>
                </a:solidFill>
                <a:latin typeface="Consolas"/>
                <a:ea typeface="Lato"/>
                <a:cs typeface="Lato"/>
              </a:rPr>
              <a:t>if</a:t>
            </a:r>
            <a:r>
              <a:rPr lang="en-US" dirty="0">
                <a:latin typeface="Consolas"/>
                <a:ea typeface="Lato"/>
                <a:cs typeface="Lato"/>
              </a:rPr>
              <a:t> </a:t>
            </a:r>
            <a:r>
              <a:rPr lang="en-US" dirty="0" err="1">
                <a:latin typeface="Consolas"/>
                <a:ea typeface="Lato"/>
                <a:cs typeface="Lato"/>
              </a:rPr>
              <a:t>event</a:t>
            </a:r>
            <a:r>
              <a:rPr lang="en-US" b="1" dirty="0" err="1">
                <a:solidFill>
                  <a:schemeClr val="accent2"/>
                </a:solidFill>
                <a:latin typeface="Consolas"/>
                <a:ea typeface="Lato"/>
                <a:cs typeface="Lato"/>
              </a:rPr>
              <a:t>.</a:t>
            </a:r>
            <a:r>
              <a:rPr lang="en-US" dirty="0" err="1">
                <a:latin typeface="Consolas"/>
                <a:ea typeface="Lato"/>
                <a:cs typeface="Lato"/>
              </a:rPr>
              <a:t>type</a:t>
            </a:r>
            <a:r>
              <a:rPr lang="en-US" dirty="0">
                <a:latin typeface="Consolas"/>
                <a:ea typeface="Lato"/>
                <a:cs typeface="Lato"/>
              </a:rPr>
              <a:t> </a:t>
            </a:r>
            <a:r>
              <a:rPr lang="en-US" b="1" dirty="0">
                <a:solidFill>
                  <a:schemeClr val="accent2"/>
                </a:solidFill>
                <a:latin typeface="Consolas"/>
                <a:ea typeface="Lato"/>
                <a:cs typeface="Lato"/>
              </a:rPr>
              <a:t>==</a:t>
            </a:r>
            <a:r>
              <a:rPr lang="en-US" dirty="0">
                <a:solidFill>
                  <a:schemeClr val="accent2"/>
                </a:solidFill>
                <a:latin typeface="Consolas"/>
                <a:ea typeface="Lato"/>
                <a:cs typeface="Lato"/>
              </a:rPr>
              <a:t> </a:t>
            </a:r>
            <a:r>
              <a:rPr lang="en-US" dirty="0" err="1">
                <a:latin typeface="Consolas"/>
                <a:ea typeface="Lato"/>
                <a:cs typeface="Lato"/>
              </a:rPr>
              <a:t>pygame</a:t>
            </a:r>
            <a:r>
              <a:rPr lang="en-US" b="1" dirty="0" err="1">
                <a:solidFill>
                  <a:schemeClr val="accent2"/>
                </a:solidFill>
                <a:latin typeface="Consolas"/>
                <a:ea typeface="Lato"/>
                <a:cs typeface="Lato"/>
              </a:rPr>
              <a:t>.</a:t>
            </a:r>
            <a:r>
              <a:rPr lang="en-US" dirty="0" err="1">
                <a:latin typeface="Consolas"/>
                <a:ea typeface="Lato"/>
                <a:cs typeface="Lato"/>
              </a:rPr>
              <a:t>QUIT</a:t>
            </a:r>
            <a:r>
              <a:rPr lang="en-US" b="1" dirty="0">
                <a:latin typeface="Consolas"/>
                <a:ea typeface="Lato"/>
                <a:cs typeface="Lato"/>
              </a:rPr>
              <a:t>:</a:t>
            </a:r>
            <a:r>
              <a:rPr lang="en-US" dirty="0">
                <a:latin typeface="Consolas"/>
                <a:ea typeface="Lato"/>
                <a:cs typeface="Lato"/>
              </a:rPr>
              <a:t>
            run </a:t>
            </a:r>
            <a:r>
              <a:rPr lang="en-US" b="1" dirty="0">
                <a:solidFill>
                  <a:schemeClr val="accent2"/>
                </a:solidFill>
                <a:latin typeface="Consolas"/>
                <a:ea typeface="Lato"/>
                <a:cs typeface="Lato"/>
              </a:rPr>
              <a:t>=</a:t>
            </a:r>
            <a:r>
              <a:rPr lang="en-US" dirty="0">
                <a:solidFill>
                  <a:schemeClr val="accent2"/>
                </a:solidFill>
                <a:latin typeface="Consolas"/>
                <a:ea typeface="Lato"/>
                <a:cs typeface="Lato"/>
              </a:rPr>
              <a:t> </a:t>
            </a:r>
            <a:r>
              <a:rPr lang="en-US" dirty="0">
                <a:solidFill>
                  <a:schemeClr val="accent1"/>
                </a:solidFill>
                <a:latin typeface="Consolas"/>
                <a:ea typeface="Lato"/>
                <a:cs typeface="Lato"/>
              </a:rPr>
              <a:t>False</a:t>
            </a:r>
            <a:r>
              <a:rPr lang="en-US" dirty="0">
                <a:latin typeface="Consolas"/>
                <a:ea typeface="Lato"/>
                <a:cs typeface="Lato"/>
              </a:rPr>
              <a:t>
    keys </a:t>
            </a:r>
            <a:r>
              <a:rPr lang="en-US" b="1" dirty="0">
                <a:solidFill>
                  <a:schemeClr val="accent2"/>
                </a:solidFill>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key</a:t>
            </a:r>
            <a:r>
              <a:rPr lang="en-US" b="1" dirty="0" err="1">
                <a:latin typeface="Consolas"/>
                <a:ea typeface="Lato"/>
                <a:cs typeface="Lato"/>
              </a:rPr>
              <a:t>.</a:t>
            </a:r>
            <a:r>
              <a:rPr lang="en-US" dirty="0" err="1">
                <a:latin typeface="Consolas"/>
                <a:ea typeface="Lato"/>
                <a:cs typeface="Lato"/>
              </a:rPr>
              <a:t>get_pressed</a:t>
            </a:r>
            <a:r>
              <a:rPr lang="en-US" b="1" dirty="0">
                <a:latin typeface="Consolas"/>
                <a:ea typeface="Lato"/>
                <a:cs typeface="Lato"/>
              </a:rPr>
              <a:t>()</a:t>
            </a:r>
            <a:r>
              <a:rPr lang="en-US" dirty="0">
                <a:latin typeface="Consolas"/>
                <a:ea typeface="Lato"/>
                <a:cs typeface="Lato"/>
              </a:rPr>
              <a:t>
    </a:t>
            </a:r>
            <a:r>
              <a:rPr lang="en-US" b="1" dirty="0">
                <a:solidFill>
                  <a:schemeClr val="accent1"/>
                </a:solidFill>
                <a:latin typeface="Consolas"/>
                <a:ea typeface="Lato"/>
                <a:cs typeface="Lato"/>
              </a:rPr>
              <a:t>if</a:t>
            </a:r>
            <a:r>
              <a:rPr lang="en-US" dirty="0">
                <a:solidFill>
                  <a:schemeClr val="accent1"/>
                </a:solidFill>
                <a:latin typeface="Consolas"/>
                <a:ea typeface="Lato"/>
                <a:cs typeface="Lato"/>
              </a:rPr>
              <a:t> </a:t>
            </a:r>
            <a:r>
              <a:rPr lang="en-US" dirty="0">
                <a:latin typeface="Consolas"/>
                <a:ea typeface="Lato"/>
                <a:cs typeface="Lato"/>
              </a:rPr>
              <a:t>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K_LEFT</a:t>
            </a:r>
            <a:r>
              <a:rPr lang="en-US" b="1" dirty="0">
                <a:latin typeface="Consolas"/>
                <a:ea typeface="Lato"/>
                <a:cs typeface="Lato"/>
              </a:rPr>
              <a:t>]:</a:t>
            </a:r>
            <a:r>
              <a:rPr lang="en-US" dirty="0">
                <a:latin typeface="Consolas"/>
                <a:ea typeface="Lato"/>
                <a:cs typeface="Lato"/>
              </a:rPr>
              <a:t>
        x </a:t>
            </a:r>
            <a:r>
              <a:rPr lang="en-US" b="1" dirty="0">
                <a:solidFill>
                  <a:schemeClr val="accent2"/>
                </a:solidFill>
                <a:latin typeface="Consolas"/>
                <a:ea typeface="Lato"/>
                <a:cs typeface="Lato"/>
              </a:rPr>
              <a:t>-=</a:t>
            </a:r>
            <a:r>
              <a:rPr lang="en-US" dirty="0">
                <a:solidFill>
                  <a:schemeClr val="accent2"/>
                </a:solidFill>
                <a:latin typeface="Consolas"/>
                <a:ea typeface="Lato"/>
                <a:cs typeface="Lato"/>
              </a:rPr>
              <a:t> </a:t>
            </a:r>
            <a:r>
              <a:rPr lang="en-US" dirty="0">
                <a:latin typeface="Consolas"/>
                <a:ea typeface="Lato"/>
                <a:cs typeface="Lato"/>
              </a:rPr>
              <a:t>vel
    </a:t>
            </a:r>
            <a:r>
              <a:rPr lang="en-US" b="1" dirty="0">
                <a:solidFill>
                  <a:schemeClr val="accent1"/>
                </a:solidFill>
                <a:latin typeface="Consolas"/>
                <a:ea typeface="Lato"/>
                <a:cs typeface="Lato"/>
              </a:rPr>
              <a:t>if</a:t>
            </a:r>
            <a:r>
              <a:rPr lang="en-US" dirty="0">
                <a:solidFill>
                  <a:schemeClr val="accent1"/>
                </a:solidFill>
                <a:latin typeface="Consolas"/>
                <a:ea typeface="Lato"/>
                <a:cs typeface="Lato"/>
              </a:rPr>
              <a:t> </a:t>
            </a:r>
            <a:r>
              <a:rPr lang="en-US" dirty="0">
                <a:latin typeface="Consolas"/>
                <a:ea typeface="Lato"/>
                <a:cs typeface="Lato"/>
              </a:rPr>
              <a:t>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K_RIGHT</a:t>
            </a:r>
            <a:r>
              <a:rPr lang="en-US" b="1" dirty="0">
                <a:latin typeface="Consolas"/>
                <a:ea typeface="Lato"/>
                <a:cs typeface="Lato"/>
              </a:rPr>
              <a:t>]:</a:t>
            </a:r>
            <a:r>
              <a:rPr lang="en-US" dirty="0">
                <a:latin typeface="Consolas"/>
                <a:ea typeface="Lato"/>
                <a:cs typeface="Lato"/>
              </a:rPr>
              <a:t>
        x </a:t>
            </a:r>
            <a:r>
              <a:rPr lang="en-US" b="1" dirty="0">
                <a:solidFill>
                  <a:schemeClr val="accent2"/>
                </a:solidFill>
                <a:latin typeface="Consolas"/>
                <a:ea typeface="Lato"/>
                <a:cs typeface="Lato"/>
              </a:rPr>
              <a:t>+=</a:t>
            </a:r>
            <a:r>
              <a:rPr lang="en-US" dirty="0">
                <a:solidFill>
                  <a:schemeClr val="accent2"/>
                </a:solidFill>
                <a:latin typeface="Consolas"/>
                <a:ea typeface="Lato"/>
                <a:cs typeface="Lato"/>
              </a:rPr>
              <a:t> </a:t>
            </a:r>
            <a:r>
              <a:rPr lang="en-US" dirty="0">
                <a:latin typeface="Consolas"/>
                <a:ea typeface="Lato"/>
                <a:cs typeface="Lato"/>
              </a:rPr>
              <a:t>vel
    </a:t>
            </a:r>
            <a:r>
              <a:rPr lang="en-US" b="1" dirty="0">
                <a:solidFill>
                  <a:schemeClr val="accent1"/>
                </a:solidFill>
                <a:latin typeface="Consolas"/>
                <a:ea typeface="Lato"/>
                <a:cs typeface="Lato"/>
              </a:rPr>
              <a:t>if</a:t>
            </a:r>
            <a:r>
              <a:rPr lang="en-US" dirty="0">
                <a:solidFill>
                  <a:schemeClr val="accent1"/>
                </a:solidFill>
                <a:latin typeface="Consolas"/>
                <a:ea typeface="Lato"/>
                <a:cs typeface="Lato"/>
              </a:rPr>
              <a:t> </a:t>
            </a:r>
            <a:r>
              <a:rPr lang="en-US" dirty="0">
                <a:latin typeface="Consolas"/>
                <a:ea typeface="Lato"/>
                <a:cs typeface="Lato"/>
              </a:rPr>
              <a:t>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K_UP</a:t>
            </a:r>
            <a:r>
              <a:rPr lang="en-US" b="1" dirty="0">
                <a:latin typeface="Consolas"/>
                <a:ea typeface="Lato"/>
                <a:cs typeface="Lato"/>
              </a:rPr>
              <a:t>]:</a:t>
            </a:r>
            <a:r>
              <a:rPr lang="en-US" dirty="0">
                <a:latin typeface="Consolas"/>
                <a:ea typeface="Lato"/>
                <a:cs typeface="Lato"/>
              </a:rPr>
              <a:t>
        y </a:t>
            </a:r>
            <a:r>
              <a:rPr lang="en-US" b="1" dirty="0">
                <a:solidFill>
                  <a:schemeClr val="accent2"/>
                </a:solidFill>
                <a:latin typeface="Consolas"/>
                <a:ea typeface="Lato"/>
                <a:cs typeface="Lato"/>
              </a:rPr>
              <a:t>-=</a:t>
            </a:r>
            <a:r>
              <a:rPr lang="en-US" dirty="0">
                <a:solidFill>
                  <a:schemeClr val="accent2"/>
                </a:solidFill>
                <a:latin typeface="Consolas"/>
                <a:ea typeface="Lato"/>
                <a:cs typeface="Lato"/>
              </a:rPr>
              <a:t> </a:t>
            </a:r>
            <a:r>
              <a:rPr lang="en-US" dirty="0">
                <a:latin typeface="Consolas"/>
                <a:ea typeface="Lato"/>
                <a:cs typeface="Lato"/>
              </a:rPr>
              <a:t>vel
    </a:t>
            </a:r>
            <a:r>
              <a:rPr lang="en-US" b="1" dirty="0">
                <a:solidFill>
                  <a:schemeClr val="accent1"/>
                </a:solidFill>
                <a:latin typeface="Consolas"/>
                <a:ea typeface="Lato"/>
                <a:cs typeface="Lato"/>
              </a:rPr>
              <a:t>if</a:t>
            </a:r>
            <a:r>
              <a:rPr lang="en-US" dirty="0">
                <a:latin typeface="Consolas"/>
                <a:ea typeface="Lato"/>
                <a:cs typeface="Lato"/>
              </a:rPr>
              <a:t> 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K_DOWN</a:t>
            </a:r>
            <a:r>
              <a:rPr lang="en-US" b="1" dirty="0">
                <a:latin typeface="Consolas"/>
                <a:ea typeface="Lato"/>
                <a:cs typeface="Lato"/>
              </a:rPr>
              <a:t>]:</a:t>
            </a:r>
            <a:r>
              <a:rPr lang="en-US" dirty="0">
                <a:latin typeface="Consolas"/>
                <a:ea typeface="Lato"/>
                <a:cs typeface="Lato"/>
              </a:rPr>
              <a:t>
        y </a:t>
            </a:r>
            <a:r>
              <a:rPr lang="en-US" b="1" dirty="0">
                <a:solidFill>
                  <a:schemeClr val="accent2"/>
                </a:solidFill>
                <a:latin typeface="Consolas"/>
                <a:ea typeface="Lato"/>
                <a:cs typeface="Lato"/>
              </a:rPr>
              <a:t>+=</a:t>
            </a:r>
            <a:r>
              <a:rPr lang="en-US" dirty="0">
                <a:latin typeface="Consolas"/>
                <a:ea typeface="Lato"/>
                <a:cs typeface="Lato"/>
              </a:rPr>
              <a:t> vel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draw</a:t>
            </a:r>
            <a:r>
              <a:rPr lang="en-US" b="1" dirty="0" err="1">
                <a:latin typeface="Consolas"/>
                <a:ea typeface="Lato"/>
                <a:cs typeface="Lato"/>
              </a:rPr>
              <a:t>.</a:t>
            </a:r>
            <a:r>
              <a:rPr lang="en-US" dirty="0" err="1">
                <a:latin typeface="Consolas"/>
                <a:ea typeface="Lato"/>
                <a:cs typeface="Lato"/>
              </a:rPr>
              <a:t>rect</a:t>
            </a:r>
            <a:r>
              <a:rPr lang="en-US" b="1" dirty="0">
                <a:latin typeface="Consolas"/>
                <a:ea typeface="Lato"/>
                <a:cs typeface="Lato"/>
              </a:rPr>
              <a:t>(</a:t>
            </a:r>
            <a:r>
              <a:rPr lang="en-US" dirty="0">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b="1" dirty="0">
                <a:solidFill>
                  <a:schemeClr val="accent1"/>
                </a:solidFill>
                <a:latin typeface="Consolas"/>
                <a:ea typeface="Lato"/>
                <a:cs typeface="Lato"/>
              </a:rPr>
              <a:t>255</a:t>
            </a:r>
            <a:r>
              <a:rPr lang="en-US" b="1" dirty="0">
                <a:latin typeface="Consolas"/>
                <a:ea typeface="Lato"/>
                <a:cs typeface="Lato"/>
              </a:rPr>
              <a:t>,</a:t>
            </a:r>
            <a:r>
              <a:rPr lang="en-US" b="1" dirty="0">
                <a:solidFill>
                  <a:schemeClr val="accent1"/>
                </a:solidFill>
                <a:latin typeface="Consolas"/>
                <a:ea typeface="Lato"/>
                <a:cs typeface="Lato"/>
              </a:rPr>
              <a:t>0</a:t>
            </a:r>
            <a:r>
              <a:rPr lang="en-US" b="1" dirty="0">
                <a:latin typeface="Consolas"/>
                <a:ea typeface="Lato"/>
                <a:cs typeface="Lato"/>
              </a:rPr>
              <a:t>,</a:t>
            </a:r>
            <a:r>
              <a:rPr lang="en-US" b="1" dirty="0">
                <a:solidFill>
                  <a:schemeClr val="accent1"/>
                </a:solidFill>
                <a:latin typeface="Consolas"/>
                <a:ea typeface="Lato"/>
                <a:cs typeface="Lato"/>
              </a:rPr>
              <a:t>0</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x</a:t>
            </a:r>
            <a:r>
              <a:rPr lang="en-US" b="1" dirty="0">
                <a:latin typeface="Consolas"/>
                <a:ea typeface="Lato"/>
                <a:cs typeface="Lato"/>
              </a:rPr>
              <a:t>,</a:t>
            </a:r>
            <a:r>
              <a:rPr lang="en-US" dirty="0">
                <a:latin typeface="Consolas"/>
                <a:ea typeface="Lato"/>
                <a:cs typeface="Lato"/>
              </a:rPr>
              <a:t> y</a:t>
            </a:r>
            <a:r>
              <a:rPr lang="en-US" b="1" dirty="0">
                <a:latin typeface="Consolas"/>
                <a:ea typeface="Lato"/>
                <a:cs typeface="Lato"/>
              </a:rPr>
              <a:t>,</a:t>
            </a:r>
            <a:r>
              <a:rPr lang="en-US" dirty="0">
                <a:latin typeface="Consolas"/>
                <a:ea typeface="Lato"/>
                <a:cs typeface="Lato"/>
              </a:rPr>
              <a:t> width</a:t>
            </a:r>
            <a:r>
              <a:rPr lang="en-US" b="1" dirty="0">
                <a:latin typeface="Consolas"/>
                <a:ea typeface="Lato"/>
                <a:cs typeface="Lato"/>
              </a:rPr>
              <a:t>,</a:t>
            </a:r>
            <a:r>
              <a:rPr lang="en-US" dirty="0">
                <a:latin typeface="Consolas"/>
                <a:ea typeface="Lato"/>
                <a:cs typeface="Lato"/>
              </a:rPr>
              <a:t> height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display</a:t>
            </a:r>
            <a:r>
              <a:rPr lang="en-US" b="1" dirty="0" err="1">
                <a:latin typeface="Consolas"/>
                <a:ea typeface="Lato"/>
                <a:cs typeface="Lato"/>
              </a:rPr>
              <a:t>.</a:t>
            </a:r>
            <a:r>
              <a:rPr lang="en-US" dirty="0" err="1">
                <a:latin typeface="Consolas"/>
                <a:ea typeface="Lato"/>
                <a:cs typeface="Lato"/>
              </a:rPr>
              <a:t>update</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quit</a:t>
            </a:r>
            <a:r>
              <a:rPr lang="en-US" b="1" dirty="0">
                <a:latin typeface="Consolas"/>
                <a:ea typeface="Lato"/>
                <a:cs typeface="Lato"/>
              </a:rPr>
              <a:t>()</a:t>
            </a:r>
            <a:endParaRPr lang="en-US" dirty="0"/>
          </a:p>
        </p:txBody>
      </p:sp>
    </p:spTree>
    <p:extLst>
      <p:ext uri="{BB962C8B-B14F-4D97-AF65-F5344CB8AC3E}">
        <p14:creationId xmlns:p14="http://schemas.microsoft.com/office/powerpoint/2010/main" val="231456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A53D889-4898-4DD5-A436-F8EDA73B42EA}"/>
              </a:ext>
            </a:extLst>
          </p:cNvPr>
          <p:cNvSpPr>
            <a:spLocks noGrp="1"/>
          </p:cNvSpPr>
          <p:nvPr>
            <p:ph idx="1"/>
          </p:nvPr>
        </p:nvSpPr>
        <p:spPr>
          <a:xfrm>
            <a:off x="648931" y="2438400"/>
            <a:ext cx="3505494" cy="3785419"/>
          </a:xfrm>
        </p:spPr>
        <p:txBody>
          <a:bodyPr vert="horz" lIns="91440" tIns="45720" rIns="91440" bIns="45720" rtlCol="0">
            <a:normAutofit/>
          </a:bodyPr>
          <a:lstStyle/>
          <a:p>
            <a:pPr marL="0" indent="0">
              <a:buNone/>
            </a:pPr>
            <a:r>
              <a:rPr lang="ru-RU" sz="2000">
                <a:ea typeface="+mn-lt"/>
                <a:cs typeface="+mn-lt"/>
              </a:rPr>
              <a:t>Now when we run the program and start moving our rectangle we can still see all of the previous rectangles.</a:t>
            </a:r>
          </a:p>
          <a:p>
            <a:pPr marL="0" indent="0">
              <a:buNone/>
            </a:pPr>
            <a:endParaRPr lang="ru-RU" sz="2000">
              <a:cs typeface="Calibri"/>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4">
            <a:extLst>
              <a:ext uri="{FF2B5EF4-FFF2-40B4-BE49-F238E27FC236}">
                <a16:creationId xmlns:a16="http://schemas.microsoft.com/office/drawing/2014/main" id="{CBEAAC91-DE4C-4045-9B3C-346F18DD99AA}"/>
              </a:ext>
            </a:extLst>
          </p:cNvPr>
          <p:cNvPicPr>
            <a:picLocks noChangeAspect="1"/>
          </p:cNvPicPr>
          <p:nvPr/>
        </p:nvPicPr>
        <p:blipFill>
          <a:blip r:embed="rId2"/>
          <a:stretch>
            <a:fillRect/>
          </a:stretch>
        </p:blipFill>
        <p:spPr>
          <a:xfrm>
            <a:off x="5946381" y="807593"/>
            <a:ext cx="4938292" cy="5239568"/>
          </a:xfrm>
          <a:prstGeom prst="rect">
            <a:avLst/>
          </a:prstGeom>
          <a:effectLst/>
        </p:spPr>
      </p:pic>
    </p:spTree>
    <p:extLst>
      <p:ext uri="{BB962C8B-B14F-4D97-AF65-F5344CB8AC3E}">
        <p14:creationId xmlns:p14="http://schemas.microsoft.com/office/powerpoint/2010/main" val="362168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9759A4B-7320-41CD-8C08-D9D2DB2BA85A}"/>
              </a:ext>
            </a:extLst>
          </p:cNvPr>
          <p:cNvSpPr>
            <a:spLocks noGrp="1"/>
          </p:cNvSpPr>
          <p:nvPr>
            <p:ph idx="1"/>
          </p:nvPr>
        </p:nvSpPr>
        <p:spPr>
          <a:xfrm>
            <a:off x="4314" y="-299"/>
            <a:ext cx="12097108" cy="6852997"/>
          </a:xfrm>
        </p:spPr>
        <p:txBody>
          <a:bodyPr vert="horz" lIns="91440" tIns="45720" rIns="91440" bIns="45720" rtlCol="0" anchor="t">
            <a:noAutofit/>
          </a:bodyPr>
          <a:lstStyle/>
          <a:p>
            <a:pPr marL="0" indent="0">
              <a:buNone/>
            </a:pPr>
            <a:r>
              <a:rPr lang="af-ZA" sz="1400" dirty="0" err="1">
                <a:latin typeface="Lato"/>
                <a:ea typeface="Lato"/>
                <a:cs typeface="Lato"/>
              </a:rPr>
              <a:t>To</a:t>
            </a:r>
            <a:r>
              <a:rPr lang="af-ZA" sz="1400" dirty="0">
                <a:latin typeface="Lato"/>
                <a:ea typeface="Lato"/>
                <a:cs typeface="Lato"/>
              </a:rPr>
              <a:t> </a:t>
            </a:r>
            <a:r>
              <a:rPr lang="af-ZA" sz="1400" dirty="0" err="1">
                <a:latin typeface="Lato"/>
                <a:ea typeface="Lato"/>
                <a:cs typeface="Lato"/>
              </a:rPr>
              <a:t>fix</a:t>
            </a:r>
            <a:r>
              <a:rPr lang="af-ZA" sz="1400" dirty="0">
                <a:latin typeface="Lato"/>
                <a:ea typeface="Lato"/>
                <a:cs typeface="Lato"/>
              </a:rPr>
              <a:t> </a:t>
            </a:r>
            <a:r>
              <a:rPr lang="af-ZA" sz="1400" dirty="0" err="1">
                <a:latin typeface="Lato"/>
                <a:ea typeface="Lato"/>
                <a:cs typeface="Lato"/>
              </a:rPr>
              <a:t>this</a:t>
            </a:r>
            <a:r>
              <a:rPr lang="af-ZA" sz="1400" dirty="0">
                <a:latin typeface="Lato"/>
                <a:ea typeface="Lato"/>
                <a:cs typeface="Lato"/>
              </a:rPr>
              <a:t> </a:t>
            </a:r>
            <a:r>
              <a:rPr lang="af-ZA" sz="1400" dirty="0" err="1">
                <a:latin typeface="Lato"/>
                <a:ea typeface="Lato"/>
                <a:cs typeface="Lato"/>
              </a:rPr>
              <a:t>we</a:t>
            </a:r>
            <a:r>
              <a:rPr lang="af-ZA" sz="1400" dirty="0">
                <a:latin typeface="Lato"/>
                <a:ea typeface="Lato"/>
                <a:cs typeface="Lato"/>
              </a:rPr>
              <a:t> </a:t>
            </a:r>
            <a:r>
              <a:rPr lang="af-ZA" sz="1400" dirty="0" err="1">
                <a:latin typeface="Lato"/>
                <a:ea typeface="Lato"/>
                <a:cs typeface="Lato"/>
              </a:rPr>
              <a:t>simply</a:t>
            </a:r>
            <a:r>
              <a:rPr lang="af-ZA" sz="1400" dirty="0">
                <a:latin typeface="Lato"/>
                <a:ea typeface="Lato"/>
                <a:cs typeface="Lato"/>
              </a:rPr>
              <a:t> </a:t>
            </a:r>
            <a:r>
              <a:rPr lang="af-ZA" sz="1400" dirty="0" err="1">
                <a:latin typeface="Lato"/>
                <a:ea typeface="Lato"/>
                <a:cs typeface="Lato"/>
              </a:rPr>
              <a:t>have</a:t>
            </a:r>
            <a:r>
              <a:rPr lang="af-ZA" sz="1400" dirty="0">
                <a:latin typeface="Lato"/>
                <a:ea typeface="Lato"/>
                <a:cs typeface="Lato"/>
              </a:rPr>
              <a:t> </a:t>
            </a:r>
            <a:r>
              <a:rPr lang="af-ZA" sz="1400" dirty="0" err="1">
                <a:latin typeface="Lato"/>
                <a:ea typeface="Lato"/>
                <a:cs typeface="Lato"/>
              </a:rPr>
              <a:t>to</a:t>
            </a:r>
            <a:r>
              <a:rPr lang="af-ZA" sz="1400" dirty="0">
                <a:latin typeface="Lato"/>
                <a:ea typeface="Lato"/>
                <a:cs typeface="Lato"/>
              </a:rPr>
              <a:t> </a:t>
            </a:r>
            <a:r>
              <a:rPr lang="af-ZA" sz="1400" dirty="0" err="1">
                <a:latin typeface="Lato"/>
                <a:ea typeface="Lato"/>
                <a:cs typeface="Lato"/>
              </a:rPr>
              <a:t>draw</a:t>
            </a:r>
            <a:r>
              <a:rPr lang="af-ZA" sz="1400" dirty="0">
                <a:latin typeface="Lato"/>
                <a:ea typeface="Lato"/>
                <a:cs typeface="Lato"/>
              </a:rPr>
              <a:t> </a:t>
            </a:r>
            <a:r>
              <a:rPr lang="af-ZA" sz="1400" dirty="0" err="1">
                <a:latin typeface="Lato"/>
                <a:ea typeface="Lato"/>
                <a:cs typeface="Lato"/>
              </a:rPr>
              <a:t>over</a:t>
            </a:r>
            <a:r>
              <a:rPr lang="af-ZA" sz="1400" dirty="0">
                <a:latin typeface="Lato"/>
                <a:ea typeface="Lato"/>
                <a:cs typeface="Lato"/>
              </a:rPr>
              <a:t> </a:t>
            </a:r>
            <a:r>
              <a:rPr lang="af-ZA" sz="1400" dirty="0" err="1">
                <a:latin typeface="Lato"/>
                <a:ea typeface="Lato"/>
                <a:cs typeface="Lato"/>
              </a:rPr>
              <a:t>the</a:t>
            </a:r>
            <a:r>
              <a:rPr lang="af-ZA" sz="1400" dirty="0">
                <a:latin typeface="Lato"/>
                <a:ea typeface="Lato"/>
                <a:cs typeface="Lato"/>
              </a:rPr>
              <a:t> </a:t>
            </a:r>
            <a:r>
              <a:rPr lang="af-ZA" sz="1400" dirty="0" err="1">
                <a:latin typeface="Lato"/>
                <a:ea typeface="Lato"/>
                <a:cs typeface="Lato"/>
              </a:rPr>
              <a:t>previous</a:t>
            </a:r>
            <a:r>
              <a:rPr lang="af-ZA" sz="1400" dirty="0">
                <a:latin typeface="Lato"/>
                <a:ea typeface="Lato"/>
                <a:cs typeface="Lato"/>
              </a:rPr>
              <a:t> </a:t>
            </a:r>
            <a:r>
              <a:rPr lang="af-ZA" sz="1400" dirty="0" err="1">
                <a:latin typeface="Lato"/>
                <a:ea typeface="Lato"/>
                <a:cs typeface="Lato"/>
              </a:rPr>
              <a:t>shape</a:t>
            </a:r>
            <a:r>
              <a:rPr lang="af-ZA" sz="1400" dirty="0">
                <a:latin typeface="Lato"/>
                <a:ea typeface="Lato"/>
                <a:cs typeface="Lato"/>
              </a:rPr>
              <a:t> </a:t>
            </a:r>
            <a:r>
              <a:rPr lang="af-ZA" sz="1400" dirty="0" err="1">
                <a:latin typeface="Lato"/>
                <a:ea typeface="Lato"/>
                <a:cs typeface="Lato"/>
              </a:rPr>
              <a:t>before</a:t>
            </a:r>
            <a:r>
              <a:rPr lang="af-ZA" sz="1400" dirty="0">
                <a:latin typeface="Lato"/>
                <a:ea typeface="Lato"/>
                <a:cs typeface="Lato"/>
              </a:rPr>
              <a:t> </a:t>
            </a:r>
            <a:r>
              <a:rPr lang="af-ZA" sz="1400" dirty="0" err="1">
                <a:latin typeface="Lato"/>
                <a:ea typeface="Lato"/>
                <a:cs typeface="Lato"/>
              </a:rPr>
              <a:t>redrawing</a:t>
            </a:r>
            <a:r>
              <a:rPr lang="af-ZA" sz="1400" dirty="0">
                <a:latin typeface="Lato"/>
                <a:ea typeface="Lato"/>
                <a:cs typeface="Lato"/>
              </a:rPr>
              <a:t> </a:t>
            </a:r>
            <a:r>
              <a:rPr lang="af-ZA" sz="1400" dirty="0" err="1">
                <a:latin typeface="Lato"/>
                <a:ea typeface="Lato"/>
                <a:cs typeface="Lato"/>
              </a:rPr>
              <a:t>another</a:t>
            </a:r>
            <a:r>
              <a:rPr lang="af-ZA" sz="1400" dirty="0">
                <a:latin typeface="Lato"/>
                <a:ea typeface="Lato"/>
                <a:cs typeface="Lato"/>
              </a:rPr>
              <a:t> </a:t>
            </a:r>
            <a:r>
              <a:rPr lang="af-ZA" sz="1400" dirty="0" err="1">
                <a:latin typeface="Lato"/>
                <a:ea typeface="Lato"/>
                <a:cs typeface="Lato"/>
              </a:rPr>
              <a:t>one</a:t>
            </a:r>
            <a:r>
              <a:rPr lang="af-ZA" sz="1400" dirty="0">
                <a:latin typeface="Lato"/>
                <a:ea typeface="Lato"/>
                <a:cs typeface="Lato"/>
              </a:rPr>
              <a:t>. </a:t>
            </a:r>
            <a:r>
              <a:rPr lang="af-ZA" sz="1400" dirty="0" err="1">
                <a:latin typeface="Lato"/>
                <a:ea typeface="Lato"/>
                <a:cs typeface="Lato"/>
              </a:rPr>
              <a:t>We</a:t>
            </a:r>
            <a:r>
              <a:rPr lang="af-ZA" sz="1400" dirty="0">
                <a:latin typeface="Lato"/>
                <a:ea typeface="Lato"/>
                <a:cs typeface="Lato"/>
              </a:rPr>
              <a:t> </a:t>
            </a:r>
            <a:r>
              <a:rPr lang="af-ZA" sz="1400" dirty="0" err="1">
                <a:latin typeface="Lato"/>
                <a:ea typeface="Lato"/>
                <a:cs typeface="Lato"/>
              </a:rPr>
              <a:t>can</a:t>
            </a:r>
            <a:r>
              <a:rPr lang="af-ZA" sz="1400" dirty="0">
                <a:latin typeface="Lato"/>
                <a:ea typeface="Lato"/>
                <a:cs typeface="Lato"/>
              </a:rPr>
              <a:t> </a:t>
            </a:r>
            <a:r>
              <a:rPr lang="af-ZA" sz="1400" dirty="0" err="1">
                <a:latin typeface="Lato"/>
                <a:ea typeface="Lato"/>
                <a:cs typeface="Lato"/>
              </a:rPr>
              <a:t>use</a:t>
            </a:r>
            <a:r>
              <a:rPr lang="af-ZA" sz="1400" dirty="0">
                <a:latin typeface="Lato"/>
                <a:ea typeface="Lato"/>
                <a:cs typeface="Lato"/>
              </a:rPr>
              <a:t> </a:t>
            </a:r>
            <a:r>
              <a:rPr lang="af-ZA" sz="1400" b="1" dirty="0" err="1">
                <a:latin typeface="Lato"/>
                <a:ea typeface="Lato"/>
                <a:cs typeface="Lato"/>
              </a:rPr>
              <a:t>window.fill</a:t>
            </a:r>
            <a:r>
              <a:rPr lang="af-ZA" sz="1400" b="1" dirty="0">
                <a:latin typeface="Lato"/>
                <a:ea typeface="Lato"/>
                <a:cs typeface="Lato"/>
              </a:rPr>
              <a:t>(</a:t>
            </a:r>
            <a:r>
              <a:rPr lang="af-ZA" sz="1400" b="1" dirty="0" err="1">
                <a:latin typeface="Lato"/>
                <a:ea typeface="Lato"/>
                <a:cs typeface="Lato"/>
              </a:rPr>
              <a:t>color</a:t>
            </a:r>
            <a:r>
              <a:rPr lang="af-ZA" sz="1400" b="1" dirty="0">
                <a:latin typeface="Lato"/>
                <a:ea typeface="Lato"/>
                <a:cs typeface="Lato"/>
              </a:rPr>
              <a:t>)</a:t>
            </a:r>
            <a:r>
              <a:rPr lang="af-ZA" sz="1400" dirty="0">
                <a:latin typeface="Lato"/>
                <a:ea typeface="Lato"/>
                <a:cs typeface="Lato"/>
              </a:rPr>
              <a:t> </a:t>
            </a:r>
            <a:r>
              <a:rPr lang="af-ZA" sz="1400" dirty="0" err="1">
                <a:latin typeface="Lato"/>
                <a:ea typeface="Lato"/>
                <a:cs typeface="Lato"/>
              </a:rPr>
              <a:t>to</a:t>
            </a:r>
            <a:r>
              <a:rPr lang="af-ZA" sz="1400" dirty="0">
                <a:latin typeface="Lato"/>
                <a:ea typeface="Lato"/>
                <a:cs typeface="Lato"/>
              </a:rPr>
              <a:t> do </a:t>
            </a:r>
            <a:r>
              <a:rPr lang="af-ZA" sz="1400" dirty="0" err="1">
                <a:latin typeface="Lato"/>
                <a:ea typeface="Lato"/>
                <a:cs typeface="Lato"/>
              </a:rPr>
              <a:t>this</a:t>
            </a:r>
            <a:r>
              <a:rPr lang="af-ZA" sz="1400" dirty="0">
                <a:latin typeface="Lato"/>
                <a:ea typeface="Lato"/>
                <a:cs typeface="Lato"/>
              </a:rPr>
              <a:t>.</a:t>
            </a:r>
          </a:p>
          <a:p>
            <a:pPr marL="0" indent="0">
              <a:buNone/>
            </a:pPr>
            <a:r>
              <a:rPr lang="af-ZA" sz="1400" b="1" dirty="0">
                <a:solidFill>
                  <a:schemeClr val="accent1"/>
                </a:solidFill>
                <a:latin typeface="Consolas"/>
                <a:ea typeface="Lato"/>
                <a:cs typeface="Lato"/>
              </a:rPr>
              <a:t>import</a:t>
            </a:r>
            <a:r>
              <a:rPr lang="af-ZA" sz="1400" dirty="0">
                <a:latin typeface="Consolas"/>
                <a:ea typeface="Lato"/>
                <a:cs typeface="Lato"/>
              </a:rPr>
              <a:t> </a:t>
            </a:r>
            <a:r>
              <a:rPr lang="af-ZA" sz="1400" dirty="0" err="1">
                <a:latin typeface="Consolas"/>
                <a:ea typeface="Lato"/>
                <a:cs typeface="Lato"/>
              </a:rPr>
              <a:t>pygame</a:t>
            </a:r>
            <a:r>
              <a:rPr lang="af-ZA" sz="1400" dirty="0">
                <a:latin typeface="Consolas"/>
                <a:ea typeface="Lato"/>
                <a:cs typeface="Lato"/>
              </a:rPr>
              <a:t>
</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init</a:t>
            </a:r>
            <a:r>
              <a:rPr lang="af-ZA" sz="1400" b="1" dirty="0">
                <a:latin typeface="Consolas"/>
                <a:ea typeface="Lato"/>
                <a:cs typeface="Lato"/>
              </a:rPr>
              <a:t>()</a:t>
            </a:r>
            <a:r>
              <a:rPr lang="af-ZA" sz="1400" dirty="0">
                <a:latin typeface="Consolas"/>
                <a:ea typeface="Lato"/>
                <a:cs typeface="Lato"/>
              </a:rPr>
              <a:t>
win </a:t>
            </a:r>
            <a:r>
              <a:rPr lang="af-ZA" sz="1400" b="1" dirty="0">
                <a:latin typeface="Consolas"/>
                <a:ea typeface="Lato"/>
                <a:cs typeface="Lato"/>
              </a:rPr>
              <a:t>=</a:t>
            </a:r>
            <a:r>
              <a:rPr lang="af-ZA" sz="1400" dirty="0">
                <a:latin typeface="Consolas"/>
                <a:ea typeface="Lato"/>
                <a:cs typeface="Lato"/>
              </a:rPr>
              <a:t> </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display</a:t>
            </a:r>
            <a:r>
              <a:rPr lang="af-ZA" sz="1400" b="1" dirty="0" err="1">
                <a:latin typeface="Consolas"/>
                <a:ea typeface="Lato"/>
                <a:cs typeface="Lato"/>
              </a:rPr>
              <a:t>.</a:t>
            </a:r>
            <a:r>
              <a:rPr lang="af-ZA" sz="1400" dirty="0" err="1">
                <a:latin typeface="Consolas"/>
                <a:ea typeface="Lato"/>
                <a:cs typeface="Lato"/>
              </a:rPr>
              <a:t>set_mode</a:t>
            </a:r>
            <a:r>
              <a:rPr lang="af-ZA" sz="1400" b="1" dirty="0">
                <a:latin typeface="Consolas"/>
                <a:ea typeface="Lato"/>
                <a:cs typeface="Lato"/>
              </a:rPr>
              <a:t>((500,500))</a:t>
            </a:r>
            <a:r>
              <a:rPr lang="af-ZA" sz="1400" dirty="0">
                <a:latin typeface="Consolas"/>
                <a:ea typeface="Lato"/>
                <a:cs typeface="Lato"/>
              </a:rPr>
              <a:t>
</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display</a:t>
            </a:r>
            <a:r>
              <a:rPr lang="af-ZA" sz="1400" b="1" dirty="0" err="1">
                <a:latin typeface="Consolas"/>
                <a:ea typeface="Lato"/>
                <a:cs typeface="Lato"/>
              </a:rPr>
              <a:t>.</a:t>
            </a:r>
            <a:r>
              <a:rPr lang="af-ZA" sz="1400" dirty="0" err="1">
                <a:latin typeface="Consolas"/>
                <a:ea typeface="Lato"/>
                <a:cs typeface="Lato"/>
              </a:rPr>
              <a:t>set_caption</a:t>
            </a:r>
            <a:r>
              <a:rPr lang="af-ZA" sz="1400" b="1" dirty="0">
                <a:latin typeface="Consolas"/>
                <a:ea typeface="Lato"/>
                <a:cs typeface="Lato"/>
              </a:rPr>
              <a:t>(</a:t>
            </a:r>
            <a:r>
              <a:rPr lang="af-ZA" sz="1400" dirty="0">
                <a:latin typeface="Consolas"/>
                <a:ea typeface="Lato"/>
                <a:cs typeface="Lato"/>
              </a:rPr>
              <a:t>"</a:t>
            </a:r>
            <a:r>
              <a:rPr lang="af-ZA" sz="1400" dirty="0" err="1">
                <a:latin typeface="Consolas"/>
                <a:ea typeface="Lato"/>
                <a:cs typeface="Lato"/>
              </a:rPr>
              <a:t>First</a:t>
            </a:r>
            <a:r>
              <a:rPr lang="af-ZA" sz="1400" dirty="0">
                <a:latin typeface="Consolas"/>
                <a:ea typeface="Lato"/>
                <a:cs typeface="Lato"/>
              </a:rPr>
              <a:t> </a:t>
            </a:r>
            <a:r>
              <a:rPr lang="af-ZA" sz="1400" dirty="0" err="1">
                <a:latin typeface="Consolas"/>
                <a:ea typeface="Lato"/>
                <a:cs typeface="Lato"/>
              </a:rPr>
              <a:t>Game</a:t>
            </a:r>
            <a:r>
              <a:rPr lang="af-ZA" sz="1400" dirty="0">
                <a:latin typeface="Consolas"/>
                <a:ea typeface="Lato"/>
                <a:cs typeface="Lato"/>
              </a:rPr>
              <a:t>"</a:t>
            </a:r>
            <a:r>
              <a:rPr lang="af-ZA" sz="1400" b="1" dirty="0">
                <a:latin typeface="Consolas"/>
                <a:ea typeface="Lato"/>
                <a:cs typeface="Lato"/>
              </a:rPr>
              <a:t>)</a:t>
            </a:r>
            <a:r>
              <a:rPr lang="af-ZA" sz="1400" dirty="0">
                <a:latin typeface="Consolas"/>
                <a:ea typeface="Lato"/>
                <a:cs typeface="Lato"/>
              </a:rPr>
              <a:t>
x </a:t>
            </a:r>
            <a:r>
              <a:rPr lang="af-ZA" sz="1400" b="1" dirty="0">
                <a:latin typeface="Consolas"/>
                <a:ea typeface="Lato"/>
                <a:cs typeface="Lato"/>
              </a:rPr>
              <a:t>=</a:t>
            </a:r>
            <a:r>
              <a:rPr lang="af-ZA" sz="1400" dirty="0">
                <a:latin typeface="Consolas"/>
                <a:ea typeface="Lato"/>
                <a:cs typeface="Lato"/>
              </a:rPr>
              <a:t> </a:t>
            </a:r>
            <a:r>
              <a:rPr lang="af-ZA" sz="1400" b="1" dirty="0">
                <a:latin typeface="Consolas"/>
                <a:ea typeface="Lato"/>
                <a:cs typeface="Lato"/>
              </a:rPr>
              <a:t>50</a:t>
            </a:r>
            <a:r>
              <a:rPr lang="af-ZA" sz="1400" dirty="0">
                <a:latin typeface="Consolas"/>
                <a:ea typeface="Lato"/>
                <a:cs typeface="Lato"/>
              </a:rPr>
              <a:t>
y </a:t>
            </a:r>
            <a:r>
              <a:rPr lang="af-ZA" sz="1400" b="1" dirty="0">
                <a:latin typeface="Consolas"/>
                <a:ea typeface="Lato"/>
                <a:cs typeface="Lato"/>
              </a:rPr>
              <a:t>=</a:t>
            </a:r>
            <a:r>
              <a:rPr lang="af-ZA" sz="1400" dirty="0">
                <a:latin typeface="Consolas"/>
                <a:ea typeface="Lato"/>
                <a:cs typeface="Lato"/>
              </a:rPr>
              <a:t> </a:t>
            </a:r>
            <a:r>
              <a:rPr lang="af-ZA" sz="1400" b="1" dirty="0">
                <a:latin typeface="Consolas"/>
                <a:ea typeface="Lato"/>
                <a:cs typeface="Lato"/>
              </a:rPr>
              <a:t>50</a:t>
            </a:r>
            <a:r>
              <a:rPr lang="af-ZA" sz="1400" dirty="0">
                <a:latin typeface="Consolas"/>
                <a:ea typeface="Lato"/>
                <a:cs typeface="Lato"/>
              </a:rPr>
              <a:t>
</a:t>
            </a:r>
            <a:r>
              <a:rPr lang="af-ZA" sz="1400" dirty="0" err="1">
                <a:latin typeface="Consolas"/>
                <a:ea typeface="Lato"/>
                <a:cs typeface="Lato"/>
              </a:rPr>
              <a:t>width</a:t>
            </a:r>
            <a:r>
              <a:rPr lang="af-ZA" sz="1400" dirty="0">
                <a:latin typeface="Consolas"/>
                <a:ea typeface="Lato"/>
                <a:cs typeface="Lato"/>
              </a:rPr>
              <a:t> </a:t>
            </a:r>
            <a:r>
              <a:rPr lang="af-ZA" sz="1400" b="1" dirty="0">
                <a:latin typeface="Consolas"/>
                <a:ea typeface="Lato"/>
                <a:cs typeface="Lato"/>
              </a:rPr>
              <a:t>=</a:t>
            </a:r>
            <a:r>
              <a:rPr lang="af-ZA" sz="1400" dirty="0">
                <a:latin typeface="Consolas"/>
                <a:ea typeface="Lato"/>
                <a:cs typeface="Lato"/>
              </a:rPr>
              <a:t> </a:t>
            </a:r>
            <a:r>
              <a:rPr lang="af-ZA" sz="1400" b="1" dirty="0">
                <a:latin typeface="Consolas"/>
                <a:ea typeface="Lato"/>
                <a:cs typeface="Lato"/>
              </a:rPr>
              <a:t>40</a:t>
            </a:r>
            <a:r>
              <a:rPr lang="af-ZA" sz="1400" dirty="0">
                <a:latin typeface="Consolas"/>
                <a:ea typeface="Lato"/>
                <a:cs typeface="Lato"/>
              </a:rPr>
              <a:t>
</a:t>
            </a:r>
            <a:r>
              <a:rPr lang="af-ZA" sz="1400" dirty="0" err="1">
                <a:latin typeface="Consolas"/>
                <a:ea typeface="Lato"/>
                <a:cs typeface="Lato"/>
              </a:rPr>
              <a:t>height</a:t>
            </a:r>
            <a:r>
              <a:rPr lang="af-ZA" sz="1400" dirty="0">
                <a:latin typeface="Consolas"/>
                <a:ea typeface="Lato"/>
                <a:cs typeface="Lato"/>
              </a:rPr>
              <a:t> </a:t>
            </a:r>
            <a:r>
              <a:rPr lang="af-ZA" sz="1400" b="1" dirty="0">
                <a:latin typeface="Consolas"/>
                <a:ea typeface="Lato"/>
                <a:cs typeface="Lato"/>
              </a:rPr>
              <a:t>=</a:t>
            </a:r>
            <a:r>
              <a:rPr lang="af-ZA" sz="1400" dirty="0">
                <a:latin typeface="Consolas"/>
                <a:ea typeface="Lato"/>
                <a:cs typeface="Lato"/>
              </a:rPr>
              <a:t> </a:t>
            </a:r>
            <a:r>
              <a:rPr lang="af-ZA" sz="1400" b="1" dirty="0">
                <a:latin typeface="Consolas"/>
                <a:ea typeface="Lato"/>
                <a:cs typeface="Lato"/>
              </a:rPr>
              <a:t>60</a:t>
            </a:r>
            <a:r>
              <a:rPr lang="af-ZA" sz="1400" dirty="0">
                <a:latin typeface="Consolas"/>
                <a:ea typeface="Lato"/>
                <a:cs typeface="Lato"/>
              </a:rPr>
              <a:t>
vel </a:t>
            </a:r>
            <a:r>
              <a:rPr lang="af-ZA" sz="1400" b="1" dirty="0">
                <a:latin typeface="Consolas"/>
                <a:ea typeface="Lato"/>
                <a:cs typeface="Lato"/>
              </a:rPr>
              <a:t>=</a:t>
            </a:r>
            <a:r>
              <a:rPr lang="af-ZA" sz="1400" dirty="0">
                <a:latin typeface="Consolas"/>
                <a:ea typeface="Lato"/>
                <a:cs typeface="Lato"/>
              </a:rPr>
              <a:t> </a:t>
            </a:r>
            <a:r>
              <a:rPr lang="af-ZA" sz="1400" b="1" dirty="0">
                <a:latin typeface="Consolas"/>
                <a:ea typeface="Lato"/>
                <a:cs typeface="Lato"/>
              </a:rPr>
              <a:t>5</a:t>
            </a:r>
            <a:r>
              <a:rPr lang="af-ZA" sz="1400" dirty="0">
                <a:latin typeface="Consolas"/>
                <a:ea typeface="Lato"/>
                <a:cs typeface="Lato"/>
              </a:rPr>
              <a:t>
</a:t>
            </a:r>
            <a:r>
              <a:rPr lang="af-ZA" sz="1400" dirty="0" err="1">
                <a:latin typeface="Consolas"/>
                <a:ea typeface="Lato"/>
                <a:cs typeface="Lato"/>
              </a:rPr>
              <a:t>run</a:t>
            </a:r>
            <a:r>
              <a:rPr lang="af-ZA" sz="1400" dirty="0">
                <a:latin typeface="Consolas"/>
                <a:ea typeface="Lato"/>
                <a:cs typeface="Lato"/>
              </a:rPr>
              <a:t> </a:t>
            </a:r>
            <a:r>
              <a:rPr lang="af-ZA" sz="1400" b="1" dirty="0">
                <a:latin typeface="Consolas"/>
                <a:ea typeface="Lato"/>
                <a:cs typeface="Lato"/>
              </a:rPr>
              <a:t>=</a:t>
            </a:r>
            <a:r>
              <a:rPr lang="af-ZA" sz="1400" dirty="0">
                <a:latin typeface="Consolas"/>
                <a:ea typeface="Lato"/>
                <a:cs typeface="Lato"/>
              </a:rPr>
              <a:t> </a:t>
            </a:r>
            <a:r>
              <a:rPr lang="af-ZA" sz="1400" dirty="0" err="1">
                <a:latin typeface="Consolas"/>
                <a:ea typeface="Lato"/>
                <a:cs typeface="Lato"/>
              </a:rPr>
              <a:t>True</a:t>
            </a:r>
            <a:r>
              <a:rPr lang="af-ZA" sz="1400" dirty="0">
                <a:latin typeface="Consolas"/>
                <a:ea typeface="Lato"/>
                <a:cs typeface="Lato"/>
              </a:rPr>
              <a:t>
</a:t>
            </a:r>
            <a:r>
              <a:rPr lang="af-ZA" sz="1400" b="1" dirty="0" err="1">
                <a:latin typeface="Consolas"/>
                <a:ea typeface="Lato"/>
                <a:cs typeface="Lato"/>
              </a:rPr>
              <a:t>while</a:t>
            </a:r>
            <a:r>
              <a:rPr lang="af-ZA" sz="1400" dirty="0">
                <a:latin typeface="Consolas"/>
                <a:ea typeface="Lato"/>
                <a:cs typeface="Lato"/>
              </a:rPr>
              <a:t> </a:t>
            </a:r>
            <a:r>
              <a:rPr lang="af-ZA" sz="1400" dirty="0" err="1">
                <a:latin typeface="Consolas"/>
                <a:ea typeface="Lato"/>
                <a:cs typeface="Lato"/>
              </a:rPr>
              <a:t>run</a:t>
            </a:r>
            <a:r>
              <a:rPr lang="af-ZA" sz="1400" b="1" dirty="0">
                <a:latin typeface="Consolas"/>
                <a:ea typeface="Lato"/>
                <a:cs typeface="Lato"/>
              </a:rPr>
              <a:t>:</a:t>
            </a:r>
            <a:r>
              <a:rPr lang="af-ZA" sz="1400" dirty="0">
                <a:latin typeface="Consolas"/>
                <a:ea typeface="Lato"/>
                <a:cs typeface="Lato"/>
              </a:rPr>
              <a:t>
    </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time</a:t>
            </a:r>
            <a:r>
              <a:rPr lang="af-ZA" sz="1400" b="1" dirty="0" err="1">
                <a:latin typeface="Consolas"/>
                <a:ea typeface="Lato"/>
                <a:cs typeface="Lato"/>
              </a:rPr>
              <a:t>.</a:t>
            </a:r>
            <a:r>
              <a:rPr lang="af-ZA" sz="1400" dirty="0" err="1">
                <a:latin typeface="Consolas"/>
                <a:ea typeface="Lato"/>
                <a:cs typeface="Lato"/>
              </a:rPr>
              <a:t>delay</a:t>
            </a:r>
            <a:r>
              <a:rPr lang="af-ZA" sz="1400" b="1" dirty="0">
                <a:latin typeface="Consolas"/>
                <a:ea typeface="Lato"/>
                <a:cs typeface="Lato"/>
              </a:rPr>
              <a:t>(100)</a:t>
            </a:r>
            <a:r>
              <a:rPr lang="af-ZA" sz="1400" dirty="0">
                <a:latin typeface="Consolas"/>
                <a:ea typeface="Lato"/>
                <a:cs typeface="Lato"/>
              </a:rPr>
              <a:t>
    </a:t>
            </a:r>
            <a:r>
              <a:rPr lang="af-ZA" sz="1400" b="1" dirty="0" err="1">
                <a:latin typeface="Consolas"/>
                <a:ea typeface="Lato"/>
                <a:cs typeface="Lato"/>
              </a:rPr>
              <a:t>for</a:t>
            </a:r>
            <a:r>
              <a:rPr lang="af-ZA" sz="1400" dirty="0">
                <a:latin typeface="Consolas"/>
                <a:ea typeface="Lato"/>
                <a:cs typeface="Lato"/>
              </a:rPr>
              <a:t> </a:t>
            </a:r>
            <a:r>
              <a:rPr lang="af-ZA" sz="1400" dirty="0" err="1">
                <a:latin typeface="Consolas"/>
                <a:ea typeface="Lato"/>
                <a:cs typeface="Lato"/>
              </a:rPr>
              <a:t>event</a:t>
            </a:r>
            <a:r>
              <a:rPr lang="af-ZA" sz="1400" dirty="0">
                <a:latin typeface="Consolas"/>
                <a:ea typeface="Lato"/>
                <a:cs typeface="Lato"/>
              </a:rPr>
              <a:t> </a:t>
            </a:r>
            <a:r>
              <a:rPr lang="af-ZA" sz="1400" b="1" dirty="0">
                <a:latin typeface="Consolas"/>
                <a:ea typeface="Lato"/>
                <a:cs typeface="Lato"/>
              </a:rPr>
              <a:t>in</a:t>
            </a:r>
            <a:r>
              <a:rPr lang="af-ZA" sz="1400" dirty="0">
                <a:latin typeface="Consolas"/>
                <a:ea typeface="Lato"/>
                <a:cs typeface="Lato"/>
              </a:rPr>
              <a:t> </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event</a:t>
            </a:r>
            <a:r>
              <a:rPr lang="af-ZA" sz="1400" b="1" dirty="0" err="1">
                <a:latin typeface="Consolas"/>
                <a:ea typeface="Lato"/>
                <a:cs typeface="Lato"/>
              </a:rPr>
              <a:t>.</a:t>
            </a:r>
            <a:r>
              <a:rPr lang="af-ZA" sz="1400" dirty="0" err="1">
                <a:latin typeface="Consolas"/>
                <a:ea typeface="Lato"/>
                <a:cs typeface="Lato"/>
              </a:rPr>
              <a:t>get</a:t>
            </a:r>
            <a:r>
              <a:rPr lang="af-ZA" sz="1400" b="1" dirty="0">
                <a:latin typeface="Consolas"/>
                <a:ea typeface="Lato"/>
                <a:cs typeface="Lato"/>
              </a:rPr>
              <a:t>():</a:t>
            </a:r>
            <a:r>
              <a:rPr lang="af-ZA" sz="1400" dirty="0">
                <a:latin typeface="Consolas"/>
                <a:ea typeface="Lato"/>
                <a:cs typeface="Lato"/>
              </a:rPr>
              <a:t>
        </a:t>
            </a:r>
            <a:r>
              <a:rPr lang="af-ZA" sz="1400" b="1" dirty="0" err="1">
                <a:latin typeface="Consolas"/>
                <a:ea typeface="Lato"/>
                <a:cs typeface="Lato"/>
              </a:rPr>
              <a:t>if</a:t>
            </a:r>
            <a:r>
              <a:rPr lang="af-ZA" sz="1400" dirty="0">
                <a:latin typeface="Consolas"/>
                <a:ea typeface="Lato"/>
                <a:cs typeface="Lato"/>
              </a:rPr>
              <a:t> </a:t>
            </a:r>
            <a:r>
              <a:rPr lang="af-ZA" sz="1400" dirty="0" err="1">
                <a:latin typeface="Consolas"/>
                <a:ea typeface="Lato"/>
                <a:cs typeface="Lato"/>
              </a:rPr>
              <a:t>event</a:t>
            </a:r>
            <a:r>
              <a:rPr lang="af-ZA" sz="1400" b="1" dirty="0" err="1">
                <a:latin typeface="Consolas"/>
                <a:ea typeface="Lato"/>
                <a:cs typeface="Lato"/>
              </a:rPr>
              <a:t>.</a:t>
            </a:r>
            <a:r>
              <a:rPr lang="af-ZA" sz="1400" dirty="0" err="1">
                <a:latin typeface="Consolas"/>
                <a:ea typeface="Lato"/>
                <a:cs typeface="Lato"/>
              </a:rPr>
              <a:t>type</a:t>
            </a:r>
            <a:r>
              <a:rPr lang="af-ZA" sz="1400" dirty="0">
                <a:latin typeface="Consolas"/>
                <a:ea typeface="Lato"/>
                <a:cs typeface="Lato"/>
              </a:rPr>
              <a:t> </a:t>
            </a:r>
            <a:r>
              <a:rPr lang="af-ZA" sz="1400" b="1" dirty="0">
                <a:latin typeface="Consolas"/>
                <a:ea typeface="Lato"/>
                <a:cs typeface="Lato"/>
              </a:rPr>
              <a:t>==</a:t>
            </a:r>
            <a:r>
              <a:rPr lang="af-ZA" sz="1400" dirty="0">
                <a:latin typeface="Consolas"/>
                <a:ea typeface="Lato"/>
                <a:cs typeface="Lato"/>
              </a:rPr>
              <a:t> </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QUIT</a:t>
            </a:r>
            <a:r>
              <a:rPr lang="af-ZA" sz="1400" b="1" dirty="0">
                <a:latin typeface="Consolas"/>
                <a:ea typeface="Lato"/>
                <a:cs typeface="Lato"/>
              </a:rPr>
              <a:t>:</a:t>
            </a:r>
            <a:r>
              <a:rPr lang="af-ZA" sz="1400" dirty="0">
                <a:latin typeface="Consolas"/>
                <a:ea typeface="Lato"/>
                <a:cs typeface="Lato"/>
              </a:rPr>
              <a:t>
            </a:t>
            </a:r>
            <a:r>
              <a:rPr lang="af-ZA" sz="1400" dirty="0" err="1">
                <a:latin typeface="Consolas"/>
                <a:ea typeface="Lato"/>
                <a:cs typeface="Lato"/>
              </a:rPr>
              <a:t>run</a:t>
            </a:r>
            <a:r>
              <a:rPr lang="af-ZA" sz="1400" dirty="0">
                <a:latin typeface="Consolas"/>
                <a:ea typeface="Lato"/>
                <a:cs typeface="Lato"/>
              </a:rPr>
              <a:t> </a:t>
            </a:r>
            <a:r>
              <a:rPr lang="af-ZA" sz="1400" b="1" dirty="0">
                <a:latin typeface="Consolas"/>
                <a:ea typeface="Lato"/>
                <a:cs typeface="Lato"/>
              </a:rPr>
              <a:t>=</a:t>
            </a:r>
            <a:r>
              <a:rPr lang="af-ZA" sz="1400" dirty="0">
                <a:latin typeface="Consolas"/>
                <a:ea typeface="Lato"/>
                <a:cs typeface="Lato"/>
              </a:rPr>
              <a:t> </a:t>
            </a:r>
            <a:r>
              <a:rPr lang="af-ZA" sz="1400" dirty="0" err="1">
                <a:latin typeface="Consolas"/>
                <a:ea typeface="Lato"/>
                <a:cs typeface="Lato"/>
              </a:rPr>
              <a:t>False</a:t>
            </a:r>
            <a:r>
              <a:rPr lang="af-ZA" sz="1400" dirty="0">
                <a:latin typeface="Consolas"/>
                <a:ea typeface="Lato"/>
                <a:cs typeface="Lato"/>
              </a:rPr>
              <a:t>
    </a:t>
            </a:r>
            <a:r>
              <a:rPr lang="af-ZA" sz="1400" dirty="0" err="1">
                <a:latin typeface="Consolas"/>
                <a:ea typeface="Lato"/>
                <a:cs typeface="Lato"/>
              </a:rPr>
              <a:t>keys</a:t>
            </a:r>
            <a:r>
              <a:rPr lang="af-ZA" sz="1400" dirty="0">
                <a:latin typeface="Consolas"/>
                <a:ea typeface="Lato"/>
                <a:cs typeface="Lato"/>
              </a:rPr>
              <a:t> </a:t>
            </a:r>
            <a:r>
              <a:rPr lang="af-ZA" sz="1400" b="1" dirty="0">
                <a:latin typeface="Consolas"/>
                <a:ea typeface="Lato"/>
                <a:cs typeface="Lato"/>
              </a:rPr>
              <a:t>=</a:t>
            </a:r>
            <a:r>
              <a:rPr lang="af-ZA" sz="1400" dirty="0">
                <a:latin typeface="Consolas"/>
                <a:ea typeface="Lato"/>
                <a:cs typeface="Lato"/>
              </a:rPr>
              <a:t> </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key</a:t>
            </a:r>
            <a:r>
              <a:rPr lang="af-ZA" sz="1400" b="1" dirty="0" err="1">
                <a:latin typeface="Consolas"/>
                <a:ea typeface="Lato"/>
                <a:cs typeface="Lato"/>
              </a:rPr>
              <a:t>.</a:t>
            </a:r>
            <a:r>
              <a:rPr lang="af-ZA" sz="1400" dirty="0" err="1">
                <a:latin typeface="Consolas"/>
                <a:ea typeface="Lato"/>
                <a:cs typeface="Lato"/>
              </a:rPr>
              <a:t>get_pressed</a:t>
            </a:r>
            <a:r>
              <a:rPr lang="af-ZA" sz="1400" b="1" dirty="0">
                <a:latin typeface="Consolas"/>
                <a:ea typeface="Lato"/>
                <a:cs typeface="Lato"/>
              </a:rPr>
              <a:t>()</a:t>
            </a:r>
            <a:r>
              <a:rPr lang="af-ZA" sz="1400" dirty="0">
                <a:latin typeface="Consolas"/>
                <a:ea typeface="Lato"/>
                <a:cs typeface="Lato"/>
              </a:rPr>
              <a:t>
    </a:t>
            </a:r>
            <a:r>
              <a:rPr lang="af-ZA" sz="1400" b="1" dirty="0" err="1">
                <a:latin typeface="Consolas"/>
                <a:ea typeface="Lato"/>
                <a:cs typeface="Lato"/>
              </a:rPr>
              <a:t>if</a:t>
            </a:r>
            <a:r>
              <a:rPr lang="af-ZA" sz="1400" dirty="0">
                <a:latin typeface="Consolas"/>
                <a:ea typeface="Lato"/>
                <a:cs typeface="Lato"/>
              </a:rPr>
              <a:t> </a:t>
            </a:r>
            <a:r>
              <a:rPr lang="af-ZA" sz="1400" dirty="0" err="1">
                <a:latin typeface="Consolas"/>
                <a:ea typeface="Lato"/>
                <a:cs typeface="Lato"/>
              </a:rPr>
              <a:t>keys</a:t>
            </a:r>
            <a:r>
              <a:rPr lang="af-ZA" sz="1400" b="1" dirty="0">
                <a:latin typeface="Consolas"/>
                <a:ea typeface="Lato"/>
                <a:cs typeface="Lato"/>
              </a:rPr>
              <a:t>[</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K_LEFT</a:t>
            </a:r>
            <a:r>
              <a:rPr lang="af-ZA" sz="1400" b="1" dirty="0">
                <a:latin typeface="Consolas"/>
                <a:ea typeface="Lato"/>
                <a:cs typeface="Lato"/>
              </a:rPr>
              <a:t>]:</a:t>
            </a:r>
            <a:r>
              <a:rPr lang="af-ZA" sz="1400" dirty="0">
                <a:latin typeface="Consolas"/>
                <a:ea typeface="Lato"/>
                <a:cs typeface="Lato"/>
              </a:rPr>
              <a:t>
        x </a:t>
            </a:r>
            <a:r>
              <a:rPr lang="af-ZA" sz="1400" b="1" dirty="0">
                <a:latin typeface="Consolas"/>
                <a:ea typeface="Lato"/>
                <a:cs typeface="Lato"/>
              </a:rPr>
              <a:t>-=</a:t>
            </a:r>
            <a:r>
              <a:rPr lang="af-ZA" sz="1400" dirty="0">
                <a:latin typeface="Consolas"/>
                <a:ea typeface="Lato"/>
                <a:cs typeface="Lato"/>
              </a:rPr>
              <a:t> vel
    </a:t>
            </a:r>
            <a:r>
              <a:rPr lang="af-ZA" sz="1400" b="1" dirty="0" err="1">
                <a:latin typeface="Consolas"/>
                <a:ea typeface="Lato"/>
                <a:cs typeface="Lato"/>
              </a:rPr>
              <a:t>if</a:t>
            </a:r>
            <a:r>
              <a:rPr lang="af-ZA" sz="1400" dirty="0">
                <a:latin typeface="Consolas"/>
                <a:ea typeface="Lato"/>
                <a:cs typeface="Lato"/>
              </a:rPr>
              <a:t> </a:t>
            </a:r>
            <a:r>
              <a:rPr lang="af-ZA" sz="1400" dirty="0" err="1">
                <a:latin typeface="Consolas"/>
                <a:ea typeface="Lato"/>
                <a:cs typeface="Lato"/>
              </a:rPr>
              <a:t>keys</a:t>
            </a:r>
            <a:r>
              <a:rPr lang="af-ZA" sz="1400" b="1" dirty="0">
                <a:latin typeface="Consolas"/>
                <a:ea typeface="Lato"/>
                <a:cs typeface="Lato"/>
              </a:rPr>
              <a:t>[</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K_RIGHT</a:t>
            </a:r>
            <a:r>
              <a:rPr lang="af-ZA" sz="1400" b="1" dirty="0">
                <a:latin typeface="Consolas"/>
                <a:ea typeface="Lato"/>
                <a:cs typeface="Lato"/>
              </a:rPr>
              <a:t>]:</a:t>
            </a:r>
            <a:r>
              <a:rPr lang="af-ZA" sz="1400" dirty="0">
                <a:latin typeface="Consolas"/>
                <a:ea typeface="Lato"/>
                <a:cs typeface="Lato"/>
              </a:rPr>
              <a:t>
        x </a:t>
            </a:r>
            <a:r>
              <a:rPr lang="af-ZA" sz="1400" b="1" dirty="0">
                <a:latin typeface="Consolas"/>
                <a:ea typeface="Lato"/>
                <a:cs typeface="Lato"/>
              </a:rPr>
              <a:t>+=</a:t>
            </a:r>
            <a:r>
              <a:rPr lang="af-ZA" sz="1400" dirty="0">
                <a:latin typeface="Consolas"/>
                <a:ea typeface="Lato"/>
                <a:cs typeface="Lato"/>
              </a:rPr>
              <a:t> vel
    </a:t>
            </a:r>
            <a:r>
              <a:rPr lang="af-ZA" sz="1400" b="1" dirty="0" err="1">
                <a:latin typeface="Consolas"/>
                <a:ea typeface="Lato"/>
                <a:cs typeface="Lato"/>
              </a:rPr>
              <a:t>if</a:t>
            </a:r>
            <a:r>
              <a:rPr lang="af-ZA" sz="1400" dirty="0">
                <a:latin typeface="Consolas"/>
                <a:ea typeface="Lato"/>
                <a:cs typeface="Lato"/>
              </a:rPr>
              <a:t> </a:t>
            </a:r>
            <a:r>
              <a:rPr lang="af-ZA" sz="1400" dirty="0" err="1">
                <a:latin typeface="Consolas"/>
                <a:ea typeface="Lato"/>
                <a:cs typeface="Lato"/>
              </a:rPr>
              <a:t>keys</a:t>
            </a:r>
            <a:r>
              <a:rPr lang="af-ZA" sz="1400" b="1" dirty="0">
                <a:latin typeface="Consolas"/>
                <a:ea typeface="Lato"/>
                <a:cs typeface="Lato"/>
              </a:rPr>
              <a:t>[</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K_UP</a:t>
            </a:r>
            <a:r>
              <a:rPr lang="af-ZA" sz="1400" b="1" dirty="0">
                <a:latin typeface="Consolas"/>
                <a:ea typeface="Lato"/>
                <a:cs typeface="Lato"/>
              </a:rPr>
              <a:t>]:</a:t>
            </a:r>
            <a:r>
              <a:rPr lang="af-ZA" sz="1400" dirty="0">
                <a:latin typeface="Consolas"/>
                <a:ea typeface="Lato"/>
                <a:cs typeface="Lato"/>
              </a:rPr>
              <a:t>
        y </a:t>
            </a:r>
            <a:r>
              <a:rPr lang="af-ZA" sz="1400" b="1" dirty="0">
                <a:latin typeface="Consolas"/>
                <a:ea typeface="Lato"/>
                <a:cs typeface="Lato"/>
              </a:rPr>
              <a:t>-=</a:t>
            </a:r>
            <a:r>
              <a:rPr lang="af-ZA" sz="1400" dirty="0">
                <a:latin typeface="Consolas"/>
                <a:ea typeface="Lato"/>
                <a:cs typeface="Lato"/>
              </a:rPr>
              <a:t> vel
    </a:t>
            </a:r>
            <a:r>
              <a:rPr lang="af-ZA" sz="1400" b="1" dirty="0" err="1">
                <a:latin typeface="Consolas"/>
                <a:ea typeface="Lato"/>
                <a:cs typeface="Lato"/>
              </a:rPr>
              <a:t>if</a:t>
            </a:r>
            <a:r>
              <a:rPr lang="af-ZA" sz="1400" dirty="0">
                <a:latin typeface="Consolas"/>
                <a:ea typeface="Lato"/>
                <a:cs typeface="Lato"/>
              </a:rPr>
              <a:t> </a:t>
            </a:r>
            <a:r>
              <a:rPr lang="af-ZA" sz="1400" dirty="0" err="1">
                <a:latin typeface="Consolas"/>
                <a:ea typeface="Lato"/>
                <a:cs typeface="Lato"/>
              </a:rPr>
              <a:t>keys</a:t>
            </a:r>
            <a:r>
              <a:rPr lang="af-ZA" sz="1400" b="1" dirty="0">
                <a:latin typeface="Consolas"/>
                <a:ea typeface="Lato"/>
                <a:cs typeface="Lato"/>
              </a:rPr>
              <a:t>[</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K_DOWN</a:t>
            </a:r>
            <a:r>
              <a:rPr lang="af-ZA" sz="1400" b="1" dirty="0">
                <a:latin typeface="Consolas"/>
                <a:ea typeface="Lato"/>
                <a:cs typeface="Lato"/>
              </a:rPr>
              <a:t>]:</a:t>
            </a:r>
            <a:r>
              <a:rPr lang="af-ZA" sz="1400" dirty="0">
                <a:latin typeface="Consolas"/>
                <a:ea typeface="Lato"/>
                <a:cs typeface="Lato"/>
              </a:rPr>
              <a:t>
        y </a:t>
            </a:r>
            <a:r>
              <a:rPr lang="af-ZA" sz="1400" b="1" dirty="0">
                <a:latin typeface="Consolas"/>
                <a:ea typeface="Lato"/>
                <a:cs typeface="Lato"/>
              </a:rPr>
              <a:t>+=</a:t>
            </a:r>
            <a:r>
              <a:rPr lang="af-ZA" sz="1400" dirty="0">
                <a:latin typeface="Consolas"/>
                <a:ea typeface="Lato"/>
                <a:cs typeface="Lato"/>
              </a:rPr>
              <a:t> vel
    </a:t>
            </a:r>
            <a:r>
              <a:rPr lang="af-ZA" sz="1400" dirty="0" err="1">
                <a:latin typeface="Consolas"/>
                <a:ea typeface="Lato"/>
                <a:cs typeface="Lato"/>
              </a:rPr>
              <a:t>win</a:t>
            </a:r>
            <a:r>
              <a:rPr lang="af-ZA" sz="1400" b="1" dirty="0" err="1">
                <a:latin typeface="Consolas"/>
                <a:ea typeface="Lato"/>
                <a:cs typeface="Lato"/>
              </a:rPr>
              <a:t>.</a:t>
            </a:r>
            <a:r>
              <a:rPr lang="af-ZA" sz="1400" dirty="0" err="1">
                <a:latin typeface="Consolas"/>
                <a:ea typeface="Lato"/>
                <a:cs typeface="Lato"/>
              </a:rPr>
              <a:t>fill</a:t>
            </a:r>
            <a:r>
              <a:rPr lang="af-ZA" sz="1400" b="1" dirty="0">
                <a:latin typeface="Consolas"/>
                <a:ea typeface="Lato"/>
                <a:cs typeface="Lato"/>
              </a:rPr>
              <a:t>((0,0,0))</a:t>
            </a:r>
            <a:r>
              <a:rPr lang="af-ZA" sz="1400" dirty="0">
                <a:latin typeface="Consolas"/>
                <a:ea typeface="Lato"/>
                <a:cs typeface="Lato"/>
              </a:rPr>
              <a:t>  </a:t>
            </a:r>
            <a:r>
              <a:rPr lang="af-ZA" sz="1400" i="1" dirty="0">
                <a:latin typeface="Consolas"/>
                <a:ea typeface="Lato"/>
                <a:cs typeface="Lato"/>
              </a:rPr>
              <a:t># </a:t>
            </a:r>
            <a:r>
              <a:rPr lang="af-ZA" sz="1400" i="1" dirty="0" err="1">
                <a:latin typeface="Consolas"/>
                <a:ea typeface="Lato"/>
                <a:cs typeface="Lato"/>
              </a:rPr>
              <a:t>Fills</a:t>
            </a:r>
            <a:r>
              <a:rPr lang="af-ZA" sz="1400" i="1" dirty="0">
                <a:latin typeface="Consolas"/>
                <a:ea typeface="Lato"/>
                <a:cs typeface="Lato"/>
              </a:rPr>
              <a:t> </a:t>
            </a:r>
            <a:r>
              <a:rPr lang="af-ZA" sz="1400" i="1" dirty="0" err="1">
                <a:latin typeface="Consolas"/>
                <a:ea typeface="Lato"/>
                <a:cs typeface="Lato"/>
              </a:rPr>
              <a:t>the</a:t>
            </a:r>
            <a:r>
              <a:rPr lang="af-ZA" sz="1400" i="1" dirty="0">
                <a:latin typeface="Consolas"/>
                <a:ea typeface="Lato"/>
                <a:cs typeface="Lato"/>
              </a:rPr>
              <a:t> </a:t>
            </a:r>
            <a:r>
              <a:rPr lang="af-ZA" sz="1400" i="1" dirty="0" err="1">
                <a:latin typeface="Consolas"/>
                <a:ea typeface="Lato"/>
                <a:cs typeface="Lato"/>
              </a:rPr>
              <a:t>screen</a:t>
            </a:r>
            <a:r>
              <a:rPr lang="af-ZA" sz="1400" i="1" dirty="0">
                <a:latin typeface="Consolas"/>
                <a:ea typeface="Lato"/>
                <a:cs typeface="Lato"/>
              </a:rPr>
              <a:t> </a:t>
            </a:r>
            <a:r>
              <a:rPr lang="af-ZA" sz="1400" i="1" dirty="0" err="1">
                <a:latin typeface="Consolas"/>
                <a:ea typeface="Lato"/>
                <a:cs typeface="Lato"/>
              </a:rPr>
              <a:t>with</a:t>
            </a:r>
            <a:r>
              <a:rPr lang="af-ZA" sz="1400" i="1" dirty="0">
                <a:latin typeface="Consolas"/>
                <a:ea typeface="Lato"/>
                <a:cs typeface="Lato"/>
              </a:rPr>
              <a:t> </a:t>
            </a:r>
            <a:r>
              <a:rPr lang="af-ZA" sz="1400" i="1" dirty="0" err="1">
                <a:latin typeface="Consolas"/>
                <a:ea typeface="Lato"/>
                <a:cs typeface="Lato"/>
              </a:rPr>
              <a:t>black</a:t>
            </a:r>
            <a:r>
              <a:rPr lang="af-ZA" sz="1400" dirty="0">
                <a:latin typeface="Consolas"/>
                <a:ea typeface="Lato"/>
                <a:cs typeface="Lato"/>
              </a:rPr>
              <a:t>
    </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draw</a:t>
            </a:r>
            <a:r>
              <a:rPr lang="af-ZA" sz="1400" b="1" dirty="0" err="1">
                <a:latin typeface="Consolas"/>
                <a:ea typeface="Lato"/>
                <a:cs typeface="Lato"/>
              </a:rPr>
              <a:t>.</a:t>
            </a:r>
            <a:r>
              <a:rPr lang="af-ZA" sz="1400" dirty="0" err="1">
                <a:latin typeface="Consolas"/>
                <a:ea typeface="Lato"/>
                <a:cs typeface="Lato"/>
              </a:rPr>
              <a:t>rect</a:t>
            </a:r>
            <a:r>
              <a:rPr lang="af-ZA" sz="1400" b="1" dirty="0">
                <a:latin typeface="Consolas"/>
                <a:ea typeface="Lato"/>
                <a:cs typeface="Lato"/>
              </a:rPr>
              <a:t>(</a:t>
            </a:r>
            <a:r>
              <a:rPr lang="af-ZA" sz="1400" dirty="0">
                <a:latin typeface="Consolas"/>
                <a:ea typeface="Lato"/>
                <a:cs typeface="Lato"/>
              </a:rPr>
              <a:t>win</a:t>
            </a:r>
            <a:r>
              <a:rPr lang="af-ZA" sz="1400" b="1" dirty="0">
                <a:latin typeface="Consolas"/>
                <a:ea typeface="Lato"/>
                <a:cs typeface="Lato"/>
              </a:rPr>
              <a:t>,</a:t>
            </a:r>
            <a:r>
              <a:rPr lang="af-ZA" sz="1400" dirty="0">
                <a:latin typeface="Consolas"/>
                <a:ea typeface="Lato"/>
                <a:cs typeface="Lato"/>
              </a:rPr>
              <a:t> </a:t>
            </a:r>
            <a:r>
              <a:rPr lang="af-ZA" sz="1400" b="1" dirty="0">
                <a:latin typeface="Consolas"/>
                <a:ea typeface="Lato"/>
                <a:cs typeface="Lato"/>
              </a:rPr>
              <a:t>(255,0,0),</a:t>
            </a:r>
            <a:r>
              <a:rPr lang="af-ZA" sz="1400" dirty="0">
                <a:latin typeface="Consolas"/>
                <a:ea typeface="Lato"/>
                <a:cs typeface="Lato"/>
              </a:rPr>
              <a:t> </a:t>
            </a:r>
            <a:r>
              <a:rPr lang="af-ZA" sz="1400" b="1" dirty="0">
                <a:latin typeface="Consolas"/>
                <a:ea typeface="Lato"/>
                <a:cs typeface="Lato"/>
              </a:rPr>
              <a:t>(</a:t>
            </a:r>
            <a:r>
              <a:rPr lang="af-ZA" sz="1400" dirty="0">
                <a:latin typeface="Consolas"/>
                <a:ea typeface="Lato"/>
                <a:cs typeface="Lato"/>
              </a:rPr>
              <a:t>x</a:t>
            </a:r>
            <a:r>
              <a:rPr lang="af-ZA" sz="1400" b="1" dirty="0">
                <a:latin typeface="Consolas"/>
                <a:ea typeface="Lato"/>
                <a:cs typeface="Lato"/>
              </a:rPr>
              <a:t>,</a:t>
            </a:r>
            <a:r>
              <a:rPr lang="af-ZA" sz="1400" dirty="0">
                <a:latin typeface="Consolas"/>
                <a:ea typeface="Lato"/>
                <a:cs typeface="Lato"/>
              </a:rPr>
              <a:t> y</a:t>
            </a:r>
            <a:r>
              <a:rPr lang="af-ZA" sz="1400" b="1" dirty="0">
                <a:latin typeface="Consolas"/>
                <a:ea typeface="Lato"/>
                <a:cs typeface="Lato"/>
              </a:rPr>
              <a:t>,</a:t>
            </a:r>
            <a:r>
              <a:rPr lang="af-ZA" sz="1400" dirty="0">
                <a:latin typeface="Consolas"/>
                <a:ea typeface="Lato"/>
                <a:cs typeface="Lato"/>
              </a:rPr>
              <a:t> </a:t>
            </a:r>
            <a:r>
              <a:rPr lang="af-ZA" sz="1400" dirty="0" err="1">
                <a:latin typeface="Consolas"/>
                <a:ea typeface="Lato"/>
                <a:cs typeface="Lato"/>
              </a:rPr>
              <a:t>width</a:t>
            </a:r>
            <a:r>
              <a:rPr lang="af-ZA" sz="1400" b="1" dirty="0">
                <a:latin typeface="Consolas"/>
                <a:ea typeface="Lato"/>
                <a:cs typeface="Lato"/>
              </a:rPr>
              <a:t>,</a:t>
            </a:r>
            <a:r>
              <a:rPr lang="af-ZA" sz="1400" dirty="0">
                <a:latin typeface="Consolas"/>
                <a:ea typeface="Lato"/>
                <a:cs typeface="Lato"/>
              </a:rPr>
              <a:t> </a:t>
            </a:r>
            <a:r>
              <a:rPr lang="af-ZA" sz="1400" dirty="0" err="1">
                <a:latin typeface="Consolas"/>
                <a:ea typeface="Lato"/>
                <a:cs typeface="Lato"/>
              </a:rPr>
              <a:t>height</a:t>
            </a:r>
            <a:r>
              <a:rPr lang="af-ZA" sz="1400" b="1" dirty="0">
                <a:latin typeface="Consolas"/>
                <a:ea typeface="Lato"/>
                <a:cs typeface="Lato"/>
              </a:rPr>
              <a:t>))</a:t>
            </a:r>
            <a:r>
              <a:rPr lang="af-ZA" sz="1400" dirty="0">
                <a:latin typeface="Consolas"/>
                <a:ea typeface="Lato"/>
                <a:cs typeface="Lato"/>
              </a:rPr>
              <a:t>   
    </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display</a:t>
            </a:r>
            <a:r>
              <a:rPr lang="af-ZA" sz="1400" b="1" dirty="0" err="1">
                <a:latin typeface="Consolas"/>
                <a:ea typeface="Lato"/>
                <a:cs typeface="Lato"/>
              </a:rPr>
              <a:t>.</a:t>
            </a:r>
            <a:r>
              <a:rPr lang="af-ZA" sz="1400" dirty="0" err="1">
                <a:latin typeface="Consolas"/>
                <a:ea typeface="Lato"/>
                <a:cs typeface="Lato"/>
              </a:rPr>
              <a:t>update</a:t>
            </a:r>
            <a:r>
              <a:rPr lang="af-ZA" sz="1400" b="1" dirty="0">
                <a:latin typeface="Consolas"/>
                <a:ea typeface="Lato"/>
                <a:cs typeface="Lato"/>
              </a:rPr>
              <a:t>()</a:t>
            </a:r>
            <a:r>
              <a:rPr lang="af-ZA" sz="1400" dirty="0">
                <a:latin typeface="Consolas"/>
                <a:ea typeface="Lato"/>
                <a:cs typeface="Lato"/>
              </a:rPr>
              <a:t> 
</a:t>
            </a:r>
            <a:r>
              <a:rPr lang="af-ZA" sz="1400" dirty="0" err="1">
                <a:latin typeface="Consolas"/>
                <a:ea typeface="Lato"/>
                <a:cs typeface="Lato"/>
              </a:rPr>
              <a:t>pygame</a:t>
            </a:r>
            <a:r>
              <a:rPr lang="af-ZA" sz="1400" b="1" dirty="0" err="1">
                <a:latin typeface="Consolas"/>
                <a:ea typeface="Lato"/>
                <a:cs typeface="Lato"/>
              </a:rPr>
              <a:t>.</a:t>
            </a:r>
            <a:r>
              <a:rPr lang="af-ZA" sz="1400" dirty="0" err="1">
                <a:latin typeface="Consolas"/>
                <a:ea typeface="Lato"/>
                <a:cs typeface="Lato"/>
              </a:rPr>
              <a:t>quit</a:t>
            </a:r>
            <a:r>
              <a:rPr lang="af-ZA" sz="1400" b="1" dirty="0">
                <a:latin typeface="Consolas"/>
                <a:ea typeface="Lato"/>
                <a:cs typeface="Lato"/>
              </a:rPr>
              <a:t>()</a:t>
            </a:r>
          </a:p>
          <a:p>
            <a:pPr marL="0" indent="0">
              <a:buNone/>
            </a:pPr>
            <a:r>
              <a:rPr lang="af-ZA" sz="1400" dirty="0" err="1">
                <a:ea typeface="+mn-lt"/>
                <a:cs typeface="+mn-lt"/>
              </a:rPr>
              <a:t>And</a:t>
            </a:r>
            <a:r>
              <a:rPr lang="af-ZA" sz="1400" dirty="0">
                <a:ea typeface="+mn-lt"/>
                <a:cs typeface="+mn-lt"/>
              </a:rPr>
              <a:t> </a:t>
            </a:r>
            <a:r>
              <a:rPr lang="af-ZA" sz="1400" dirty="0" err="1">
                <a:ea typeface="+mn-lt"/>
                <a:cs typeface="+mn-lt"/>
              </a:rPr>
              <a:t>now</a:t>
            </a:r>
            <a:r>
              <a:rPr lang="af-ZA" sz="1400" dirty="0">
                <a:ea typeface="+mn-lt"/>
                <a:cs typeface="+mn-lt"/>
              </a:rPr>
              <a:t> </a:t>
            </a:r>
            <a:r>
              <a:rPr lang="af-ZA" sz="1400" dirty="0" err="1">
                <a:ea typeface="+mn-lt"/>
                <a:cs typeface="+mn-lt"/>
              </a:rPr>
              <a:t>we</a:t>
            </a:r>
            <a:r>
              <a:rPr lang="af-ZA" sz="1400" dirty="0">
                <a:ea typeface="+mn-lt"/>
                <a:cs typeface="+mn-lt"/>
              </a:rPr>
              <a:t> </a:t>
            </a:r>
            <a:r>
              <a:rPr lang="af-ZA" sz="1400" dirty="0" err="1">
                <a:ea typeface="+mn-lt"/>
                <a:cs typeface="+mn-lt"/>
              </a:rPr>
              <a:t>can</a:t>
            </a:r>
            <a:r>
              <a:rPr lang="af-ZA" sz="1400" dirty="0">
                <a:ea typeface="+mn-lt"/>
                <a:cs typeface="+mn-lt"/>
              </a:rPr>
              <a:t> </a:t>
            </a:r>
            <a:r>
              <a:rPr lang="af-ZA" sz="1400" dirty="0" err="1">
                <a:ea typeface="+mn-lt"/>
                <a:cs typeface="+mn-lt"/>
              </a:rPr>
              <a:t>move</a:t>
            </a:r>
            <a:r>
              <a:rPr lang="af-ZA" sz="1400" dirty="0">
                <a:ea typeface="+mn-lt"/>
                <a:cs typeface="+mn-lt"/>
              </a:rPr>
              <a:t> </a:t>
            </a:r>
            <a:r>
              <a:rPr lang="af-ZA" sz="1400" dirty="0" err="1">
                <a:ea typeface="+mn-lt"/>
                <a:cs typeface="+mn-lt"/>
              </a:rPr>
              <a:t>our</a:t>
            </a:r>
            <a:r>
              <a:rPr lang="af-ZA" sz="1400" dirty="0">
                <a:ea typeface="+mn-lt"/>
                <a:cs typeface="+mn-lt"/>
              </a:rPr>
              <a:t> </a:t>
            </a:r>
            <a:r>
              <a:rPr lang="af-ZA" sz="1400" dirty="0" err="1">
                <a:ea typeface="+mn-lt"/>
                <a:cs typeface="+mn-lt"/>
              </a:rPr>
              <a:t>character</a:t>
            </a:r>
            <a:r>
              <a:rPr lang="af-ZA" sz="1400" dirty="0">
                <a:ea typeface="+mn-lt"/>
                <a:cs typeface="+mn-lt"/>
              </a:rPr>
              <a:t> </a:t>
            </a:r>
            <a:r>
              <a:rPr lang="af-ZA" sz="1400" dirty="0" err="1">
                <a:ea typeface="+mn-lt"/>
                <a:cs typeface="+mn-lt"/>
              </a:rPr>
              <a:t>around</a:t>
            </a:r>
            <a:r>
              <a:rPr lang="af-ZA" sz="1400" dirty="0">
                <a:ea typeface="+mn-lt"/>
                <a:cs typeface="+mn-lt"/>
              </a:rPr>
              <a:t>!</a:t>
            </a:r>
            <a:endParaRPr lang="af-ZA" sz="1400" dirty="0"/>
          </a:p>
        </p:txBody>
      </p:sp>
    </p:spTree>
    <p:extLst>
      <p:ext uri="{BB962C8B-B14F-4D97-AF65-F5344CB8AC3E}">
        <p14:creationId xmlns:p14="http://schemas.microsoft.com/office/powerpoint/2010/main" val="410109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0F892E1-39D2-4525-9315-9590A4E0B802}"/>
              </a:ext>
            </a:extLst>
          </p:cNvPr>
          <p:cNvSpPr>
            <a:spLocks noGrp="1"/>
          </p:cNvSpPr>
          <p:nvPr>
            <p:ph idx="1"/>
          </p:nvPr>
        </p:nvSpPr>
        <p:spPr>
          <a:xfrm>
            <a:off x="4314" y="-299"/>
            <a:ext cx="12111486" cy="6924884"/>
          </a:xfrm>
        </p:spPr>
        <p:txBody>
          <a:bodyPr vert="horz" lIns="91440" tIns="45720" rIns="91440" bIns="45720" rtlCol="0" anchor="t">
            <a:normAutofit/>
          </a:bodyPr>
          <a:lstStyle/>
          <a:p>
            <a:pPr>
              <a:buNone/>
            </a:pPr>
            <a:r>
              <a:rPr lang="ru-RU" dirty="0" err="1"/>
              <a:t>Setting</a:t>
            </a:r>
            <a:r>
              <a:rPr lang="ru-RU" dirty="0"/>
              <a:t> </a:t>
            </a:r>
            <a:r>
              <a:rPr lang="ru-RU" dirty="0" err="1"/>
              <a:t>Boundaries</a:t>
            </a:r>
            <a:endParaRPr lang="ru-RU" dirty="0" err="1">
              <a:cs typeface="Calibri"/>
            </a:endParaRPr>
          </a:p>
          <a:p>
            <a:pPr>
              <a:buNone/>
            </a:pPr>
            <a:r>
              <a:rPr lang="ru-RU" dirty="0">
                <a:ea typeface="+mn-lt"/>
                <a:cs typeface="+mn-lt"/>
              </a:rPr>
              <a:t>In </a:t>
            </a:r>
            <a:r>
              <a:rPr lang="ru-RU" dirty="0" err="1">
                <a:ea typeface="+mn-lt"/>
                <a:cs typeface="+mn-lt"/>
              </a:rPr>
              <a:t>the</a:t>
            </a:r>
            <a:r>
              <a:rPr lang="ru-RU" dirty="0">
                <a:ea typeface="+mn-lt"/>
                <a:cs typeface="+mn-lt"/>
              </a:rPr>
              <a:t> </a:t>
            </a:r>
            <a:r>
              <a:rPr lang="ru-RU" dirty="0" err="1">
                <a:ea typeface="+mn-lt"/>
                <a:cs typeface="+mn-lt"/>
              </a:rPr>
              <a:t>last</a:t>
            </a:r>
            <a:r>
              <a:rPr lang="ru-RU" dirty="0">
                <a:ea typeface="+mn-lt"/>
                <a:cs typeface="+mn-lt"/>
              </a:rPr>
              <a:t> </a:t>
            </a:r>
            <a:r>
              <a:rPr lang="ru-RU" dirty="0" err="1">
                <a:ea typeface="+mn-lt"/>
                <a:cs typeface="+mn-lt"/>
              </a:rPr>
              <a:t>tutorial</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created</a:t>
            </a:r>
            <a:r>
              <a:rPr lang="ru-RU" dirty="0">
                <a:ea typeface="+mn-lt"/>
                <a:cs typeface="+mn-lt"/>
              </a:rPr>
              <a:t> a </a:t>
            </a:r>
            <a:r>
              <a:rPr lang="ru-RU" dirty="0" err="1">
                <a:ea typeface="+mn-lt"/>
                <a:cs typeface="+mn-lt"/>
              </a:rPr>
              <a:t>rectangle</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could</a:t>
            </a:r>
            <a:r>
              <a:rPr lang="ru-RU" dirty="0">
                <a:ea typeface="+mn-lt"/>
                <a:cs typeface="+mn-lt"/>
              </a:rPr>
              <a:t> </a:t>
            </a:r>
            <a:r>
              <a:rPr lang="ru-RU" dirty="0" err="1">
                <a:ea typeface="+mn-lt"/>
                <a:cs typeface="+mn-lt"/>
              </a:rPr>
              <a:t>move</a:t>
            </a:r>
            <a:r>
              <a:rPr lang="ru-RU" dirty="0">
                <a:ea typeface="+mn-lt"/>
                <a:cs typeface="+mn-lt"/>
              </a:rPr>
              <a:t> </a:t>
            </a:r>
            <a:r>
              <a:rPr lang="ru-RU" dirty="0" err="1">
                <a:ea typeface="+mn-lt"/>
                <a:cs typeface="+mn-lt"/>
              </a:rPr>
              <a:t>around</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screen</a:t>
            </a:r>
            <a:r>
              <a:rPr lang="ru-RU" dirty="0">
                <a:ea typeface="+mn-lt"/>
                <a:cs typeface="+mn-lt"/>
              </a:rPr>
              <a:t> </a:t>
            </a:r>
            <a:r>
              <a:rPr lang="ru-RU" dirty="0" err="1">
                <a:ea typeface="+mn-lt"/>
                <a:cs typeface="+mn-lt"/>
              </a:rPr>
              <a:t>using</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arrow</a:t>
            </a:r>
            <a:r>
              <a:rPr lang="ru-RU" dirty="0">
                <a:ea typeface="+mn-lt"/>
                <a:cs typeface="+mn-lt"/>
              </a:rPr>
              <a:t> </a:t>
            </a:r>
            <a:r>
              <a:rPr lang="ru-RU" dirty="0" err="1">
                <a:ea typeface="+mn-lt"/>
                <a:cs typeface="+mn-lt"/>
              </a:rPr>
              <a:t>keys</a:t>
            </a:r>
            <a:r>
              <a:rPr lang="ru-RU" dirty="0">
                <a:ea typeface="+mn-lt"/>
                <a:cs typeface="+mn-lt"/>
              </a:rPr>
              <a:t>. </a:t>
            </a:r>
            <a:r>
              <a:rPr lang="ru-RU" dirty="0" err="1">
                <a:ea typeface="+mn-lt"/>
                <a:cs typeface="+mn-lt"/>
              </a:rPr>
              <a:t>However</a:t>
            </a:r>
            <a:r>
              <a:rPr lang="ru-RU" dirty="0">
                <a:ea typeface="+mn-lt"/>
                <a:cs typeface="+mn-lt"/>
              </a:rPr>
              <a:t>, </a:t>
            </a:r>
            <a:r>
              <a:rPr lang="ru-RU" dirty="0" err="1">
                <a:ea typeface="+mn-lt"/>
                <a:cs typeface="+mn-lt"/>
              </a:rPr>
              <a:t>when</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reach</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end</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screen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rectangle</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still</a:t>
            </a:r>
            <a:r>
              <a:rPr lang="ru-RU" dirty="0">
                <a:ea typeface="+mn-lt"/>
                <a:cs typeface="+mn-lt"/>
              </a:rPr>
              <a:t> </a:t>
            </a:r>
            <a:r>
              <a:rPr lang="ru-RU" dirty="0" err="1">
                <a:ea typeface="+mn-lt"/>
                <a:cs typeface="+mn-lt"/>
              </a:rPr>
              <a:t>allowed</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continue</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move</a:t>
            </a:r>
            <a:r>
              <a:rPr lang="ru-RU" dirty="0">
                <a:ea typeface="+mn-lt"/>
                <a:cs typeface="+mn-lt"/>
              </a:rPr>
              <a:t>. To </a:t>
            </a:r>
            <a:r>
              <a:rPr lang="ru-RU" dirty="0" err="1">
                <a:ea typeface="+mn-lt"/>
                <a:cs typeface="+mn-lt"/>
              </a:rPr>
              <a:t>stop</a:t>
            </a:r>
            <a:r>
              <a:rPr lang="ru-RU" dirty="0">
                <a:ea typeface="+mn-lt"/>
                <a:cs typeface="+mn-lt"/>
              </a:rPr>
              <a:t> </a:t>
            </a:r>
            <a:r>
              <a:rPr lang="ru-RU" dirty="0" err="1">
                <a:ea typeface="+mn-lt"/>
                <a:cs typeface="+mn-lt"/>
              </a:rPr>
              <a:t>this</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need</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set</a:t>
            </a:r>
            <a:r>
              <a:rPr lang="ru-RU" dirty="0">
                <a:ea typeface="+mn-lt"/>
                <a:cs typeface="+mn-lt"/>
              </a:rPr>
              <a:t> </a:t>
            </a:r>
            <a:r>
              <a:rPr lang="ru-RU" dirty="0" err="1">
                <a:ea typeface="+mn-lt"/>
                <a:cs typeface="+mn-lt"/>
              </a:rPr>
              <a:t>up</a:t>
            </a:r>
            <a:r>
              <a:rPr lang="ru-RU" dirty="0">
                <a:ea typeface="+mn-lt"/>
                <a:cs typeface="+mn-lt"/>
              </a:rPr>
              <a:t> </a:t>
            </a:r>
            <a:r>
              <a:rPr lang="ru-RU" dirty="0" err="1">
                <a:ea typeface="+mn-lt"/>
                <a:cs typeface="+mn-lt"/>
              </a:rPr>
              <a:t>some</a:t>
            </a:r>
            <a:r>
              <a:rPr lang="ru-RU" dirty="0">
                <a:ea typeface="+mn-lt"/>
                <a:cs typeface="+mn-lt"/>
              </a:rPr>
              <a:t> </a:t>
            </a:r>
            <a:r>
              <a:rPr lang="ru-RU" dirty="0" err="1">
                <a:ea typeface="+mn-lt"/>
                <a:cs typeface="+mn-lt"/>
              </a:rPr>
              <a:t>boundaries</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check</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our</a:t>
            </a:r>
            <a:r>
              <a:rPr lang="ru-RU" dirty="0">
                <a:ea typeface="+mn-lt"/>
                <a:cs typeface="+mn-lt"/>
              </a:rPr>
              <a:t> </a:t>
            </a:r>
            <a:r>
              <a:rPr lang="ru-RU" dirty="0" err="1">
                <a:ea typeface="+mn-lt"/>
                <a:cs typeface="+mn-lt"/>
              </a:rPr>
              <a:t>rectangle</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within</a:t>
            </a:r>
            <a:r>
              <a:rPr lang="ru-RU" dirty="0">
                <a:ea typeface="+mn-lt"/>
                <a:cs typeface="+mn-lt"/>
              </a:rPr>
              <a:t> </a:t>
            </a:r>
            <a:r>
              <a:rPr lang="ru-RU" dirty="0" err="1">
                <a:ea typeface="+mn-lt"/>
                <a:cs typeface="+mn-lt"/>
              </a:rPr>
              <a:t>them</a:t>
            </a:r>
            <a:r>
              <a:rPr lang="ru-RU" dirty="0">
                <a:ea typeface="+mn-lt"/>
                <a:cs typeface="+mn-lt"/>
              </a:rPr>
              <a:t> </a:t>
            </a:r>
            <a:r>
              <a:rPr lang="ru-RU" dirty="0" err="1">
                <a:ea typeface="+mn-lt"/>
                <a:cs typeface="+mn-lt"/>
              </a:rPr>
              <a:t>before</a:t>
            </a:r>
            <a:r>
              <a:rPr lang="ru-RU" dirty="0">
                <a:ea typeface="+mn-lt"/>
                <a:cs typeface="+mn-lt"/>
              </a:rPr>
              <a:t> </a:t>
            </a:r>
            <a:r>
              <a:rPr lang="ru-RU" dirty="0" err="1">
                <a:ea typeface="+mn-lt"/>
                <a:cs typeface="+mn-lt"/>
              </a:rPr>
              <a:t>moving</a:t>
            </a:r>
            <a:r>
              <a:rPr lang="ru-RU" dirty="0">
                <a:ea typeface="+mn-lt"/>
                <a:cs typeface="+mn-lt"/>
              </a:rPr>
              <a:t> </a:t>
            </a:r>
            <a:r>
              <a:rPr lang="ru-RU" dirty="0" err="1">
                <a:ea typeface="+mn-lt"/>
                <a:cs typeface="+mn-lt"/>
              </a:rPr>
              <a:t>it</a:t>
            </a:r>
            <a:r>
              <a:rPr lang="ru-RU" dirty="0">
                <a:ea typeface="+mn-lt"/>
                <a:cs typeface="+mn-lt"/>
              </a:rPr>
              <a:t> </a:t>
            </a:r>
            <a:r>
              <a:rPr lang="ru-RU" dirty="0" err="1">
                <a:ea typeface="+mn-lt"/>
                <a:cs typeface="+mn-lt"/>
              </a:rPr>
              <a:t>again</a:t>
            </a:r>
            <a:r>
              <a:rPr lang="ru-RU" dirty="0">
                <a:ea typeface="+mn-lt"/>
                <a:cs typeface="+mn-lt"/>
              </a:rPr>
              <a:t>.</a:t>
            </a:r>
            <a:endParaRPr lang="ru-RU" dirty="0"/>
          </a:p>
          <a:p>
            <a:pPr>
              <a:buNone/>
            </a:pPr>
            <a:r>
              <a:rPr lang="ru-RU" dirty="0">
                <a:ea typeface="+mn-lt"/>
                <a:cs typeface="+mn-lt"/>
              </a:rPr>
              <a:t>To </a:t>
            </a:r>
            <a:r>
              <a:rPr lang="ru-RU" dirty="0" err="1">
                <a:ea typeface="+mn-lt"/>
                <a:cs typeface="+mn-lt"/>
              </a:rPr>
              <a:t>do</a:t>
            </a:r>
            <a:r>
              <a:rPr lang="ru-RU" dirty="0">
                <a:ea typeface="+mn-lt"/>
                <a:cs typeface="+mn-lt"/>
              </a:rPr>
              <a:t> </a:t>
            </a:r>
            <a:r>
              <a:rPr lang="ru-RU" dirty="0" err="1">
                <a:ea typeface="+mn-lt"/>
                <a:cs typeface="+mn-lt"/>
              </a:rPr>
              <a:t>this</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can</a:t>
            </a:r>
            <a:r>
              <a:rPr lang="ru-RU" dirty="0">
                <a:ea typeface="+mn-lt"/>
                <a:cs typeface="+mn-lt"/>
              </a:rPr>
              <a:t> </a:t>
            </a:r>
            <a:r>
              <a:rPr lang="ru-RU" dirty="0" err="1">
                <a:ea typeface="+mn-lt"/>
                <a:cs typeface="+mn-lt"/>
              </a:rPr>
              <a:t>simply</a:t>
            </a:r>
            <a:r>
              <a:rPr lang="ru-RU" dirty="0">
                <a:ea typeface="+mn-lt"/>
                <a:cs typeface="+mn-lt"/>
              </a:rPr>
              <a:t> </a:t>
            </a:r>
            <a:r>
              <a:rPr lang="ru-RU" dirty="0" err="1">
                <a:ea typeface="+mn-lt"/>
                <a:cs typeface="+mn-lt"/>
              </a:rPr>
              <a:t>check</a:t>
            </a:r>
            <a:r>
              <a:rPr lang="ru-RU" dirty="0">
                <a:ea typeface="+mn-lt"/>
                <a:cs typeface="+mn-lt"/>
              </a:rPr>
              <a:t> </a:t>
            </a:r>
            <a:r>
              <a:rPr lang="ru-RU" dirty="0" err="1">
                <a:ea typeface="+mn-lt"/>
                <a:cs typeface="+mn-lt"/>
              </a:rPr>
              <a:t>the</a:t>
            </a:r>
            <a:r>
              <a:rPr lang="ru-RU" dirty="0">
                <a:ea typeface="+mn-lt"/>
                <a:cs typeface="+mn-lt"/>
              </a:rPr>
              <a:t> x </a:t>
            </a:r>
            <a:r>
              <a:rPr lang="ru-RU" dirty="0" err="1">
                <a:ea typeface="+mn-lt"/>
                <a:cs typeface="+mn-lt"/>
              </a:rPr>
              <a:t>and</a:t>
            </a:r>
            <a:r>
              <a:rPr lang="ru-RU" dirty="0">
                <a:ea typeface="+mn-lt"/>
                <a:cs typeface="+mn-lt"/>
              </a:rPr>
              <a:t> y </a:t>
            </a:r>
            <a:r>
              <a:rPr lang="ru-RU" dirty="0" err="1">
                <a:ea typeface="+mn-lt"/>
                <a:cs typeface="+mn-lt"/>
              </a:rPr>
              <a:t>coordinates</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rectangle</a:t>
            </a:r>
            <a:r>
              <a:rPr lang="ru-RU" dirty="0">
                <a:ea typeface="+mn-lt"/>
                <a:cs typeface="+mn-lt"/>
              </a:rPr>
              <a:t> </a:t>
            </a:r>
            <a:r>
              <a:rPr lang="ru-RU" dirty="0" err="1">
                <a:ea typeface="+mn-lt"/>
                <a:cs typeface="+mn-lt"/>
              </a:rPr>
              <a:t>against</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dimensions</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screen</a:t>
            </a:r>
            <a:r>
              <a:rPr lang="ru-RU" dirty="0">
                <a:ea typeface="+mn-lt"/>
                <a:cs typeface="+mn-lt"/>
              </a:rPr>
              <a:t>. </a:t>
            </a:r>
            <a:r>
              <a:rPr lang="ru-RU" dirty="0" err="1">
                <a:ea typeface="+mn-lt"/>
                <a:cs typeface="+mn-lt"/>
              </a:rPr>
              <a:t>When</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do</a:t>
            </a:r>
            <a:r>
              <a:rPr lang="ru-RU" dirty="0">
                <a:ea typeface="+mn-lt"/>
                <a:cs typeface="+mn-lt"/>
              </a:rPr>
              <a:t> </a:t>
            </a:r>
            <a:r>
              <a:rPr lang="ru-RU" dirty="0" err="1">
                <a:ea typeface="+mn-lt"/>
                <a:cs typeface="+mn-lt"/>
              </a:rPr>
              <a:t>this</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need</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remember</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when</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draw</a:t>
            </a:r>
            <a:r>
              <a:rPr lang="ru-RU" dirty="0">
                <a:ea typeface="+mn-lt"/>
                <a:cs typeface="+mn-lt"/>
              </a:rPr>
              <a:t> </a:t>
            </a:r>
            <a:r>
              <a:rPr lang="ru-RU" dirty="0" err="1">
                <a:ea typeface="+mn-lt"/>
                <a:cs typeface="+mn-lt"/>
              </a:rPr>
              <a:t>something</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pygame</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draw</a:t>
            </a:r>
            <a:r>
              <a:rPr lang="ru-RU" dirty="0">
                <a:ea typeface="+mn-lt"/>
                <a:cs typeface="+mn-lt"/>
              </a:rPr>
              <a:t> </a:t>
            </a:r>
            <a:r>
              <a:rPr lang="ru-RU" dirty="0" err="1">
                <a:ea typeface="+mn-lt"/>
                <a:cs typeface="+mn-lt"/>
              </a:rPr>
              <a:t>from</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top</a:t>
            </a:r>
            <a:r>
              <a:rPr lang="ru-RU" dirty="0">
                <a:ea typeface="+mn-lt"/>
                <a:cs typeface="+mn-lt"/>
              </a:rPr>
              <a:t> </a:t>
            </a:r>
            <a:r>
              <a:rPr lang="ru-RU" dirty="0" err="1">
                <a:ea typeface="+mn-lt"/>
                <a:cs typeface="+mn-lt"/>
              </a:rPr>
              <a:t>left</a:t>
            </a:r>
            <a:r>
              <a:rPr lang="ru-RU" dirty="0">
                <a:ea typeface="+mn-lt"/>
                <a:cs typeface="+mn-lt"/>
              </a:rPr>
              <a:t> </a:t>
            </a:r>
            <a:r>
              <a:rPr lang="ru-RU" dirty="0" err="1">
                <a:ea typeface="+mn-lt"/>
                <a:cs typeface="+mn-lt"/>
              </a:rPr>
              <a:t>hand</a:t>
            </a:r>
            <a:r>
              <a:rPr lang="ru-RU" dirty="0">
                <a:ea typeface="+mn-lt"/>
                <a:cs typeface="+mn-lt"/>
              </a:rPr>
              <a:t> </a:t>
            </a:r>
            <a:r>
              <a:rPr lang="ru-RU" dirty="0" err="1">
                <a:ea typeface="+mn-lt"/>
                <a:cs typeface="+mn-lt"/>
              </a:rPr>
              <a:t>corner</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object</a:t>
            </a:r>
            <a:r>
              <a:rPr lang="ru-RU" dirty="0">
                <a:ea typeface="+mn-lt"/>
                <a:cs typeface="+mn-lt"/>
              </a:rPr>
              <a:t>. </a:t>
            </a:r>
            <a:r>
              <a:rPr lang="ru-RU" dirty="0" err="1">
                <a:ea typeface="+mn-lt"/>
                <a:cs typeface="+mn-lt"/>
              </a:rPr>
              <a:t>This</a:t>
            </a:r>
            <a:r>
              <a:rPr lang="ru-RU" dirty="0">
                <a:ea typeface="+mn-lt"/>
                <a:cs typeface="+mn-lt"/>
              </a:rPr>
              <a:t> </a:t>
            </a:r>
            <a:r>
              <a:rPr lang="ru-RU" dirty="0" err="1">
                <a:ea typeface="+mn-lt"/>
                <a:cs typeface="+mn-lt"/>
              </a:rPr>
              <a:t>means</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top</a:t>
            </a:r>
            <a:r>
              <a:rPr lang="ru-RU" dirty="0">
                <a:ea typeface="+mn-lt"/>
                <a:cs typeface="+mn-lt"/>
              </a:rPr>
              <a:t> </a:t>
            </a:r>
            <a:r>
              <a:rPr lang="ru-RU" dirty="0" err="1">
                <a:ea typeface="+mn-lt"/>
                <a:cs typeface="+mn-lt"/>
              </a:rPr>
              <a:t>left</a:t>
            </a:r>
            <a:r>
              <a:rPr lang="ru-RU" dirty="0">
                <a:ea typeface="+mn-lt"/>
                <a:cs typeface="+mn-lt"/>
              </a:rPr>
              <a:t> </a:t>
            </a:r>
            <a:r>
              <a:rPr lang="ru-RU" dirty="0" err="1">
                <a:ea typeface="+mn-lt"/>
                <a:cs typeface="+mn-lt"/>
              </a:rPr>
              <a:t>corner</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be</a:t>
            </a:r>
            <a:r>
              <a:rPr lang="ru-RU" dirty="0">
                <a:ea typeface="+mn-lt"/>
                <a:cs typeface="+mn-lt"/>
              </a:rPr>
              <a:t> </a:t>
            </a:r>
            <a:r>
              <a:rPr lang="ru-RU" dirty="0" err="1">
                <a:ea typeface="+mn-lt"/>
                <a:cs typeface="+mn-lt"/>
              </a:rPr>
              <a:t>our</a:t>
            </a:r>
            <a:r>
              <a:rPr lang="ru-RU" dirty="0">
                <a:ea typeface="+mn-lt"/>
                <a:cs typeface="+mn-lt"/>
              </a:rPr>
              <a:t> x </a:t>
            </a:r>
            <a:r>
              <a:rPr lang="ru-RU" dirty="0" err="1">
                <a:ea typeface="+mn-lt"/>
                <a:cs typeface="+mn-lt"/>
              </a:rPr>
              <a:t>and</a:t>
            </a:r>
            <a:r>
              <a:rPr lang="ru-RU" dirty="0">
                <a:ea typeface="+mn-lt"/>
                <a:cs typeface="+mn-lt"/>
              </a:rPr>
              <a:t> y </a:t>
            </a:r>
            <a:r>
              <a:rPr lang="ru-RU" dirty="0" err="1">
                <a:ea typeface="+mn-lt"/>
                <a:cs typeface="+mn-lt"/>
              </a:rPr>
              <a:t>values</a:t>
            </a:r>
            <a:r>
              <a:rPr lang="ru-RU" dirty="0">
                <a:ea typeface="+mn-lt"/>
                <a:cs typeface="+mn-lt"/>
              </a:rPr>
              <a:t> </a:t>
            </a:r>
            <a:r>
              <a:rPr lang="ru-RU" dirty="0" err="1">
                <a:ea typeface="+mn-lt"/>
                <a:cs typeface="+mn-lt"/>
              </a:rPr>
              <a:t>while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top</a:t>
            </a:r>
            <a:r>
              <a:rPr lang="ru-RU" dirty="0">
                <a:ea typeface="+mn-lt"/>
                <a:cs typeface="+mn-lt"/>
              </a:rPr>
              <a:t> </a:t>
            </a:r>
            <a:r>
              <a:rPr lang="ru-RU" dirty="0" err="1">
                <a:ea typeface="+mn-lt"/>
                <a:cs typeface="+mn-lt"/>
              </a:rPr>
              <a:t>right</a:t>
            </a:r>
            <a:r>
              <a:rPr lang="ru-RU" dirty="0">
                <a:ea typeface="+mn-lt"/>
                <a:cs typeface="+mn-lt"/>
              </a:rPr>
              <a:t> </a:t>
            </a:r>
            <a:r>
              <a:rPr lang="ru-RU" dirty="0" err="1">
                <a:ea typeface="+mn-lt"/>
                <a:cs typeface="+mn-lt"/>
              </a:rPr>
              <a:t>corner</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be</a:t>
            </a:r>
            <a:r>
              <a:rPr lang="ru-RU" dirty="0">
                <a:ea typeface="+mn-lt"/>
                <a:cs typeface="+mn-lt"/>
              </a:rPr>
              <a:t> (x + </a:t>
            </a:r>
            <a:r>
              <a:rPr lang="ru-RU" dirty="0" err="1">
                <a:ea typeface="+mn-lt"/>
                <a:cs typeface="+mn-lt"/>
              </a:rPr>
              <a:t>width</a:t>
            </a:r>
            <a:r>
              <a:rPr lang="ru-RU" dirty="0">
                <a:ea typeface="+mn-lt"/>
                <a:cs typeface="+mn-lt"/>
              </a:rPr>
              <a:t>, y) </a:t>
            </a:r>
            <a:r>
              <a:rPr lang="ru-RU" dirty="0" err="1">
                <a:ea typeface="+mn-lt"/>
                <a:cs typeface="+mn-lt"/>
              </a:rPr>
              <a:t>and</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bottom</a:t>
            </a:r>
            <a:r>
              <a:rPr lang="ru-RU" dirty="0">
                <a:ea typeface="+mn-lt"/>
                <a:cs typeface="+mn-lt"/>
              </a:rPr>
              <a:t> </a:t>
            </a:r>
            <a:r>
              <a:rPr lang="ru-RU" dirty="0" err="1">
                <a:ea typeface="+mn-lt"/>
                <a:cs typeface="+mn-lt"/>
              </a:rPr>
              <a:t>left</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be</a:t>
            </a:r>
            <a:r>
              <a:rPr lang="ru-RU" dirty="0">
                <a:ea typeface="+mn-lt"/>
                <a:cs typeface="+mn-lt"/>
              </a:rPr>
              <a:t> (x, y + </a:t>
            </a:r>
            <a:r>
              <a:rPr lang="ru-RU" dirty="0" err="1">
                <a:ea typeface="+mn-lt"/>
                <a:cs typeface="+mn-lt"/>
              </a:rPr>
              <a:t>height</a:t>
            </a:r>
            <a:r>
              <a:rPr lang="ru-RU" dirty="0">
                <a:ea typeface="+mn-lt"/>
                <a:cs typeface="+mn-lt"/>
              </a:rPr>
              <a:t>).</a:t>
            </a:r>
            <a:endParaRPr lang="ru-RU" dirty="0"/>
          </a:p>
          <a:p>
            <a:pPr>
              <a:buNone/>
            </a:pPr>
            <a:endParaRPr lang="ru-RU" dirty="0">
              <a:cs typeface="Calibri" panose="020F0502020204030204"/>
            </a:endParaRPr>
          </a:p>
          <a:p>
            <a:pPr marL="0" indent="0">
              <a:buNone/>
            </a:pPr>
            <a:endParaRPr lang="ru-RU" dirty="0">
              <a:cs typeface="Calibri" panose="020F0502020204030204"/>
            </a:endParaRPr>
          </a:p>
        </p:txBody>
      </p:sp>
    </p:spTree>
    <p:extLst>
      <p:ext uri="{BB962C8B-B14F-4D97-AF65-F5344CB8AC3E}">
        <p14:creationId xmlns:p14="http://schemas.microsoft.com/office/powerpoint/2010/main" val="2991324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71CB0C9-187F-4DA3-BF82-4AD7072E7143}"/>
              </a:ext>
            </a:extLst>
          </p:cNvPr>
          <p:cNvSpPr>
            <a:spLocks noGrp="1"/>
          </p:cNvSpPr>
          <p:nvPr>
            <p:ph idx="1"/>
          </p:nvPr>
        </p:nvSpPr>
        <p:spPr>
          <a:xfrm>
            <a:off x="4314" y="-299"/>
            <a:ext cx="12097108" cy="6852997"/>
          </a:xfrm>
        </p:spPr>
        <p:txBody>
          <a:bodyPr vert="horz" lIns="91440" tIns="45720" rIns="91440" bIns="45720" rtlCol="0" anchor="t">
            <a:noAutofit/>
          </a:bodyPr>
          <a:lstStyle/>
          <a:p>
            <a:pPr marL="0" indent="0">
              <a:buNone/>
            </a:pPr>
            <a:r>
              <a:rPr lang="ru-RU" sz="1800" b="1" dirty="0" err="1">
                <a:solidFill>
                  <a:schemeClr val="accent1"/>
                </a:solidFill>
                <a:latin typeface="Consolas"/>
                <a:cs typeface="Calibri" panose="020F0502020204030204"/>
              </a:rPr>
              <a:t>import</a:t>
            </a:r>
            <a:r>
              <a:rPr lang="ru-RU" sz="1800" dirty="0">
                <a:latin typeface="Consolas"/>
                <a:cs typeface="Calibri" panose="020F0502020204030204"/>
              </a:rPr>
              <a:t> </a:t>
            </a:r>
            <a:r>
              <a:rPr lang="ru-RU" sz="1800" dirty="0" err="1">
                <a:latin typeface="Consolas"/>
                <a:cs typeface="Calibri" panose="020F0502020204030204"/>
              </a:rPr>
              <a:t>pygame</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init</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win</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display</a:t>
            </a:r>
            <a:r>
              <a:rPr lang="ru-RU" sz="1800" b="1" dirty="0" err="1">
                <a:latin typeface="Consolas"/>
                <a:cs typeface="Calibri" panose="020F0502020204030204"/>
              </a:rPr>
              <a:t>.</a:t>
            </a:r>
            <a:r>
              <a:rPr lang="ru-RU" sz="1800" dirty="0" err="1">
                <a:latin typeface="Consolas"/>
                <a:cs typeface="Calibri" panose="020F0502020204030204"/>
              </a:rPr>
              <a:t>set_mode</a:t>
            </a:r>
            <a:r>
              <a:rPr lang="ru-RU" sz="1800" b="1" dirty="0">
                <a:latin typeface="Consolas"/>
                <a:cs typeface="Calibri" panose="020F0502020204030204"/>
              </a:rPr>
              <a:t>((</a:t>
            </a:r>
            <a:r>
              <a:rPr lang="ru-RU" sz="1800" b="1" dirty="0">
                <a:solidFill>
                  <a:schemeClr val="accent1"/>
                </a:solidFill>
                <a:latin typeface="Consolas"/>
                <a:cs typeface="Calibri" panose="020F0502020204030204"/>
              </a:rPr>
              <a:t>500</a:t>
            </a:r>
            <a:r>
              <a:rPr lang="ru-RU" sz="1800" b="1" dirty="0">
                <a:latin typeface="Consolas"/>
                <a:cs typeface="Calibri" panose="020F0502020204030204"/>
              </a:rPr>
              <a:t>,</a:t>
            </a:r>
            <a:r>
              <a:rPr lang="ru-RU" sz="1800" b="1" dirty="0">
                <a:solidFill>
                  <a:schemeClr val="accent1"/>
                </a:solidFill>
                <a:latin typeface="Consolas"/>
                <a:cs typeface="Calibri" panose="020F0502020204030204"/>
              </a:rPr>
              <a:t>500</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display</a:t>
            </a:r>
            <a:r>
              <a:rPr lang="ru-RU" sz="1800" b="1" dirty="0" err="1">
                <a:latin typeface="Consolas"/>
                <a:cs typeface="Calibri" panose="020F0502020204030204"/>
              </a:rPr>
              <a:t>.</a:t>
            </a:r>
            <a:r>
              <a:rPr lang="ru-RU" sz="1800" dirty="0" err="1">
                <a:latin typeface="Consolas"/>
                <a:cs typeface="Calibri" panose="020F0502020204030204"/>
              </a:rPr>
              <a:t>set_caption</a:t>
            </a:r>
            <a:r>
              <a:rPr lang="ru-RU" sz="1800" b="1" dirty="0">
                <a:latin typeface="Consolas"/>
                <a:cs typeface="Calibri" panose="020F0502020204030204"/>
              </a:rPr>
              <a:t>(</a:t>
            </a:r>
            <a:r>
              <a:rPr lang="ru-RU" sz="1800" dirty="0">
                <a:latin typeface="Consolas"/>
                <a:cs typeface="Calibri" panose="020F0502020204030204"/>
              </a:rPr>
              <a:t>"First Game"</a:t>
            </a:r>
            <a:r>
              <a:rPr lang="ru-RU" sz="1800" b="1" dirty="0">
                <a:latin typeface="Consolas"/>
                <a:cs typeface="Calibri" panose="020F0502020204030204"/>
              </a:rPr>
              <a:t>)</a:t>
            </a:r>
            <a:r>
              <a:rPr lang="ru-RU" sz="1800" dirty="0">
                <a:latin typeface="Consolas"/>
                <a:cs typeface="Calibri" panose="020F0502020204030204"/>
              </a:rPr>
              <a:t>
x </a:t>
            </a:r>
            <a:r>
              <a:rPr lang="ru-RU" sz="1800" b="1" dirty="0">
                <a:latin typeface="Consolas"/>
                <a:cs typeface="Calibri" panose="020F0502020204030204"/>
              </a:rPr>
              <a:t>=</a:t>
            </a:r>
            <a:r>
              <a:rPr lang="ru-RU" sz="1800" dirty="0">
                <a:latin typeface="Consolas"/>
                <a:cs typeface="Calibri" panose="020F0502020204030204"/>
              </a:rPr>
              <a:t> </a:t>
            </a:r>
            <a:r>
              <a:rPr lang="ru-RU" sz="1800" b="1" dirty="0">
                <a:solidFill>
                  <a:schemeClr val="accent1"/>
                </a:solidFill>
                <a:latin typeface="Consolas"/>
                <a:cs typeface="Calibri" panose="020F0502020204030204"/>
              </a:rPr>
              <a:t>50</a:t>
            </a:r>
            <a:r>
              <a:rPr lang="ru-RU" sz="1800" dirty="0">
                <a:latin typeface="Consolas"/>
                <a:cs typeface="Calibri" panose="020F0502020204030204"/>
              </a:rPr>
              <a:t>
y </a:t>
            </a:r>
            <a:r>
              <a:rPr lang="ru-RU" sz="1800" b="1" dirty="0">
                <a:latin typeface="Consolas"/>
                <a:cs typeface="Calibri" panose="020F0502020204030204"/>
              </a:rPr>
              <a:t>=</a:t>
            </a:r>
            <a:r>
              <a:rPr lang="ru-RU" sz="1800" dirty="0">
                <a:latin typeface="Consolas"/>
                <a:cs typeface="Calibri" panose="020F0502020204030204"/>
              </a:rPr>
              <a:t> </a:t>
            </a:r>
            <a:r>
              <a:rPr lang="ru-RU" sz="1800" b="1" dirty="0">
                <a:solidFill>
                  <a:schemeClr val="accent1"/>
                </a:solidFill>
                <a:latin typeface="Consolas"/>
                <a:cs typeface="Calibri" panose="020F0502020204030204"/>
              </a:rPr>
              <a:t>50</a:t>
            </a:r>
            <a:r>
              <a:rPr lang="ru-RU" sz="1800" dirty="0">
                <a:latin typeface="Consolas"/>
                <a:cs typeface="Calibri" panose="020F0502020204030204"/>
              </a:rPr>
              <a:t>
</a:t>
            </a:r>
            <a:r>
              <a:rPr lang="ru-RU" sz="1800" dirty="0" err="1">
                <a:latin typeface="Consolas"/>
                <a:cs typeface="Calibri" panose="020F0502020204030204"/>
              </a:rPr>
              <a:t>width</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solidFill>
                  <a:schemeClr val="accent1"/>
                </a:solidFill>
                <a:latin typeface="Consolas"/>
                <a:cs typeface="Calibri" panose="020F0502020204030204"/>
              </a:rPr>
              <a:t>40</a:t>
            </a:r>
            <a:r>
              <a:rPr lang="ru-RU" sz="1800" dirty="0">
                <a:latin typeface="Consolas"/>
                <a:cs typeface="Calibri" panose="020F0502020204030204"/>
              </a:rPr>
              <a:t>
</a:t>
            </a:r>
            <a:r>
              <a:rPr lang="ru-RU" sz="1800" dirty="0" err="1">
                <a:latin typeface="Consolas"/>
                <a:cs typeface="Calibri" panose="020F0502020204030204"/>
              </a:rPr>
              <a:t>height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solidFill>
                  <a:schemeClr val="accent1"/>
                </a:solidFill>
                <a:latin typeface="Consolas"/>
                <a:cs typeface="Calibri" panose="020F0502020204030204"/>
              </a:rPr>
              <a:t>60</a:t>
            </a:r>
            <a:r>
              <a:rPr lang="ru-RU" sz="1800" dirty="0">
                <a:latin typeface="Consolas"/>
                <a:cs typeface="Calibri" panose="020F0502020204030204"/>
              </a:rPr>
              <a:t>
</a:t>
            </a:r>
            <a:r>
              <a:rPr lang="ru-RU" sz="1800" dirty="0" err="1">
                <a:latin typeface="Consolas"/>
                <a:cs typeface="Calibri" panose="020F0502020204030204"/>
              </a:rPr>
              <a:t>vel</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solidFill>
                  <a:schemeClr val="accent1"/>
                </a:solidFill>
                <a:latin typeface="Consolas"/>
                <a:cs typeface="Calibri" panose="020F0502020204030204"/>
              </a:rPr>
              <a:t>5</a:t>
            </a:r>
            <a:r>
              <a:rPr lang="ru-RU" sz="1800" dirty="0">
                <a:solidFill>
                  <a:schemeClr val="accent1"/>
                </a:solidFill>
                <a:latin typeface="Consolas"/>
                <a:cs typeface="Calibri" panose="020F0502020204030204"/>
              </a:rPr>
              <a:t>
</a:t>
            </a:r>
            <a:r>
              <a:rPr lang="ru-RU" sz="1800" dirty="0">
                <a:latin typeface="Consolas"/>
                <a:cs typeface="Calibri" panose="020F0502020204030204"/>
              </a:rPr>
              <a:t>
</a:t>
            </a:r>
            <a:r>
              <a:rPr lang="ru-RU" sz="1800" dirty="0" err="1">
                <a:latin typeface="Consolas"/>
                <a:cs typeface="Calibri" panose="020F0502020204030204"/>
              </a:rPr>
              <a:t>run</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True</a:t>
            </a:r>
            <a:r>
              <a:rPr lang="ru-RU" sz="1800" dirty="0">
                <a:latin typeface="Consolas"/>
                <a:cs typeface="Calibri" panose="020F0502020204030204"/>
              </a:rPr>
              <a:t>
</a:t>
            </a:r>
            <a:r>
              <a:rPr lang="ru-RU" sz="1800" b="1" dirty="0" err="1">
                <a:latin typeface="Consolas"/>
                <a:cs typeface="Calibri" panose="020F0502020204030204"/>
              </a:rPr>
              <a:t>while</a:t>
            </a:r>
            <a:r>
              <a:rPr lang="ru-RU" sz="1800" dirty="0">
                <a:latin typeface="Consolas"/>
                <a:cs typeface="Calibri" panose="020F0502020204030204"/>
              </a:rPr>
              <a:t> </a:t>
            </a:r>
            <a:r>
              <a:rPr lang="ru-RU" sz="1800" dirty="0" err="1">
                <a:latin typeface="Consolas"/>
                <a:cs typeface="Calibri" panose="020F0502020204030204"/>
              </a:rPr>
              <a:t>run</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time</a:t>
            </a:r>
            <a:r>
              <a:rPr lang="ru-RU" sz="1800" b="1" dirty="0" err="1">
                <a:latin typeface="Consolas"/>
                <a:cs typeface="Calibri" panose="020F0502020204030204"/>
              </a:rPr>
              <a:t>.</a:t>
            </a:r>
            <a:r>
              <a:rPr lang="ru-RU" sz="1800" dirty="0" err="1">
                <a:latin typeface="Consolas"/>
                <a:cs typeface="Calibri" panose="020F0502020204030204"/>
              </a:rPr>
              <a:t>delay</a:t>
            </a:r>
            <a:r>
              <a:rPr lang="ru-RU" sz="1800" b="1" dirty="0">
                <a:latin typeface="Consolas"/>
                <a:cs typeface="Calibri" panose="020F0502020204030204"/>
              </a:rPr>
              <a:t>(100)</a:t>
            </a:r>
            <a:r>
              <a:rPr lang="ru-RU" sz="1800" dirty="0">
                <a:latin typeface="Consolas"/>
                <a:cs typeface="Calibri" panose="020F0502020204030204"/>
              </a:rPr>
              <a:t>
    </a:t>
            </a:r>
            <a:r>
              <a:rPr lang="ru-RU" sz="1800" b="1" dirty="0" err="1">
                <a:latin typeface="Consolas"/>
                <a:cs typeface="Calibri" panose="020F0502020204030204"/>
              </a:rPr>
              <a:t>for</a:t>
            </a:r>
            <a:r>
              <a:rPr lang="ru-RU" sz="1800" dirty="0">
                <a:latin typeface="Consolas"/>
                <a:cs typeface="Calibri" panose="020F0502020204030204"/>
              </a:rPr>
              <a:t> </a:t>
            </a:r>
            <a:r>
              <a:rPr lang="ru-RU" sz="1800" dirty="0" err="1">
                <a:latin typeface="Consolas"/>
                <a:cs typeface="Calibri" panose="020F0502020204030204"/>
              </a:rPr>
              <a:t>event</a:t>
            </a:r>
            <a:r>
              <a:rPr lang="ru-RU" sz="1800" dirty="0">
                <a:latin typeface="Consolas"/>
                <a:cs typeface="Calibri" panose="020F0502020204030204"/>
              </a:rPr>
              <a:t> </a:t>
            </a:r>
            <a:r>
              <a:rPr lang="ru-RU" sz="1800" b="1" dirty="0" err="1">
                <a:latin typeface="Consolas"/>
                <a:cs typeface="Calibri" panose="020F0502020204030204"/>
              </a:rPr>
              <a:t>in</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event</a:t>
            </a:r>
            <a:r>
              <a:rPr lang="ru-RU" sz="1800" b="1" dirty="0" err="1">
                <a:latin typeface="Consolas"/>
                <a:cs typeface="Calibri" panose="020F0502020204030204"/>
              </a:rPr>
              <a:t>.</a:t>
            </a:r>
            <a:r>
              <a:rPr lang="ru-RU" sz="1800" dirty="0" err="1">
                <a:latin typeface="Consolas"/>
                <a:cs typeface="Calibri" panose="020F0502020204030204"/>
              </a:rPr>
              <a:t>get</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if</a:t>
            </a:r>
            <a:r>
              <a:rPr lang="ru-RU" sz="1800" dirty="0">
                <a:latin typeface="Consolas"/>
                <a:cs typeface="Calibri" panose="020F0502020204030204"/>
              </a:rPr>
              <a:t> </a:t>
            </a:r>
            <a:r>
              <a:rPr lang="ru-RU" sz="1800" dirty="0" err="1">
                <a:latin typeface="Consolas"/>
                <a:cs typeface="Calibri" panose="020F0502020204030204"/>
              </a:rPr>
              <a:t>event</a:t>
            </a:r>
            <a:r>
              <a:rPr lang="ru-RU" sz="1800" b="1" dirty="0" err="1">
                <a:latin typeface="Consolas"/>
                <a:cs typeface="Calibri" panose="020F0502020204030204"/>
              </a:rPr>
              <a:t>.</a:t>
            </a:r>
            <a:r>
              <a:rPr lang="ru-RU" sz="1800" dirty="0" err="1">
                <a:latin typeface="Consolas"/>
                <a:cs typeface="Calibri" panose="020F0502020204030204"/>
              </a:rPr>
              <a:t>type</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QUIT</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run</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False</a:t>
            </a:r>
            <a:r>
              <a:rPr lang="ru-RU" sz="1800" dirty="0">
                <a:latin typeface="Consolas"/>
                <a:cs typeface="Calibri" panose="020F0502020204030204"/>
              </a:rPr>
              <a:t>
    </a:t>
            </a:r>
            <a:r>
              <a:rPr lang="ru-RU" sz="1800" dirty="0" err="1">
                <a:latin typeface="Consolas"/>
                <a:cs typeface="Calibri" panose="020F0502020204030204"/>
              </a:rPr>
              <a:t>keys</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key</a:t>
            </a:r>
            <a:r>
              <a:rPr lang="ru-RU" sz="1800" b="1" dirty="0" err="1">
                <a:latin typeface="Consolas"/>
                <a:cs typeface="Calibri" panose="020F0502020204030204"/>
              </a:rPr>
              <a:t>.</a:t>
            </a:r>
            <a:r>
              <a:rPr lang="ru-RU" sz="1800" dirty="0" err="1">
                <a:latin typeface="Consolas"/>
                <a:cs typeface="Calibri" panose="020F0502020204030204"/>
              </a:rPr>
              <a:t>get_pressed</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if</a:t>
            </a:r>
            <a:r>
              <a:rPr lang="ru-RU" sz="1800" dirty="0">
                <a:latin typeface="Consolas"/>
                <a:cs typeface="Calibri" panose="020F0502020204030204"/>
              </a:rPr>
              <a:t> </a:t>
            </a:r>
            <a:r>
              <a:rPr lang="ru-RU" sz="1800" dirty="0" err="1">
                <a:latin typeface="Consolas"/>
                <a:cs typeface="Calibri" panose="020F0502020204030204"/>
              </a:rPr>
              <a:t>keys</a:t>
            </a:r>
            <a:r>
              <a:rPr lang="ru-RU" sz="1800" b="1" dirty="0">
                <a:latin typeface="Consolas"/>
                <a:cs typeface="Calibri" panose="020F0502020204030204"/>
              </a:rPr>
              <a:t>[</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K_LEFT</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and</a:t>
            </a:r>
            <a:r>
              <a:rPr lang="ru-RU" sz="1800" dirty="0">
                <a:latin typeface="Consolas"/>
                <a:cs typeface="Calibri" panose="020F0502020204030204"/>
              </a:rPr>
              <a:t> x </a:t>
            </a:r>
            <a:r>
              <a:rPr lang="ru-RU" sz="1800" b="1" dirty="0">
                <a:latin typeface="Consolas"/>
                <a:cs typeface="Calibri" panose="020F0502020204030204"/>
              </a:rPr>
              <a:t>&gt;</a:t>
            </a:r>
            <a:r>
              <a:rPr lang="ru-RU" sz="1800" dirty="0">
                <a:latin typeface="Consolas"/>
                <a:cs typeface="Calibri" panose="020F0502020204030204"/>
              </a:rPr>
              <a:t> </a:t>
            </a:r>
            <a:r>
              <a:rPr lang="ru-RU" sz="1800" dirty="0" err="1">
                <a:latin typeface="Consolas"/>
                <a:cs typeface="Calibri" panose="020F0502020204030204"/>
              </a:rPr>
              <a:t>vel</a:t>
            </a:r>
            <a:r>
              <a:rPr lang="ru-RU" sz="1800" b="1" dirty="0">
                <a:latin typeface="Consolas"/>
                <a:cs typeface="Calibri" panose="020F0502020204030204"/>
              </a:rPr>
              <a:t>:</a:t>
            </a:r>
            <a:r>
              <a:rPr lang="ru-RU" sz="1800" dirty="0">
                <a:latin typeface="Consolas"/>
                <a:cs typeface="Calibri" panose="020F0502020204030204"/>
              </a:rPr>
              <a:t>  </a:t>
            </a:r>
            <a:r>
              <a:rPr lang="ru-RU" sz="1800" i="1" dirty="0">
                <a:latin typeface="Consolas"/>
                <a:cs typeface="Calibri" panose="020F0502020204030204"/>
              </a:rPr>
              <a:t># </a:t>
            </a:r>
            <a:r>
              <a:rPr lang="ru-RU" sz="1800" i="1" dirty="0" err="1">
                <a:latin typeface="Consolas"/>
                <a:cs typeface="Calibri" panose="020F0502020204030204"/>
              </a:rPr>
              <a:t>Making</a:t>
            </a:r>
            <a:r>
              <a:rPr lang="ru-RU" sz="1800" i="1" dirty="0">
                <a:latin typeface="Consolas"/>
                <a:cs typeface="Calibri" panose="020F0502020204030204"/>
              </a:rPr>
              <a:t> </a:t>
            </a:r>
            <a:r>
              <a:rPr lang="ru-RU" sz="1800" i="1" dirty="0" err="1">
                <a:latin typeface="Consolas"/>
                <a:cs typeface="Calibri" panose="020F0502020204030204"/>
              </a:rPr>
              <a:t>sure</a:t>
            </a:r>
            <a:r>
              <a:rPr lang="ru-RU" sz="1800" i="1" dirty="0">
                <a:latin typeface="Consolas"/>
                <a:cs typeface="Calibri" panose="020F0502020204030204"/>
              </a:rPr>
              <a:t> </a:t>
            </a:r>
            <a:r>
              <a:rPr lang="ru-RU" sz="1800" i="1" dirty="0" err="1">
                <a:latin typeface="Consolas"/>
                <a:cs typeface="Calibri" panose="020F0502020204030204"/>
              </a:rPr>
              <a:t>the</a:t>
            </a:r>
            <a:r>
              <a:rPr lang="ru-RU" sz="1800" i="1" dirty="0">
                <a:latin typeface="Consolas"/>
                <a:cs typeface="Calibri" panose="020F0502020204030204"/>
              </a:rPr>
              <a:t> </a:t>
            </a:r>
            <a:r>
              <a:rPr lang="ru-RU" sz="1800" i="1" dirty="0" err="1">
                <a:latin typeface="Consolas"/>
                <a:cs typeface="Calibri" panose="020F0502020204030204"/>
              </a:rPr>
              <a:t>top</a:t>
            </a:r>
            <a:r>
              <a:rPr lang="ru-RU" sz="1800" i="1" dirty="0">
                <a:latin typeface="Consolas"/>
                <a:cs typeface="Calibri" panose="020F0502020204030204"/>
              </a:rPr>
              <a:t> </a:t>
            </a:r>
            <a:r>
              <a:rPr lang="ru-RU" sz="1800" i="1" dirty="0" err="1">
                <a:latin typeface="Consolas"/>
                <a:cs typeface="Calibri" panose="020F0502020204030204"/>
              </a:rPr>
              <a:t>left</a:t>
            </a:r>
            <a:r>
              <a:rPr lang="ru-RU" sz="1800" i="1" dirty="0">
                <a:latin typeface="Consolas"/>
                <a:cs typeface="Calibri" panose="020F0502020204030204"/>
              </a:rPr>
              <a:t> </a:t>
            </a:r>
            <a:r>
              <a:rPr lang="ru-RU" sz="1800" i="1" dirty="0" err="1">
                <a:latin typeface="Consolas"/>
                <a:cs typeface="Calibri" panose="020F0502020204030204"/>
              </a:rPr>
              <a:t>position</a:t>
            </a:r>
            <a:r>
              <a:rPr lang="ru-RU" sz="1800" i="1" dirty="0">
                <a:latin typeface="Consolas"/>
                <a:cs typeface="Calibri" panose="020F0502020204030204"/>
              </a:rPr>
              <a:t> </a:t>
            </a:r>
            <a:r>
              <a:rPr lang="ru-RU" sz="1800" i="1" dirty="0" err="1">
                <a:latin typeface="Consolas"/>
                <a:cs typeface="Calibri" panose="020F0502020204030204"/>
              </a:rPr>
              <a:t>of</a:t>
            </a:r>
            <a:r>
              <a:rPr lang="ru-RU" sz="1800" i="1" dirty="0">
                <a:latin typeface="Consolas"/>
                <a:cs typeface="Calibri" panose="020F0502020204030204"/>
              </a:rPr>
              <a:t> </a:t>
            </a:r>
            <a:r>
              <a:rPr lang="ru-RU" sz="1800" i="1" dirty="0" err="1">
                <a:latin typeface="Consolas"/>
                <a:cs typeface="Calibri" panose="020F0502020204030204"/>
              </a:rPr>
              <a:t>our</a:t>
            </a:r>
            <a:r>
              <a:rPr lang="ru-RU" sz="1800" i="1" dirty="0">
                <a:latin typeface="Consolas"/>
                <a:cs typeface="Calibri" panose="020F0502020204030204"/>
              </a:rPr>
              <a:t> </a:t>
            </a:r>
            <a:r>
              <a:rPr lang="ru-RU" sz="1800" i="1" dirty="0" err="1">
                <a:latin typeface="Consolas"/>
                <a:cs typeface="Calibri" panose="020F0502020204030204"/>
              </a:rPr>
              <a:t>character</a:t>
            </a:r>
            <a:r>
              <a:rPr lang="ru-RU" sz="1800" i="1" dirty="0">
                <a:latin typeface="Consolas"/>
                <a:cs typeface="Calibri" panose="020F0502020204030204"/>
              </a:rPr>
              <a:t> </a:t>
            </a:r>
            <a:r>
              <a:rPr lang="ru-RU" sz="1800" i="1" dirty="0" err="1">
                <a:latin typeface="Consolas"/>
                <a:cs typeface="Calibri" panose="020F0502020204030204"/>
              </a:rPr>
              <a:t>is</a:t>
            </a:r>
            <a:r>
              <a:rPr lang="ru-RU" sz="1800" i="1" dirty="0">
                <a:latin typeface="Consolas"/>
                <a:cs typeface="Calibri" panose="020F0502020204030204"/>
              </a:rPr>
              <a:t> </a:t>
            </a:r>
            <a:r>
              <a:rPr lang="ru-RU" sz="1800" i="1" dirty="0" err="1">
                <a:latin typeface="Consolas"/>
                <a:cs typeface="Calibri" panose="020F0502020204030204"/>
              </a:rPr>
              <a:t>greater</a:t>
            </a:r>
            <a:r>
              <a:rPr lang="ru-RU" sz="1800" i="1" dirty="0">
                <a:latin typeface="Consolas"/>
                <a:cs typeface="Calibri" panose="020F0502020204030204"/>
              </a:rPr>
              <a:t> </a:t>
            </a:r>
            <a:r>
              <a:rPr lang="ru-RU" sz="1800" i="1" dirty="0" err="1">
                <a:latin typeface="Consolas"/>
                <a:cs typeface="Calibri" panose="020F0502020204030204"/>
              </a:rPr>
              <a:t>than</a:t>
            </a:r>
            <a:r>
              <a:rPr lang="ru-RU" sz="1800" i="1" dirty="0">
                <a:latin typeface="Consolas"/>
                <a:cs typeface="Calibri" panose="020F0502020204030204"/>
              </a:rPr>
              <a:t> </a:t>
            </a:r>
            <a:r>
              <a:rPr lang="ru-RU" sz="1800" i="1" dirty="0" err="1">
                <a:latin typeface="Consolas"/>
                <a:cs typeface="Calibri" panose="020F0502020204030204"/>
              </a:rPr>
              <a:t>our</a:t>
            </a:r>
            <a:r>
              <a:rPr lang="ru-RU" sz="1800" i="1" dirty="0">
                <a:latin typeface="Consolas"/>
                <a:cs typeface="Calibri" panose="020F0502020204030204"/>
              </a:rPr>
              <a:t> </a:t>
            </a:r>
            <a:r>
              <a:rPr lang="ru-RU" sz="1800" i="1" dirty="0" err="1">
                <a:latin typeface="Consolas"/>
                <a:cs typeface="Calibri" panose="020F0502020204030204"/>
              </a:rPr>
              <a:t>vel</a:t>
            </a:r>
            <a:r>
              <a:rPr lang="ru-RU" sz="1800" i="1" dirty="0">
                <a:latin typeface="Consolas"/>
                <a:cs typeface="Calibri" panose="020F0502020204030204"/>
              </a:rPr>
              <a:t> </a:t>
            </a:r>
            <a:r>
              <a:rPr lang="ru-RU" sz="1800" i="1" dirty="0" err="1">
                <a:latin typeface="Consolas"/>
                <a:cs typeface="Calibri" panose="020F0502020204030204"/>
              </a:rPr>
              <a:t>so</a:t>
            </a:r>
            <a:r>
              <a:rPr lang="ru-RU" sz="1800" i="1" dirty="0">
                <a:latin typeface="Consolas"/>
                <a:cs typeface="Calibri" panose="020F0502020204030204"/>
              </a:rPr>
              <a:t> </a:t>
            </a:r>
            <a:r>
              <a:rPr lang="ru-RU" sz="1800" i="1" dirty="0" err="1">
                <a:latin typeface="Consolas"/>
                <a:cs typeface="Calibri" panose="020F0502020204030204"/>
              </a:rPr>
              <a:t>we</a:t>
            </a:r>
            <a:r>
              <a:rPr lang="ru-RU" sz="1800" i="1" dirty="0">
                <a:latin typeface="Consolas"/>
                <a:cs typeface="Calibri" panose="020F0502020204030204"/>
              </a:rPr>
              <a:t> </a:t>
            </a:r>
            <a:r>
              <a:rPr lang="ru-RU" sz="1800" i="1" dirty="0" err="1">
                <a:latin typeface="Consolas"/>
                <a:cs typeface="Calibri" panose="020F0502020204030204"/>
              </a:rPr>
              <a:t>never</a:t>
            </a:r>
            <a:r>
              <a:rPr lang="ru-RU" sz="1800" i="1" dirty="0">
                <a:latin typeface="Consolas"/>
                <a:cs typeface="Calibri" panose="020F0502020204030204"/>
              </a:rPr>
              <a:t> </a:t>
            </a:r>
            <a:r>
              <a:rPr lang="ru-RU" sz="1800" i="1" dirty="0" err="1">
                <a:latin typeface="Consolas"/>
                <a:cs typeface="Calibri" panose="020F0502020204030204"/>
              </a:rPr>
              <a:t>move</a:t>
            </a:r>
            <a:r>
              <a:rPr lang="ru-RU" sz="1800" i="1" dirty="0">
                <a:latin typeface="Consolas"/>
                <a:cs typeface="Calibri" panose="020F0502020204030204"/>
              </a:rPr>
              <a:t> </a:t>
            </a:r>
            <a:r>
              <a:rPr lang="ru-RU" sz="1800" i="1" dirty="0" err="1">
                <a:latin typeface="Consolas"/>
                <a:cs typeface="Calibri" panose="020F0502020204030204"/>
              </a:rPr>
              <a:t>off</a:t>
            </a:r>
            <a:r>
              <a:rPr lang="ru-RU" sz="1800" i="1" dirty="0">
                <a:latin typeface="Consolas"/>
                <a:cs typeface="Calibri" panose="020F0502020204030204"/>
              </a:rPr>
              <a:t> </a:t>
            </a:r>
            <a:r>
              <a:rPr lang="ru-RU" sz="1800" i="1" dirty="0" err="1">
                <a:latin typeface="Consolas"/>
                <a:cs typeface="Calibri" panose="020F0502020204030204"/>
              </a:rPr>
              <a:t>the</a:t>
            </a:r>
            <a:r>
              <a:rPr lang="ru-RU" sz="1800" i="1" dirty="0">
                <a:latin typeface="Consolas"/>
                <a:cs typeface="Calibri" panose="020F0502020204030204"/>
              </a:rPr>
              <a:t> </a:t>
            </a:r>
            <a:r>
              <a:rPr lang="ru-RU" sz="1800" i="1" dirty="0" err="1">
                <a:latin typeface="Consolas"/>
                <a:cs typeface="Calibri" panose="020F0502020204030204"/>
              </a:rPr>
              <a:t>screen</a:t>
            </a:r>
            <a:r>
              <a:rPr lang="ru-RU" sz="1800" i="1" dirty="0">
                <a:latin typeface="Consolas"/>
                <a:cs typeface="Calibri" panose="020F0502020204030204"/>
              </a:rPr>
              <a:t>.</a:t>
            </a:r>
            <a:r>
              <a:rPr lang="ru-RU" sz="1800" dirty="0">
                <a:latin typeface="Consolas"/>
                <a:cs typeface="Calibri" panose="020F0502020204030204"/>
              </a:rPr>
              <a:t>
        x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vel</a:t>
            </a:r>
            <a:r>
              <a:rPr lang="ru-RU" sz="1800" dirty="0">
                <a:latin typeface="Consolas"/>
                <a:cs typeface="Calibri" panose="020F0502020204030204"/>
              </a:rPr>
              <a:t>
    </a:t>
            </a:r>
            <a:r>
              <a:rPr lang="ru-RU" sz="1800" b="1" dirty="0" err="1">
                <a:latin typeface="Consolas"/>
                <a:cs typeface="Calibri" panose="020F0502020204030204"/>
              </a:rPr>
              <a:t>if</a:t>
            </a:r>
            <a:r>
              <a:rPr lang="ru-RU" sz="1800" dirty="0">
                <a:latin typeface="Consolas"/>
                <a:cs typeface="Calibri" panose="020F0502020204030204"/>
              </a:rPr>
              <a:t> </a:t>
            </a:r>
            <a:r>
              <a:rPr lang="ru-RU" sz="1800" dirty="0" err="1">
                <a:latin typeface="Consolas"/>
                <a:cs typeface="Calibri" panose="020F0502020204030204"/>
              </a:rPr>
              <a:t>keys</a:t>
            </a:r>
            <a:r>
              <a:rPr lang="ru-RU" sz="1800" b="1" dirty="0">
                <a:latin typeface="Consolas"/>
                <a:cs typeface="Calibri" panose="020F0502020204030204"/>
              </a:rPr>
              <a:t>[</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K_RIGHT</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and</a:t>
            </a:r>
            <a:r>
              <a:rPr lang="ru-RU" sz="1800" dirty="0">
                <a:latin typeface="Consolas"/>
                <a:cs typeface="Calibri" panose="020F0502020204030204"/>
              </a:rPr>
              <a:t> x </a:t>
            </a:r>
            <a:r>
              <a:rPr lang="ru-RU" sz="1800" b="1" dirty="0">
                <a:latin typeface="Consolas"/>
                <a:cs typeface="Calibri" panose="020F0502020204030204"/>
              </a:rPr>
              <a:t>&lt;</a:t>
            </a:r>
            <a:r>
              <a:rPr lang="ru-RU" sz="1800" dirty="0">
                <a:latin typeface="Consolas"/>
                <a:cs typeface="Calibri" panose="020F0502020204030204"/>
              </a:rPr>
              <a:t> </a:t>
            </a:r>
            <a:r>
              <a:rPr lang="ru-RU" sz="1800" b="1" dirty="0">
                <a:latin typeface="Consolas"/>
                <a:cs typeface="Calibri" panose="020F0502020204030204"/>
              </a:rPr>
              <a:t>500</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vel</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width</a:t>
            </a:r>
            <a:r>
              <a:rPr lang="ru-RU" sz="1800" b="1" dirty="0">
                <a:latin typeface="Consolas"/>
                <a:cs typeface="Calibri" panose="020F0502020204030204"/>
              </a:rPr>
              <a:t>:</a:t>
            </a:r>
            <a:r>
              <a:rPr lang="ru-RU" sz="1800" dirty="0">
                <a:latin typeface="Consolas"/>
                <a:cs typeface="Calibri" panose="020F0502020204030204"/>
              </a:rPr>
              <a:t>  </a:t>
            </a:r>
            <a:r>
              <a:rPr lang="ru-RU" sz="1800" i="1" dirty="0">
                <a:latin typeface="Consolas"/>
                <a:cs typeface="Calibri" panose="020F0502020204030204"/>
              </a:rPr>
              <a:t># </a:t>
            </a:r>
            <a:r>
              <a:rPr lang="ru-RU" sz="1800" i="1" dirty="0" err="1">
                <a:latin typeface="Consolas"/>
                <a:cs typeface="Calibri" panose="020F0502020204030204"/>
              </a:rPr>
              <a:t>Making</a:t>
            </a:r>
            <a:r>
              <a:rPr lang="ru-RU" sz="1800" i="1" dirty="0">
                <a:latin typeface="Consolas"/>
                <a:cs typeface="Calibri" panose="020F0502020204030204"/>
              </a:rPr>
              <a:t> </a:t>
            </a:r>
            <a:r>
              <a:rPr lang="ru-RU" sz="1800" i="1" dirty="0" err="1">
                <a:latin typeface="Consolas"/>
                <a:cs typeface="Calibri" panose="020F0502020204030204"/>
              </a:rPr>
              <a:t>sure</a:t>
            </a:r>
            <a:r>
              <a:rPr lang="ru-RU" sz="1800" i="1" dirty="0">
                <a:latin typeface="Consolas"/>
                <a:cs typeface="Calibri" panose="020F0502020204030204"/>
              </a:rPr>
              <a:t> </a:t>
            </a:r>
            <a:r>
              <a:rPr lang="ru-RU" sz="1800" i="1" dirty="0" err="1">
                <a:latin typeface="Consolas"/>
                <a:cs typeface="Calibri" panose="020F0502020204030204"/>
              </a:rPr>
              <a:t>the</a:t>
            </a:r>
            <a:r>
              <a:rPr lang="ru-RU" sz="1800" i="1" dirty="0">
                <a:latin typeface="Consolas"/>
                <a:cs typeface="Calibri" panose="020F0502020204030204"/>
              </a:rPr>
              <a:t> </a:t>
            </a:r>
            <a:r>
              <a:rPr lang="ru-RU" sz="1800" i="1" dirty="0" err="1">
                <a:latin typeface="Consolas"/>
                <a:cs typeface="Calibri" panose="020F0502020204030204"/>
              </a:rPr>
              <a:t>top</a:t>
            </a:r>
            <a:r>
              <a:rPr lang="ru-RU" sz="1800" i="1" dirty="0">
                <a:latin typeface="Consolas"/>
                <a:cs typeface="Calibri" panose="020F0502020204030204"/>
              </a:rPr>
              <a:t> </a:t>
            </a:r>
            <a:r>
              <a:rPr lang="ru-RU" sz="1800" i="1" dirty="0" err="1">
                <a:latin typeface="Consolas"/>
                <a:cs typeface="Calibri" panose="020F0502020204030204"/>
              </a:rPr>
              <a:t>right</a:t>
            </a:r>
            <a:r>
              <a:rPr lang="ru-RU" sz="1800" i="1" dirty="0">
                <a:latin typeface="Consolas"/>
                <a:cs typeface="Calibri" panose="020F0502020204030204"/>
              </a:rPr>
              <a:t> </a:t>
            </a:r>
            <a:r>
              <a:rPr lang="ru-RU" sz="1800" i="1" dirty="0" err="1">
                <a:latin typeface="Consolas"/>
                <a:cs typeface="Calibri" panose="020F0502020204030204"/>
              </a:rPr>
              <a:t>corner</a:t>
            </a:r>
            <a:r>
              <a:rPr lang="ru-RU" sz="1800" i="1" dirty="0">
                <a:latin typeface="Consolas"/>
                <a:cs typeface="Calibri" panose="020F0502020204030204"/>
              </a:rPr>
              <a:t> </a:t>
            </a:r>
            <a:r>
              <a:rPr lang="ru-RU" sz="1800" i="1" dirty="0" err="1">
                <a:latin typeface="Consolas"/>
                <a:cs typeface="Calibri" panose="020F0502020204030204"/>
              </a:rPr>
              <a:t>of</a:t>
            </a:r>
            <a:r>
              <a:rPr lang="ru-RU" sz="1800" i="1" dirty="0">
                <a:latin typeface="Consolas"/>
                <a:cs typeface="Calibri" panose="020F0502020204030204"/>
              </a:rPr>
              <a:t> </a:t>
            </a:r>
            <a:r>
              <a:rPr lang="ru-RU" sz="1800" i="1" dirty="0" err="1">
                <a:latin typeface="Consolas"/>
                <a:cs typeface="Calibri" panose="020F0502020204030204"/>
              </a:rPr>
              <a:t>our</a:t>
            </a:r>
            <a:r>
              <a:rPr lang="ru-RU" sz="1800" i="1" dirty="0">
                <a:latin typeface="Consolas"/>
                <a:cs typeface="Calibri" panose="020F0502020204030204"/>
              </a:rPr>
              <a:t> </a:t>
            </a:r>
            <a:r>
              <a:rPr lang="ru-RU" sz="1800" i="1" dirty="0" err="1">
                <a:latin typeface="Consolas"/>
                <a:cs typeface="Calibri" panose="020F0502020204030204"/>
              </a:rPr>
              <a:t>character</a:t>
            </a:r>
            <a:r>
              <a:rPr lang="ru-RU" sz="1800" i="1" dirty="0">
                <a:latin typeface="Consolas"/>
                <a:cs typeface="Calibri" panose="020F0502020204030204"/>
              </a:rPr>
              <a:t> </a:t>
            </a:r>
            <a:r>
              <a:rPr lang="ru-RU" sz="1800" i="1" dirty="0" err="1">
                <a:latin typeface="Consolas"/>
                <a:cs typeface="Calibri" panose="020F0502020204030204"/>
              </a:rPr>
              <a:t>is</a:t>
            </a:r>
            <a:r>
              <a:rPr lang="ru-RU" sz="1800" i="1" dirty="0">
                <a:latin typeface="Consolas"/>
                <a:cs typeface="Calibri" panose="020F0502020204030204"/>
              </a:rPr>
              <a:t> </a:t>
            </a:r>
            <a:r>
              <a:rPr lang="ru-RU" sz="1800" i="1" dirty="0" err="1">
                <a:latin typeface="Consolas"/>
                <a:cs typeface="Calibri" panose="020F0502020204030204"/>
              </a:rPr>
              <a:t>less</a:t>
            </a:r>
            <a:r>
              <a:rPr lang="ru-RU" sz="1800" i="1" dirty="0">
                <a:latin typeface="Consolas"/>
                <a:cs typeface="Calibri" panose="020F0502020204030204"/>
              </a:rPr>
              <a:t> </a:t>
            </a:r>
            <a:r>
              <a:rPr lang="ru-RU" sz="1800" i="1" dirty="0" err="1">
                <a:latin typeface="Consolas"/>
                <a:cs typeface="Calibri" panose="020F0502020204030204"/>
              </a:rPr>
              <a:t>than</a:t>
            </a:r>
            <a:r>
              <a:rPr lang="ru-RU" sz="1800" i="1" dirty="0">
                <a:latin typeface="Consolas"/>
                <a:cs typeface="Calibri" panose="020F0502020204030204"/>
              </a:rPr>
              <a:t> </a:t>
            </a:r>
            <a:r>
              <a:rPr lang="ru-RU" sz="1800" i="1" dirty="0" err="1">
                <a:latin typeface="Consolas"/>
                <a:cs typeface="Calibri" panose="020F0502020204030204"/>
              </a:rPr>
              <a:t>the</a:t>
            </a:r>
            <a:r>
              <a:rPr lang="ru-RU" sz="1800" i="1" dirty="0">
                <a:latin typeface="Consolas"/>
                <a:cs typeface="Calibri" panose="020F0502020204030204"/>
              </a:rPr>
              <a:t> </a:t>
            </a:r>
            <a:r>
              <a:rPr lang="ru-RU" sz="1800" i="1" dirty="0" err="1">
                <a:latin typeface="Consolas"/>
                <a:cs typeface="Calibri" panose="020F0502020204030204"/>
              </a:rPr>
              <a:t>screen</a:t>
            </a:r>
            <a:r>
              <a:rPr lang="ru-RU" sz="1800" i="1" dirty="0">
                <a:latin typeface="Consolas"/>
                <a:cs typeface="Calibri" panose="020F0502020204030204"/>
              </a:rPr>
              <a:t> </a:t>
            </a:r>
            <a:r>
              <a:rPr lang="ru-RU" sz="1800" i="1" dirty="0" err="1">
                <a:latin typeface="Consolas"/>
                <a:cs typeface="Calibri" panose="020F0502020204030204"/>
              </a:rPr>
              <a:t>width</a:t>
            </a:r>
            <a:r>
              <a:rPr lang="ru-RU" sz="1800" i="1" dirty="0">
                <a:latin typeface="Consolas"/>
                <a:cs typeface="Calibri" panose="020F0502020204030204"/>
              </a:rPr>
              <a:t> - </a:t>
            </a:r>
            <a:r>
              <a:rPr lang="ru-RU" sz="1800" i="1" dirty="0" err="1">
                <a:latin typeface="Consolas"/>
                <a:cs typeface="Calibri" panose="020F0502020204030204"/>
              </a:rPr>
              <a:t>its</a:t>
            </a:r>
            <a:r>
              <a:rPr lang="ru-RU" sz="1800" i="1" dirty="0">
                <a:latin typeface="Consolas"/>
                <a:cs typeface="Calibri" panose="020F0502020204030204"/>
              </a:rPr>
              <a:t> </a:t>
            </a:r>
            <a:r>
              <a:rPr lang="ru-RU" sz="1800" i="1" dirty="0" err="1">
                <a:latin typeface="Consolas"/>
                <a:cs typeface="Calibri" panose="020F0502020204030204"/>
              </a:rPr>
              <a:t>width</a:t>
            </a:r>
            <a:r>
              <a:rPr lang="ru-RU" sz="1800" i="1" dirty="0">
                <a:latin typeface="Consolas"/>
                <a:cs typeface="Calibri" panose="020F0502020204030204"/>
              </a:rPr>
              <a:t> </a:t>
            </a:r>
            <a:r>
              <a:rPr lang="ru-RU" sz="1800" dirty="0">
                <a:latin typeface="Consolas"/>
                <a:cs typeface="Calibri" panose="020F0502020204030204"/>
              </a:rPr>
              <a:t>
        x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vel</a:t>
            </a:r>
            <a:r>
              <a:rPr lang="ru-RU" sz="1800" dirty="0">
                <a:latin typeface="Consolas"/>
                <a:cs typeface="Calibri" panose="020F0502020204030204"/>
              </a:rPr>
              <a:t>
    </a:t>
            </a:r>
            <a:r>
              <a:rPr lang="ru-RU" sz="1800" b="1" dirty="0" err="1">
                <a:latin typeface="Consolas"/>
                <a:cs typeface="Calibri" panose="020F0502020204030204"/>
              </a:rPr>
              <a:t>if</a:t>
            </a:r>
            <a:r>
              <a:rPr lang="ru-RU" sz="1800" dirty="0">
                <a:latin typeface="Consolas"/>
                <a:cs typeface="Calibri" panose="020F0502020204030204"/>
              </a:rPr>
              <a:t> </a:t>
            </a:r>
            <a:r>
              <a:rPr lang="ru-RU" sz="1800" dirty="0" err="1">
                <a:latin typeface="Consolas"/>
                <a:cs typeface="Calibri" panose="020F0502020204030204"/>
              </a:rPr>
              <a:t>keys</a:t>
            </a:r>
            <a:r>
              <a:rPr lang="ru-RU" sz="1800" b="1" dirty="0">
                <a:latin typeface="Consolas"/>
                <a:cs typeface="Calibri" panose="020F0502020204030204"/>
              </a:rPr>
              <a:t>[</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K_UP</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and</a:t>
            </a:r>
            <a:r>
              <a:rPr lang="ru-RU" sz="1800" dirty="0">
                <a:latin typeface="Consolas"/>
                <a:cs typeface="Calibri" panose="020F0502020204030204"/>
              </a:rPr>
              <a:t> y </a:t>
            </a:r>
            <a:r>
              <a:rPr lang="ru-RU" sz="1800" b="1" dirty="0">
                <a:latin typeface="Consolas"/>
                <a:cs typeface="Calibri" panose="020F0502020204030204"/>
              </a:rPr>
              <a:t>&gt;</a:t>
            </a:r>
            <a:r>
              <a:rPr lang="ru-RU" sz="1800" dirty="0">
                <a:latin typeface="Consolas"/>
                <a:cs typeface="Calibri" panose="020F0502020204030204"/>
              </a:rPr>
              <a:t> </a:t>
            </a:r>
            <a:r>
              <a:rPr lang="ru-RU" sz="1800" dirty="0" err="1">
                <a:latin typeface="Consolas"/>
                <a:cs typeface="Calibri" panose="020F0502020204030204"/>
              </a:rPr>
              <a:t>vel</a:t>
            </a:r>
            <a:r>
              <a:rPr lang="ru-RU" sz="1800" b="1" dirty="0">
                <a:latin typeface="Consolas"/>
                <a:cs typeface="Calibri" panose="020F0502020204030204"/>
              </a:rPr>
              <a:t>:</a:t>
            </a:r>
            <a:r>
              <a:rPr lang="ru-RU" sz="1800" dirty="0">
                <a:latin typeface="Consolas"/>
                <a:cs typeface="Calibri" panose="020F0502020204030204"/>
              </a:rPr>
              <a:t>  </a:t>
            </a:r>
            <a:r>
              <a:rPr lang="ru-RU" sz="1800" i="1" dirty="0">
                <a:latin typeface="Consolas"/>
                <a:cs typeface="Calibri" panose="020F0502020204030204"/>
              </a:rPr>
              <a:t># </a:t>
            </a:r>
            <a:r>
              <a:rPr lang="ru-RU" sz="1800" i="1" dirty="0" err="1">
                <a:latin typeface="Consolas"/>
                <a:cs typeface="Calibri" panose="020F0502020204030204"/>
              </a:rPr>
              <a:t>Same</a:t>
            </a:r>
            <a:r>
              <a:rPr lang="ru-RU" sz="1800" i="1" dirty="0">
                <a:latin typeface="Consolas"/>
                <a:cs typeface="Calibri" panose="020F0502020204030204"/>
              </a:rPr>
              <a:t> </a:t>
            </a:r>
            <a:r>
              <a:rPr lang="ru-RU" sz="1800" i="1" dirty="0" err="1">
                <a:latin typeface="Consolas"/>
                <a:cs typeface="Calibri" panose="020F0502020204030204"/>
              </a:rPr>
              <a:t>principles</a:t>
            </a:r>
            <a:r>
              <a:rPr lang="ru-RU" sz="1800" i="1" dirty="0">
                <a:latin typeface="Consolas"/>
                <a:cs typeface="Calibri" panose="020F0502020204030204"/>
              </a:rPr>
              <a:t> </a:t>
            </a:r>
            <a:r>
              <a:rPr lang="ru-RU" sz="1800" i="1" dirty="0" err="1">
                <a:latin typeface="Consolas"/>
                <a:cs typeface="Calibri" panose="020F0502020204030204"/>
              </a:rPr>
              <a:t>apply</a:t>
            </a:r>
            <a:r>
              <a:rPr lang="ru-RU" sz="1800" i="1" dirty="0">
                <a:latin typeface="Consolas"/>
                <a:cs typeface="Calibri" panose="020F0502020204030204"/>
              </a:rPr>
              <a:t> </a:t>
            </a:r>
            <a:r>
              <a:rPr lang="ru-RU" sz="1800" i="1" dirty="0" err="1">
                <a:latin typeface="Consolas"/>
                <a:cs typeface="Calibri" panose="020F0502020204030204"/>
              </a:rPr>
              <a:t>for</a:t>
            </a:r>
            <a:r>
              <a:rPr lang="ru-RU" sz="1800" i="1" dirty="0">
                <a:latin typeface="Consolas"/>
                <a:cs typeface="Calibri" panose="020F0502020204030204"/>
              </a:rPr>
              <a:t> </a:t>
            </a:r>
            <a:r>
              <a:rPr lang="ru-RU" sz="1800" i="1" dirty="0" err="1">
                <a:latin typeface="Consolas"/>
                <a:cs typeface="Calibri" panose="020F0502020204030204"/>
              </a:rPr>
              <a:t>the</a:t>
            </a:r>
            <a:r>
              <a:rPr lang="ru-RU" sz="1800" i="1" dirty="0">
                <a:latin typeface="Consolas"/>
                <a:cs typeface="Calibri" panose="020F0502020204030204"/>
              </a:rPr>
              <a:t> y </a:t>
            </a:r>
            <a:r>
              <a:rPr lang="ru-RU" sz="1800" i="1" dirty="0" err="1">
                <a:latin typeface="Consolas"/>
                <a:cs typeface="Calibri" panose="020F0502020204030204"/>
              </a:rPr>
              <a:t>coordinate</a:t>
            </a:r>
            <a:r>
              <a:rPr lang="ru-RU" sz="1800" dirty="0">
                <a:latin typeface="Consolas"/>
                <a:cs typeface="Calibri" panose="020F0502020204030204"/>
              </a:rPr>
              <a:t>
        y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vel</a:t>
            </a:r>
            <a:r>
              <a:rPr lang="ru-RU" sz="1800" dirty="0">
                <a:latin typeface="Consolas"/>
                <a:cs typeface="Calibri" panose="020F0502020204030204"/>
              </a:rPr>
              <a:t>
    </a:t>
            </a:r>
            <a:r>
              <a:rPr lang="ru-RU" sz="1800" b="1" dirty="0" err="1">
                <a:latin typeface="Consolas"/>
                <a:cs typeface="Calibri" panose="020F0502020204030204"/>
              </a:rPr>
              <a:t>if</a:t>
            </a:r>
            <a:r>
              <a:rPr lang="ru-RU" sz="1800" dirty="0">
                <a:latin typeface="Consolas"/>
                <a:cs typeface="Calibri" panose="020F0502020204030204"/>
              </a:rPr>
              <a:t> </a:t>
            </a:r>
            <a:r>
              <a:rPr lang="ru-RU" sz="1800" dirty="0" err="1">
                <a:latin typeface="Consolas"/>
                <a:cs typeface="Calibri" panose="020F0502020204030204"/>
              </a:rPr>
              <a:t>keys</a:t>
            </a:r>
            <a:r>
              <a:rPr lang="ru-RU" sz="1800" b="1" dirty="0">
                <a:latin typeface="Consolas"/>
                <a:cs typeface="Calibri" panose="020F0502020204030204"/>
              </a:rPr>
              <a:t>[</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K_DOWN</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and</a:t>
            </a:r>
            <a:r>
              <a:rPr lang="ru-RU" sz="1800" dirty="0">
                <a:latin typeface="Consolas"/>
                <a:cs typeface="Calibri" panose="020F0502020204030204"/>
              </a:rPr>
              <a:t> y </a:t>
            </a:r>
            <a:r>
              <a:rPr lang="ru-RU" sz="1800" b="1" dirty="0">
                <a:latin typeface="Consolas"/>
                <a:cs typeface="Calibri" panose="020F0502020204030204"/>
              </a:rPr>
              <a:t>&lt;</a:t>
            </a:r>
            <a:r>
              <a:rPr lang="ru-RU" sz="1800" dirty="0">
                <a:latin typeface="Consolas"/>
                <a:cs typeface="Calibri" panose="020F0502020204030204"/>
              </a:rPr>
              <a:t> </a:t>
            </a:r>
            <a:r>
              <a:rPr lang="ru-RU" sz="1800" b="1" dirty="0">
                <a:latin typeface="Consolas"/>
                <a:cs typeface="Calibri" panose="020F0502020204030204"/>
              </a:rPr>
              <a:t>500</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height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vel</a:t>
            </a:r>
            <a:r>
              <a:rPr lang="ru-RU" sz="1800" b="1" dirty="0">
                <a:latin typeface="Consolas"/>
                <a:cs typeface="Calibri" panose="020F0502020204030204"/>
              </a:rPr>
              <a:t>:</a:t>
            </a:r>
            <a:r>
              <a:rPr lang="ru-RU" sz="1800" dirty="0">
                <a:latin typeface="Consolas"/>
                <a:cs typeface="Calibri" panose="020F0502020204030204"/>
              </a:rPr>
              <a:t>
        y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vel</a:t>
            </a:r>
            <a:r>
              <a:rPr lang="ru-RU" sz="1800" dirty="0">
                <a:latin typeface="Consolas"/>
                <a:cs typeface="Calibri" panose="020F0502020204030204"/>
              </a:rPr>
              <a:t>
    </a:t>
            </a:r>
            <a:r>
              <a:rPr lang="ru-RU" sz="1800" dirty="0" err="1">
                <a:latin typeface="Consolas"/>
                <a:cs typeface="Calibri" panose="020F0502020204030204"/>
              </a:rPr>
              <a:t>win</a:t>
            </a:r>
            <a:r>
              <a:rPr lang="ru-RU" sz="1800" b="1" dirty="0" err="1">
                <a:latin typeface="Consolas"/>
                <a:cs typeface="Calibri" panose="020F0502020204030204"/>
              </a:rPr>
              <a:t>.</a:t>
            </a:r>
            <a:r>
              <a:rPr lang="ru-RU" sz="1800" dirty="0" err="1">
                <a:latin typeface="Consolas"/>
                <a:cs typeface="Calibri" panose="020F0502020204030204"/>
              </a:rPr>
              <a:t>fill</a:t>
            </a:r>
            <a:r>
              <a:rPr lang="ru-RU" sz="1800" b="1" dirty="0">
                <a:latin typeface="Consolas"/>
                <a:cs typeface="Calibri" panose="020F0502020204030204"/>
              </a:rPr>
              <a:t>((0,0,0))</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draw</a:t>
            </a:r>
            <a:r>
              <a:rPr lang="ru-RU" sz="1800" b="1" dirty="0" err="1">
                <a:latin typeface="Consolas"/>
                <a:cs typeface="Calibri" panose="020F0502020204030204"/>
              </a:rPr>
              <a:t>.</a:t>
            </a:r>
            <a:r>
              <a:rPr lang="ru-RU" sz="1800" dirty="0" err="1">
                <a:latin typeface="Consolas"/>
                <a:cs typeface="Calibri" panose="020F0502020204030204"/>
              </a:rPr>
              <a:t>rect</a:t>
            </a:r>
            <a:r>
              <a:rPr lang="ru-RU" sz="1800" b="1" dirty="0">
                <a:latin typeface="Consolas"/>
                <a:cs typeface="Calibri" panose="020F0502020204030204"/>
              </a:rPr>
              <a:t>(</a:t>
            </a:r>
            <a:r>
              <a:rPr lang="ru-RU" sz="1800" dirty="0" err="1">
                <a:latin typeface="Consolas"/>
                <a:cs typeface="Calibri" panose="020F0502020204030204"/>
              </a:rPr>
              <a:t>win</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(255,0,0),</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x</a:t>
            </a:r>
            <a:r>
              <a:rPr lang="ru-RU" sz="1800" b="1" dirty="0">
                <a:latin typeface="Consolas"/>
                <a:cs typeface="Calibri" panose="020F0502020204030204"/>
              </a:rPr>
              <a:t>,</a:t>
            </a:r>
            <a:r>
              <a:rPr lang="ru-RU" sz="1800" dirty="0">
                <a:latin typeface="Consolas"/>
                <a:cs typeface="Calibri" panose="020F0502020204030204"/>
              </a:rPr>
              <a:t> y</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width</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height</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display</a:t>
            </a:r>
            <a:r>
              <a:rPr lang="ru-RU" sz="1800" b="1" dirty="0" err="1">
                <a:latin typeface="Consolas"/>
                <a:cs typeface="Calibri" panose="020F0502020204030204"/>
              </a:rPr>
              <a:t>.</a:t>
            </a:r>
            <a:r>
              <a:rPr lang="ru-RU" sz="1800" dirty="0" err="1">
                <a:latin typeface="Consolas"/>
                <a:cs typeface="Calibri" panose="020F0502020204030204"/>
              </a:rPr>
              <a:t>update</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quit</a:t>
            </a:r>
            <a:r>
              <a:rPr lang="ru-RU" sz="1800" b="1" dirty="0">
                <a:latin typeface="Consolas"/>
                <a:cs typeface="Calibri" panose="020F0502020204030204"/>
              </a:rPr>
              <a:t>()</a:t>
            </a:r>
          </a:p>
          <a:p>
            <a:pPr marL="0" indent="0">
              <a:buNone/>
            </a:pPr>
            <a:r>
              <a:rPr lang="ru-RU" sz="1800" err="1">
                <a:ea typeface="+mn-lt"/>
                <a:cs typeface="+mn-lt"/>
              </a:rPr>
              <a:t>Now</a:t>
            </a:r>
            <a:r>
              <a:rPr lang="ru-RU" sz="1800" dirty="0">
                <a:ea typeface="+mn-lt"/>
                <a:cs typeface="+mn-lt"/>
              </a:rPr>
              <a:t> </a:t>
            </a:r>
            <a:r>
              <a:rPr lang="ru-RU" sz="1800" err="1">
                <a:ea typeface="+mn-lt"/>
                <a:cs typeface="+mn-lt"/>
              </a:rPr>
              <a:t>our</a:t>
            </a:r>
            <a:r>
              <a:rPr lang="ru-RU" sz="1800" dirty="0">
                <a:ea typeface="+mn-lt"/>
                <a:cs typeface="+mn-lt"/>
              </a:rPr>
              <a:t> </a:t>
            </a:r>
            <a:r>
              <a:rPr lang="ru-RU" sz="1800" err="1">
                <a:ea typeface="+mn-lt"/>
                <a:cs typeface="+mn-lt"/>
              </a:rPr>
              <a:t>character</a:t>
            </a:r>
            <a:r>
              <a:rPr lang="ru-RU" sz="1800" dirty="0">
                <a:ea typeface="+mn-lt"/>
                <a:cs typeface="+mn-lt"/>
              </a:rPr>
              <a:t> </a:t>
            </a:r>
            <a:r>
              <a:rPr lang="ru-RU" sz="1800" err="1">
                <a:ea typeface="+mn-lt"/>
                <a:cs typeface="+mn-lt"/>
              </a:rPr>
              <a:t>can</a:t>
            </a:r>
            <a:r>
              <a:rPr lang="ru-RU" sz="1800" dirty="0">
                <a:ea typeface="+mn-lt"/>
                <a:cs typeface="+mn-lt"/>
              </a:rPr>
              <a:t> </a:t>
            </a:r>
            <a:r>
              <a:rPr lang="ru-RU" sz="1800" err="1">
                <a:ea typeface="+mn-lt"/>
                <a:cs typeface="+mn-lt"/>
              </a:rPr>
              <a:t>not</a:t>
            </a:r>
            <a:r>
              <a:rPr lang="ru-RU" sz="1800" dirty="0">
                <a:ea typeface="+mn-lt"/>
                <a:cs typeface="+mn-lt"/>
              </a:rPr>
              <a:t> </a:t>
            </a:r>
            <a:r>
              <a:rPr lang="ru-RU" sz="1800" err="1">
                <a:ea typeface="+mn-lt"/>
                <a:cs typeface="+mn-lt"/>
              </a:rPr>
              <a:t>move</a:t>
            </a:r>
            <a:r>
              <a:rPr lang="ru-RU" sz="1800" dirty="0">
                <a:ea typeface="+mn-lt"/>
                <a:cs typeface="+mn-lt"/>
              </a:rPr>
              <a:t> </a:t>
            </a:r>
            <a:r>
              <a:rPr lang="ru-RU" sz="1800" err="1">
                <a:ea typeface="+mn-lt"/>
                <a:cs typeface="+mn-lt"/>
              </a:rPr>
              <a:t>off</a:t>
            </a:r>
            <a:r>
              <a:rPr lang="ru-RU" sz="1800" dirty="0">
                <a:ea typeface="+mn-lt"/>
                <a:cs typeface="+mn-lt"/>
              </a:rPr>
              <a:t> </a:t>
            </a:r>
            <a:r>
              <a:rPr lang="ru-RU" sz="1800" err="1">
                <a:ea typeface="+mn-lt"/>
                <a:cs typeface="+mn-lt"/>
              </a:rPr>
              <a:t>the</a:t>
            </a:r>
            <a:r>
              <a:rPr lang="ru-RU" sz="1800" dirty="0">
                <a:ea typeface="+mn-lt"/>
                <a:cs typeface="+mn-lt"/>
              </a:rPr>
              <a:t> </a:t>
            </a:r>
            <a:r>
              <a:rPr lang="ru-RU" sz="1800" err="1">
                <a:ea typeface="+mn-lt"/>
                <a:cs typeface="+mn-lt"/>
              </a:rPr>
              <a:t>screen</a:t>
            </a:r>
            <a:r>
              <a:rPr lang="ru-RU" sz="1800" dirty="0">
                <a:ea typeface="+mn-lt"/>
                <a:cs typeface="+mn-lt"/>
              </a:rPr>
              <a:t>!</a:t>
            </a:r>
            <a:endParaRPr lang="ru-RU" sz="1800" dirty="0"/>
          </a:p>
        </p:txBody>
      </p:sp>
    </p:spTree>
    <p:extLst>
      <p:ext uri="{BB962C8B-B14F-4D97-AF65-F5344CB8AC3E}">
        <p14:creationId xmlns:p14="http://schemas.microsoft.com/office/powerpoint/2010/main" val="3710059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D8D2DD2-BF3E-4BC5-B428-76D27808D700}"/>
              </a:ext>
            </a:extLst>
          </p:cNvPr>
          <p:cNvSpPr>
            <a:spLocks noGrp="1"/>
          </p:cNvSpPr>
          <p:nvPr>
            <p:ph idx="1"/>
          </p:nvPr>
        </p:nvSpPr>
        <p:spPr>
          <a:xfrm>
            <a:off x="4314" y="-299"/>
            <a:ext cx="12082731" cy="6852997"/>
          </a:xfrm>
        </p:spPr>
        <p:txBody>
          <a:bodyPr vert="horz" lIns="91440" tIns="45720" rIns="91440" bIns="45720" rtlCol="0" anchor="t">
            <a:normAutofit/>
          </a:bodyPr>
          <a:lstStyle/>
          <a:p>
            <a:pPr marL="0" indent="0">
              <a:buNone/>
            </a:pPr>
            <a:r>
              <a:rPr lang="ru-RU" dirty="0" err="1"/>
              <a:t>Jumping</a:t>
            </a:r>
            <a:endParaRPr lang="ru-RU" dirty="0" err="1">
              <a:cs typeface="Calibri" panose="020F0502020204030204"/>
            </a:endParaRPr>
          </a:p>
          <a:p>
            <a:pPr>
              <a:buNone/>
            </a:pPr>
            <a:r>
              <a:rPr lang="ru-RU" dirty="0">
                <a:ea typeface="+mn-lt"/>
                <a:cs typeface="+mn-lt"/>
              </a:rPr>
              <a:t>To </a:t>
            </a:r>
            <a:r>
              <a:rPr lang="ru-RU" dirty="0" err="1">
                <a:ea typeface="+mn-lt"/>
                <a:cs typeface="+mn-lt"/>
              </a:rPr>
              <a:t>jump</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need</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set</a:t>
            </a:r>
            <a:r>
              <a:rPr lang="ru-RU" dirty="0">
                <a:ea typeface="+mn-lt"/>
                <a:cs typeface="+mn-lt"/>
              </a:rPr>
              <a:t> </a:t>
            </a:r>
            <a:r>
              <a:rPr lang="ru-RU" dirty="0" err="1">
                <a:ea typeface="+mn-lt"/>
                <a:cs typeface="+mn-lt"/>
              </a:rPr>
              <a:t>up</a:t>
            </a:r>
            <a:r>
              <a:rPr lang="ru-RU" dirty="0">
                <a:ea typeface="+mn-lt"/>
                <a:cs typeface="+mn-lt"/>
              </a:rPr>
              <a:t> a </a:t>
            </a:r>
            <a:r>
              <a:rPr lang="ru-RU" dirty="0" err="1">
                <a:ea typeface="+mn-lt"/>
                <a:cs typeface="+mn-lt"/>
              </a:rPr>
              <a:t>few</a:t>
            </a:r>
            <a:r>
              <a:rPr lang="ru-RU" dirty="0">
                <a:ea typeface="+mn-lt"/>
                <a:cs typeface="+mn-lt"/>
              </a:rPr>
              <a:t> </a:t>
            </a:r>
            <a:r>
              <a:rPr lang="ru-RU" dirty="0" err="1">
                <a:ea typeface="+mn-lt"/>
                <a:cs typeface="+mn-lt"/>
              </a:rPr>
              <a:t>variables</a:t>
            </a:r>
            <a:r>
              <a:rPr lang="ru-RU" dirty="0">
                <a:ea typeface="+mn-lt"/>
                <a:cs typeface="+mn-lt"/>
              </a:rPr>
              <a:t>.</a:t>
            </a:r>
            <a:br>
              <a:rPr lang="ru-RU" dirty="0">
                <a:ea typeface="+mn-lt"/>
                <a:cs typeface="+mn-lt"/>
              </a:rPr>
            </a:br>
            <a:endParaRPr lang="ru-RU" dirty="0">
              <a:ea typeface="+mn-lt"/>
              <a:cs typeface="+mn-lt"/>
            </a:endParaRPr>
          </a:p>
          <a:p>
            <a:pPr>
              <a:buNone/>
            </a:pPr>
            <a:r>
              <a:rPr lang="ru-RU" i="1" dirty="0">
                <a:solidFill>
                  <a:schemeClr val="accent4"/>
                </a:solidFill>
                <a:latin typeface="Consolas"/>
                <a:cs typeface="Calibri"/>
              </a:rPr>
              <a:t># </a:t>
            </a:r>
            <a:r>
              <a:rPr lang="ru-RU" i="1" dirty="0" err="1">
                <a:solidFill>
                  <a:schemeClr val="accent4"/>
                </a:solidFill>
                <a:latin typeface="Consolas"/>
                <a:cs typeface="Calibri"/>
              </a:rPr>
              <a:t>These</a:t>
            </a:r>
            <a:r>
              <a:rPr lang="ru-RU" i="1" dirty="0">
                <a:solidFill>
                  <a:schemeClr val="accent4"/>
                </a:solidFill>
                <a:latin typeface="Consolas"/>
                <a:cs typeface="Calibri"/>
              </a:rPr>
              <a:t> </a:t>
            </a:r>
            <a:r>
              <a:rPr lang="ru-RU" i="1" dirty="0" err="1">
                <a:solidFill>
                  <a:schemeClr val="accent4"/>
                </a:solidFill>
                <a:latin typeface="Consolas"/>
                <a:cs typeface="Calibri"/>
              </a:rPr>
              <a:t>go</a:t>
            </a:r>
            <a:r>
              <a:rPr lang="ru-RU" i="1" dirty="0">
                <a:solidFill>
                  <a:schemeClr val="accent4"/>
                </a:solidFill>
                <a:latin typeface="Consolas"/>
                <a:cs typeface="Calibri"/>
              </a:rPr>
              <a:t> </a:t>
            </a:r>
            <a:r>
              <a:rPr lang="ru-RU" i="1" dirty="0" err="1">
                <a:solidFill>
                  <a:schemeClr val="accent4"/>
                </a:solidFill>
                <a:latin typeface="Consolas"/>
                <a:cs typeface="Calibri"/>
              </a:rPr>
              <a:t>near</a:t>
            </a:r>
            <a:r>
              <a:rPr lang="ru-RU" i="1" dirty="0">
                <a:solidFill>
                  <a:schemeClr val="accent4"/>
                </a:solidFill>
                <a:latin typeface="Consolas"/>
                <a:cs typeface="Calibri"/>
              </a:rPr>
              <a:t> </a:t>
            </a:r>
            <a:r>
              <a:rPr lang="ru-RU" i="1" dirty="0" err="1">
                <a:solidFill>
                  <a:schemeClr val="accent4"/>
                </a:solidFill>
                <a:latin typeface="Consolas"/>
                <a:cs typeface="Calibri"/>
              </a:rPr>
              <a:t>the</a:t>
            </a:r>
            <a:r>
              <a:rPr lang="ru-RU" i="1" dirty="0">
                <a:solidFill>
                  <a:schemeClr val="accent4"/>
                </a:solidFill>
                <a:latin typeface="Consolas"/>
                <a:cs typeface="Calibri"/>
              </a:rPr>
              <a:t> </a:t>
            </a:r>
            <a:r>
              <a:rPr lang="ru-RU" i="1" dirty="0" err="1">
                <a:solidFill>
                  <a:schemeClr val="accent4"/>
                </a:solidFill>
                <a:latin typeface="Consolas"/>
                <a:cs typeface="Calibri"/>
              </a:rPr>
              <a:t>top</a:t>
            </a:r>
            <a:r>
              <a:rPr lang="ru-RU" i="1" dirty="0">
                <a:solidFill>
                  <a:schemeClr val="accent4"/>
                </a:solidFill>
                <a:latin typeface="Consolas"/>
                <a:cs typeface="Calibri"/>
              </a:rPr>
              <a:t> </a:t>
            </a:r>
            <a:r>
              <a:rPr lang="ru-RU" i="1" dirty="0" err="1">
                <a:solidFill>
                  <a:schemeClr val="accent4"/>
                </a:solidFill>
                <a:latin typeface="Consolas"/>
                <a:cs typeface="Calibri"/>
              </a:rPr>
              <a:t>of</a:t>
            </a:r>
            <a:r>
              <a:rPr lang="ru-RU" i="1" dirty="0">
                <a:solidFill>
                  <a:schemeClr val="accent4"/>
                </a:solidFill>
                <a:latin typeface="Consolas"/>
                <a:cs typeface="Calibri"/>
              </a:rPr>
              <a:t> </a:t>
            </a:r>
            <a:r>
              <a:rPr lang="ru-RU" i="1" dirty="0" err="1">
                <a:solidFill>
                  <a:schemeClr val="accent4"/>
                </a:solidFill>
                <a:latin typeface="Consolas"/>
                <a:cs typeface="Calibri"/>
              </a:rPr>
              <a:t>your</a:t>
            </a:r>
            <a:r>
              <a:rPr lang="ru-RU" i="1" dirty="0">
                <a:solidFill>
                  <a:schemeClr val="accent4"/>
                </a:solidFill>
                <a:latin typeface="Consolas"/>
                <a:cs typeface="Calibri"/>
              </a:rPr>
              <a:t> </a:t>
            </a:r>
            <a:r>
              <a:rPr lang="ru-RU" i="1" dirty="0" err="1">
                <a:solidFill>
                  <a:schemeClr val="accent4"/>
                </a:solidFill>
                <a:latin typeface="Consolas"/>
                <a:cs typeface="Calibri"/>
              </a:rPr>
              <a:t>program</a:t>
            </a:r>
            <a:r>
              <a:rPr lang="ru-RU" i="1" dirty="0">
                <a:solidFill>
                  <a:schemeClr val="accent4"/>
                </a:solidFill>
                <a:latin typeface="Consolas"/>
                <a:cs typeface="Calibri"/>
              </a:rPr>
              <a:t>, </a:t>
            </a:r>
            <a:r>
              <a:rPr lang="ru-RU" i="1" dirty="0" err="1">
                <a:solidFill>
                  <a:schemeClr val="accent4"/>
                </a:solidFill>
                <a:latin typeface="Consolas"/>
                <a:cs typeface="Calibri"/>
              </a:rPr>
              <a:t>outside</a:t>
            </a:r>
            <a:r>
              <a:rPr lang="ru-RU" i="1" dirty="0">
                <a:solidFill>
                  <a:schemeClr val="accent4"/>
                </a:solidFill>
                <a:latin typeface="Consolas"/>
                <a:cs typeface="Calibri"/>
              </a:rPr>
              <a:t> </a:t>
            </a:r>
            <a:r>
              <a:rPr lang="ru-RU" i="1" dirty="0" err="1">
                <a:solidFill>
                  <a:schemeClr val="accent4"/>
                </a:solidFill>
                <a:latin typeface="Consolas"/>
                <a:cs typeface="Calibri"/>
              </a:rPr>
              <a:t>the</a:t>
            </a:r>
            <a:r>
              <a:rPr lang="ru-RU" i="1" dirty="0">
                <a:solidFill>
                  <a:schemeClr val="accent4"/>
                </a:solidFill>
                <a:latin typeface="Consolas"/>
                <a:cs typeface="Calibri"/>
              </a:rPr>
              <a:t> </a:t>
            </a:r>
            <a:r>
              <a:rPr lang="ru-RU" i="1" dirty="0" err="1">
                <a:solidFill>
                  <a:schemeClr val="accent4"/>
                </a:solidFill>
                <a:latin typeface="Consolas"/>
                <a:cs typeface="Calibri"/>
              </a:rPr>
              <a:t>while</a:t>
            </a:r>
            <a:r>
              <a:rPr lang="ru-RU" i="1" dirty="0">
                <a:solidFill>
                  <a:schemeClr val="accent4"/>
                </a:solidFill>
                <a:latin typeface="Consolas"/>
                <a:cs typeface="Calibri"/>
              </a:rPr>
              <a:t> </a:t>
            </a:r>
            <a:r>
              <a:rPr lang="ru-RU" i="1" dirty="0" err="1">
                <a:solidFill>
                  <a:schemeClr val="accent4"/>
                </a:solidFill>
                <a:latin typeface="Consolas"/>
                <a:cs typeface="Calibri"/>
              </a:rPr>
              <a:t>loop</a:t>
            </a:r>
            <a:r>
              <a:rPr lang="ru-RU" dirty="0">
                <a:solidFill>
                  <a:schemeClr val="accent4"/>
                </a:solidFill>
                <a:latin typeface="Consolas"/>
                <a:cs typeface="Calibri"/>
              </a:rPr>
              <a:t>
</a:t>
            </a:r>
            <a:r>
              <a:rPr lang="ru-RU" dirty="0" err="1">
                <a:latin typeface="Consolas"/>
                <a:cs typeface="Calibri"/>
              </a:rPr>
              <a:t>isJump</a:t>
            </a:r>
            <a:r>
              <a:rPr lang="ru-RU" dirty="0">
                <a:latin typeface="Consolas"/>
                <a:cs typeface="Calibri"/>
              </a:rPr>
              <a:t> </a:t>
            </a:r>
            <a:r>
              <a:rPr lang="ru-RU" b="1" dirty="0">
                <a:latin typeface="Consolas"/>
                <a:cs typeface="Calibri"/>
              </a:rPr>
              <a:t>=</a:t>
            </a:r>
            <a:r>
              <a:rPr lang="ru-RU" dirty="0">
                <a:latin typeface="Consolas"/>
                <a:cs typeface="Calibri"/>
              </a:rPr>
              <a:t> </a:t>
            </a:r>
            <a:r>
              <a:rPr lang="ru-RU" dirty="0" err="1">
                <a:latin typeface="Consolas"/>
                <a:cs typeface="Calibri"/>
              </a:rPr>
              <a:t>False</a:t>
            </a:r>
            <a:r>
              <a:rPr lang="ru-RU" dirty="0">
                <a:latin typeface="Consolas"/>
                <a:cs typeface="Calibri"/>
              </a:rPr>
              <a:t>
</a:t>
            </a:r>
            <a:r>
              <a:rPr lang="ru-RU" dirty="0" err="1">
                <a:latin typeface="Consolas"/>
                <a:cs typeface="Calibri"/>
              </a:rPr>
              <a:t>jumpCount</a:t>
            </a:r>
            <a:r>
              <a:rPr lang="ru-RU" dirty="0">
                <a:latin typeface="Consolas"/>
                <a:cs typeface="Calibri"/>
              </a:rPr>
              <a:t> </a:t>
            </a:r>
            <a:r>
              <a:rPr lang="ru-RU" b="1" dirty="0">
                <a:latin typeface="Consolas"/>
                <a:cs typeface="Calibri"/>
              </a:rPr>
              <a:t>=</a:t>
            </a:r>
            <a:r>
              <a:rPr lang="ru-RU" dirty="0">
                <a:latin typeface="Consolas"/>
                <a:cs typeface="Calibri"/>
              </a:rPr>
              <a:t> </a:t>
            </a:r>
            <a:r>
              <a:rPr lang="ru-RU" b="1" dirty="0">
                <a:latin typeface="Consolas"/>
                <a:cs typeface="Calibri"/>
              </a:rPr>
              <a:t>10</a:t>
            </a:r>
            <a:r>
              <a:rPr lang="ru-RU" dirty="0">
                <a:latin typeface="Consolas"/>
                <a:cs typeface="Calibri"/>
              </a:rPr>
              <a:t>
</a:t>
            </a:r>
            <a:endParaRPr lang="ru-RU" dirty="0"/>
          </a:p>
          <a:p>
            <a:pPr>
              <a:buNone/>
            </a:pPr>
            <a:r>
              <a:rPr lang="ru-RU" dirty="0" err="1">
                <a:ea typeface="+mn-lt"/>
                <a:cs typeface="+mn-lt"/>
              </a:rPr>
              <a:t>Now</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are</a:t>
            </a:r>
            <a:r>
              <a:rPr lang="ru-RU" dirty="0">
                <a:ea typeface="+mn-lt"/>
                <a:cs typeface="+mn-lt"/>
              </a:rPr>
              <a:t> </a:t>
            </a:r>
            <a:r>
              <a:rPr lang="ru-RU" dirty="0" err="1">
                <a:ea typeface="+mn-lt"/>
                <a:cs typeface="+mn-lt"/>
              </a:rPr>
              <a:t>going</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check</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see</a:t>
            </a:r>
            <a:r>
              <a:rPr lang="ru-RU" dirty="0">
                <a:ea typeface="+mn-lt"/>
                <a:cs typeface="+mn-lt"/>
              </a:rPr>
              <a:t> </a:t>
            </a:r>
            <a:r>
              <a:rPr lang="ru-RU" dirty="0" err="1">
                <a:ea typeface="+mn-lt"/>
                <a:cs typeface="+mn-lt"/>
              </a:rPr>
              <a:t>if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user</a:t>
            </a:r>
            <a:r>
              <a:rPr lang="ru-RU" dirty="0">
                <a:ea typeface="+mn-lt"/>
                <a:cs typeface="+mn-lt"/>
              </a:rPr>
              <a:t> </a:t>
            </a:r>
            <a:r>
              <a:rPr lang="ru-RU" dirty="0" err="1">
                <a:ea typeface="+mn-lt"/>
                <a:cs typeface="+mn-lt"/>
              </a:rPr>
              <a:t>hits</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space</a:t>
            </a:r>
            <a:r>
              <a:rPr lang="ru-RU" dirty="0">
                <a:ea typeface="+mn-lt"/>
                <a:cs typeface="+mn-lt"/>
              </a:rPr>
              <a:t> </a:t>
            </a:r>
            <a:r>
              <a:rPr lang="ru-RU" dirty="0" err="1">
                <a:ea typeface="+mn-lt"/>
                <a:cs typeface="+mn-lt"/>
              </a:rPr>
              <a:t>bar</a:t>
            </a:r>
            <a:r>
              <a:rPr lang="ru-RU" dirty="0">
                <a:ea typeface="+mn-lt"/>
                <a:cs typeface="+mn-lt"/>
              </a:rPr>
              <a:t>. </a:t>
            </a:r>
            <a:r>
              <a:rPr lang="ru-RU" dirty="0" err="1">
                <a:ea typeface="+mn-lt"/>
                <a:cs typeface="+mn-lt"/>
              </a:rPr>
              <a:t>If</a:t>
            </a:r>
            <a:r>
              <a:rPr lang="ru-RU" dirty="0">
                <a:ea typeface="+mn-lt"/>
                <a:cs typeface="+mn-lt"/>
              </a:rPr>
              <a:t> </a:t>
            </a:r>
            <a:r>
              <a:rPr lang="ru-RU" dirty="0" err="1">
                <a:ea typeface="+mn-lt"/>
                <a:cs typeface="+mn-lt"/>
              </a:rPr>
              <a:t>they</a:t>
            </a:r>
            <a:r>
              <a:rPr lang="ru-RU" dirty="0">
                <a:ea typeface="+mn-lt"/>
                <a:cs typeface="+mn-lt"/>
              </a:rPr>
              <a:t> </a:t>
            </a:r>
            <a:r>
              <a:rPr lang="ru-RU" dirty="0" err="1">
                <a:ea typeface="+mn-lt"/>
                <a:cs typeface="+mn-lt"/>
              </a:rPr>
              <a:t>do</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change</a:t>
            </a:r>
            <a:r>
              <a:rPr lang="ru-RU" dirty="0">
                <a:ea typeface="+mn-lt"/>
                <a:cs typeface="+mn-lt"/>
              </a:rPr>
              <a:t> </a:t>
            </a:r>
            <a:r>
              <a:rPr lang="ru-RU" dirty="0" err="1">
                <a:ea typeface="+mn-lt"/>
                <a:cs typeface="+mn-lt"/>
              </a:rPr>
              <a:t>isJump</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True</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start</a:t>
            </a:r>
            <a:r>
              <a:rPr lang="ru-RU" dirty="0">
                <a:ea typeface="+mn-lt"/>
                <a:cs typeface="+mn-lt"/>
              </a:rPr>
              <a:t> </a:t>
            </a:r>
            <a:r>
              <a:rPr lang="ru-RU" dirty="0" err="1">
                <a:ea typeface="+mn-lt"/>
                <a:cs typeface="+mn-lt"/>
              </a:rPr>
              <a:t>jumping</a:t>
            </a:r>
            <a:r>
              <a:rPr lang="ru-RU" dirty="0">
                <a:ea typeface="+mn-lt"/>
                <a:cs typeface="+mn-lt"/>
              </a:rPr>
              <a:t>.</a:t>
            </a:r>
            <a:endParaRPr lang="ru-RU" dirty="0"/>
          </a:p>
          <a:p>
            <a:pPr marL="0" indent="0">
              <a:buNone/>
            </a:pPr>
            <a:r>
              <a:rPr lang="ru-RU" i="1" dirty="0">
                <a:solidFill>
                  <a:schemeClr val="accent4"/>
                </a:solidFill>
                <a:latin typeface="Consolas"/>
                <a:cs typeface="Calibri"/>
              </a:rPr>
              <a:t># </a:t>
            </a:r>
            <a:r>
              <a:rPr lang="ru-RU" i="1" dirty="0" err="1">
                <a:solidFill>
                  <a:schemeClr val="accent4"/>
                </a:solidFill>
                <a:latin typeface="Consolas"/>
                <a:cs typeface="Calibri"/>
              </a:rPr>
              <a:t>Goes</a:t>
            </a:r>
            <a:r>
              <a:rPr lang="ru-RU" i="1" dirty="0">
                <a:solidFill>
                  <a:schemeClr val="accent4"/>
                </a:solidFill>
                <a:latin typeface="Consolas"/>
                <a:cs typeface="Calibri"/>
              </a:rPr>
              <a:t> </a:t>
            </a:r>
            <a:r>
              <a:rPr lang="ru-RU" i="1" dirty="0" err="1">
                <a:solidFill>
                  <a:schemeClr val="accent4"/>
                </a:solidFill>
                <a:latin typeface="Consolas"/>
                <a:cs typeface="Calibri"/>
              </a:rPr>
              <a:t>inside</a:t>
            </a:r>
            <a:r>
              <a:rPr lang="ru-RU" i="1" dirty="0">
                <a:solidFill>
                  <a:schemeClr val="accent4"/>
                </a:solidFill>
                <a:latin typeface="Consolas"/>
                <a:cs typeface="Calibri"/>
              </a:rPr>
              <a:t> </a:t>
            </a:r>
            <a:r>
              <a:rPr lang="ru-RU" i="1" dirty="0" err="1">
                <a:solidFill>
                  <a:schemeClr val="accent4"/>
                </a:solidFill>
                <a:latin typeface="Consolas"/>
                <a:cs typeface="Calibri"/>
              </a:rPr>
              <a:t>the</a:t>
            </a:r>
            <a:r>
              <a:rPr lang="ru-RU" i="1" dirty="0">
                <a:solidFill>
                  <a:schemeClr val="accent4"/>
                </a:solidFill>
                <a:latin typeface="Consolas"/>
                <a:cs typeface="Calibri"/>
              </a:rPr>
              <a:t> </a:t>
            </a:r>
            <a:r>
              <a:rPr lang="ru-RU" i="1" dirty="0" err="1">
                <a:solidFill>
                  <a:schemeClr val="accent4"/>
                </a:solidFill>
                <a:latin typeface="Consolas"/>
                <a:cs typeface="Calibri"/>
              </a:rPr>
              <a:t>while</a:t>
            </a:r>
            <a:r>
              <a:rPr lang="ru-RU" i="1" dirty="0">
                <a:solidFill>
                  <a:schemeClr val="accent4"/>
                </a:solidFill>
                <a:latin typeface="Consolas"/>
                <a:cs typeface="Calibri"/>
              </a:rPr>
              <a:t> </a:t>
            </a:r>
            <a:r>
              <a:rPr lang="ru-RU" i="1" dirty="0" err="1">
                <a:solidFill>
                  <a:schemeClr val="accent4"/>
                </a:solidFill>
                <a:latin typeface="Consolas"/>
                <a:cs typeface="Calibri"/>
              </a:rPr>
              <a:t>loop</a:t>
            </a:r>
            <a:r>
              <a:rPr lang="ru-RU" i="1" dirty="0">
                <a:solidFill>
                  <a:schemeClr val="accent4"/>
                </a:solidFill>
                <a:latin typeface="Consolas"/>
                <a:cs typeface="Calibri"/>
              </a:rPr>
              <a:t>, </a:t>
            </a:r>
            <a:r>
              <a:rPr lang="ru-RU" i="1" dirty="0" err="1">
                <a:solidFill>
                  <a:schemeClr val="accent4"/>
                </a:solidFill>
                <a:latin typeface="Consolas"/>
                <a:cs typeface="Calibri"/>
              </a:rPr>
              <a:t>under</a:t>
            </a:r>
            <a:r>
              <a:rPr lang="ru-RU" i="1" dirty="0">
                <a:solidFill>
                  <a:schemeClr val="accent4"/>
                </a:solidFill>
                <a:latin typeface="Consolas"/>
                <a:cs typeface="Calibri"/>
              </a:rPr>
              <a:t> </a:t>
            </a:r>
            <a:r>
              <a:rPr lang="ru-RU" i="1" dirty="0" err="1">
                <a:solidFill>
                  <a:schemeClr val="accent4"/>
                </a:solidFill>
                <a:latin typeface="Consolas"/>
                <a:cs typeface="Calibri"/>
              </a:rPr>
              <a:t>event</a:t>
            </a:r>
            <a:r>
              <a:rPr lang="ru-RU" i="1" dirty="0">
                <a:solidFill>
                  <a:schemeClr val="accent4"/>
                </a:solidFill>
                <a:latin typeface="Consolas"/>
                <a:cs typeface="Calibri"/>
              </a:rPr>
              <a:t> </a:t>
            </a:r>
            <a:r>
              <a:rPr lang="ru-RU" i="1" dirty="0" err="1">
                <a:solidFill>
                  <a:schemeClr val="accent4"/>
                </a:solidFill>
                <a:latin typeface="Consolas"/>
                <a:cs typeface="Calibri"/>
              </a:rPr>
              <a:t>for</a:t>
            </a:r>
            <a:r>
              <a:rPr lang="ru-RU" i="1" dirty="0">
                <a:solidFill>
                  <a:schemeClr val="accent4"/>
                </a:solidFill>
                <a:latin typeface="Consolas"/>
                <a:cs typeface="Calibri"/>
              </a:rPr>
              <a:t> </a:t>
            </a:r>
            <a:r>
              <a:rPr lang="ru-RU" i="1" dirty="0" err="1">
                <a:solidFill>
                  <a:schemeClr val="accent4"/>
                </a:solidFill>
                <a:latin typeface="Consolas"/>
                <a:cs typeface="Calibri"/>
              </a:rPr>
              <a:t>moving</a:t>
            </a:r>
            <a:r>
              <a:rPr lang="ru-RU" i="1" dirty="0">
                <a:solidFill>
                  <a:schemeClr val="accent4"/>
                </a:solidFill>
                <a:latin typeface="Consolas"/>
                <a:cs typeface="Calibri"/>
              </a:rPr>
              <a:t> </a:t>
            </a:r>
            <a:r>
              <a:rPr lang="ru-RU" i="1" dirty="0" err="1">
                <a:solidFill>
                  <a:schemeClr val="accent4"/>
                </a:solidFill>
                <a:latin typeface="Consolas"/>
                <a:cs typeface="Calibri"/>
              </a:rPr>
              <a:t>down</a:t>
            </a:r>
            <a:r>
              <a:rPr lang="ru-RU" dirty="0">
                <a:solidFill>
                  <a:schemeClr val="accent4"/>
                </a:solidFill>
                <a:latin typeface="Consolas"/>
                <a:cs typeface="Calibri"/>
              </a:rPr>
              <a:t>
</a:t>
            </a:r>
            <a:r>
              <a:rPr lang="ru-RU" b="1" dirty="0" err="1">
                <a:latin typeface="Consolas"/>
                <a:cs typeface="Calibri"/>
              </a:rPr>
              <a:t>if</a:t>
            </a:r>
            <a:r>
              <a:rPr lang="ru-RU" dirty="0">
                <a:latin typeface="Consolas"/>
                <a:cs typeface="Calibri"/>
              </a:rPr>
              <a:t> </a:t>
            </a:r>
            <a:r>
              <a:rPr lang="ru-RU" dirty="0" err="1">
                <a:latin typeface="Consolas"/>
                <a:cs typeface="Calibri"/>
              </a:rPr>
              <a:t>keys</a:t>
            </a:r>
            <a:r>
              <a:rPr lang="ru-RU" b="1" dirty="0">
                <a:latin typeface="Consolas"/>
                <a:cs typeface="Calibri"/>
              </a:rPr>
              <a:t>[</a:t>
            </a:r>
            <a:r>
              <a:rPr lang="ru-RU" dirty="0" err="1">
                <a:latin typeface="Consolas"/>
                <a:cs typeface="Calibri"/>
              </a:rPr>
              <a:t>pygame</a:t>
            </a:r>
            <a:r>
              <a:rPr lang="ru-RU" b="1" dirty="0" err="1">
                <a:latin typeface="Consolas"/>
                <a:cs typeface="Calibri"/>
              </a:rPr>
              <a:t>.</a:t>
            </a:r>
            <a:r>
              <a:rPr lang="ru-RU" dirty="0" err="1">
                <a:latin typeface="Consolas"/>
                <a:cs typeface="Calibri"/>
              </a:rPr>
              <a:t>K_SPACE</a:t>
            </a:r>
            <a:r>
              <a:rPr lang="ru-RU" b="1" dirty="0">
                <a:latin typeface="Consolas"/>
                <a:cs typeface="Calibri"/>
              </a:rPr>
              <a:t>]:</a:t>
            </a:r>
            <a:r>
              <a:rPr lang="ru-RU" dirty="0">
                <a:latin typeface="Consolas"/>
                <a:cs typeface="Calibri"/>
              </a:rPr>
              <a:t>
    </a:t>
            </a:r>
            <a:r>
              <a:rPr lang="ru-RU" dirty="0" err="1">
                <a:latin typeface="Consolas"/>
                <a:cs typeface="Calibri"/>
              </a:rPr>
              <a:t>isJump</a:t>
            </a:r>
            <a:r>
              <a:rPr lang="ru-RU" dirty="0">
                <a:latin typeface="Consolas"/>
                <a:cs typeface="Calibri"/>
              </a:rPr>
              <a:t> </a:t>
            </a:r>
            <a:r>
              <a:rPr lang="ru-RU" b="1" dirty="0">
                <a:latin typeface="Consolas"/>
                <a:cs typeface="Calibri"/>
              </a:rPr>
              <a:t>=</a:t>
            </a:r>
            <a:r>
              <a:rPr lang="ru-RU" dirty="0">
                <a:latin typeface="Consolas"/>
                <a:cs typeface="Calibri"/>
              </a:rPr>
              <a:t> </a:t>
            </a:r>
            <a:r>
              <a:rPr lang="ru-RU" dirty="0" err="1">
                <a:latin typeface="Consolas"/>
                <a:cs typeface="Calibri"/>
              </a:rPr>
              <a:t>True</a:t>
            </a:r>
            <a:endParaRPr lang="ru-RU" dirty="0" err="1"/>
          </a:p>
          <a:p>
            <a:endParaRPr lang="ru-RU" dirty="0">
              <a:cs typeface="Calibri"/>
            </a:endParaRPr>
          </a:p>
        </p:txBody>
      </p:sp>
    </p:spTree>
    <p:extLst>
      <p:ext uri="{BB962C8B-B14F-4D97-AF65-F5344CB8AC3E}">
        <p14:creationId xmlns:p14="http://schemas.microsoft.com/office/powerpoint/2010/main" val="237630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636E204-F77B-44CF-947A-93C4FE224FB1}"/>
              </a:ext>
            </a:extLst>
          </p:cNvPr>
          <p:cNvSpPr>
            <a:spLocks noGrp="1"/>
          </p:cNvSpPr>
          <p:nvPr>
            <p:ph idx="1"/>
          </p:nvPr>
        </p:nvSpPr>
        <p:spPr>
          <a:xfrm>
            <a:off x="4314" y="-299"/>
            <a:ext cx="12082731" cy="6852997"/>
          </a:xfrm>
        </p:spPr>
        <p:txBody>
          <a:bodyPr vert="horz" lIns="91440" tIns="45720" rIns="91440" bIns="45720" rtlCol="0" anchor="t">
            <a:noAutofit/>
          </a:bodyPr>
          <a:lstStyle/>
          <a:p>
            <a:pPr marL="0" indent="0">
              <a:buNone/>
            </a:pPr>
            <a:r>
              <a:rPr lang="af-ZA" sz="1800" b="1" dirty="0">
                <a:solidFill>
                  <a:schemeClr val="accent1"/>
                </a:solidFill>
                <a:latin typeface="Consolas"/>
                <a:cs typeface="Calibri" panose="020F0502020204030204"/>
              </a:rPr>
              <a:t>import</a:t>
            </a:r>
            <a:r>
              <a:rPr lang="af-ZA" sz="1800" dirty="0">
                <a:latin typeface="Consolas"/>
                <a:cs typeface="Calibri" panose="020F0502020204030204"/>
              </a:rPr>
              <a:t> </a:t>
            </a:r>
            <a:r>
              <a:rPr lang="af-ZA" sz="1800" dirty="0" err="1">
                <a:latin typeface="Consolas"/>
                <a:cs typeface="Calibri" panose="020F0502020204030204"/>
              </a:rPr>
              <a:t>pygame</a:t>
            </a:r>
            <a:r>
              <a:rPr lang="af-ZA" sz="1800" dirty="0">
                <a:latin typeface="Consolas"/>
                <a:cs typeface="Calibri" panose="020F0502020204030204"/>
              </a:rPr>
              <a:t>
</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init</a:t>
            </a:r>
            <a:r>
              <a:rPr lang="af-ZA" sz="1800" b="1" dirty="0">
                <a:latin typeface="Consolas"/>
                <a:cs typeface="Calibri" panose="020F0502020204030204"/>
              </a:rPr>
              <a:t>()</a:t>
            </a:r>
            <a:r>
              <a:rPr lang="af-ZA" sz="1800" dirty="0">
                <a:latin typeface="Consolas"/>
                <a:cs typeface="Calibri" panose="020F0502020204030204"/>
              </a:rPr>
              <a:t>
win </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display</a:t>
            </a:r>
            <a:r>
              <a:rPr lang="af-ZA" sz="1800" b="1" dirty="0" err="1">
                <a:latin typeface="Consolas"/>
                <a:cs typeface="Calibri" panose="020F0502020204030204"/>
              </a:rPr>
              <a:t>.</a:t>
            </a:r>
            <a:r>
              <a:rPr lang="af-ZA" sz="1800" dirty="0" err="1">
                <a:latin typeface="Consolas"/>
                <a:cs typeface="Calibri" panose="020F0502020204030204"/>
              </a:rPr>
              <a:t>set_mode</a:t>
            </a:r>
            <a:r>
              <a:rPr lang="af-ZA" sz="1800" b="1" dirty="0">
                <a:latin typeface="Consolas"/>
                <a:cs typeface="Calibri" panose="020F0502020204030204"/>
              </a:rPr>
              <a:t>((</a:t>
            </a:r>
            <a:r>
              <a:rPr lang="af-ZA" sz="1800" b="1" dirty="0">
                <a:solidFill>
                  <a:schemeClr val="accent1"/>
                </a:solidFill>
                <a:latin typeface="Consolas"/>
                <a:cs typeface="Calibri" panose="020F0502020204030204"/>
              </a:rPr>
              <a:t>500</a:t>
            </a:r>
            <a:r>
              <a:rPr lang="af-ZA" sz="1800" b="1" dirty="0">
                <a:latin typeface="Consolas"/>
                <a:cs typeface="Calibri" panose="020F0502020204030204"/>
              </a:rPr>
              <a:t>,</a:t>
            </a:r>
            <a:r>
              <a:rPr lang="af-ZA" sz="1800" b="1" dirty="0">
                <a:solidFill>
                  <a:schemeClr val="accent1"/>
                </a:solidFill>
                <a:latin typeface="Consolas"/>
                <a:cs typeface="Calibri" panose="020F0502020204030204"/>
              </a:rPr>
              <a:t>500</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display</a:t>
            </a:r>
            <a:r>
              <a:rPr lang="af-ZA" sz="1800" b="1" dirty="0" err="1">
                <a:latin typeface="Consolas"/>
                <a:cs typeface="Calibri" panose="020F0502020204030204"/>
              </a:rPr>
              <a:t>.</a:t>
            </a:r>
            <a:r>
              <a:rPr lang="af-ZA" sz="1800" dirty="0" err="1">
                <a:latin typeface="Consolas"/>
                <a:cs typeface="Calibri" panose="020F0502020204030204"/>
              </a:rPr>
              <a:t>set_caption</a:t>
            </a:r>
            <a:r>
              <a:rPr lang="af-ZA" sz="1800" b="1" dirty="0">
                <a:latin typeface="Consolas"/>
                <a:cs typeface="Calibri" panose="020F0502020204030204"/>
              </a:rPr>
              <a:t>(</a:t>
            </a:r>
            <a:r>
              <a:rPr lang="af-ZA" sz="1800" dirty="0">
                <a:latin typeface="Consolas"/>
                <a:cs typeface="Calibri" panose="020F0502020204030204"/>
              </a:rPr>
              <a:t>"</a:t>
            </a:r>
            <a:r>
              <a:rPr lang="af-ZA" sz="1800" dirty="0" err="1">
                <a:latin typeface="Consolas"/>
                <a:cs typeface="Calibri" panose="020F0502020204030204"/>
              </a:rPr>
              <a:t>First</a:t>
            </a:r>
            <a:r>
              <a:rPr lang="af-ZA" sz="1800" dirty="0">
                <a:latin typeface="Consolas"/>
                <a:cs typeface="Calibri" panose="020F0502020204030204"/>
              </a:rPr>
              <a:t> </a:t>
            </a:r>
            <a:r>
              <a:rPr lang="af-ZA" sz="1800" dirty="0" err="1">
                <a:latin typeface="Consolas"/>
                <a:cs typeface="Calibri" panose="020F0502020204030204"/>
              </a:rPr>
              <a:t>Game</a:t>
            </a:r>
            <a:r>
              <a:rPr lang="af-ZA" sz="1800" dirty="0">
                <a:latin typeface="Consolas"/>
                <a:cs typeface="Calibri" panose="020F0502020204030204"/>
              </a:rPr>
              <a:t>"</a:t>
            </a:r>
            <a:r>
              <a:rPr lang="af-ZA" sz="1800" b="1" dirty="0">
                <a:latin typeface="Consolas"/>
                <a:cs typeface="Calibri" panose="020F0502020204030204"/>
              </a:rPr>
              <a:t>)</a:t>
            </a:r>
            <a:r>
              <a:rPr lang="af-ZA" sz="1800" dirty="0">
                <a:latin typeface="Consolas"/>
                <a:cs typeface="Calibri" panose="020F0502020204030204"/>
              </a:rPr>
              <a:t>
x </a:t>
            </a:r>
            <a:r>
              <a:rPr lang="af-ZA" sz="1800" b="1" dirty="0">
                <a:latin typeface="Consolas"/>
                <a:cs typeface="Calibri" panose="020F0502020204030204"/>
              </a:rPr>
              <a:t>=</a:t>
            </a:r>
            <a:r>
              <a:rPr lang="af-ZA" sz="1800" dirty="0">
                <a:latin typeface="Consolas"/>
                <a:cs typeface="Calibri" panose="020F0502020204030204"/>
              </a:rPr>
              <a:t> </a:t>
            </a:r>
            <a:r>
              <a:rPr lang="af-ZA" sz="1800" b="1" dirty="0">
                <a:latin typeface="Consolas"/>
                <a:cs typeface="Calibri" panose="020F0502020204030204"/>
              </a:rPr>
              <a:t>50</a:t>
            </a:r>
            <a:r>
              <a:rPr lang="af-ZA" sz="1800" dirty="0">
                <a:latin typeface="Consolas"/>
                <a:cs typeface="Calibri" panose="020F0502020204030204"/>
              </a:rPr>
              <a:t>
y </a:t>
            </a:r>
            <a:r>
              <a:rPr lang="af-ZA" sz="1800" b="1" dirty="0">
                <a:latin typeface="Consolas"/>
                <a:cs typeface="Calibri" panose="020F0502020204030204"/>
              </a:rPr>
              <a:t>=</a:t>
            </a:r>
            <a:r>
              <a:rPr lang="af-ZA" sz="1800" dirty="0">
                <a:latin typeface="Consolas"/>
                <a:cs typeface="Calibri" panose="020F0502020204030204"/>
              </a:rPr>
              <a:t> </a:t>
            </a:r>
            <a:r>
              <a:rPr lang="af-ZA" sz="1800" b="1" dirty="0">
                <a:latin typeface="Consolas"/>
                <a:cs typeface="Calibri" panose="020F0502020204030204"/>
              </a:rPr>
              <a:t>50</a:t>
            </a:r>
            <a:r>
              <a:rPr lang="af-ZA" sz="1800" dirty="0">
                <a:latin typeface="Consolas"/>
                <a:cs typeface="Calibri" panose="020F0502020204030204"/>
              </a:rPr>
              <a:t>
</a:t>
            </a:r>
            <a:r>
              <a:rPr lang="af-ZA" sz="1800" dirty="0" err="1">
                <a:latin typeface="Consolas"/>
                <a:cs typeface="Calibri" panose="020F0502020204030204"/>
              </a:rPr>
              <a:t>width</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a:t>
            </a:r>
            <a:r>
              <a:rPr lang="af-ZA" sz="1800" b="1" dirty="0">
                <a:latin typeface="Consolas"/>
                <a:cs typeface="Calibri" panose="020F0502020204030204"/>
              </a:rPr>
              <a:t>40</a:t>
            </a:r>
            <a:r>
              <a:rPr lang="af-ZA" sz="1800" dirty="0">
                <a:latin typeface="Consolas"/>
                <a:cs typeface="Calibri" panose="020F0502020204030204"/>
              </a:rPr>
              <a:t>
</a:t>
            </a:r>
            <a:r>
              <a:rPr lang="af-ZA" sz="1800" dirty="0" err="1">
                <a:latin typeface="Consolas"/>
                <a:cs typeface="Calibri" panose="020F0502020204030204"/>
              </a:rPr>
              <a:t>height</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a:t>
            </a:r>
            <a:r>
              <a:rPr lang="af-ZA" sz="1800" b="1" dirty="0">
                <a:latin typeface="Consolas"/>
                <a:cs typeface="Calibri" panose="020F0502020204030204"/>
              </a:rPr>
              <a:t>60</a:t>
            </a:r>
            <a:r>
              <a:rPr lang="af-ZA" sz="1800" dirty="0">
                <a:latin typeface="Consolas"/>
                <a:cs typeface="Calibri" panose="020F0502020204030204"/>
              </a:rPr>
              <a:t>
vel </a:t>
            </a:r>
            <a:r>
              <a:rPr lang="af-ZA" sz="1800" b="1" dirty="0">
                <a:latin typeface="Consolas"/>
                <a:cs typeface="Calibri" panose="020F0502020204030204"/>
              </a:rPr>
              <a:t>=</a:t>
            </a:r>
            <a:r>
              <a:rPr lang="af-ZA" sz="1800" dirty="0">
                <a:latin typeface="Consolas"/>
                <a:cs typeface="Calibri" panose="020F0502020204030204"/>
              </a:rPr>
              <a:t> </a:t>
            </a:r>
            <a:r>
              <a:rPr lang="af-ZA" sz="1800" b="1" dirty="0">
                <a:latin typeface="Consolas"/>
                <a:cs typeface="Calibri" panose="020F0502020204030204"/>
              </a:rPr>
              <a:t>5</a:t>
            </a:r>
            <a:r>
              <a:rPr lang="af-ZA" sz="1800" dirty="0">
                <a:latin typeface="Consolas"/>
                <a:cs typeface="Calibri" panose="020F0502020204030204"/>
              </a:rPr>
              <a:t>
</a:t>
            </a:r>
            <a:r>
              <a:rPr lang="af-ZA" sz="1800" dirty="0" err="1">
                <a:latin typeface="Consolas"/>
                <a:cs typeface="Calibri" panose="020F0502020204030204"/>
              </a:rPr>
              <a:t>isJump</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False</a:t>
            </a:r>
            <a:r>
              <a:rPr lang="af-ZA" sz="1800" dirty="0">
                <a:latin typeface="Consolas"/>
                <a:cs typeface="Calibri" panose="020F0502020204030204"/>
              </a:rPr>
              <a:t>
</a:t>
            </a:r>
            <a:r>
              <a:rPr lang="af-ZA" sz="1800" dirty="0" err="1">
                <a:latin typeface="Consolas"/>
                <a:cs typeface="Calibri" panose="020F0502020204030204"/>
              </a:rPr>
              <a:t>jumpCount</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a:t>
            </a:r>
            <a:r>
              <a:rPr lang="af-ZA" sz="1800" b="1" dirty="0">
                <a:latin typeface="Consolas"/>
                <a:cs typeface="Calibri" panose="020F0502020204030204"/>
              </a:rPr>
              <a:t>10</a:t>
            </a:r>
            <a:r>
              <a:rPr lang="af-ZA" sz="1800" dirty="0">
                <a:latin typeface="Consolas"/>
                <a:cs typeface="Calibri" panose="020F0502020204030204"/>
              </a:rPr>
              <a:t>
</a:t>
            </a:r>
            <a:r>
              <a:rPr lang="af-ZA" sz="1800" dirty="0" err="1">
                <a:latin typeface="Consolas"/>
                <a:cs typeface="Calibri" panose="020F0502020204030204"/>
              </a:rPr>
              <a:t>run</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True</a:t>
            </a:r>
            <a:r>
              <a:rPr lang="af-ZA" sz="1800" dirty="0">
                <a:latin typeface="Consolas"/>
                <a:cs typeface="Calibri" panose="020F0502020204030204"/>
              </a:rPr>
              <a:t>
</a:t>
            </a:r>
            <a:r>
              <a:rPr lang="af-ZA" sz="1800" b="1" dirty="0" err="1">
                <a:latin typeface="Consolas"/>
                <a:cs typeface="Calibri" panose="020F0502020204030204"/>
              </a:rPr>
              <a:t>while</a:t>
            </a:r>
            <a:r>
              <a:rPr lang="af-ZA" sz="1800" dirty="0">
                <a:latin typeface="Consolas"/>
                <a:cs typeface="Calibri" panose="020F0502020204030204"/>
              </a:rPr>
              <a:t> </a:t>
            </a:r>
            <a:r>
              <a:rPr lang="af-ZA" sz="1800" dirty="0" err="1">
                <a:latin typeface="Consolas"/>
                <a:cs typeface="Calibri" panose="020F0502020204030204"/>
              </a:rPr>
              <a:t>run</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time</a:t>
            </a:r>
            <a:r>
              <a:rPr lang="af-ZA" sz="1800" b="1" dirty="0" err="1">
                <a:latin typeface="Consolas"/>
                <a:cs typeface="Calibri" panose="020F0502020204030204"/>
              </a:rPr>
              <a:t>.</a:t>
            </a:r>
            <a:r>
              <a:rPr lang="af-ZA" sz="1800" dirty="0" err="1">
                <a:latin typeface="Consolas"/>
                <a:cs typeface="Calibri" panose="020F0502020204030204"/>
              </a:rPr>
              <a:t>delay</a:t>
            </a:r>
            <a:r>
              <a:rPr lang="af-ZA" sz="1800" b="1" dirty="0">
                <a:latin typeface="Consolas"/>
                <a:cs typeface="Calibri" panose="020F0502020204030204"/>
              </a:rPr>
              <a:t>(100)</a:t>
            </a:r>
            <a:r>
              <a:rPr lang="af-ZA" sz="1800" dirty="0">
                <a:latin typeface="Consolas"/>
                <a:cs typeface="Calibri" panose="020F0502020204030204"/>
              </a:rPr>
              <a:t>
    </a:t>
            </a:r>
            <a:r>
              <a:rPr lang="af-ZA" sz="1800" b="1" dirty="0" err="1">
                <a:latin typeface="Consolas"/>
                <a:cs typeface="Calibri" panose="020F0502020204030204"/>
              </a:rPr>
              <a:t>for</a:t>
            </a:r>
            <a:r>
              <a:rPr lang="af-ZA" sz="1800" dirty="0">
                <a:latin typeface="Consolas"/>
                <a:cs typeface="Calibri" panose="020F0502020204030204"/>
              </a:rPr>
              <a:t> </a:t>
            </a:r>
            <a:r>
              <a:rPr lang="af-ZA" sz="1800" dirty="0" err="1">
                <a:latin typeface="Consolas"/>
                <a:cs typeface="Calibri" panose="020F0502020204030204"/>
              </a:rPr>
              <a:t>event</a:t>
            </a:r>
            <a:r>
              <a:rPr lang="af-ZA" sz="1800" dirty="0">
                <a:latin typeface="Consolas"/>
                <a:cs typeface="Calibri" panose="020F0502020204030204"/>
              </a:rPr>
              <a:t> </a:t>
            </a:r>
            <a:r>
              <a:rPr lang="af-ZA" sz="1800" b="1" dirty="0">
                <a:latin typeface="Consolas"/>
                <a:cs typeface="Calibri" panose="020F0502020204030204"/>
              </a:rPr>
              <a:t>in</a:t>
            </a:r>
            <a:r>
              <a:rPr lang="af-ZA" sz="1800" dirty="0">
                <a:latin typeface="Consolas"/>
                <a:cs typeface="Calibri" panose="020F0502020204030204"/>
              </a:rPr>
              <a:t> </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event</a:t>
            </a:r>
            <a:r>
              <a:rPr lang="af-ZA" sz="1800" b="1" dirty="0" err="1">
                <a:latin typeface="Consolas"/>
                <a:cs typeface="Calibri" panose="020F0502020204030204"/>
              </a:rPr>
              <a:t>.</a:t>
            </a:r>
            <a:r>
              <a:rPr lang="af-ZA" sz="1800" dirty="0" err="1">
                <a:latin typeface="Consolas"/>
                <a:cs typeface="Calibri" panose="020F0502020204030204"/>
              </a:rPr>
              <a:t>get</a:t>
            </a:r>
            <a:r>
              <a:rPr lang="af-ZA" sz="1800" b="1" dirty="0">
                <a:latin typeface="Consolas"/>
                <a:cs typeface="Calibri" panose="020F0502020204030204"/>
              </a:rPr>
              <a:t>():</a:t>
            </a:r>
            <a:r>
              <a:rPr lang="af-ZA" sz="1800" dirty="0">
                <a:latin typeface="Consolas"/>
                <a:cs typeface="Calibri" panose="020F0502020204030204"/>
              </a:rPr>
              <a:t>
        </a:t>
            </a:r>
            <a:r>
              <a:rPr lang="af-ZA" sz="1800" b="1" dirty="0" err="1">
                <a:latin typeface="Consolas"/>
                <a:cs typeface="Calibri" panose="020F0502020204030204"/>
              </a:rPr>
              <a:t>if</a:t>
            </a:r>
            <a:r>
              <a:rPr lang="af-ZA" sz="1800" dirty="0">
                <a:latin typeface="Consolas"/>
                <a:cs typeface="Calibri" panose="020F0502020204030204"/>
              </a:rPr>
              <a:t> </a:t>
            </a:r>
            <a:r>
              <a:rPr lang="af-ZA" sz="1800" dirty="0" err="1">
                <a:latin typeface="Consolas"/>
                <a:cs typeface="Calibri" panose="020F0502020204030204"/>
              </a:rPr>
              <a:t>event</a:t>
            </a:r>
            <a:r>
              <a:rPr lang="af-ZA" sz="1800" b="1" dirty="0" err="1">
                <a:latin typeface="Consolas"/>
                <a:cs typeface="Calibri" panose="020F0502020204030204"/>
              </a:rPr>
              <a:t>.</a:t>
            </a:r>
            <a:r>
              <a:rPr lang="af-ZA" sz="1800" dirty="0" err="1">
                <a:latin typeface="Consolas"/>
                <a:cs typeface="Calibri" panose="020F0502020204030204"/>
              </a:rPr>
              <a:t>type</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QUIT</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run</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False</a:t>
            </a:r>
            <a:r>
              <a:rPr lang="af-ZA" sz="1800" dirty="0">
                <a:latin typeface="Consolas"/>
                <a:cs typeface="Calibri" panose="020F0502020204030204"/>
              </a:rPr>
              <a:t>
    </a:t>
            </a:r>
            <a:r>
              <a:rPr lang="af-ZA" sz="1800" dirty="0" err="1">
                <a:latin typeface="Consolas"/>
                <a:cs typeface="Calibri" panose="020F0502020204030204"/>
              </a:rPr>
              <a:t>keys</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key</a:t>
            </a:r>
            <a:r>
              <a:rPr lang="af-ZA" sz="1800" b="1" dirty="0" err="1">
                <a:latin typeface="Consolas"/>
                <a:cs typeface="Calibri" panose="020F0502020204030204"/>
              </a:rPr>
              <a:t>.</a:t>
            </a:r>
            <a:r>
              <a:rPr lang="af-ZA" sz="1800" dirty="0" err="1">
                <a:latin typeface="Consolas"/>
                <a:cs typeface="Calibri" panose="020F0502020204030204"/>
              </a:rPr>
              <a:t>get_pressed</a:t>
            </a:r>
            <a:r>
              <a:rPr lang="af-ZA" sz="1800" b="1" dirty="0">
                <a:latin typeface="Consolas"/>
                <a:cs typeface="Calibri" panose="020F0502020204030204"/>
              </a:rPr>
              <a:t>()</a:t>
            </a:r>
            <a:r>
              <a:rPr lang="af-ZA" sz="1800" dirty="0">
                <a:latin typeface="Consolas"/>
                <a:cs typeface="Calibri" panose="020F0502020204030204"/>
              </a:rPr>
              <a:t>
    </a:t>
            </a:r>
            <a:r>
              <a:rPr lang="af-ZA" sz="1800" b="1" dirty="0" err="1">
                <a:latin typeface="Consolas"/>
                <a:cs typeface="Calibri" panose="020F0502020204030204"/>
              </a:rPr>
              <a:t>if</a:t>
            </a:r>
            <a:r>
              <a:rPr lang="af-ZA" sz="1800" dirty="0">
                <a:latin typeface="Consolas"/>
                <a:cs typeface="Calibri" panose="020F0502020204030204"/>
              </a:rPr>
              <a:t> </a:t>
            </a:r>
            <a:r>
              <a:rPr lang="af-ZA" sz="1800" dirty="0" err="1">
                <a:latin typeface="Consolas"/>
                <a:cs typeface="Calibri" panose="020F0502020204030204"/>
              </a:rPr>
              <a:t>keys</a:t>
            </a:r>
            <a:r>
              <a:rPr lang="af-ZA" sz="1800" b="1" dirty="0">
                <a:latin typeface="Consolas"/>
                <a:cs typeface="Calibri" panose="020F0502020204030204"/>
              </a:rPr>
              <a:t>[</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K_LEFT</a:t>
            </a:r>
            <a:r>
              <a:rPr lang="af-ZA" sz="1800" b="1" dirty="0">
                <a:latin typeface="Consolas"/>
                <a:cs typeface="Calibri" panose="020F0502020204030204"/>
              </a:rPr>
              <a:t>]</a:t>
            </a:r>
            <a:r>
              <a:rPr lang="af-ZA" sz="1800" dirty="0">
                <a:latin typeface="Consolas"/>
                <a:cs typeface="Calibri" panose="020F0502020204030204"/>
              </a:rPr>
              <a:t> </a:t>
            </a:r>
            <a:r>
              <a:rPr lang="af-ZA" sz="1800" b="1" dirty="0" err="1">
                <a:latin typeface="Consolas"/>
                <a:cs typeface="Calibri" panose="020F0502020204030204"/>
              </a:rPr>
              <a:t>and</a:t>
            </a:r>
            <a:r>
              <a:rPr lang="af-ZA" sz="1800" dirty="0">
                <a:latin typeface="Consolas"/>
                <a:cs typeface="Calibri" panose="020F0502020204030204"/>
              </a:rPr>
              <a:t> x </a:t>
            </a:r>
            <a:r>
              <a:rPr lang="af-ZA" sz="1800" b="1" dirty="0">
                <a:latin typeface="Consolas"/>
                <a:cs typeface="Calibri" panose="020F0502020204030204"/>
              </a:rPr>
              <a:t>&gt;</a:t>
            </a:r>
            <a:r>
              <a:rPr lang="af-ZA" sz="1800" dirty="0">
                <a:latin typeface="Consolas"/>
                <a:cs typeface="Calibri" panose="020F0502020204030204"/>
              </a:rPr>
              <a:t> vel</a:t>
            </a:r>
            <a:r>
              <a:rPr lang="af-ZA" sz="1800" b="1" dirty="0">
                <a:latin typeface="Consolas"/>
                <a:cs typeface="Calibri" panose="020F0502020204030204"/>
              </a:rPr>
              <a:t>:</a:t>
            </a:r>
            <a:r>
              <a:rPr lang="af-ZA" sz="1800" dirty="0">
                <a:latin typeface="Consolas"/>
                <a:cs typeface="Calibri" panose="020F0502020204030204"/>
              </a:rPr>
              <a:t>  </a:t>
            </a:r>
            <a:r>
              <a:rPr lang="af-ZA" sz="1800" i="1" dirty="0">
                <a:latin typeface="Consolas"/>
                <a:cs typeface="Calibri" panose="020F0502020204030204"/>
              </a:rPr>
              <a:t># </a:t>
            </a:r>
            <a:r>
              <a:rPr lang="af-ZA" sz="1800" i="1" dirty="0" err="1">
                <a:latin typeface="Consolas"/>
                <a:cs typeface="Calibri" panose="020F0502020204030204"/>
              </a:rPr>
              <a:t>Making</a:t>
            </a:r>
            <a:r>
              <a:rPr lang="af-ZA" sz="1800" i="1" dirty="0">
                <a:latin typeface="Consolas"/>
                <a:cs typeface="Calibri" panose="020F0502020204030204"/>
              </a:rPr>
              <a:t> sure </a:t>
            </a:r>
            <a:r>
              <a:rPr lang="af-ZA" sz="1800" i="1" dirty="0" err="1">
                <a:latin typeface="Consolas"/>
                <a:cs typeface="Calibri" panose="020F0502020204030204"/>
              </a:rPr>
              <a:t>the</a:t>
            </a:r>
            <a:r>
              <a:rPr lang="af-ZA" sz="1800" i="1" dirty="0">
                <a:latin typeface="Consolas"/>
                <a:cs typeface="Calibri" panose="020F0502020204030204"/>
              </a:rPr>
              <a:t> top </a:t>
            </a:r>
            <a:r>
              <a:rPr lang="af-ZA" sz="1800" i="1" dirty="0" err="1">
                <a:latin typeface="Consolas"/>
                <a:cs typeface="Calibri" panose="020F0502020204030204"/>
              </a:rPr>
              <a:t>left</a:t>
            </a:r>
            <a:r>
              <a:rPr lang="af-ZA" sz="1800" i="1" dirty="0">
                <a:latin typeface="Consolas"/>
                <a:cs typeface="Calibri" panose="020F0502020204030204"/>
              </a:rPr>
              <a:t> </a:t>
            </a:r>
            <a:r>
              <a:rPr lang="af-ZA" sz="1800" i="1" dirty="0" err="1">
                <a:latin typeface="Consolas"/>
                <a:cs typeface="Calibri" panose="020F0502020204030204"/>
              </a:rPr>
              <a:t>position</a:t>
            </a:r>
            <a:r>
              <a:rPr lang="af-ZA" sz="1800" i="1" dirty="0">
                <a:latin typeface="Consolas"/>
                <a:cs typeface="Calibri" panose="020F0502020204030204"/>
              </a:rPr>
              <a:t> of </a:t>
            </a:r>
            <a:r>
              <a:rPr lang="af-ZA" sz="1800" i="1" dirty="0" err="1">
                <a:latin typeface="Consolas"/>
                <a:cs typeface="Calibri" panose="020F0502020204030204"/>
              </a:rPr>
              <a:t>our</a:t>
            </a:r>
            <a:r>
              <a:rPr lang="af-ZA" sz="1800" i="1" dirty="0">
                <a:latin typeface="Consolas"/>
                <a:cs typeface="Calibri" panose="020F0502020204030204"/>
              </a:rPr>
              <a:t> </a:t>
            </a:r>
            <a:r>
              <a:rPr lang="af-ZA" sz="1800" i="1" dirty="0" err="1">
                <a:latin typeface="Consolas"/>
                <a:cs typeface="Calibri" panose="020F0502020204030204"/>
              </a:rPr>
              <a:t>character</a:t>
            </a:r>
            <a:r>
              <a:rPr lang="af-ZA" sz="1800" i="1" dirty="0">
                <a:latin typeface="Consolas"/>
                <a:cs typeface="Calibri" panose="020F0502020204030204"/>
              </a:rPr>
              <a:t> is </a:t>
            </a:r>
            <a:r>
              <a:rPr lang="af-ZA" sz="1800" i="1" dirty="0" err="1">
                <a:latin typeface="Consolas"/>
                <a:cs typeface="Calibri" panose="020F0502020204030204"/>
              </a:rPr>
              <a:t>greater</a:t>
            </a:r>
            <a:r>
              <a:rPr lang="af-ZA" sz="1800" i="1" dirty="0">
                <a:latin typeface="Consolas"/>
                <a:cs typeface="Calibri" panose="020F0502020204030204"/>
              </a:rPr>
              <a:t> </a:t>
            </a:r>
            <a:r>
              <a:rPr lang="af-ZA" sz="1800" i="1" dirty="0" err="1">
                <a:latin typeface="Consolas"/>
                <a:cs typeface="Calibri" panose="020F0502020204030204"/>
              </a:rPr>
              <a:t>than</a:t>
            </a:r>
            <a:r>
              <a:rPr lang="af-ZA" sz="1800" i="1" dirty="0">
                <a:latin typeface="Consolas"/>
                <a:cs typeface="Calibri" panose="020F0502020204030204"/>
              </a:rPr>
              <a:t> </a:t>
            </a:r>
            <a:r>
              <a:rPr lang="af-ZA" sz="1800" i="1" dirty="0" err="1">
                <a:latin typeface="Consolas"/>
                <a:cs typeface="Calibri" panose="020F0502020204030204"/>
              </a:rPr>
              <a:t>our</a:t>
            </a:r>
            <a:r>
              <a:rPr lang="af-ZA" sz="1800" i="1" dirty="0">
                <a:latin typeface="Consolas"/>
                <a:cs typeface="Calibri" panose="020F0502020204030204"/>
              </a:rPr>
              <a:t> vel so </a:t>
            </a:r>
            <a:r>
              <a:rPr lang="af-ZA" sz="1800" i="1" dirty="0" err="1">
                <a:latin typeface="Consolas"/>
                <a:cs typeface="Calibri" panose="020F0502020204030204"/>
              </a:rPr>
              <a:t>we</a:t>
            </a:r>
            <a:r>
              <a:rPr lang="af-ZA" sz="1800" i="1" dirty="0">
                <a:latin typeface="Consolas"/>
                <a:cs typeface="Calibri" panose="020F0502020204030204"/>
              </a:rPr>
              <a:t> </a:t>
            </a:r>
            <a:r>
              <a:rPr lang="af-ZA" sz="1800" i="1" dirty="0" err="1">
                <a:latin typeface="Consolas"/>
                <a:cs typeface="Calibri" panose="020F0502020204030204"/>
              </a:rPr>
              <a:t>never</a:t>
            </a:r>
            <a:r>
              <a:rPr lang="af-ZA" sz="1800" i="1" dirty="0">
                <a:latin typeface="Consolas"/>
                <a:cs typeface="Calibri" panose="020F0502020204030204"/>
              </a:rPr>
              <a:t> </a:t>
            </a:r>
            <a:r>
              <a:rPr lang="af-ZA" sz="1800" i="1" dirty="0" err="1">
                <a:latin typeface="Consolas"/>
                <a:cs typeface="Calibri" panose="020F0502020204030204"/>
              </a:rPr>
              <a:t>move</a:t>
            </a:r>
            <a:r>
              <a:rPr lang="af-ZA" sz="1800" i="1" dirty="0">
                <a:latin typeface="Consolas"/>
                <a:cs typeface="Calibri" panose="020F0502020204030204"/>
              </a:rPr>
              <a:t> </a:t>
            </a:r>
            <a:r>
              <a:rPr lang="af-ZA" sz="1800" i="1" dirty="0" err="1">
                <a:latin typeface="Consolas"/>
                <a:cs typeface="Calibri" panose="020F0502020204030204"/>
              </a:rPr>
              <a:t>off</a:t>
            </a:r>
            <a:r>
              <a:rPr lang="af-ZA" sz="1800" i="1" dirty="0">
                <a:latin typeface="Consolas"/>
                <a:cs typeface="Calibri" panose="020F0502020204030204"/>
              </a:rPr>
              <a:t> </a:t>
            </a:r>
            <a:r>
              <a:rPr lang="af-ZA" sz="1800" i="1" dirty="0" err="1">
                <a:latin typeface="Consolas"/>
                <a:cs typeface="Calibri" panose="020F0502020204030204"/>
              </a:rPr>
              <a:t>the</a:t>
            </a:r>
            <a:r>
              <a:rPr lang="af-ZA" sz="1800" i="1" dirty="0">
                <a:latin typeface="Consolas"/>
                <a:cs typeface="Calibri" panose="020F0502020204030204"/>
              </a:rPr>
              <a:t> </a:t>
            </a:r>
            <a:r>
              <a:rPr lang="af-ZA" sz="1800" i="1" dirty="0" err="1">
                <a:latin typeface="Consolas"/>
                <a:cs typeface="Calibri" panose="020F0502020204030204"/>
              </a:rPr>
              <a:t>screen</a:t>
            </a:r>
            <a:r>
              <a:rPr lang="af-ZA" sz="1800" i="1" dirty="0">
                <a:latin typeface="Consolas"/>
                <a:cs typeface="Calibri" panose="020F0502020204030204"/>
              </a:rPr>
              <a:t>.</a:t>
            </a:r>
            <a:r>
              <a:rPr lang="af-ZA" sz="1800" dirty="0">
                <a:latin typeface="Consolas"/>
                <a:cs typeface="Calibri" panose="020F0502020204030204"/>
              </a:rPr>
              <a:t>
        x </a:t>
            </a:r>
            <a:r>
              <a:rPr lang="af-ZA" sz="1800" b="1" dirty="0">
                <a:latin typeface="Consolas"/>
                <a:cs typeface="Calibri" panose="020F0502020204030204"/>
              </a:rPr>
              <a:t>-=</a:t>
            </a:r>
            <a:r>
              <a:rPr lang="af-ZA" sz="1800" dirty="0">
                <a:latin typeface="Consolas"/>
                <a:cs typeface="Calibri" panose="020F0502020204030204"/>
              </a:rPr>
              <a:t> vel
    </a:t>
            </a:r>
            <a:r>
              <a:rPr lang="af-ZA" sz="1800" b="1" dirty="0" err="1">
                <a:latin typeface="Consolas"/>
                <a:cs typeface="Calibri" panose="020F0502020204030204"/>
              </a:rPr>
              <a:t>if</a:t>
            </a:r>
            <a:r>
              <a:rPr lang="af-ZA" sz="1800" dirty="0">
                <a:latin typeface="Consolas"/>
                <a:cs typeface="Calibri" panose="020F0502020204030204"/>
              </a:rPr>
              <a:t> </a:t>
            </a:r>
            <a:r>
              <a:rPr lang="af-ZA" sz="1800" dirty="0" err="1">
                <a:latin typeface="Consolas"/>
                <a:cs typeface="Calibri" panose="020F0502020204030204"/>
              </a:rPr>
              <a:t>keys</a:t>
            </a:r>
            <a:r>
              <a:rPr lang="af-ZA" sz="1800" b="1" dirty="0">
                <a:latin typeface="Consolas"/>
                <a:cs typeface="Calibri" panose="020F0502020204030204"/>
              </a:rPr>
              <a:t>[</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K_RIGHT</a:t>
            </a:r>
            <a:r>
              <a:rPr lang="af-ZA" sz="1800" b="1" dirty="0">
                <a:latin typeface="Consolas"/>
                <a:cs typeface="Calibri" panose="020F0502020204030204"/>
              </a:rPr>
              <a:t>]</a:t>
            </a:r>
            <a:r>
              <a:rPr lang="af-ZA" sz="1800" dirty="0">
                <a:latin typeface="Consolas"/>
                <a:cs typeface="Calibri" panose="020F0502020204030204"/>
              </a:rPr>
              <a:t> </a:t>
            </a:r>
            <a:r>
              <a:rPr lang="af-ZA" sz="1800" b="1" dirty="0" err="1">
                <a:latin typeface="Consolas"/>
                <a:cs typeface="Calibri" panose="020F0502020204030204"/>
              </a:rPr>
              <a:t>and</a:t>
            </a:r>
            <a:r>
              <a:rPr lang="af-ZA" sz="1800" dirty="0">
                <a:latin typeface="Consolas"/>
                <a:cs typeface="Calibri" panose="020F0502020204030204"/>
              </a:rPr>
              <a:t> x </a:t>
            </a:r>
            <a:r>
              <a:rPr lang="af-ZA" sz="1800" b="1" dirty="0">
                <a:latin typeface="Consolas"/>
                <a:cs typeface="Calibri" panose="020F0502020204030204"/>
              </a:rPr>
              <a:t>&lt;</a:t>
            </a:r>
            <a:r>
              <a:rPr lang="af-ZA" sz="1800" dirty="0">
                <a:latin typeface="Consolas"/>
                <a:cs typeface="Calibri" panose="020F0502020204030204"/>
              </a:rPr>
              <a:t> </a:t>
            </a:r>
            <a:r>
              <a:rPr lang="af-ZA" sz="1800" b="1" dirty="0">
                <a:latin typeface="Consolas"/>
                <a:cs typeface="Calibri" panose="020F0502020204030204"/>
              </a:rPr>
              <a:t>500</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vel </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width</a:t>
            </a:r>
            <a:r>
              <a:rPr lang="af-ZA" sz="1800" b="1" dirty="0">
                <a:latin typeface="Consolas"/>
                <a:cs typeface="Calibri" panose="020F0502020204030204"/>
              </a:rPr>
              <a:t>:</a:t>
            </a:r>
            <a:r>
              <a:rPr lang="af-ZA" sz="1800" dirty="0">
                <a:latin typeface="Consolas"/>
                <a:cs typeface="Calibri" panose="020F0502020204030204"/>
              </a:rPr>
              <a:t>  </a:t>
            </a:r>
            <a:r>
              <a:rPr lang="af-ZA" sz="1800" i="1" dirty="0">
                <a:latin typeface="Consolas"/>
                <a:cs typeface="Calibri" panose="020F0502020204030204"/>
              </a:rPr>
              <a:t># </a:t>
            </a:r>
            <a:r>
              <a:rPr lang="af-ZA" sz="1800" i="1" dirty="0" err="1">
                <a:latin typeface="Consolas"/>
                <a:cs typeface="Calibri" panose="020F0502020204030204"/>
              </a:rPr>
              <a:t>Making</a:t>
            </a:r>
            <a:r>
              <a:rPr lang="af-ZA" sz="1800" i="1" dirty="0">
                <a:latin typeface="Consolas"/>
                <a:cs typeface="Calibri" panose="020F0502020204030204"/>
              </a:rPr>
              <a:t> sure </a:t>
            </a:r>
            <a:r>
              <a:rPr lang="af-ZA" sz="1800" i="1" dirty="0" err="1">
                <a:latin typeface="Consolas"/>
                <a:cs typeface="Calibri" panose="020F0502020204030204"/>
              </a:rPr>
              <a:t>the</a:t>
            </a:r>
            <a:r>
              <a:rPr lang="af-ZA" sz="1800" i="1" dirty="0">
                <a:latin typeface="Consolas"/>
                <a:cs typeface="Calibri" panose="020F0502020204030204"/>
              </a:rPr>
              <a:t> top </a:t>
            </a:r>
            <a:r>
              <a:rPr lang="af-ZA" sz="1800" i="1" dirty="0" err="1">
                <a:latin typeface="Consolas"/>
                <a:cs typeface="Calibri" panose="020F0502020204030204"/>
              </a:rPr>
              <a:t>right</a:t>
            </a:r>
            <a:r>
              <a:rPr lang="af-ZA" sz="1800" i="1" dirty="0">
                <a:latin typeface="Consolas"/>
                <a:cs typeface="Calibri" panose="020F0502020204030204"/>
              </a:rPr>
              <a:t> </a:t>
            </a:r>
            <a:r>
              <a:rPr lang="af-ZA" sz="1800" i="1" dirty="0" err="1">
                <a:latin typeface="Consolas"/>
                <a:cs typeface="Calibri" panose="020F0502020204030204"/>
              </a:rPr>
              <a:t>corner</a:t>
            </a:r>
            <a:r>
              <a:rPr lang="af-ZA" sz="1800" i="1" dirty="0">
                <a:latin typeface="Consolas"/>
                <a:cs typeface="Calibri" panose="020F0502020204030204"/>
              </a:rPr>
              <a:t> of </a:t>
            </a:r>
            <a:r>
              <a:rPr lang="af-ZA" sz="1800" i="1" dirty="0" err="1">
                <a:latin typeface="Consolas"/>
                <a:cs typeface="Calibri" panose="020F0502020204030204"/>
              </a:rPr>
              <a:t>our</a:t>
            </a:r>
            <a:r>
              <a:rPr lang="af-ZA" sz="1800" i="1" dirty="0">
                <a:latin typeface="Consolas"/>
                <a:cs typeface="Calibri" panose="020F0502020204030204"/>
              </a:rPr>
              <a:t> </a:t>
            </a:r>
            <a:r>
              <a:rPr lang="af-ZA" sz="1800" i="1" dirty="0" err="1">
                <a:latin typeface="Consolas"/>
                <a:cs typeface="Calibri" panose="020F0502020204030204"/>
              </a:rPr>
              <a:t>character</a:t>
            </a:r>
            <a:r>
              <a:rPr lang="af-ZA" sz="1800" i="1" dirty="0">
                <a:latin typeface="Consolas"/>
                <a:cs typeface="Calibri" panose="020F0502020204030204"/>
              </a:rPr>
              <a:t> is </a:t>
            </a:r>
            <a:r>
              <a:rPr lang="af-ZA" sz="1800" i="1" dirty="0" err="1">
                <a:latin typeface="Consolas"/>
                <a:cs typeface="Calibri" panose="020F0502020204030204"/>
              </a:rPr>
              <a:t>less</a:t>
            </a:r>
            <a:r>
              <a:rPr lang="af-ZA" sz="1800" i="1" dirty="0">
                <a:latin typeface="Consolas"/>
                <a:cs typeface="Calibri" panose="020F0502020204030204"/>
              </a:rPr>
              <a:t> </a:t>
            </a:r>
            <a:r>
              <a:rPr lang="af-ZA" sz="1800" i="1" dirty="0" err="1">
                <a:latin typeface="Consolas"/>
                <a:cs typeface="Calibri" panose="020F0502020204030204"/>
              </a:rPr>
              <a:t>than</a:t>
            </a:r>
            <a:r>
              <a:rPr lang="af-ZA" sz="1800" i="1" dirty="0">
                <a:latin typeface="Consolas"/>
                <a:cs typeface="Calibri" panose="020F0502020204030204"/>
              </a:rPr>
              <a:t> </a:t>
            </a:r>
            <a:r>
              <a:rPr lang="af-ZA" sz="1800" i="1" dirty="0" err="1">
                <a:latin typeface="Consolas"/>
                <a:cs typeface="Calibri" panose="020F0502020204030204"/>
              </a:rPr>
              <a:t>the</a:t>
            </a:r>
            <a:r>
              <a:rPr lang="af-ZA" sz="1800" i="1" dirty="0">
                <a:latin typeface="Consolas"/>
                <a:cs typeface="Calibri" panose="020F0502020204030204"/>
              </a:rPr>
              <a:t> </a:t>
            </a:r>
            <a:r>
              <a:rPr lang="af-ZA" sz="1800" i="1" dirty="0" err="1">
                <a:latin typeface="Consolas"/>
                <a:cs typeface="Calibri" panose="020F0502020204030204"/>
              </a:rPr>
              <a:t>screen</a:t>
            </a:r>
            <a:r>
              <a:rPr lang="af-ZA" sz="1800" i="1" dirty="0">
                <a:latin typeface="Consolas"/>
                <a:cs typeface="Calibri" panose="020F0502020204030204"/>
              </a:rPr>
              <a:t> </a:t>
            </a:r>
            <a:r>
              <a:rPr lang="af-ZA" sz="1800" i="1" dirty="0" err="1">
                <a:latin typeface="Consolas"/>
                <a:cs typeface="Calibri" panose="020F0502020204030204"/>
              </a:rPr>
              <a:t>width</a:t>
            </a:r>
            <a:r>
              <a:rPr lang="af-ZA" sz="1800" i="1" dirty="0">
                <a:latin typeface="Consolas"/>
                <a:cs typeface="Calibri" panose="020F0502020204030204"/>
              </a:rPr>
              <a:t> - </a:t>
            </a:r>
            <a:r>
              <a:rPr lang="af-ZA" sz="1800" i="1" dirty="0" err="1">
                <a:latin typeface="Consolas"/>
                <a:cs typeface="Calibri" panose="020F0502020204030204"/>
              </a:rPr>
              <a:t>its</a:t>
            </a:r>
            <a:r>
              <a:rPr lang="af-ZA" sz="1800" i="1" dirty="0">
                <a:latin typeface="Consolas"/>
                <a:cs typeface="Calibri" panose="020F0502020204030204"/>
              </a:rPr>
              <a:t> </a:t>
            </a:r>
            <a:r>
              <a:rPr lang="af-ZA" sz="1800" i="1" dirty="0" err="1">
                <a:latin typeface="Consolas"/>
                <a:cs typeface="Calibri" panose="020F0502020204030204"/>
              </a:rPr>
              <a:t>width</a:t>
            </a:r>
            <a:r>
              <a:rPr lang="af-ZA" sz="1800" i="1" dirty="0">
                <a:latin typeface="Consolas"/>
                <a:cs typeface="Calibri" panose="020F0502020204030204"/>
              </a:rPr>
              <a:t> </a:t>
            </a:r>
            <a:r>
              <a:rPr lang="af-ZA" sz="1800" dirty="0">
                <a:latin typeface="Consolas"/>
                <a:cs typeface="Calibri" panose="020F0502020204030204"/>
              </a:rPr>
              <a:t>
        x </a:t>
            </a:r>
            <a:r>
              <a:rPr lang="af-ZA" sz="1800" b="1" dirty="0">
                <a:latin typeface="Consolas"/>
                <a:cs typeface="Calibri" panose="020F0502020204030204"/>
              </a:rPr>
              <a:t>+=</a:t>
            </a:r>
            <a:r>
              <a:rPr lang="af-ZA" sz="1800" dirty="0">
                <a:latin typeface="Consolas"/>
                <a:cs typeface="Calibri" panose="020F0502020204030204"/>
              </a:rPr>
              <a:t> vel
    </a:t>
            </a:r>
            <a:r>
              <a:rPr lang="af-ZA" sz="1800" b="1" dirty="0" err="1">
                <a:latin typeface="Consolas"/>
                <a:cs typeface="Calibri" panose="020F0502020204030204"/>
              </a:rPr>
              <a:t>if</a:t>
            </a:r>
            <a:r>
              <a:rPr lang="af-ZA" sz="1800" dirty="0">
                <a:latin typeface="Consolas"/>
                <a:cs typeface="Calibri" panose="020F0502020204030204"/>
              </a:rPr>
              <a:t> </a:t>
            </a:r>
            <a:r>
              <a:rPr lang="af-ZA" sz="1800" b="1" dirty="0" err="1">
                <a:latin typeface="Consolas"/>
                <a:cs typeface="Calibri" panose="020F0502020204030204"/>
              </a:rPr>
              <a:t>not</a:t>
            </a:r>
            <a:r>
              <a:rPr lang="af-ZA" sz="1800" b="1" dirty="0">
                <a:latin typeface="Consolas"/>
                <a:cs typeface="Calibri" panose="020F0502020204030204"/>
              </a:rPr>
              <a:t>(</a:t>
            </a:r>
            <a:r>
              <a:rPr lang="af-ZA" sz="1800" dirty="0" err="1">
                <a:latin typeface="Consolas"/>
                <a:cs typeface="Calibri" panose="020F0502020204030204"/>
              </a:rPr>
              <a:t>isJump</a:t>
            </a:r>
            <a:r>
              <a:rPr lang="af-ZA" sz="1800" b="1" dirty="0">
                <a:latin typeface="Consolas"/>
                <a:cs typeface="Calibri" panose="020F0502020204030204"/>
              </a:rPr>
              <a:t>):</a:t>
            </a:r>
            <a:r>
              <a:rPr lang="af-ZA" sz="1800" dirty="0">
                <a:latin typeface="Consolas"/>
                <a:cs typeface="Calibri" panose="020F0502020204030204"/>
              </a:rPr>
              <a:t> </a:t>
            </a:r>
            <a:r>
              <a:rPr lang="af-ZA" sz="1800" i="1" dirty="0">
                <a:latin typeface="Consolas"/>
                <a:cs typeface="Calibri" panose="020F0502020204030204"/>
              </a:rPr>
              <a:t># </a:t>
            </a:r>
            <a:r>
              <a:rPr lang="af-ZA" sz="1800" i="1" dirty="0" err="1">
                <a:latin typeface="Consolas"/>
                <a:cs typeface="Calibri" panose="020F0502020204030204"/>
              </a:rPr>
              <a:t>Checks</a:t>
            </a:r>
            <a:r>
              <a:rPr lang="af-ZA" sz="1800" i="1" dirty="0">
                <a:latin typeface="Consolas"/>
                <a:cs typeface="Calibri" panose="020F0502020204030204"/>
              </a:rPr>
              <a:t> is </a:t>
            </a:r>
            <a:r>
              <a:rPr lang="af-ZA" sz="1800" i="1" dirty="0" err="1">
                <a:latin typeface="Consolas"/>
                <a:cs typeface="Calibri" panose="020F0502020204030204"/>
              </a:rPr>
              <a:t>user</a:t>
            </a:r>
            <a:r>
              <a:rPr lang="af-ZA" sz="1800" i="1" dirty="0">
                <a:latin typeface="Consolas"/>
                <a:cs typeface="Calibri" panose="020F0502020204030204"/>
              </a:rPr>
              <a:t> is </a:t>
            </a:r>
            <a:r>
              <a:rPr lang="af-ZA" sz="1800" i="1" dirty="0" err="1">
                <a:latin typeface="Consolas"/>
                <a:cs typeface="Calibri" panose="020F0502020204030204"/>
              </a:rPr>
              <a:t>not</a:t>
            </a:r>
            <a:r>
              <a:rPr lang="af-ZA" sz="1800" i="1" dirty="0">
                <a:latin typeface="Consolas"/>
                <a:cs typeface="Calibri" panose="020F0502020204030204"/>
              </a:rPr>
              <a:t> </a:t>
            </a:r>
            <a:r>
              <a:rPr lang="af-ZA" sz="1800" i="1" dirty="0" err="1">
                <a:latin typeface="Consolas"/>
                <a:cs typeface="Calibri" panose="020F0502020204030204"/>
              </a:rPr>
              <a:t>jumping</a:t>
            </a:r>
            <a:r>
              <a:rPr lang="af-ZA" sz="1800" dirty="0">
                <a:latin typeface="Consolas"/>
                <a:cs typeface="Calibri" panose="020F0502020204030204"/>
              </a:rPr>
              <a:t>
        </a:t>
            </a:r>
            <a:r>
              <a:rPr lang="af-ZA" sz="1800" b="1" dirty="0" err="1">
                <a:latin typeface="Consolas"/>
                <a:cs typeface="Calibri" panose="020F0502020204030204"/>
              </a:rPr>
              <a:t>if</a:t>
            </a:r>
            <a:r>
              <a:rPr lang="af-ZA" sz="1800" dirty="0">
                <a:latin typeface="Consolas"/>
                <a:cs typeface="Calibri" panose="020F0502020204030204"/>
              </a:rPr>
              <a:t> </a:t>
            </a:r>
            <a:r>
              <a:rPr lang="af-ZA" sz="1800" dirty="0" err="1">
                <a:latin typeface="Consolas"/>
                <a:cs typeface="Calibri" panose="020F0502020204030204"/>
              </a:rPr>
              <a:t>keys</a:t>
            </a:r>
            <a:r>
              <a:rPr lang="af-ZA" sz="1800" b="1" dirty="0">
                <a:latin typeface="Consolas"/>
                <a:cs typeface="Calibri" panose="020F0502020204030204"/>
              </a:rPr>
              <a:t>[</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K_UP</a:t>
            </a:r>
            <a:r>
              <a:rPr lang="af-ZA" sz="1800" b="1" dirty="0">
                <a:latin typeface="Consolas"/>
                <a:cs typeface="Calibri" panose="020F0502020204030204"/>
              </a:rPr>
              <a:t>]</a:t>
            </a:r>
            <a:r>
              <a:rPr lang="af-ZA" sz="1800" dirty="0">
                <a:latin typeface="Consolas"/>
                <a:cs typeface="Calibri" panose="020F0502020204030204"/>
              </a:rPr>
              <a:t> </a:t>
            </a:r>
            <a:r>
              <a:rPr lang="af-ZA" sz="1800" b="1" dirty="0" err="1">
                <a:latin typeface="Consolas"/>
                <a:cs typeface="Calibri" panose="020F0502020204030204"/>
              </a:rPr>
              <a:t>and</a:t>
            </a:r>
            <a:r>
              <a:rPr lang="af-ZA" sz="1800" dirty="0">
                <a:latin typeface="Consolas"/>
                <a:cs typeface="Calibri" panose="020F0502020204030204"/>
              </a:rPr>
              <a:t> y </a:t>
            </a:r>
            <a:r>
              <a:rPr lang="af-ZA" sz="1800" b="1" dirty="0">
                <a:latin typeface="Consolas"/>
                <a:cs typeface="Calibri" panose="020F0502020204030204"/>
              </a:rPr>
              <a:t>&gt;</a:t>
            </a:r>
            <a:r>
              <a:rPr lang="af-ZA" sz="1800" dirty="0">
                <a:latin typeface="Consolas"/>
                <a:cs typeface="Calibri" panose="020F0502020204030204"/>
              </a:rPr>
              <a:t> vel</a:t>
            </a:r>
            <a:r>
              <a:rPr lang="af-ZA" sz="1800" b="1" dirty="0">
                <a:latin typeface="Consolas"/>
                <a:cs typeface="Calibri" panose="020F0502020204030204"/>
              </a:rPr>
              <a:t>:</a:t>
            </a:r>
            <a:r>
              <a:rPr lang="af-ZA" sz="1800" dirty="0">
                <a:latin typeface="Consolas"/>
                <a:cs typeface="Calibri" panose="020F0502020204030204"/>
              </a:rPr>
              <a:t>  </a:t>
            </a:r>
            <a:r>
              <a:rPr lang="af-ZA" sz="1800" i="1" dirty="0">
                <a:latin typeface="Consolas"/>
                <a:cs typeface="Calibri" panose="020F0502020204030204"/>
              </a:rPr>
              <a:t># Same </a:t>
            </a:r>
            <a:r>
              <a:rPr lang="af-ZA" sz="1800" i="1" dirty="0" err="1">
                <a:latin typeface="Consolas"/>
                <a:cs typeface="Calibri" panose="020F0502020204030204"/>
              </a:rPr>
              <a:t>principles</a:t>
            </a:r>
            <a:r>
              <a:rPr lang="af-ZA" sz="1800" i="1" dirty="0">
                <a:latin typeface="Consolas"/>
                <a:cs typeface="Calibri" panose="020F0502020204030204"/>
              </a:rPr>
              <a:t> </a:t>
            </a:r>
            <a:r>
              <a:rPr lang="af-ZA" sz="1800" i="1" dirty="0" err="1">
                <a:latin typeface="Consolas"/>
                <a:cs typeface="Calibri" panose="020F0502020204030204"/>
              </a:rPr>
              <a:t>apply</a:t>
            </a:r>
            <a:r>
              <a:rPr lang="af-ZA" sz="1800" i="1" dirty="0">
                <a:latin typeface="Consolas"/>
                <a:cs typeface="Calibri" panose="020F0502020204030204"/>
              </a:rPr>
              <a:t> </a:t>
            </a:r>
            <a:r>
              <a:rPr lang="af-ZA" sz="1800" i="1" dirty="0" err="1">
                <a:latin typeface="Consolas"/>
                <a:cs typeface="Calibri" panose="020F0502020204030204"/>
              </a:rPr>
              <a:t>for</a:t>
            </a:r>
            <a:r>
              <a:rPr lang="af-ZA" sz="1800" i="1" dirty="0">
                <a:latin typeface="Consolas"/>
                <a:cs typeface="Calibri" panose="020F0502020204030204"/>
              </a:rPr>
              <a:t> </a:t>
            </a:r>
            <a:r>
              <a:rPr lang="af-ZA" sz="1800" i="1" dirty="0" err="1">
                <a:latin typeface="Consolas"/>
                <a:cs typeface="Calibri" panose="020F0502020204030204"/>
              </a:rPr>
              <a:t>the</a:t>
            </a:r>
            <a:r>
              <a:rPr lang="af-ZA" sz="1800" i="1" dirty="0">
                <a:latin typeface="Consolas"/>
                <a:cs typeface="Calibri" panose="020F0502020204030204"/>
              </a:rPr>
              <a:t> y </a:t>
            </a:r>
            <a:r>
              <a:rPr lang="af-ZA" sz="1800" i="1" dirty="0" err="1">
                <a:latin typeface="Consolas"/>
                <a:cs typeface="Calibri" panose="020F0502020204030204"/>
              </a:rPr>
              <a:t>coordinate</a:t>
            </a:r>
            <a:r>
              <a:rPr lang="af-ZA" sz="1800" dirty="0">
                <a:latin typeface="Consolas"/>
                <a:cs typeface="Calibri" panose="020F0502020204030204"/>
              </a:rPr>
              <a:t>
            y </a:t>
            </a:r>
            <a:r>
              <a:rPr lang="af-ZA" sz="1800" b="1" dirty="0">
                <a:latin typeface="Consolas"/>
                <a:cs typeface="Calibri" panose="020F0502020204030204"/>
              </a:rPr>
              <a:t>-=</a:t>
            </a:r>
            <a:r>
              <a:rPr lang="af-ZA" sz="1800" dirty="0">
                <a:latin typeface="Consolas"/>
                <a:cs typeface="Calibri" panose="020F0502020204030204"/>
              </a:rPr>
              <a:t> vel
        </a:t>
            </a:r>
            <a:r>
              <a:rPr lang="af-ZA" sz="1800" b="1" dirty="0" err="1">
                <a:latin typeface="Consolas"/>
                <a:cs typeface="Calibri" panose="020F0502020204030204"/>
              </a:rPr>
              <a:t>if</a:t>
            </a:r>
            <a:r>
              <a:rPr lang="af-ZA" sz="1800" dirty="0">
                <a:latin typeface="Consolas"/>
                <a:cs typeface="Calibri" panose="020F0502020204030204"/>
              </a:rPr>
              <a:t> </a:t>
            </a:r>
            <a:r>
              <a:rPr lang="af-ZA" sz="1800" dirty="0" err="1">
                <a:latin typeface="Consolas"/>
                <a:cs typeface="Calibri" panose="020F0502020204030204"/>
              </a:rPr>
              <a:t>keys</a:t>
            </a:r>
            <a:r>
              <a:rPr lang="af-ZA" sz="1800" b="1" dirty="0">
                <a:latin typeface="Consolas"/>
                <a:cs typeface="Calibri" panose="020F0502020204030204"/>
              </a:rPr>
              <a:t>[</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K_DOWN</a:t>
            </a:r>
            <a:r>
              <a:rPr lang="af-ZA" sz="1800" b="1" dirty="0">
                <a:latin typeface="Consolas"/>
                <a:cs typeface="Calibri" panose="020F0502020204030204"/>
              </a:rPr>
              <a:t>]</a:t>
            </a:r>
            <a:r>
              <a:rPr lang="af-ZA" sz="1800" dirty="0">
                <a:latin typeface="Consolas"/>
                <a:cs typeface="Calibri" panose="020F0502020204030204"/>
              </a:rPr>
              <a:t> </a:t>
            </a:r>
            <a:r>
              <a:rPr lang="af-ZA" sz="1800" b="1" dirty="0" err="1">
                <a:latin typeface="Consolas"/>
                <a:cs typeface="Calibri" panose="020F0502020204030204"/>
              </a:rPr>
              <a:t>and</a:t>
            </a:r>
            <a:r>
              <a:rPr lang="af-ZA" sz="1800" dirty="0">
                <a:latin typeface="Consolas"/>
                <a:cs typeface="Calibri" panose="020F0502020204030204"/>
              </a:rPr>
              <a:t> y </a:t>
            </a:r>
            <a:r>
              <a:rPr lang="af-ZA" sz="1800" b="1" dirty="0">
                <a:latin typeface="Consolas"/>
                <a:cs typeface="Calibri" panose="020F0502020204030204"/>
              </a:rPr>
              <a:t>&lt;</a:t>
            </a:r>
            <a:r>
              <a:rPr lang="af-ZA" sz="1800" dirty="0">
                <a:latin typeface="Consolas"/>
                <a:cs typeface="Calibri" panose="020F0502020204030204"/>
              </a:rPr>
              <a:t> </a:t>
            </a:r>
            <a:r>
              <a:rPr lang="af-ZA" sz="1800" b="1" dirty="0">
                <a:latin typeface="Consolas"/>
                <a:cs typeface="Calibri" panose="020F0502020204030204"/>
              </a:rPr>
              <a:t>500</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height</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vel</a:t>
            </a:r>
            <a:r>
              <a:rPr lang="af-ZA" sz="1800" b="1" dirty="0">
                <a:latin typeface="Consolas"/>
                <a:cs typeface="Calibri" panose="020F0502020204030204"/>
              </a:rPr>
              <a:t>:</a:t>
            </a:r>
            <a:r>
              <a:rPr lang="af-ZA" sz="1800" dirty="0">
                <a:latin typeface="Consolas"/>
                <a:cs typeface="Calibri" panose="020F0502020204030204"/>
              </a:rPr>
              <a:t>
            y </a:t>
            </a:r>
            <a:r>
              <a:rPr lang="af-ZA" sz="1800" b="1" dirty="0">
                <a:latin typeface="Consolas"/>
                <a:cs typeface="Calibri" panose="020F0502020204030204"/>
              </a:rPr>
              <a:t>+=</a:t>
            </a:r>
            <a:r>
              <a:rPr lang="af-ZA" sz="1800" dirty="0">
                <a:latin typeface="Consolas"/>
                <a:cs typeface="Calibri" panose="020F0502020204030204"/>
              </a:rPr>
              <a:t> vel
        </a:t>
            </a:r>
            <a:r>
              <a:rPr lang="af-ZA" sz="1800" b="1" dirty="0" err="1">
                <a:latin typeface="Consolas"/>
                <a:cs typeface="Calibri" panose="020F0502020204030204"/>
              </a:rPr>
              <a:t>if</a:t>
            </a:r>
            <a:r>
              <a:rPr lang="af-ZA" sz="1800" dirty="0">
                <a:latin typeface="Consolas"/>
                <a:cs typeface="Calibri" panose="020F0502020204030204"/>
              </a:rPr>
              <a:t> </a:t>
            </a:r>
            <a:r>
              <a:rPr lang="af-ZA" sz="1800" dirty="0" err="1">
                <a:latin typeface="Consolas"/>
                <a:cs typeface="Calibri" panose="020F0502020204030204"/>
              </a:rPr>
              <a:t>keys</a:t>
            </a:r>
            <a:r>
              <a:rPr lang="af-ZA" sz="1800" b="1" dirty="0">
                <a:latin typeface="Consolas"/>
                <a:cs typeface="Calibri" panose="020F0502020204030204"/>
              </a:rPr>
              <a:t>[</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K_SPACE</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isJump</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True</a:t>
            </a:r>
            <a:r>
              <a:rPr lang="af-ZA" sz="1800" dirty="0">
                <a:latin typeface="Consolas"/>
                <a:cs typeface="Calibri" panose="020F0502020204030204"/>
              </a:rPr>
              <a:t>
    </a:t>
            </a:r>
            <a:r>
              <a:rPr lang="af-ZA" sz="1800" b="1" dirty="0">
                <a:latin typeface="Consolas"/>
                <a:cs typeface="Calibri" panose="020F0502020204030204"/>
              </a:rPr>
              <a:t>else:</a:t>
            </a:r>
            <a:r>
              <a:rPr lang="af-ZA" sz="1800" dirty="0">
                <a:latin typeface="Consolas"/>
                <a:cs typeface="Calibri" panose="020F0502020204030204"/>
              </a:rPr>
              <a:t>
        </a:t>
            </a:r>
            <a:r>
              <a:rPr lang="af-ZA" sz="1800" i="1" dirty="0">
                <a:latin typeface="Consolas"/>
                <a:cs typeface="Calibri" panose="020F0502020204030204"/>
              </a:rPr>
              <a:t># </a:t>
            </a:r>
            <a:r>
              <a:rPr lang="af-ZA" sz="1800" i="1" dirty="0" err="1">
                <a:latin typeface="Consolas"/>
                <a:cs typeface="Calibri" panose="020F0502020204030204"/>
              </a:rPr>
              <a:t>This</a:t>
            </a:r>
            <a:r>
              <a:rPr lang="af-ZA" sz="1800" i="1" dirty="0">
                <a:latin typeface="Consolas"/>
                <a:cs typeface="Calibri" panose="020F0502020204030204"/>
              </a:rPr>
              <a:t> is </a:t>
            </a:r>
            <a:r>
              <a:rPr lang="af-ZA" sz="1800" i="1" dirty="0" err="1">
                <a:latin typeface="Consolas"/>
                <a:cs typeface="Calibri" panose="020F0502020204030204"/>
              </a:rPr>
              <a:t>what</a:t>
            </a:r>
            <a:r>
              <a:rPr lang="af-ZA" sz="1800" i="1" dirty="0">
                <a:latin typeface="Consolas"/>
                <a:cs typeface="Calibri" panose="020F0502020204030204"/>
              </a:rPr>
              <a:t> </a:t>
            </a:r>
            <a:r>
              <a:rPr lang="af-ZA" sz="1800" i="1" dirty="0" err="1">
                <a:latin typeface="Consolas"/>
                <a:cs typeface="Calibri" panose="020F0502020204030204"/>
              </a:rPr>
              <a:t>will</a:t>
            </a:r>
            <a:r>
              <a:rPr lang="af-ZA" sz="1800" i="1" dirty="0">
                <a:latin typeface="Consolas"/>
                <a:cs typeface="Calibri" panose="020F0502020204030204"/>
              </a:rPr>
              <a:t> </a:t>
            </a:r>
            <a:r>
              <a:rPr lang="af-ZA" sz="1800" i="1" dirty="0" err="1">
                <a:latin typeface="Consolas"/>
                <a:cs typeface="Calibri" panose="020F0502020204030204"/>
              </a:rPr>
              <a:t>happen</a:t>
            </a:r>
            <a:r>
              <a:rPr lang="af-ZA" sz="1800" i="1" dirty="0">
                <a:latin typeface="Consolas"/>
                <a:cs typeface="Calibri" panose="020F0502020204030204"/>
              </a:rPr>
              <a:t> </a:t>
            </a:r>
            <a:r>
              <a:rPr lang="af-ZA" sz="1800" i="1" dirty="0" err="1">
                <a:latin typeface="Consolas"/>
                <a:cs typeface="Calibri" panose="020F0502020204030204"/>
              </a:rPr>
              <a:t>if</a:t>
            </a:r>
            <a:r>
              <a:rPr lang="af-ZA" sz="1800" i="1" dirty="0">
                <a:latin typeface="Consolas"/>
                <a:cs typeface="Calibri" panose="020F0502020204030204"/>
              </a:rPr>
              <a:t> </a:t>
            </a:r>
            <a:r>
              <a:rPr lang="af-ZA" sz="1800" i="1" dirty="0" err="1">
                <a:latin typeface="Consolas"/>
                <a:cs typeface="Calibri" panose="020F0502020204030204"/>
              </a:rPr>
              <a:t>we</a:t>
            </a:r>
            <a:r>
              <a:rPr lang="af-ZA" sz="1800" i="1" dirty="0">
                <a:latin typeface="Consolas"/>
                <a:cs typeface="Calibri" panose="020F0502020204030204"/>
              </a:rPr>
              <a:t> are </a:t>
            </a:r>
            <a:r>
              <a:rPr lang="af-ZA" sz="1800" i="1" dirty="0" err="1">
                <a:latin typeface="Consolas"/>
                <a:cs typeface="Calibri" panose="020F0502020204030204"/>
              </a:rPr>
              <a:t>jumping</a:t>
            </a:r>
            <a:r>
              <a:rPr lang="af-ZA" sz="1800" dirty="0">
                <a:latin typeface="Consolas"/>
                <a:cs typeface="Calibri" panose="020F0502020204030204"/>
              </a:rPr>
              <a:t>
    </a:t>
            </a:r>
            <a:r>
              <a:rPr lang="af-ZA" sz="1800" dirty="0" err="1">
                <a:latin typeface="Consolas"/>
                <a:cs typeface="Calibri" panose="020F0502020204030204"/>
              </a:rPr>
              <a:t>win</a:t>
            </a:r>
            <a:r>
              <a:rPr lang="af-ZA" sz="1800" b="1" dirty="0" err="1">
                <a:latin typeface="Consolas"/>
                <a:cs typeface="Calibri" panose="020F0502020204030204"/>
              </a:rPr>
              <a:t>.</a:t>
            </a:r>
            <a:r>
              <a:rPr lang="af-ZA" sz="1800" dirty="0" err="1">
                <a:latin typeface="Consolas"/>
                <a:cs typeface="Calibri" panose="020F0502020204030204"/>
              </a:rPr>
              <a:t>fill</a:t>
            </a:r>
            <a:r>
              <a:rPr lang="af-ZA" sz="1800" b="1" dirty="0">
                <a:latin typeface="Consolas"/>
                <a:cs typeface="Calibri" panose="020F0502020204030204"/>
              </a:rPr>
              <a:t>((0,0,0))</a:t>
            </a:r>
            <a:r>
              <a:rPr lang="af-ZA" sz="1800" dirty="0">
                <a:latin typeface="Consolas"/>
                <a:cs typeface="Calibri" panose="020F0502020204030204"/>
              </a:rPr>
              <a:t>
    </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draw</a:t>
            </a:r>
            <a:r>
              <a:rPr lang="af-ZA" sz="1800" b="1" dirty="0" err="1">
                <a:latin typeface="Consolas"/>
                <a:cs typeface="Calibri" panose="020F0502020204030204"/>
              </a:rPr>
              <a:t>.</a:t>
            </a:r>
            <a:r>
              <a:rPr lang="af-ZA" sz="1800" dirty="0" err="1">
                <a:latin typeface="Consolas"/>
                <a:cs typeface="Calibri" panose="020F0502020204030204"/>
              </a:rPr>
              <a:t>rect</a:t>
            </a:r>
            <a:r>
              <a:rPr lang="af-ZA" sz="1800" b="1" dirty="0">
                <a:latin typeface="Consolas"/>
                <a:cs typeface="Calibri" panose="020F0502020204030204"/>
              </a:rPr>
              <a:t>(</a:t>
            </a:r>
            <a:r>
              <a:rPr lang="af-ZA" sz="1800" dirty="0">
                <a:latin typeface="Consolas"/>
                <a:cs typeface="Calibri" panose="020F0502020204030204"/>
              </a:rPr>
              <a:t>win</a:t>
            </a:r>
            <a:r>
              <a:rPr lang="af-ZA" sz="1800" b="1" dirty="0">
                <a:latin typeface="Consolas"/>
                <a:cs typeface="Calibri" panose="020F0502020204030204"/>
              </a:rPr>
              <a:t>,</a:t>
            </a:r>
            <a:r>
              <a:rPr lang="af-ZA" sz="1800" dirty="0">
                <a:latin typeface="Consolas"/>
                <a:cs typeface="Calibri" panose="020F0502020204030204"/>
              </a:rPr>
              <a:t> </a:t>
            </a:r>
            <a:r>
              <a:rPr lang="af-ZA" sz="1800" b="1" dirty="0">
                <a:latin typeface="Consolas"/>
                <a:cs typeface="Calibri" panose="020F0502020204030204"/>
              </a:rPr>
              <a:t>(255,0,0),</a:t>
            </a:r>
            <a:r>
              <a:rPr lang="af-ZA" sz="1800" dirty="0">
                <a:latin typeface="Consolas"/>
                <a:cs typeface="Calibri" panose="020F0502020204030204"/>
              </a:rPr>
              <a:t> </a:t>
            </a:r>
            <a:r>
              <a:rPr lang="af-ZA" sz="1800" b="1" dirty="0">
                <a:latin typeface="Consolas"/>
                <a:cs typeface="Calibri" panose="020F0502020204030204"/>
              </a:rPr>
              <a:t>(</a:t>
            </a:r>
            <a:r>
              <a:rPr lang="af-ZA" sz="1800" dirty="0">
                <a:latin typeface="Consolas"/>
                <a:cs typeface="Calibri" panose="020F0502020204030204"/>
              </a:rPr>
              <a:t>x</a:t>
            </a:r>
            <a:r>
              <a:rPr lang="af-ZA" sz="1800" b="1" dirty="0">
                <a:latin typeface="Consolas"/>
                <a:cs typeface="Calibri" panose="020F0502020204030204"/>
              </a:rPr>
              <a:t>,</a:t>
            </a:r>
            <a:r>
              <a:rPr lang="af-ZA" sz="1800" dirty="0">
                <a:latin typeface="Consolas"/>
                <a:cs typeface="Calibri" panose="020F0502020204030204"/>
              </a:rPr>
              <a:t> y</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width</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height</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display</a:t>
            </a:r>
            <a:r>
              <a:rPr lang="af-ZA" sz="1800" b="1" dirty="0" err="1">
                <a:latin typeface="Consolas"/>
                <a:cs typeface="Calibri" panose="020F0502020204030204"/>
              </a:rPr>
              <a:t>.</a:t>
            </a:r>
            <a:r>
              <a:rPr lang="af-ZA" sz="1800" dirty="0" err="1">
                <a:latin typeface="Consolas"/>
                <a:cs typeface="Calibri" panose="020F0502020204030204"/>
              </a:rPr>
              <a:t>update</a:t>
            </a:r>
            <a:r>
              <a:rPr lang="af-ZA" sz="1800" b="1" dirty="0">
                <a:latin typeface="Consolas"/>
                <a:cs typeface="Calibri" panose="020F0502020204030204"/>
              </a:rPr>
              <a:t>()</a:t>
            </a:r>
            <a:r>
              <a:rPr lang="af-ZA" sz="1800" dirty="0">
                <a:latin typeface="Consolas"/>
                <a:cs typeface="Calibri" panose="020F0502020204030204"/>
              </a:rPr>
              <a:t> 
</a:t>
            </a:r>
            <a:r>
              <a:rPr lang="af-ZA" sz="1800" dirty="0" err="1">
                <a:latin typeface="Consolas"/>
                <a:cs typeface="Calibri" panose="020F0502020204030204"/>
              </a:rPr>
              <a:t>pygame</a:t>
            </a:r>
            <a:r>
              <a:rPr lang="af-ZA" sz="1800" b="1" dirty="0" err="1">
                <a:latin typeface="Consolas"/>
                <a:cs typeface="Calibri" panose="020F0502020204030204"/>
              </a:rPr>
              <a:t>.</a:t>
            </a:r>
            <a:r>
              <a:rPr lang="af-ZA" sz="1800" dirty="0" err="1">
                <a:latin typeface="Consolas"/>
                <a:cs typeface="Calibri" panose="020F0502020204030204"/>
              </a:rPr>
              <a:t>quit</a:t>
            </a:r>
            <a:r>
              <a:rPr lang="af-ZA" sz="1800" b="1" dirty="0">
                <a:latin typeface="Consolas"/>
                <a:cs typeface="Calibri" panose="020F0502020204030204"/>
              </a:rPr>
              <a:t>()</a:t>
            </a:r>
            <a:endParaRPr lang="ru-RU" sz="1800" dirty="0"/>
          </a:p>
        </p:txBody>
      </p:sp>
    </p:spTree>
    <p:extLst>
      <p:ext uri="{BB962C8B-B14F-4D97-AF65-F5344CB8AC3E}">
        <p14:creationId xmlns:p14="http://schemas.microsoft.com/office/powerpoint/2010/main" val="3978055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073C88-3519-449A-ADEF-84BDC8BD2747}"/>
              </a:ext>
            </a:extLst>
          </p:cNvPr>
          <p:cNvSpPr txBox="1"/>
          <p:nvPr/>
        </p:nvSpPr>
        <p:spPr>
          <a:xfrm>
            <a:off x="799381" y="425570"/>
            <a:ext cx="1101018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Lato"/>
                <a:ea typeface="Lato"/>
                <a:cs typeface="Lato"/>
              </a:rPr>
              <a:t>We are now going to start writing the code for making the character jump. We are going to implement a quadratic formula for our jumping. This is because ideally we would like our jump to be smooth and look something like this:</a:t>
            </a:r>
            <a:endParaRPr lang="en-US" sz="2000" dirty="0"/>
          </a:p>
        </p:txBody>
      </p:sp>
      <p:pic>
        <p:nvPicPr>
          <p:cNvPr id="5" name="Рисунок 5">
            <a:extLst>
              <a:ext uri="{FF2B5EF4-FFF2-40B4-BE49-F238E27FC236}">
                <a16:creationId xmlns:a16="http://schemas.microsoft.com/office/drawing/2014/main" id="{9C3147E1-5016-40DF-95A9-5605A3331AA4}"/>
              </a:ext>
            </a:extLst>
          </p:cNvPr>
          <p:cNvPicPr>
            <a:picLocks noChangeAspect="1"/>
          </p:cNvPicPr>
          <p:nvPr/>
        </p:nvPicPr>
        <p:blipFill>
          <a:blip r:embed="rId2"/>
          <a:stretch>
            <a:fillRect/>
          </a:stretch>
        </p:blipFill>
        <p:spPr>
          <a:xfrm>
            <a:off x="425570" y="1823804"/>
            <a:ext cx="4885427" cy="3368543"/>
          </a:xfrm>
          <a:prstGeom prst="rect">
            <a:avLst/>
          </a:prstGeom>
        </p:spPr>
      </p:pic>
      <p:sp>
        <p:nvSpPr>
          <p:cNvPr id="6" name="TextBox 5">
            <a:extLst>
              <a:ext uri="{FF2B5EF4-FFF2-40B4-BE49-F238E27FC236}">
                <a16:creationId xmlns:a16="http://schemas.microsoft.com/office/drawing/2014/main" id="{0ADF6B29-32CF-411C-A20D-FC2AA914A270}"/>
              </a:ext>
            </a:extLst>
          </p:cNvPr>
          <p:cNvSpPr txBox="1"/>
          <p:nvPr/>
        </p:nvSpPr>
        <p:spPr>
          <a:xfrm>
            <a:off x="5673306" y="2208362"/>
            <a:ext cx="587746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Lato"/>
                <a:ea typeface="Lato"/>
                <a:cs typeface="Lato"/>
              </a:rPr>
              <a:t>Inside of the </a:t>
            </a:r>
            <a:r>
              <a:rPr lang="en-US" b="1">
                <a:latin typeface="inherit"/>
              </a:rPr>
              <a:t>else </a:t>
            </a:r>
            <a:r>
              <a:rPr lang="en-US">
                <a:latin typeface="Lato"/>
                <a:ea typeface="Lato"/>
                <a:cs typeface="Lato"/>
              </a:rPr>
              <a:t>we will paste the following.</a:t>
            </a:r>
          </a:p>
          <a:p>
            <a:endParaRPr lang="en-US">
              <a:latin typeface="Lato"/>
              <a:ea typeface="Lato"/>
              <a:cs typeface="Lato"/>
            </a:endParaRPr>
          </a:p>
          <a:p>
            <a:r>
              <a:rPr lang="en-US" b="1">
                <a:solidFill>
                  <a:srgbClr val="204A87"/>
                </a:solidFill>
                <a:latin typeface="inherit"/>
              </a:rPr>
              <a:t>if</a:t>
            </a:r>
            <a:r>
              <a:rPr lang="en-US">
                <a:solidFill>
                  <a:srgbClr val="777777"/>
                </a:solidFill>
                <a:latin typeface="Lato"/>
                <a:ea typeface="Lato"/>
                <a:cs typeface="Lato"/>
              </a:rPr>
              <a:t> </a:t>
            </a:r>
            <a:r>
              <a:rPr lang="en-US">
                <a:latin typeface="inherit"/>
              </a:rPr>
              <a:t>jumpCount</a:t>
            </a:r>
            <a:r>
              <a:rPr lang="en-US">
                <a:solidFill>
                  <a:srgbClr val="777777"/>
                </a:solidFill>
                <a:latin typeface="Lato"/>
                <a:ea typeface="Lato"/>
                <a:cs typeface="Lato"/>
              </a:rPr>
              <a:t> </a:t>
            </a:r>
            <a:r>
              <a:rPr lang="en-US" b="1">
                <a:solidFill>
                  <a:srgbClr val="CE5C00"/>
                </a:solidFill>
                <a:latin typeface="inherit"/>
              </a:rPr>
              <a:t>&gt;=</a:t>
            </a:r>
            <a:r>
              <a:rPr lang="en-US">
                <a:solidFill>
                  <a:srgbClr val="777777"/>
                </a:solidFill>
                <a:latin typeface="Lato"/>
                <a:ea typeface="Lato"/>
                <a:cs typeface="Lato"/>
              </a:rPr>
              <a:t> </a:t>
            </a:r>
            <a:r>
              <a:rPr lang="en-US" b="1">
                <a:solidFill>
                  <a:srgbClr val="CE5C00"/>
                </a:solidFill>
                <a:latin typeface="inherit"/>
              </a:rPr>
              <a:t>-</a:t>
            </a:r>
            <a:r>
              <a:rPr lang="en-US" b="1">
                <a:solidFill>
                  <a:srgbClr val="0000CF"/>
                </a:solidFill>
                <a:latin typeface="inherit"/>
              </a:rPr>
              <a:t>10</a:t>
            </a:r>
            <a:r>
              <a:rPr lang="en-US" b="1">
                <a:latin typeface="inherit"/>
              </a:rPr>
              <a:t>:</a:t>
            </a:r>
            <a:r>
              <a:rPr lang="en-US">
                <a:solidFill>
                  <a:srgbClr val="777777"/>
                </a:solidFill>
                <a:latin typeface="Lato"/>
                <a:ea typeface="Lato"/>
                <a:cs typeface="Lato"/>
              </a:rPr>
              <a:t> </a:t>
            </a:r>
            <a:r>
              <a:rPr lang="en-US">
                <a:latin typeface="inherit"/>
              </a:rPr>
              <a:t>y</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b="1">
                <a:latin typeface="inherit"/>
              </a:rPr>
              <a:t>(</a:t>
            </a:r>
            <a:r>
              <a:rPr lang="en-US">
                <a:latin typeface="inherit"/>
              </a:rPr>
              <a:t>jumpCount</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a:solidFill>
                  <a:srgbClr val="204A87"/>
                </a:solidFill>
                <a:latin typeface="inherit"/>
              </a:rPr>
              <a:t>abs</a:t>
            </a:r>
            <a:r>
              <a:rPr lang="en-US" b="1">
                <a:latin typeface="inherit"/>
              </a:rPr>
              <a:t>(</a:t>
            </a:r>
            <a:r>
              <a:rPr lang="en-US">
                <a:latin typeface="inherit"/>
              </a:rPr>
              <a:t>jumpCount</a:t>
            </a:r>
            <a:r>
              <a:rPr lang="en-US" b="1">
                <a:latin typeface="inherit"/>
              </a:rPr>
              <a:t>))</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b="1">
                <a:solidFill>
                  <a:srgbClr val="0000CF"/>
                </a:solidFill>
                <a:latin typeface="inherit"/>
              </a:rPr>
              <a:t>0.5</a:t>
            </a:r>
            <a:r>
              <a:rPr lang="en-US">
                <a:solidFill>
                  <a:srgbClr val="777777"/>
                </a:solidFill>
                <a:latin typeface="Lato"/>
                <a:ea typeface="Lato"/>
                <a:cs typeface="Lato"/>
              </a:rPr>
              <a:t> </a:t>
            </a:r>
            <a:r>
              <a:rPr lang="en-US">
                <a:latin typeface="inherit"/>
              </a:rPr>
              <a:t>jumpCount</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b="1">
                <a:solidFill>
                  <a:srgbClr val="0000CF"/>
                </a:solidFill>
                <a:latin typeface="inherit"/>
              </a:rPr>
              <a:t>1</a:t>
            </a:r>
            <a:r>
              <a:rPr lang="en-US">
                <a:solidFill>
                  <a:srgbClr val="777777"/>
                </a:solidFill>
                <a:latin typeface="Lato"/>
                <a:ea typeface="Lato"/>
                <a:cs typeface="Lato"/>
              </a:rPr>
              <a:t> </a:t>
            </a:r>
            <a:r>
              <a:rPr lang="en-US" b="1">
                <a:solidFill>
                  <a:srgbClr val="204A87"/>
                </a:solidFill>
                <a:latin typeface="inherit"/>
              </a:rPr>
              <a:t>else</a:t>
            </a:r>
            <a:r>
              <a:rPr lang="en-US" b="1">
                <a:latin typeface="inherit"/>
              </a:rPr>
              <a:t>:</a:t>
            </a:r>
            <a:r>
              <a:rPr lang="en-US">
                <a:solidFill>
                  <a:srgbClr val="777777"/>
                </a:solidFill>
                <a:latin typeface="Lato"/>
                <a:ea typeface="Lato"/>
                <a:cs typeface="Lato"/>
              </a:rPr>
              <a:t> </a:t>
            </a:r>
            <a:r>
              <a:rPr lang="en-US" i="1">
                <a:solidFill>
                  <a:srgbClr val="8F5902"/>
                </a:solidFill>
                <a:latin typeface="inherit"/>
              </a:rPr>
              <a:t># This will execute if our jump is finished</a:t>
            </a:r>
            <a:r>
              <a:rPr lang="en-US">
                <a:solidFill>
                  <a:srgbClr val="777777"/>
                </a:solidFill>
                <a:latin typeface="Lato"/>
                <a:ea typeface="Lato"/>
                <a:cs typeface="Lato"/>
              </a:rPr>
              <a:t> </a:t>
            </a:r>
            <a:r>
              <a:rPr lang="en-US">
                <a:latin typeface="inherit"/>
              </a:rPr>
              <a:t>jumpCount</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b="1">
                <a:solidFill>
                  <a:srgbClr val="0000CF"/>
                </a:solidFill>
                <a:latin typeface="inherit"/>
              </a:rPr>
              <a:t>10</a:t>
            </a:r>
            <a:r>
              <a:rPr lang="en-US">
                <a:solidFill>
                  <a:srgbClr val="777777"/>
                </a:solidFill>
                <a:latin typeface="Lato"/>
                <a:ea typeface="Lato"/>
                <a:cs typeface="Lato"/>
              </a:rPr>
              <a:t> </a:t>
            </a:r>
            <a:r>
              <a:rPr lang="en-US">
                <a:latin typeface="inherit"/>
              </a:rPr>
              <a:t>isJump</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a:solidFill>
                  <a:srgbClr val="3465A4"/>
                </a:solidFill>
                <a:latin typeface="inherit"/>
              </a:rPr>
              <a:t>False</a:t>
            </a:r>
            <a:r>
              <a:rPr lang="en-US">
                <a:solidFill>
                  <a:srgbClr val="777777"/>
                </a:solidFill>
                <a:latin typeface="Lato"/>
                <a:ea typeface="Lato"/>
                <a:cs typeface="Lato"/>
              </a:rPr>
              <a:t> </a:t>
            </a:r>
            <a:r>
              <a:rPr lang="en-US" i="1">
                <a:solidFill>
                  <a:srgbClr val="8F5902"/>
                </a:solidFill>
                <a:latin typeface="inherit"/>
              </a:rPr>
              <a:t># Resetting our Variables</a:t>
            </a:r>
            <a:r>
              <a:rPr lang="en-US">
                <a:solidFill>
                  <a:srgbClr val="777777"/>
                </a:solidFill>
                <a:latin typeface="Lato"/>
                <a:ea typeface="Lato"/>
                <a:cs typeface="Lato"/>
              </a:rPr>
              <a:t> </a:t>
            </a:r>
          </a:p>
          <a:p>
            <a:r>
              <a:rPr lang="en-US">
                <a:latin typeface="Lato"/>
                <a:ea typeface="Lato"/>
                <a:cs typeface="Lato"/>
              </a:rPr>
              <a:t>And now our character can jump!</a:t>
            </a:r>
          </a:p>
        </p:txBody>
      </p:sp>
    </p:spTree>
    <p:extLst>
      <p:ext uri="{BB962C8B-B14F-4D97-AF65-F5344CB8AC3E}">
        <p14:creationId xmlns:p14="http://schemas.microsoft.com/office/powerpoint/2010/main" val="310409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E1CFDB-61E9-4B80-B2D6-6CA63DBED776}"/>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What is Pygame?</a:t>
            </a:r>
          </a:p>
          <a:p>
            <a:endParaRPr lang="en-US"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71776F7D-1E3F-4DD4-9D51-21A010896DEE}"/>
              </a:ext>
            </a:extLst>
          </p:cNvPr>
          <p:cNvSpPr txBox="1"/>
          <p:nvPr/>
        </p:nvSpPr>
        <p:spPr>
          <a:xfrm>
            <a:off x="648931" y="2438400"/>
            <a:ext cx="3505494"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a:t>Pygame is a third party module designed for creating 2D games with python. It has very simple and intuitive syntax that can allows us to create powerful games quickly. Pygame uses surfaces for drawing. This means whenever we want to draw something to the screen it must be converted to a surface. There are many methods and functions within pygame that can do this easily for us.</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4" descr="Изображение выглядит как текст, суши, векторная графика&#10;&#10;Автоматически созданное описание">
            <a:extLst>
              <a:ext uri="{FF2B5EF4-FFF2-40B4-BE49-F238E27FC236}">
                <a16:creationId xmlns:a16="http://schemas.microsoft.com/office/drawing/2014/main" id="{7EA9336C-C19C-4A56-9673-E32DCD8C3D7F}"/>
              </a:ext>
            </a:extLst>
          </p:cNvPr>
          <p:cNvPicPr>
            <a:picLocks noGrp="1" noChangeAspect="1"/>
          </p:cNvPicPr>
          <p:nvPr>
            <p:ph idx="1"/>
          </p:nvPr>
        </p:nvPicPr>
        <p:blipFill>
          <a:blip r:embed="rId2"/>
          <a:stretch>
            <a:fillRect/>
          </a:stretch>
        </p:blipFill>
        <p:spPr>
          <a:xfrm>
            <a:off x="5405862" y="2238559"/>
            <a:ext cx="6019331" cy="2377635"/>
          </a:xfrm>
          <a:prstGeom prst="rect">
            <a:avLst/>
          </a:prstGeom>
          <a:effectLst/>
        </p:spPr>
      </p:pic>
    </p:spTree>
    <p:extLst>
      <p:ext uri="{BB962C8B-B14F-4D97-AF65-F5344CB8AC3E}">
        <p14:creationId xmlns:p14="http://schemas.microsoft.com/office/powerpoint/2010/main" val="290599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E3041F-2253-437E-A5E6-45AEFD9CE539}"/>
              </a:ext>
            </a:extLst>
          </p:cNvPr>
          <p:cNvSpPr txBox="1"/>
          <p:nvPr/>
        </p:nvSpPr>
        <p:spPr>
          <a:xfrm>
            <a:off x="1187570" y="310551"/>
            <a:ext cx="92848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Lato"/>
                <a:ea typeface="Lato"/>
                <a:cs typeface="Lato"/>
              </a:rPr>
              <a:t>                                                 </a:t>
            </a:r>
            <a:r>
              <a:rPr lang="en-US" sz="2400" b="1" dirty="0">
                <a:latin typeface="Lato"/>
                <a:ea typeface="Lato"/>
                <a:cs typeface="Lato"/>
              </a:rPr>
              <a:t>Character Animation</a:t>
            </a:r>
          </a:p>
        </p:txBody>
      </p:sp>
      <p:sp>
        <p:nvSpPr>
          <p:cNvPr id="3" name="TextBox 2">
            <a:extLst>
              <a:ext uri="{FF2B5EF4-FFF2-40B4-BE49-F238E27FC236}">
                <a16:creationId xmlns:a16="http://schemas.microsoft.com/office/drawing/2014/main" id="{5C36ED8E-50C0-4A2C-AD14-0984F9BB2AE7}"/>
              </a:ext>
            </a:extLst>
          </p:cNvPr>
          <p:cNvSpPr txBox="1"/>
          <p:nvPr/>
        </p:nvSpPr>
        <p:spPr>
          <a:xfrm>
            <a:off x="1187570" y="1086929"/>
            <a:ext cx="783278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Lato"/>
                <a:ea typeface="Lato"/>
                <a:cs typeface="Lato"/>
              </a:rPr>
              <a:t>After we've downloaded our images we can start getting ready to anime our character.</a:t>
            </a:r>
          </a:p>
          <a:p>
            <a:r>
              <a:rPr lang="en-US" sz="2000" dirty="0">
                <a:latin typeface="Lato"/>
                <a:ea typeface="Lato"/>
                <a:cs typeface="Lato"/>
              </a:rPr>
              <a:t>The first step is to create a few variables which will be used to determine which way we are facing and keep track of the current image we are showing.</a:t>
            </a:r>
          </a:p>
          <a:p>
            <a:r>
              <a:rPr lang="en-US" sz="2000" i="1" dirty="0">
                <a:solidFill>
                  <a:srgbClr val="8F5902"/>
                </a:solidFill>
                <a:latin typeface="inherit"/>
              </a:rPr>
              <a:t># This goes outside the while loop, near the top of our program</a:t>
            </a:r>
            <a:r>
              <a:rPr lang="en-US" sz="2000" dirty="0">
                <a:solidFill>
                  <a:srgbClr val="777777"/>
                </a:solidFill>
                <a:latin typeface="Lato"/>
                <a:ea typeface="Lato"/>
                <a:cs typeface="Lato"/>
              </a:rPr>
              <a:t> </a:t>
            </a:r>
            <a:r>
              <a:rPr lang="en-US" sz="2000" dirty="0">
                <a:latin typeface="inherit"/>
              </a:rPr>
              <a:t>left</a:t>
            </a:r>
            <a:r>
              <a:rPr lang="en-US" sz="2000" dirty="0">
                <a:solidFill>
                  <a:srgbClr val="777777"/>
                </a:solidFill>
                <a:latin typeface="Lato"/>
                <a:ea typeface="Lato"/>
                <a:cs typeface="Lato"/>
              </a:rPr>
              <a:t> </a:t>
            </a:r>
            <a:r>
              <a:rPr lang="en-US" sz="2000" b="1" dirty="0">
                <a:solidFill>
                  <a:srgbClr val="CE5C00"/>
                </a:solidFill>
                <a:latin typeface="inherit"/>
              </a:rPr>
              <a:t>=</a:t>
            </a:r>
            <a:r>
              <a:rPr lang="en-US" sz="2000" dirty="0">
                <a:solidFill>
                  <a:srgbClr val="777777"/>
                </a:solidFill>
                <a:latin typeface="Lato"/>
                <a:ea typeface="Lato"/>
                <a:cs typeface="Lato"/>
              </a:rPr>
              <a:t> </a:t>
            </a:r>
            <a:r>
              <a:rPr lang="en-US" sz="2000" dirty="0">
                <a:solidFill>
                  <a:srgbClr val="3465A4"/>
                </a:solidFill>
                <a:latin typeface="inherit"/>
              </a:rPr>
              <a:t>False</a:t>
            </a:r>
            <a:r>
              <a:rPr lang="en-US" sz="2000" dirty="0">
                <a:solidFill>
                  <a:srgbClr val="777777"/>
                </a:solidFill>
                <a:latin typeface="Lato"/>
                <a:ea typeface="Lato"/>
                <a:cs typeface="Lato"/>
              </a:rPr>
              <a:t> </a:t>
            </a:r>
            <a:r>
              <a:rPr lang="en-US" sz="2000" dirty="0">
                <a:latin typeface="inherit"/>
              </a:rPr>
              <a:t>right</a:t>
            </a:r>
            <a:r>
              <a:rPr lang="en-US" sz="2000" dirty="0">
                <a:solidFill>
                  <a:srgbClr val="777777"/>
                </a:solidFill>
                <a:latin typeface="Lato"/>
                <a:ea typeface="Lato"/>
                <a:cs typeface="Lato"/>
              </a:rPr>
              <a:t> </a:t>
            </a:r>
            <a:r>
              <a:rPr lang="en-US" sz="2000" b="1" dirty="0">
                <a:solidFill>
                  <a:srgbClr val="CE5C00"/>
                </a:solidFill>
                <a:latin typeface="inherit"/>
              </a:rPr>
              <a:t>=</a:t>
            </a:r>
            <a:r>
              <a:rPr lang="en-US" sz="2000" dirty="0">
                <a:solidFill>
                  <a:srgbClr val="777777"/>
                </a:solidFill>
                <a:latin typeface="Lato"/>
                <a:ea typeface="Lato"/>
                <a:cs typeface="Lato"/>
              </a:rPr>
              <a:t> </a:t>
            </a:r>
            <a:r>
              <a:rPr lang="en-US" sz="2000" dirty="0">
                <a:solidFill>
                  <a:srgbClr val="3465A4"/>
                </a:solidFill>
                <a:latin typeface="inherit"/>
              </a:rPr>
              <a:t>False</a:t>
            </a:r>
            <a:r>
              <a:rPr lang="en-US" sz="2000" dirty="0">
                <a:solidFill>
                  <a:srgbClr val="777777"/>
                </a:solidFill>
                <a:latin typeface="Lato"/>
                <a:ea typeface="Lato"/>
                <a:cs typeface="Lato"/>
              </a:rPr>
              <a:t> </a:t>
            </a:r>
            <a:r>
              <a:rPr lang="en-US" sz="2000" dirty="0" err="1">
                <a:latin typeface="inherit"/>
              </a:rPr>
              <a:t>walkCount</a:t>
            </a:r>
            <a:r>
              <a:rPr lang="en-US" sz="2000" dirty="0">
                <a:solidFill>
                  <a:srgbClr val="777777"/>
                </a:solidFill>
                <a:latin typeface="Lato"/>
                <a:ea typeface="Lato"/>
                <a:cs typeface="Lato"/>
              </a:rPr>
              <a:t> </a:t>
            </a:r>
            <a:r>
              <a:rPr lang="en-US" sz="2000" b="1" dirty="0">
                <a:solidFill>
                  <a:srgbClr val="CE5C00"/>
                </a:solidFill>
                <a:latin typeface="inherit"/>
              </a:rPr>
              <a:t>=</a:t>
            </a:r>
            <a:r>
              <a:rPr lang="en-US" sz="2000" dirty="0">
                <a:solidFill>
                  <a:srgbClr val="777777"/>
                </a:solidFill>
                <a:latin typeface="Lato"/>
                <a:ea typeface="Lato"/>
                <a:cs typeface="Lato"/>
              </a:rPr>
              <a:t> </a:t>
            </a:r>
            <a:r>
              <a:rPr lang="en-US" sz="2000" b="1" dirty="0">
                <a:solidFill>
                  <a:srgbClr val="0000CF"/>
                </a:solidFill>
                <a:latin typeface="inherit"/>
              </a:rPr>
              <a:t>0</a:t>
            </a:r>
            <a:r>
              <a:rPr lang="en-US" sz="2000" dirty="0">
                <a:solidFill>
                  <a:srgbClr val="777777"/>
                </a:solidFill>
                <a:latin typeface="Lato"/>
                <a:ea typeface="Lato"/>
                <a:cs typeface="Lato"/>
              </a:rPr>
              <a:t> </a:t>
            </a:r>
          </a:p>
          <a:p>
            <a:r>
              <a:rPr lang="en-US" sz="2000" dirty="0">
                <a:latin typeface="Lato"/>
                <a:ea typeface="Lato"/>
                <a:cs typeface="Lato"/>
              </a:rPr>
              <a:t>Now we need to load our images. To load an image in </a:t>
            </a:r>
            <a:r>
              <a:rPr lang="en-US" sz="2000" dirty="0" err="1">
                <a:latin typeface="Lato"/>
                <a:ea typeface="Lato"/>
                <a:cs typeface="Lato"/>
              </a:rPr>
              <a:t>pygame</a:t>
            </a:r>
            <a:r>
              <a:rPr lang="en-US" sz="2000" dirty="0">
                <a:latin typeface="Lato"/>
                <a:ea typeface="Lato"/>
                <a:cs typeface="Lato"/>
              </a:rPr>
              <a:t> we use </a:t>
            </a:r>
            <a:r>
              <a:rPr lang="en-US" sz="2000" b="1" dirty="0" err="1">
                <a:latin typeface="inherit"/>
              </a:rPr>
              <a:t>pygame.image.load</a:t>
            </a:r>
            <a:r>
              <a:rPr lang="en-US" sz="2000" b="1" dirty="0">
                <a:latin typeface="inherit"/>
              </a:rPr>
              <a:t>(path)</a:t>
            </a:r>
            <a:r>
              <a:rPr lang="en-US" sz="2000" dirty="0">
                <a:latin typeface="Lato"/>
                <a:ea typeface="Lato"/>
                <a:cs typeface="Lato"/>
              </a:rPr>
              <a:t>. Since we need to load so many images we will be storing some of them in lists for easier accessing later on.</a:t>
            </a:r>
          </a:p>
          <a:p>
            <a:r>
              <a:rPr lang="en-US" sz="2000" dirty="0">
                <a:latin typeface="Lato"/>
                <a:ea typeface="Lato"/>
                <a:cs typeface="Lato"/>
              </a:rPr>
              <a:t>This is the code to load all of our images (I recommend you copy and paste).</a:t>
            </a:r>
          </a:p>
        </p:txBody>
      </p:sp>
    </p:spTree>
    <p:extLst>
      <p:ext uri="{BB962C8B-B14F-4D97-AF65-F5344CB8AC3E}">
        <p14:creationId xmlns:p14="http://schemas.microsoft.com/office/powerpoint/2010/main" val="1756435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893031-38AB-44C0-A789-FA2BF4253AD5}"/>
              </a:ext>
            </a:extLst>
          </p:cNvPr>
          <p:cNvSpPr txBox="1"/>
          <p:nvPr/>
        </p:nvSpPr>
        <p:spPr>
          <a:xfrm>
            <a:off x="986287" y="425570"/>
            <a:ext cx="794780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solidFill>
                  <a:srgbClr val="8F5902"/>
                </a:solidFill>
                <a:latin typeface="inherit"/>
              </a:rPr>
              <a:t># This goes outside the while loop, near the top of the program</a:t>
            </a:r>
            <a:r>
              <a:rPr lang="en-US"/>
              <a:t> </a:t>
            </a:r>
            <a:r>
              <a:rPr lang="en-US">
                <a:latin typeface="inherit"/>
              </a:rPr>
              <a:t>walkRight</a:t>
            </a:r>
            <a:r>
              <a:rPr lang="en-US"/>
              <a:t> </a:t>
            </a:r>
            <a:r>
              <a:rPr lang="en-US" b="1">
                <a:solidFill>
                  <a:srgbClr val="CE5C00"/>
                </a:solidFill>
                <a:latin typeface="inherit"/>
              </a:rPr>
              <a:t>=</a:t>
            </a:r>
            <a:r>
              <a:rPr lang="en-US"/>
              <a:t> </a:t>
            </a:r>
            <a:r>
              <a:rPr lang="en-US" b="1">
                <a:latin typeface="inherit"/>
              </a:rPr>
              <a:t>[</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'R1.png'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'R2.png'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'R3.png'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'R4.png'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'R5.png'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'R6.png'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'R7.png'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'R8.png'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'R9.png'</a:t>
            </a:r>
            <a:r>
              <a:rPr lang="en-US" b="1">
                <a:latin typeface="inherit"/>
              </a:rPr>
              <a:t>)]</a:t>
            </a:r>
            <a:r>
              <a:rPr lang="en-US"/>
              <a:t> </a:t>
            </a:r>
            <a:r>
              <a:rPr lang="en-US">
                <a:latin typeface="inherit"/>
              </a:rPr>
              <a:t>walkLeft</a:t>
            </a:r>
            <a:r>
              <a:rPr lang="en-US"/>
              <a:t> </a:t>
            </a:r>
            <a:r>
              <a:rPr lang="en-US" b="1">
                <a:solidFill>
                  <a:srgbClr val="CE5C00"/>
                </a:solidFill>
                <a:latin typeface="inherit"/>
              </a:rPr>
              <a:t>=</a:t>
            </a:r>
            <a:r>
              <a:rPr lang="en-US"/>
              <a:t> </a:t>
            </a:r>
            <a:r>
              <a:rPr lang="en-US" b="1">
                <a:latin typeface="inherit"/>
              </a:rPr>
              <a:t>[</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'L1.png'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'L2.png'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'L3.png'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'L4.png'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'L5.png'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'L6.png'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'L7.png'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'L8.png'</a:t>
            </a:r>
            <a:r>
              <a:rPr lang="en-US" b="1">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'L9.png'</a:t>
            </a:r>
            <a:r>
              <a:rPr lang="en-US" b="1">
                <a:latin typeface="inherit"/>
              </a:rPr>
              <a:t>)]</a:t>
            </a:r>
            <a:r>
              <a:rPr lang="en-US"/>
              <a:t> </a:t>
            </a:r>
            <a:r>
              <a:rPr lang="en-US">
                <a:latin typeface="inherit"/>
              </a:rPr>
              <a:t>bg</a:t>
            </a:r>
            <a:r>
              <a:rPr lang="en-US"/>
              <a:t> </a:t>
            </a:r>
            <a:r>
              <a:rPr lang="en-US" b="1">
                <a:solidFill>
                  <a:srgbClr val="CE5C00"/>
                </a:solidFill>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'bg.jpg'</a:t>
            </a:r>
            <a:r>
              <a:rPr lang="en-US" b="1">
                <a:latin typeface="inherit"/>
              </a:rPr>
              <a:t>)</a:t>
            </a:r>
            <a:r>
              <a:rPr lang="en-US"/>
              <a:t> </a:t>
            </a:r>
            <a:r>
              <a:rPr lang="en-US">
                <a:latin typeface="inherit"/>
              </a:rPr>
              <a:t>char</a:t>
            </a:r>
            <a:r>
              <a:rPr lang="en-US"/>
              <a:t> </a:t>
            </a:r>
            <a:r>
              <a:rPr lang="en-US" b="1">
                <a:solidFill>
                  <a:srgbClr val="CE5C00"/>
                </a:solidFill>
                <a:latin typeface="inherit"/>
              </a:rPr>
              <a:t>=</a:t>
            </a:r>
            <a:r>
              <a:rPr lang="en-US"/>
              <a:t> </a:t>
            </a:r>
            <a:r>
              <a:rPr lang="en-US">
                <a:latin typeface="inherit"/>
              </a:rPr>
              <a:t>pygame</a:t>
            </a:r>
            <a:r>
              <a:rPr lang="en-US" b="1">
                <a:solidFill>
                  <a:srgbClr val="CE5C00"/>
                </a:solidFill>
                <a:latin typeface="inherit"/>
              </a:rPr>
              <a:t>.</a:t>
            </a:r>
            <a:r>
              <a:rPr lang="en-US">
                <a:latin typeface="inherit"/>
              </a:rPr>
              <a:t>image</a:t>
            </a:r>
            <a:r>
              <a:rPr lang="en-US" b="1">
                <a:solidFill>
                  <a:srgbClr val="CE5C00"/>
                </a:solidFill>
                <a:latin typeface="inherit"/>
              </a:rPr>
              <a:t>.</a:t>
            </a:r>
            <a:r>
              <a:rPr lang="en-US">
                <a:latin typeface="inherit"/>
              </a:rPr>
              <a:t>load</a:t>
            </a:r>
            <a:r>
              <a:rPr lang="en-US" b="1">
                <a:latin typeface="inherit"/>
              </a:rPr>
              <a:t>(</a:t>
            </a:r>
            <a:r>
              <a:rPr lang="en-US">
                <a:solidFill>
                  <a:srgbClr val="4E9A06"/>
                </a:solidFill>
                <a:latin typeface="inherit"/>
              </a:rPr>
              <a:t>'standing.png'</a:t>
            </a:r>
            <a:r>
              <a:rPr lang="en-US" b="1">
                <a:latin typeface="inherit"/>
              </a:rPr>
              <a:t>)</a:t>
            </a:r>
            <a:endParaRPr lang="en-US"/>
          </a:p>
        </p:txBody>
      </p:sp>
      <p:sp>
        <p:nvSpPr>
          <p:cNvPr id="3" name="TextBox 2">
            <a:extLst>
              <a:ext uri="{FF2B5EF4-FFF2-40B4-BE49-F238E27FC236}">
                <a16:creationId xmlns:a16="http://schemas.microsoft.com/office/drawing/2014/main" id="{3ECC2FF0-B06A-495C-A9FE-DE2D44642F54}"/>
              </a:ext>
            </a:extLst>
          </p:cNvPr>
          <p:cNvSpPr txBox="1"/>
          <p:nvPr/>
        </p:nvSpPr>
        <p:spPr>
          <a:xfrm>
            <a:off x="986287" y="3689230"/>
            <a:ext cx="459787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Lato"/>
                <a:ea typeface="Lato"/>
                <a:cs typeface="Lato"/>
              </a:rPr>
              <a:t>It is often good practice to do all of our drawing from within a function. This means we are going to move our old drawing code that is inside the main loop into a function and make a few modifications.</a:t>
            </a:r>
            <a:endParaRPr lang="en-US"/>
          </a:p>
        </p:txBody>
      </p:sp>
    </p:spTree>
    <p:extLst>
      <p:ext uri="{BB962C8B-B14F-4D97-AF65-F5344CB8AC3E}">
        <p14:creationId xmlns:p14="http://schemas.microsoft.com/office/powerpoint/2010/main" val="1443528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AD9A47C-DDBD-49AB-A9A4-7455C3CE44B5}"/>
              </a:ext>
            </a:extLst>
          </p:cNvPr>
          <p:cNvSpPr>
            <a:spLocks noGrp="1"/>
          </p:cNvSpPr>
          <p:nvPr>
            <p:ph idx="1"/>
          </p:nvPr>
        </p:nvSpPr>
        <p:spPr>
          <a:xfrm>
            <a:off x="4314" y="-299"/>
            <a:ext cx="12097108" cy="6795488"/>
          </a:xfrm>
        </p:spPr>
        <p:txBody>
          <a:bodyPr vert="horz" lIns="91440" tIns="45720" rIns="91440" bIns="45720" rtlCol="0" anchor="t">
            <a:noAutofit/>
          </a:bodyPr>
          <a:lstStyle/>
          <a:p>
            <a:pPr marL="0" indent="0">
              <a:buNone/>
            </a:pPr>
            <a:r>
              <a:rPr lang="ru-RU" sz="1800" b="1" dirty="0" err="1">
                <a:latin typeface="Consolas"/>
                <a:cs typeface="Calibri" panose="020F0502020204030204"/>
              </a:rPr>
              <a:t>import</a:t>
            </a:r>
            <a:r>
              <a:rPr lang="ru-RU" sz="1800" dirty="0">
                <a:latin typeface="Consolas"/>
                <a:cs typeface="Calibri" panose="020F0502020204030204"/>
              </a:rPr>
              <a:t> </a:t>
            </a:r>
            <a:r>
              <a:rPr lang="ru-RU" sz="1800" dirty="0" err="1">
                <a:latin typeface="Consolas"/>
                <a:cs typeface="Calibri" panose="020F0502020204030204"/>
              </a:rPr>
              <a:t>pygame</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init</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win</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display</a:t>
            </a:r>
            <a:r>
              <a:rPr lang="ru-RU" sz="1800" b="1" dirty="0" err="1">
                <a:latin typeface="Consolas"/>
                <a:cs typeface="Calibri" panose="020F0502020204030204"/>
              </a:rPr>
              <a:t>.</a:t>
            </a:r>
            <a:r>
              <a:rPr lang="ru-RU" sz="1800" dirty="0" err="1">
                <a:latin typeface="Consolas"/>
                <a:cs typeface="Calibri" panose="020F0502020204030204"/>
              </a:rPr>
              <a:t>set_mode</a:t>
            </a:r>
            <a:r>
              <a:rPr lang="ru-RU" sz="1800" b="1" dirty="0">
                <a:latin typeface="Consolas"/>
                <a:cs typeface="Calibri" panose="020F0502020204030204"/>
              </a:rPr>
              <a:t>((500,500))</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display</a:t>
            </a:r>
            <a:r>
              <a:rPr lang="ru-RU" sz="1800" b="1" dirty="0" err="1">
                <a:latin typeface="Consolas"/>
                <a:cs typeface="Calibri" panose="020F0502020204030204"/>
              </a:rPr>
              <a:t>.</a:t>
            </a:r>
            <a:r>
              <a:rPr lang="ru-RU" sz="1800" dirty="0" err="1">
                <a:latin typeface="Consolas"/>
                <a:cs typeface="Calibri" panose="020F0502020204030204"/>
              </a:rPr>
              <a:t>set_caption</a:t>
            </a:r>
            <a:r>
              <a:rPr lang="ru-RU" sz="1800" b="1" dirty="0">
                <a:latin typeface="Consolas"/>
                <a:cs typeface="Calibri" panose="020F0502020204030204"/>
              </a:rPr>
              <a:t>(</a:t>
            </a:r>
            <a:r>
              <a:rPr lang="ru-RU" sz="1800" dirty="0">
                <a:latin typeface="Consolas"/>
                <a:cs typeface="Calibri" panose="020F0502020204030204"/>
              </a:rPr>
              <a:t>"First Game"</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walkRight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'R1.png'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'R2.png'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'R3.png'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'R4.png'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'R5.png'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'R6.png'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'R7.png'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'R8.png'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'R9.png'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walkLeft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'L1.png'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'L2.png'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'L3.png'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'L4.png'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'L5.png'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'L6.png'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'L7.png'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'L8.png'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'L9.png'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bg</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'bg.jpg'</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char</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image</a:t>
            </a:r>
            <a:r>
              <a:rPr lang="ru-RU" sz="1800" b="1" dirty="0" err="1">
                <a:latin typeface="Consolas"/>
                <a:cs typeface="Calibri" panose="020F0502020204030204"/>
              </a:rPr>
              <a:t>.</a:t>
            </a:r>
            <a:r>
              <a:rPr lang="ru-RU" sz="1800" dirty="0" err="1">
                <a:latin typeface="Consolas"/>
                <a:cs typeface="Calibri" panose="020F0502020204030204"/>
              </a:rPr>
              <a:t>load</a:t>
            </a:r>
            <a:r>
              <a:rPr lang="ru-RU" sz="1800" b="1" dirty="0">
                <a:latin typeface="Consolas"/>
                <a:cs typeface="Calibri" panose="020F0502020204030204"/>
              </a:rPr>
              <a:t>(</a:t>
            </a:r>
            <a:r>
              <a:rPr lang="ru-RU" sz="1800" dirty="0">
                <a:latin typeface="Consolas"/>
                <a:cs typeface="Calibri" panose="020F0502020204030204"/>
              </a:rPr>
              <a:t>'standing.png'</a:t>
            </a:r>
            <a:r>
              <a:rPr lang="ru-RU" sz="1800" b="1" dirty="0">
                <a:latin typeface="Consolas"/>
                <a:cs typeface="Calibri" panose="020F0502020204030204"/>
              </a:rPr>
              <a:t>)</a:t>
            </a:r>
            <a:r>
              <a:rPr lang="ru-RU" sz="1800" dirty="0">
                <a:latin typeface="Consolas"/>
                <a:cs typeface="Calibri" panose="020F0502020204030204"/>
              </a:rPr>
              <a:t>
x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50</a:t>
            </a:r>
            <a:r>
              <a:rPr lang="ru-RU" sz="1800" dirty="0">
                <a:latin typeface="Consolas"/>
                <a:cs typeface="Calibri" panose="020F0502020204030204"/>
              </a:rPr>
              <a:t>
y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50</a:t>
            </a:r>
            <a:r>
              <a:rPr lang="ru-RU" sz="1800" dirty="0">
                <a:latin typeface="Consolas"/>
                <a:cs typeface="Calibri" panose="020F0502020204030204"/>
              </a:rPr>
              <a:t>
</a:t>
            </a:r>
            <a:r>
              <a:rPr lang="ru-RU" sz="1800" dirty="0" err="1">
                <a:latin typeface="Consolas"/>
                <a:cs typeface="Calibri" panose="020F0502020204030204"/>
              </a:rPr>
              <a:t>width</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40</a:t>
            </a:r>
            <a:r>
              <a:rPr lang="ru-RU" sz="1800" dirty="0">
                <a:latin typeface="Consolas"/>
                <a:cs typeface="Calibri" panose="020F0502020204030204"/>
              </a:rPr>
              <a:t>
</a:t>
            </a:r>
            <a:r>
              <a:rPr lang="ru-RU" sz="1800" dirty="0" err="1">
                <a:latin typeface="Consolas"/>
                <a:cs typeface="Calibri" panose="020F0502020204030204"/>
              </a:rPr>
              <a:t>height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60</a:t>
            </a:r>
            <a:r>
              <a:rPr lang="ru-RU" sz="1800" dirty="0">
                <a:latin typeface="Consolas"/>
                <a:cs typeface="Calibri" panose="020F0502020204030204"/>
              </a:rPr>
              <a:t>
</a:t>
            </a:r>
            <a:r>
              <a:rPr lang="ru-RU" sz="1800" dirty="0" err="1">
                <a:latin typeface="Consolas"/>
                <a:cs typeface="Calibri" panose="020F0502020204030204"/>
              </a:rPr>
              <a:t>vel</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5</a:t>
            </a:r>
            <a:r>
              <a:rPr lang="ru-RU" sz="1800" dirty="0">
                <a:latin typeface="Consolas"/>
                <a:cs typeface="Calibri" panose="020F0502020204030204"/>
              </a:rPr>
              <a:t>
</a:t>
            </a:r>
            <a:r>
              <a:rPr lang="ru-RU" sz="1800" dirty="0" err="1">
                <a:latin typeface="Consolas"/>
                <a:cs typeface="Calibri" panose="020F0502020204030204"/>
              </a:rPr>
              <a:t>isJump</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False</a:t>
            </a:r>
            <a:r>
              <a:rPr lang="ru-RU" sz="1800" dirty="0">
                <a:latin typeface="Consolas"/>
                <a:cs typeface="Calibri" panose="020F0502020204030204"/>
              </a:rPr>
              <a:t>
</a:t>
            </a:r>
            <a:r>
              <a:rPr lang="ru-RU" sz="1800" dirty="0" err="1">
                <a:latin typeface="Consolas"/>
                <a:cs typeface="Calibri" panose="020F0502020204030204"/>
              </a:rPr>
              <a:t>jumpCount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10</a:t>
            </a:r>
            <a:r>
              <a:rPr lang="ru-RU" sz="1800" dirty="0">
                <a:latin typeface="Consolas"/>
                <a:cs typeface="Calibri" panose="020F0502020204030204"/>
              </a:rPr>
              <a:t>
</a:t>
            </a:r>
            <a:r>
              <a:rPr lang="ru-RU" sz="1800" dirty="0" err="1">
                <a:latin typeface="Consolas"/>
                <a:cs typeface="Calibri" panose="020F0502020204030204"/>
              </a:rPr>
              <a:t>left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False</a:t>
            </a:r>
            <a:r>
              <a:rPr lang="ru-RU" sz="1800" dirty="0">
                <a:latin typeface="Consolas"/>
                <a:cs typeface="Calibri" panose="020F0502020204030204"/>
              </a:rPr>
              <a:t>
</a:t>
            </a:r>
            <a:r>
              <a:rPr lang="ru-RU" sz="1800" dirty="0" err="1">
                <a:latin typeface="Consolas"/>
                <a:cs typeface="Calibri" panose="020F0502020204030204"/>
              </a:rPr>
              <a:t>right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False</a:t>
            </a:r>
            <a:r>
              <a:rPr lang="ru-RU" sz="1800" dirty="0">
                <a:latin typeface="Consolas"/>
                <a:cs typeface="Calibri" panose="020F0502020204030204"/>
              </a:rPr>
              <a:t>
</a:t>
            </a:r>
            <a:r>
              <a:rPr lang="ru-RU" sz="1800" dirty="0" err="1">
                <a:latin typeface="Consolas"/>
                <a:cs typeface="Calibri" panose="020F0502020204030204"/>
              </a:rPr>
              <a:t>walkCount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0</a:t>
            </a:r>
            <a:r>
              <a:rPr lang="ru-RU" sz="1800" dirty="0">
                <a:latin typeface="Consolas"/>
                <a:cs typeface="Calibri" panose="020F0502020204030204"/>
              </a:rPr>
              <a:t>
</a:t>
            </a:r>
            <a:r>
              <a:rPr lang="ru-RU" sz="1800" b="1" dirty="0" err="1">
                <a:latin typeface="Consolas"/>
                <a:cs typeface="Calibri" panose="020F0502020204030204"/>
              </a:rPr>
              <a:t>def</a:t>
            </a:r>
            <a:r>
              <a:rPr lang="ru-RU" sz="1800" dirty="0">
                <a:latin typeface="Consolas"/>
                <a:cs typeface="Calibri" panose="020F0502020204030204"/>
              </a:rPr>
              <a:t> </a:t>
            </a:r>
            <a:r>
              <a:rPr lang="ru-RU" sz="1800" dirty="0" err="1">
                <a:latin typeface="Consolas"/>
                <a:cs typeface="Calibri" panose="020F0502020204030204"/>
              </a:rPr>
              <a:t>redrawGameWindow</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global</a:t>
            </a:r>
            <a:r>
              <a:rPr lang="ru-RU" sz="1800" dirty="0">
                <a:latin typeface="Consolas"/>
                <a:cs typeface="Calibri" panose="020F0502020204030204"/>
              </a:rPr>
              <a:t> </a:t>
            </a:r>
            <a:r>
              <a:rPr lang="ru-RU" sz="1800" dirty="0" err="1">
                <a:latin typeface="Consolas"/>
                <a:cs typeface="Calibri" panose="020F0502020204030204"/>
              </a:rPr>
              <a:t>walkCount</a:t>
            </a:r>
            <a:r>
              <a:rPr lang="ru-RU" sz="1800" dirty="0">
                <a:latin typeface="Consolas"/>
                <a:cs typeface="Calibri" panose="020F0502020204030204"/>
              </a:rPr>
              <a:t>
    </a:t>
            </a:r>
            <a:r>
              <a:rPr lang="ru-RU" sz="1800" dirty="0" err="1">
                <a:latin typeface="Consolas"/>
                <a:cs typeface="Calibri" panose="020F0502020204030204"/>
              </a:rPr>
              <a:t>win</a:t>
            </a:r>
            <a:r>
              <a:rPr lang="ru-RU" sz="1800" b="1" dirty="0" err="1">
                <a:latin typeface="Consolas"/>
                <a:cs typeface="Calibri" panose="020F0502020204030204"/>
              </a:rPr>
              <a:t>.</a:t>
            </a:r>
            <a:r>
              <a:rPr lang="ru-RU" sz="1800" dirty="0" err="1">
                <a:latin typeface="Consolas"/>
                <a:cs typeface="Calibri" panose="020F0502020204030204"/>
              </a:rPr>
              <a:t>blit</a:t>
            </a:r>
            <a:r>
              <a:rPr lang="ru-RU" sz="1800" b="1" dirty="0">
                <a:latin typeface="Consolas"/>
                <a:cs typeface="Calibri" panose="020F0502020204030204"/>
              </a:rPr>
              <a:t>(</a:t>
            </a:r>
            <a:r>
              <a:rPr lang="ru-RU" sz="1800" dirty="0" err="1">
                <a:latin typeface="Consolas"/>
                <a:cs typeface="Calibri" panose="020F0502020204030204"/>
              </a:rPr>
              <a:t>bg</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(0,0))</a:t>
            </a:r>
            <a:r>
              <a:rPr lang="ru-RU" sz="1800" dirty="0">
                <a:latin typeface="Consolas"/>
                <a:cs typeface="Calibri" panose="020F0502020204030204"/>
              </a:rPr>
              <a:t>  </a:t>
            </a:r>
            <a:r>
              <a:rPr lang="ru-RU" sz="1800" i="1" dirty="0">
                <a:latin typeface="Consolas"/>
                <a:cs typeface="Calibri" panose="020F0502020204030204"/>
              </a:rPr>
              <a:t># </a:t>
            </a:r>
            <a:r>
              <a:rPr lang="ru-RU" sz="1800" i="1" dirty="0" err="1">
                <a:latin typeface="Consolas"/>
                <a:cs typeface="Calibri" panose="020F0502020204030204"/>
              </a:rPr>
              <a:t>This</a:t>
            </a:r>
            <a:r>
              <a:rPr lang="ru-RU" sz="1800" i="1" dirty="0">
                <a:latin typeface="Consolas"/>
                <a:cs typeface="Calibri" panose="020F0502020204030204"/>
              </a:rPr>
              <a:t> </a:t>
            </a:r>
            <a:r>
              <a:rPr lang="ru-RU" sz="1800" i="1" dirty="0" err="1">
                <a:latin typeface="Consolas"/>
                <a:cs typeface="Calibri" panose="020F0502020204030204"/>
              </a:rPr>
              <a:t>will</a:t>
            </a:r>
            <a:r>
              <a:rPr lang="ru-RU" sz="1800" i="1" dirty="0">
                <a:latin typeface="Consolas"/>
                <a:cs typeface="Calibri" panose="020F0502020204030204"/>
              </a:rPr>
              <a:t> </a:t>
            </a:r>
            <a:r>
              <a:rPr lang="ru-RU" sz="1800" i="1" dirty="0" err="1">
                <a:latin typeface="Consolas"/>
                <a:cs typeface="Calibri" panose="020F0502020204030204"/>
              </a:rPr>
              <a:t>draw</a:t>
            </a:r>
            <a:r>
              <a:rPr lang="ru-RU" sz="1800" i="1" dirty="0">
                <a:latin typeface="Consolas"/>
                <a:cs typeface="Calibri" panose="020F0502020204030204"/>
              </a:rPr>
              <a:t> </a:t>
            </a:r>
            <a:r>
              <a:rPr lang="ru-RU" sz="1800" i="1" dirty="0" err="1">
                <a:latin typeface="Consolas"/>
                <a:cs typeface="Calibri" panose="020F0502020204030204"/>
              </a:rPr>
              <a:t>our</a:t>
            </a:r>
            <a:r>
              <a:rPr lang="ru-RU" sz="1800" i="1" dirty="0">
                <a:latin typeface="Consolas"/>
                <a:cs typeface="Calibri" panose="020F0502020204030204"/>
              </a:rPr>
              <a:t> </a:t>
            </a:r>
            <a:r>
              <a:rPr lang="ru-RU" sz="1800" i="1" dirty="0" err="1">
                <a:latin typeface="Consolas"/>
                <a:cs typeface="Calibri" panose="020F0502020204030204"/>
              </a:rPr>
              <a:t>background</a:t>
            </a:r>
            <a:r>
              <a:rPr lang="ru-RU" sz="1800" i="1" dirty="0">
                <a:latin typeface="Consolas"/>
                <a:cs typeface="Calibri" panose="020F0502020204030204"/>
              </a:rPr>
              <a:t> </a:t>
            </a:r>
            <a:r>
              <a:rPr lang="ru-RU" sz="1800" i="1" dirty="0" err="1">
                <a:latin typeface="Consolas"/>
                <a:cs typeface="Calibri" panose="020F0502020204030204"/>
              </a:rPr>
              <a:t>image</a:t>
            </a:r>
            <a:r>
              <a:rPr lang="ru-RU" sz="1800" i="1" dirty="0">
                <a:latin typeface="Consolas"/>
                <a:cs typeface="Calibri" panose="020F0502020204030204"/>
              </a:rPr>
              <a:t> </a:t>
            </a:r>
            <a:r>
              <a:rPr lang="ru-RU" sz="1800" i="1" dirty="0" err="1">
                <a:latin typeface="Consolas"/>
                <a:cs typeface="Calibri" panose="020F0502020204030204"/>
              </a:rPr>
              <a:t>at</a:t>
            </a:r>
            <a:r>
              <a:rPr lang="ru-RU" sz="1800" i="1" dirty="0">
                <a:latin typeface="Consolas"/>
                <a:cs typeface="Calibri" panose="020F0502020204030204"/>
              </a:rPr>
              <a:t> (0,0)</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display</a:t>
            </a:r>
            <a:r>
              <a:rPr lang="ru-RU" sz="1800" b="1" dirty="0" err="1">
                <a:latin typeface="Consolas"/>
                <a:cs typeface="Calibri" panose="020F0502020204030204"/>
              </a:rPr>
              <a:t>.</a:t>
            </a:r>
            <a:r>
              <a:rPr lang="ru-RU" sz="1800" dirty="0" err="1">
                <a:latin typeface="Consolas"/>
                <a:cs typeface="Calibri" panose="020F0502020204030204"/>
              </a:rPr>
              <a:t>update</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run</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True</a:t>
            </a:r>
            <a:r>
              <a:rPr lang="ru-RU" sz="1800" dirty="0">
                <a:latin typeface="Consolas"/>
                <a:cs typeface="Calibri" panose="020F0502020204030204"/>
              </a:rPr>
              <a:t>
</a:t>
            </a:r>
            <a:r>
              <a:rPr lang="ru-RU" sz="1800" b="1" dirty="0" err="1">
                <a:latin typeface="Consolas"/>
                <a:cs typeface="Calibri" panose="020F0502020204030204"/>
              </a:rPr>
              <a:t>while</a:t>
            </a:r>
            <a:r>
              <a:rPr lang="ru-RU" sz="1800" dirty="0">
                <a:latin typeface="Consolas"/>
                <a:cs typeface="Calibri" panose="020F0502020204030204"/>
              </a:rPr>
              <a:t> </a:t>
            </a:r>
            <a:r>
              <a:rPr lang="ru-RU" sz="1800" dirty="0" err="1">
                <a:latin typeface="Consolas"/>
                <a:cs typeface="Calibri" panose="020F0502020204030204"/>
              </a:rPr>
              <a:t>run</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time</a:t>
            </a:r>
            <a:r>
              <a:rPr lang="ru-RU" sz="1800" b="1" dirty="0" err="1">
                <a:latin typeface="Consolas"/>
                <a:cs typeface="Calibri" panose="020F0502020204030204"/>
              </a:rPr>
              <a:t>.</a:t>
            </a:r>
            <a:r>
              <a:rPr lang="ru-RU" sz="1800" dirty="0" err="1">
                <a:latin typeface="Consolas"/>
                <a:cs typeface="Calibri" panose="020F0502020204030204"/>
              </a:rPr>
              <a:t>delay</a:t>
            </a:r>
            <a:r>
              <a:rPr lang="ru-RU" sz="1800" b="1" dirty="0">
                <a:latin typeface="Consolas"/>
                <a:cs typeface="Calibri" panose="020F0502020204030204"/>
              </a:rPr>
              <a:t>(100)</a:t>
            </a:r>
            <a:r>
              <a:rPr lang="ru-RU" sz="1800" dirty="0">
                <a:latin typeface="Consolas"/>
                <a:cs typeface="Calibri" panose="020F0502020204030204"/>
              </a:rPr>
              <a:t>
    </a:t>
            </a:r>
            <a:r>
              <a:rPr lang="ru-RU" sz="1800" b="1" dirty="0" err="1">
                <a:latin typeface="Consolas"/>
                <a:cs typeface="Calibri" panose="020F0502020204030204"/>
              </a:rPr>
              <a:t>for</a:t>
            </a:r>
            <a:r>
              <a:rPr lang="ru-RU" sz="1800" dirty="0">
                <a:latin typeface="Consolas"/>
                <a:cs typeface="Calibri" panose="020F0502020204030204"/>
              </a:rPr>
              <a:t> </a:t>
            </a:r>
            <a:r>
              <a:rPr lang="ru-RU" sz="1800" dirty="0" err="1">
                <a:latin typeface="Consolas"/>
                <a:cs typeface="Calibri" panose="020F0502020204030204"/>
              </a:rPr>
              <a:t>event</a:t>
            </a:r>
            <a:r>
              <a:rPr lang="ru-RU" sz="1800" dirty="0">
                <a:latin typeface="Consolas"/>
                <a:cs typeface="Calibri" panose="020F0502020204030204"/>
              </a:rPr>
              <a:t> </a:t>
            </a:r>
            <a:r>
              <a:rPr lang="ru-RU" sz="1800" b="1" dirty="0" err="1">
                <a:latin typeface="Consolas"/>
                <a:cs typeface="Calibri" panose="020F0502020204030204"/>
              </a:rPr>
              <a:t>in</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event</a:t>
            </a:r>
            <a:r>
              <a:rPr lang="ru-RU" sz="1800" b="1" dirty="0" err="1">
                <a:latin typeface="Consolas"/>
                <a:cs typeface="Calibri" panose="020F0502020204030204"/>
              </a:rPr>
              <a:t>.</a:t>
            </a:r>
            <a:r>
              <a:rPr lang="ru-RU" sz="1800" dirty="0" err="1">
                <a:latin typeface="Consolas"/>
                <a:cs typeface="Calibri" panose="020F0502020204030204"/>
              </a:rPr>
              <a:t>get</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if</a:t>
            </a:r>
            <a:r>
              <a:rPr lang="ru-RU" sz="1800" dirty="0">
                <a:latin typeface="Consolas"/>
                <a:cs typeface="Calibri" panose="020F0502020204030204"/>
              </a:rPr>
              <a:t> </a:t>
            </a:r>
            <a:r>
              <a:rPr lang="ru-RU" sz="1800" dirty="0" err="1">
                <a:latin typeface="Consolas"/>
                <a:cs typeface="Calibri" panose="020F0502020204030204"/>
              </a:rPr>
              <a:t>event</a:t>
            </a:r>
            <a:r>
              <a:rPr lang="ru-RU" sz="1800" b="1" dirty="0" err="1">
                <a:latin typeface="Consolas"/>
                <a:cs typeface="Calibri" panose="020F0502020204030204"/>
              </a:rPr>
              <a:t>.</a:t>
            </a:r>
            <a:r>
              <a:rPr lang="ru-RU" sz="1800" dirty="0" err="1">
                <a:latin typeface="Consolas"/>
                <a:cs typeface="Calibri" panose="020F0502020204030204"/>
              </a:rPr>
              <a:t>type</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QUIT</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run</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False</a:t>
            </a:r>
            <a:r>
              <a:rPr lang="ru-RU" sz="1800" dirty="0">
                <a:latin typeface="Consolas"/>
                <a:cs typeface="Calibri" panose="020F0502020204030204"/>
              </a:rPr>
              <a:t>
    </a:t>
            </a:r>
            <a:r>
              <a:rPr lang="ru-RU" sz="1800" dirty="0" err="1">
                <a:latin typeface="Consolas"/>
                <a:cs typeface="Calibri" panose="020F0502020204030204"/>
              </a:rPr>
              <a:t>keys</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key</a:t>
            </a:r>
            <a:r>
              <a:rPr lang="ru-RU" sz="1800" b="1" dirty="0" err="1">
                <a:latin typeface="Consolas"/>
                <a:cs typeface="Calibri" panose="020F0502020204030204"/>
              </a:rPr>
              <a:t>.</a:t>
            </a:r>
            <a:r>
              <a:rPr lang="ru-RU" sz="1800" dirty="0" err="1">
                <a:latin typeface="Consolas"/>
                <a:cs typeface="Calibri" panose="020F0502020204030204"/>
              </a:rPr>
              <a:t>get_pressed</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if</a:t>
            </a:r>
            <a:r>
              <a:rPr lang="ru-RU" sz="1800" dirty="0">
                <a:latin typeface="Consolas"/>
                <a:cs typeface="Calibri" panose="020F0502020204030204"/>
              </a:rPr>
              <a:t> </a:t>
            </a:r>
            <a:r>
              <a:rPr lang="ru-RU" sz="1800" dirty="0" err="1">
                <a:latin typeface="Consolas"/>
                <a:cs typeface="Calibri" panose="020F0502020204030204"/>
              </a:rPr>
              <a:t>keys</a:t>
            </a:r>
            <a:r>
              <a:rPr lang="ru-RU" sz="1800" b="1" dirty="0">
                <a:latin typeface="Consolas"/>
                <a:cs typeface="Calibri" panose="020F0502020204030204"/>
              </a:rPr>
              <a:t>[</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K_LEFT</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and</a:t>
            </a:r>
            <a:r>
              <a:rPr lang="ru-RU" sz="1800" dirty="0">
                <a:latin typeface="Consolas"/>
                <a:cs typeface="Calibri" panose="020F0502020204030204"/>
              </a:rPr>
              <a:t> x </a:t>
            </a:r>
            <a:r>
              <a:rPr lang="ru-RU" sz="1800" b="1" dirty="0">
                <a:latin typeface="Consolas"/>
                <a:cs typeface="Calibri" panose="020F0502020204030204"/>
              </a:rPr>
              <a:t>&gt;</a:t>
            </a:r>
            <a:r>
              <a:rPr lang="ru-RU" sz="1800" dirty="0">
                <a:latin typeface="Consolas"/>
                <a:cs typeface="Calibri" panose="020F0502020204030204"/>
              </a:rPr>
              <a:t> </a:t>
            </a:r>
            <a:r>
              <a:rPr lang="ru-RU" sz="1800" dirty="0" err="1">
                <a:latin typeface="Consolas"/>
                <a:cs typeface="Calibri" panose="020F0502020204030204"/>
              </a:rPr>
              <a:t>vel</a:t>
            </a:r>
            <a:r>
              <a:rPr lang="ru-RU" sz="1800" b="1" dirty="0">
                <a:latin typeface="Consolas"/>
                <a:cs typeface="Calibri" panose="020F0502020204030204"/>
              </a:rPr>
              <a:t>:</a:t>
            </a:r>
            <a:r>
              <a:rPr lang="ru-RU" sz="1800" dirty="0">
                <a:latin typeface="Consolas"/>
                <a:cs typeface="Calibri" panose="020F0502020204030204"/>
              </a:rPr>
              <a:t> 
        x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vel</a:t>
            </a:r>
            <a:r>
              <a:rPr lang="ru-RU" sz="1800" dirty="0">
                <a:latin typeface="Consolas"/>
                <a:cs typeface="Calibri" panose="020F0502020204030204"/>
              </a:rPr>
              <a:t>
    </a:t>
            </a:r>
            <a:r>
              <a:rPr lang="ru-RU" sz="1800" b="1" dirty="0" err="1">
                <a:latin typeface="Consolas"/>
                <a:cs typeface="Calibri" panose="020F0502020204030204"/>
              </a:rPr>
              <a:t>if</a:t>
            </a:r>
            <a:r>
              <a:rPr lang="ru-RU" sz="1800" dirty="0">
                <a:latin typeface="Consolas"/>
                <a:cs typeface="Calibri" panose="020F0502020204030204"/>
              </a:rPr>
              <a:t> </a:t>
            </a:r>
            <a:r>
              <a:rPr lang="ru-RU" sz="1800" dirty="0" err="1">
                <a:latin typeface="Consolas"/>
                <a:cs typeface="Calibri" panose="020F0502020204030204"/>
              </a:rPr>
              <a:t>keys</a:t>
            </a:r>
            <a:r>
              <a:rPr lang="ru-RU" sz="1800" b="1" dirty="0">
                <a:latin typeface="Consolas"/>
                <a:cs typeface="Calibri" panose="020F0502020204030204"/>
              </a:rPr>
              <a:t>[</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K_RIGHT</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and</a:t>
            </a:r>
            <a:r>
              <a:rPr lang="ru-RU" sz="1800" dirty="0">
                <a:latin typeface="Consolas"/>
                <a:cs typeface="Calibri" panose="020F0502020204030204"/>
              </a:rPr>
              <a:t> x </a:t>
            </a:r>
            <a:r>
              <a:rPr lang="ru-RU" sz="1800" b="1" dirty="0">
                <a:latin typeface="Consolas"/>
                <a:cs typeface="Calibri" panose="020F0502020204030204"/>
              </a:rPr>
              <a:t>&lt;</a:t>
            </a:r>
            <a:r>
              <a:rPr lang="ru-RU" sz="1800" dirty="0">
                <a:latin typeface="Consolas"/>
                <a:cs typeface="Calibri" panose="020F0502020204030204"/>
              </a:rPr>
              <a:t> </a:t>
            </a:r>
            <a:r>
              <a:rPr lang="ru-RU" sz="1800" b="1" dirty="0">
                <a:latin typeface="Consolas"/>
                <a:cs typeface="Calibri" panose="020F0502020204030204"/>
              </a:rPr>
              <a:t>500</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vel</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width</a:t>
            </a:r>
            <a:r>
              <a:rPr lang="ru-RU" sz="1800" b="1" dirty="0">
                <a:latin typeface="Consolas"/>
                <a:cs typeface="Calibri" panose="020F0502020204030204"/>
              </a:rPr>
              <a:t>:</a:t>
            </a:r>
            <a:r>
              <a:rPr lang="ru-RU" sz="1800" dirty="0">
                <a:latin typeface="Consolas"/>
                <a:cs typeface="Calibri" panose="020F0502020204030204"/>
              </a:rPr>
              <a:t>  
        x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vel</a:t>
            </a:r>
            <a:r>
              <a:rPr lang="ru-RU" sz="1800" dirty="0">
                <a:latin typeface="Consolas"/>
                <a:cs typeface="Calibri" panose="020F0502020204030204"/>
              </a:rPr>
              <a:t>
    </a:t>
            </a:r>
            <a:r>
              <a:rPr lang="ru-RU" sz="1800" b="1" dirty="0" err="1">
                <a:latin typeface="Consolas"/>
                <a:cs typeface="Calibri" panose="020F0502020204030204"/>
              </a:rPr>
              <a:t>if</a:t>
            </a:r>
            <a:r>
              <a:rPr lang="ru-RU" sz="1800" dirty="0">
                <a:latin typeface="Consolas"/>
                <a:cs typeface="Calibri" panose="020F0502020204030204"/>
              </a:rPr>
              <a:t> </a:t>
            </a:r>
            <a:r>
              <a:rPr lang="ru-RU" sz="1800" b="1" dirty="0" err="1">
                <a:latin typeface="Consolas"/>
                <a:cs typeface="Calibri" panose="020F0502020204030204"/>
              </a:rPr>
              <a:t>not</a:t>
            </a:r>
            <a:r>
              <a:rPr lang="ru-RU" sz="1800" b="1" dirty="0">
                <a:latin typeface="Consolas"/>
                <a:cs typeface="Calibri" panose="020F0502020204030204"/>
              </a:rPr>
              <a:t>(</a:t>
            </a:r>
            <a:r>
              <a:rPr lang="ru-RU" sz="1800" dirty="0" err="1">
                <a:latin typeface="Consolas"/>
                <a:cs typeface="Calibri" panose="020F0502020204030204"/>
              </a:rPr>
              <a:t>isJump</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if</a:t>
            </a:r>
            <a:r>
              <a:rPr lang="ru-RU" sz="1800" dirty="0">
                <a:latin typeface="Consolas"/>
                <a:cs typeface="Calibri" panose="020F0502020204030204"/>
              </a:rPr>
              <a:t> </a:t>
            </a:r>
            <a:r>
              <a:rPr lang="ru-RU" sz="1800" dirty="0" err="1">
                <a:latin typeface="Consolas"/>
                <a:cs typeface="Calibri" panose="020F0502020204030204"/>
              </a:rPr>
              <a:t>keys</a:t>
            </a:r>
            <a:r>
              <a:rPr lang="ru-RU" sz="1800" b="1" dirty="0">
                <a:latin typeface="Consolas"/>
                <a:cs typeface="Calibri" panose="020F0502020204030204"/>
              </a:rPr>
              <a:t>[</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K_SPACE</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isJump</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True</a:t>
            </a:r>
            <a:r>
              <a:rPr lang="ru-RU" sz="1800" dirty="0">
                <a:latin typeface="Consolas"/>
                <a:cs typeface="Calibri" panose="020F0502020204030204"/>
              </a:rPr>
              <a:t>
    </a:t>
            </a:r>
            <a:r>
              <a:rPr lang="ru-RU" sz="1800" b="1" dirty="0" err="1">
                <a:latin typeface="Consolas"/>
                <a:cs typeface="Calibri" panose="020F0502020204030204"/>
              </a:rPr>
              <a:t>else</a:t>
            </a:r>
            <a:r>
              <a:rPr lang="ru-RU" sz="1800" b="1" dirty="0">
                <a:latin typeface="Consolas"/>
                <a:cs typeface="Calibri" panose="020F0502020204030204"/>
              </a:rPr>
              <a:t>:</a:t>
            </a:r>
            <a:r>
              <a:rPr lang="ru-RU" sz="1800" dirty="0">
                <a:latin typeface="Consolas"/>
                <a:cs typeface="Calibri" panose="020F0502020204030204"/>
              </a:rPr>
              <a:t>
        </a:t>
            </a:r>
            <a:r>
              <a:rPr lang="ru-RU" sz="1800" b="1" dirty="0" err="1">
                <a:latin typeface="Consolas"/>
                <a:cs typeface="Calibri" panose="020F0502020204030204"/>
              </a:rPr>
              <a:t>if</a:t>
            </a:r>
            <a:r>
              <a:rPr lang="ru-RU" sz="1800" dirty="0">
                <a:latin typeface="Consolas"/>
                <a:cs typeface="Calibri" panose="020F0502020204030204"/>
              </a:rPr>
              <a:t> </a:t>
            </a:r>
            <a:r>
              <a:rPr lang="ru-RU" sz="1800" dirty="0" err="1">
                <a:latin typeface="Consolas"/>
                <a:cs typeface="Calibri" panose="020F0502020204030204"/>
              </a:rPr>
              <a:t>jumpCount</a:t>
            </a:r>
            <a:r>
              <a:rPr lang="ru-RU" sz="1800" dirty="0">
                <a:latin typeface="Consolas"/>
                <a:cs typeface="Calibri" panose="020F0502020204030204"/>
              </a:rPr>
              <a:t> </a:t>
            </a:r>
            <a:r>
              <a:rPr lang="ru-RU" sz="1800" b="1" dirty="0">
                <a:latin typeface="Consolas"/>
                <a:cs typeface="Calibri" panose="020F0502020204030204"/>
              </a:rPr>
              <a:t>&gt;=</a:t>
            </a:r>
            <a:r>
              <a:rPr lang="ru-RU" sz="1800" dirty="0">
                <a:latin typeface="Consolas"/>
                <a:cs typeface="Calibri" panose="020F0502020204030204"/>
              </a:rPr>
              <a:t> </a:t>
            </a:r>
            <a:r>
              <a:rPr lang="ru-RU" sz="1800" b="1" dirty="0">
                <a:latin typeface="Consolas"/>
                <a:cs typeface="Calibri" panose="020F0502020204030204"/>
              </a:rPr>
              <a:t>-10:</a:t>
            </a:r>
            <a:r>
              <a:rPr lang="ru-RU" sz="1800" dirty="0">
                <a:latin typeface="Consolas"/>
                <a:cs typeface="Calibri" panose="020F0502020204030204"/>
              </a:rPr>
              <a:t>
            y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a:t>
            </a:r>
            <a:r>
              <a:rPr lang="ru-RU" sz="1800" dirty="0" err="1">
                <a:latin typeface="Consolas"/>
                <a:cs typeface="Calibri" panose="020F0502020204030204"/>
              </a:rPr>
              <a:t>jumpCount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abs</a:t>
            </a:r>
            <a:r>
              <a:rPr lang="ru-RU" sz="1800" b="1" dirty="0">
                <a:latin typeface="Consolas"/>
                <a:cs typeface="Calibri" panose="020F0502020204030204"/>
              </a:rPr>
              <a:t>(</a:t>
            </a:r>
            <a:r>
              <a:rPr lang="ru-RU" sz="1800" dirty="0" err="1">
                <a:latin typeface="Consolas"/>
                <a:cs typeface="Calibri" panose="020F0502020204030204"/>
              </a:rPr>
              <a:t>jumpCount</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0.5</a:t>
            </a:r>
            <a:r>
              <a:rPr lang="ru-RU" sz="1800" dirty="0">
                <a:latin typeface="Consolas"/>
                <a:cs typeface="Calibri" panose="020F0502020204030204"/>
              </a:rPr>
              <a:t>
            </a:t>
            </a:r>
            <a:r>
              <a:rPr lang="ru-RU" sz="1800" dirty="0" err="1">
                <a:latin typeface="Consolas"/>
                <a:cs typeface="Calibri" panose="020F0502020204030204"/>
              </a:rPr>
              <a:t>jumpCount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1</a:t>
            </a:r>
            <a:r>
              <a:rPr lang="ru-RU" sz="1800" dirty="0">
                <a:latin typeface="Consolas"/>
                <a:cs typeface="Calibri" panose="020F0502020204030204"/>
              </a:rPr>
              <a:t>
        </a:t>
            </a:r>
            <a:r>
              <a:rPr lang="ru-RU" sz="1800" b="1" dirty="0" err="1">
                <a:latin typeface="Consolas"/>
                <a:cs typeface="Calibri" panose="020F0502020204030204"/>
              </a:rPr>
              <a:t>else</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jumpCount</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b="1" dirty="0">
                <a:latin typeface="Consolas"/>
                <a:cs typeface="Calibri" panose="020F0502020204030204"/>
              </a:rPr>
              <a:t>10</a:t>
            </a:r>
            <a:r>
              <a:rPr lang="ru-RU" sz="1800" dirty="0">
                <a:latin typeface="Consolas"/>
                <a:cs typeface="Calibri" panose="020F0502020204030204"/>
              </a:rPr>
              <a:t>
            </a:t>
            </a:r>
            <a:r>
              <a:rPr lang="ru-RU" sz="1800" dirty="0" err="1">
                <a:latin typeface="Consolas"/>
                <a:cs typeface="Calibri" panose="020F0502020204030204"/>
              </a:rPr>
              <a:t>isJump</a:t>
            </a:r>
            <a:r>
              <a:rPr lang="ru-RU" sz="1800" dirty="0">
                <a:latin typeface="Consolas"/>
                <a:cs typeface="Calibri" panose="020F0502020204030204"/>
              </a:rPr>
              <a:t> </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False</a:t>
            </a:r>
            <a:r>
              <a:rPr lang="ru-RU" sz="1800" dirty="0">
                <a:latin typeface="Consolas"/>
                <a:cs typeface="Calibri" panose="020F0502020204030204"/>
              </a:rPr>
              <a:t>
    </a:t>
            </a:r>
            <a:r>
              <a:rPr lang="ru-RU" sz="1800" dirty="0" err="1">
                <a:latin typeface="Consolas"/>
                <a:cs typeface="Calibri" panose="020F0502020204030204"/>
              </a:rPr>
              <a:t>redrawGameWindow</a:t>
            </a:r>
            <a:r>
              <a:rPr lang="ru-RU" sz="1800" b="1" dirty="0">
                <a:latin typeface="Consolas"/>
                <a:cs typeface="Calibri" panose="020F0502020204030204"/>
              </a:rPr>
              <a:t>()</a:t>
            </a:r>
            <a:r>
              <a:rPr lang="ru-RU" sz="1800" dirty="0">
                <a:latin typeface="Consolas"/>
                <a:cs typeface="Calibri" panose="020F0502020204030204"/>
              </a:rPr>
              <a:t> 
</a:t>
            </a:r>
            <a:r>
              <a:rPr lang="ru-RU" sz="1800" dirty="0" err="1">
                <a:latin typeface="Consolas"/>
                <a:cs typeface="Calibri" panose="020F0502020204030204"/>
              </a:rPr>
              <a:t>pygame</a:t>
            </a:r>
            <a:r>
              <a:rPr lang="ru-RU" sz="1800" b="1" dirty="0" err="1">
                <a:latin typeface="Consolas"/>
                <a:cs typeface="Calibri" panose="020F0502020204030204"/>
              </a:rPr>
              <a:t>.</a:t>
            </a:r>
            <a:r>
              <a:rPr lang="ru-RU" sz="1800" dirty="0" err="1">
                <a:latin typeface="Consolas"/>
                <a:cs typeface="Calibri" panose="020F0502020204030204"/>
              </a:rPr>
              <a:t>quit</a:t>
            </a:r>
            <a:r>
              <a:rPr lang="ru-RU" sz="1800" b="1" dirty="0">
                <a:latin typeface="Consolas"/>
                <a:cs typeface="Calibri" panose="020F0502020204030204"/>
              </a:rPr>
              <a:t>()</a:t>
            </a:r>
            <a:endParaRPr lang="ru-RU" sz="1800" dirty="0"/>
          </a:p>
        </p:txBody>
      </p:sp>
    </p:spTree>
    <p:extLst>
      <p:ext uri="{BB962C8B-B14F-4D97-AF65-F5344CB8AC3E}">
        <p14:creationId xmlns:p14="http://schemas.microsoft.com/office/powerpoint/2010/main" val="878573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9A5D04-6138-4C1A-B862-69718563FC07}"/>
              </a:ext>
            </a:extLst>
          </p:cNvPr>
          <p:cNvSpPr txBox="1"/>
          <p:nvPr/>
        </p:nvSpPr>
        <p:spPr>
          <a:xfrm>
            <a:off x="1273834" y="253042"/>
            <a:ext cx="9169879" cy="244682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Now we are going to set our left and right variables appropriately from inside the main loop.</a:t>
            </a:r>
            <a:endParaRPr lang="en-US" dirty="0">
              <a:latin typeface="Calibri" panose="020F0502020204030204"/>
              <a:ea typeface="Lato"/>
              <a:cs typeface="Calibri" panose="020F0502020204030204"/>
            </a:endParaRPr>
          </a:p>
          <a:p>
            <a:r>
              <a:rPr lang="en-US" b="1" dirty="0">
                <a:solidFill>
                  <a:schemeClr val="accent1"/>
                </a:solidFill>
                <a:latin typeface="Consolas"/>
                <a:ea typeface="Lato"/>
                <a:cs typeface="Lato"/>
              </a:rPr>
              <a:t>import</a:t>
            </a:r>
            <a:r>
              <a:rPr lang="en-US" dirty="0">
                <a:latin typeface="Consolas"/>
                <a:ea typeface="Lato"/>
                <a:cs typeface="Lato"/>
              </a:rPr>
              <a:t> </a:t>
            </a:r>
            <a:r>
              <a:rPr lang="en-US" dirty="0" err="1">
                <a:latin typeface="Consolas"/>
                <a:ea typeface="Lato"/>
                <a:cs typeface="Lato"/>
              </a:rPr>
              <a:t>pygame</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init</a:t>
            </a:r>
            <a:r>
              <a:rPr lang="en-US" b="1" dirty="0">
                <a:latin typeface="Consolas"/>
                <a:ea typeface="Lato"/>
                <a:cs typeface="Lato"/>
              </a:rPr>
              <a:t>()</a:t>
            </a:r>
            <a:r>
              <a:rPr lang="en-US" dirty="0">
                <a:latin typeface="Consolas"/>
                <a:ea typeface="Lato"/>
                <a:cs typeface="Lato"/>
              </a:rPr>
              <a:t>
win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display</a:t>
            </a:r>
            <a:r>
              <a:rPr lang="en-US" b="1" dirty="0" err="1">
                <a:latin typeface="Consolas"/>
                <a:ea typeface="Lato"/>
                <a:cs typeface="Lato"/>
              </a:rPr>
              <a:t>.</a:t>
            </a:r>
            <a:r>
              <a:rPr lang="en-US" dirty="0" err="1">
                <a:latin typeface="Consolas"/>
                <a:ea typeface="Lato"/>
                <a:cs typeface="Lato"/>
              </a:rPr>
              <a:t>set_mode</a:t>
            </a:r>
            <a:r>
              <a:rPr lang="en-US" b="1" dirty="0">
                <a:latin typeface="Consolas"/>
                <a:ea typeface="Lato"/>
                <a:cs typeface="Lato"/>
              </a:rPr>
              <a:t>((</a:t>
            </a:r>
            <a:r>
              <a:rPr lang="en-US" b="1" dirty="0">
                <a:solidFill>
                  <a:schemeClr val="accent1"/>
                </a:solidFill>
                <a:latin typeface="Consolas"/>
                <a:ea typeface="Lato"/>
                <a:cs typeface="Lato"/>
              </a:rPr>
              <a:t>500</a:t>
            </a:r>
            <a:r>
              <a:rPr lang="en-US" b="1" dirty="0">
                <a:latin typeface="Consolas"/>
                <a:ea typeface="Lato"/>
                <a:cs typeface="Lato"/>
              </a:rPr>
              <a:t>,</a:t>
            </a:r>
            <a:r>
              <a:rPr lang="en-US" b="1" dirty="0">
                <a:solidFill>
                  <a:schemeClr val="accent1"/>
                </a:solidFill>
                <a:latin typeface="Consolas"/>
                <a:ea typeface="Lato"/>
                <a:cs typeface="Lato"/>
              </a:rPr>
              <a:t>500</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display</a:t>
            </a:r>
            <a:r>
              <a:rPr lang="en-US" b="1" dirty="0" err="1">
                <a:latin typeface="Consolas"/>
                <a:ea typeface="Lato"/>
                <a:cs typeface="Lato"/>
              </a:rPr>
              <a:t>.</a:t>
            </a:r>
            <a:r>
              <a:rPr lang="en-US" dirty="0" err="1">
                <a:latin typeface="Consolas"/>
                <a:ea typeface="Lato"/>
                <a:cs typeface="Lato"/>
              </a:rPr>
              <a:t>set_caption</a:t>
            </a:r>
            <a:r>
              <a:rPr lang="en-US" b="1" dirty="0">
                <a:latin typeface="Consolas"/>
                <a:ea typeface="Lato"/>
                <a:cs typeface="Lato"/>
              </a:rPr>
              <a:t>(</a:t>
            </a:r>
            <a:r>
              <a:rPr lang="en-US" dirty="0">
                <a:latin typeface="Consolas"/>
                <a:ea typeface="Lato"/>
                <a:cs typeface="Lato"/>
              </a:rPr>
              <a:t>"First Game"</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walkRight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'R1.png'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'R2.png'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'R3.png'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'R4.png'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'R5.png'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'R6.png'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'R7.png'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'R8.png'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'R9.png'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walkLeft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'L1.png'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'L2.png'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'L3.png'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'L4.png'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'L5.png'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'L6.png'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'L7.png'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'L8.png'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'L9.png'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bg</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'bg.jpg'</a:t>
            </a:r>
            <a:r>
              <a:rPr lang="en-US" b="1" dirty="0">
                <a:latin typeface="Consolas"/>
                <a:ea typeface="Lato"/>
                <a:cs typeface="Lato"/>
              </a:rPr>
              <a:t>)</a:t>
            </a:r>
            <a:r>
              <a:rPr lang="en-US" dirty="0">
                <a:latin typeface="Consolas"/>
                <a:ea typeface="Lato"/>
                <a:cs typeface="Lato"/>
              </a:rPr>
              <a:t>
char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'standing.png'</a:t>
            </a:r>
            <a:r>
              <a:rPr lang="en-US" b="1" dirty="0">
                <a:latin typeface="Consolas"/>
                <a:ea typeface="Lato"/>
                <a:cs typeface="Lato"/>
              </a:rPr>
              <a:t>)</a:t>
            </a:r>
            <a:r>
              <a:rPr lang="en-US" dirty="0">
                <a:latin typeface="Consolas"/>
                <a:ea typeface="Lato"/>
                <a:cs typeface="Lato"/>
              </a:rPr>
              <a:t>
x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50</a:t>
            </a:r>
            <a:r>
              <a:rPr lang="en-US" dirty="0">
                <a:latin typeface="Consolas"/>
                <a:ea typeface="Lato"/>
                <a:cs typeface="Lato"/>
              </a:rPr>
              <a:t>
y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50</a:t>
            </a:r>
            <a:r>
              <a:rPr lang="en-US" dirty="0">
                <a:latin typeface="Consolas"/>
                <a:ea typeface="Lato"/>
                <a:cs typeface="Lato"/>
              </a:rPr>
              <a:t>
width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40</a:t>
            </a:r>
            <a:r>
              <a:rPr lang="en-US" dirty="0">
                <a:latin typeface="Consolas"/>
                <a:ea typeface="Lato"/>
                <a:cs typeface="Lato"/>
              </a:rPr>
              <a:t>
height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60</a:t>
            </a:r>
            <a:r>
              <a:rPr lang="en-US" dirty="0">
                <a:latin typeface="Consolas"/>
                <a:ea typeface="Lato"/>
                <a:cs typeface="Lato"/>
              </a:rPr>
              <a:t>
vel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5</a:t>
            </a:r>
            <a:r>
              <a:rPr lang="en-US" dirty="0">
                <a:latin typeface="Consolas"/>
                <a:ea typeface="Lato"/>
                <a:cs typeface="Lato"/>
              </a:rPr>
              <a:t>
</a:t>
            </a:r>
            <a:r>
              <a:rPr lang="en-US" dirty="0" err="1">
                <a:latin typeface="Consolas"/>
                <a:ea typeface="Lato"/>
                <a:cs typeface="Lato"/>
              </a:rPr>
              <a:t>isJump</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left </a:t>
            </a:r>
            <a:r>
              <a:rPr lang="en-US" b="1" dirty="0">
                <a:latin typeface="Consolas"/>
                <a:ea typeface="Lato"/>
                <a:cs typeface="Lato"/>
              </a:rPr>
              <a:t>=</a:t>
            </a:r>
            <a:r>
              <a:rPr lang="en-US" dirty="0">
                <a:latin typeface="Consolas"/>
                <a:ea typeface="Lato"/>
                <a:cs typeface="Lato"/>
              </a:rPr>
              <a:t> False
right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a:t>
            </a:r>
            <a:r>
              <a:rPr lang="en-US" dirty="0" err="1">
                <a:latin typeface="Consolas"/>
                <a:ea typeface="Lato"/>
                <a:cs typeface="Lato"/>
              </a:rPr>
              <a:t>redrawGameWindow</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global</a:t>
            </a:r>
            <a:r>
              <a:rPr lang="en-US" dirty="0">
                <a:latin typeface="Consolas"/>
                <a:ea typeface="Lato"/>
                <a:cs typeface="Lato"/>
              </a:rPr>
              <a:t> </a:t>
            </a:r>
            <a:r>
              <a:rPr lang="en-US" dirty="0" err="1">
                <a:latin typeface="Consolas"/>
                <a:ea typeface="Lato"/>
                <a:cs typeface="Lato"/>
              </a:rPr>
              <a:t>walkCount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bg</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(0,0))</a:t>
            </a:r>
            <a:r>
              <a:rPr lang="en-US" dirty="0">
                <a:latin typeface="Consolas"/>
                <a:ea typeface="Lato"/>
                <a:cs typeface="Lato"/>
              </a:rPr>
              <a:t>  </a:t>
            </a:r>
            <a:r>
              <a:rPr lang="en-US" i="1" dirty="0">
                <a:solidFill>
                  <a:schemeClr val="accent4"/>
                </a:solidFill>
                <a:latin typeface="Consolas"/>
                <a:ea typeface="Lato"/>
                <a:cs typeface="Lato"/>
              </a:rPr>
              <a:t># This will draw our background image at (0,0)</a:t>
            </a:r>
            <a:r>
              <a:rPr lang="en-US" dirty="0">
                <a:solidFill>
                  <a:schemeClr val="accent4"/>
                </a:solidFill>
                <a:latin typeface="Consolas"/>
                <a:ea typeface="Lato"/>
                <a:cs typeface="Lato"/>
              </a:rPr>
              <a:t>
</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display</a:t>
            </a:r>
            <a:r>
              <a:rPr lang="en-US" b="1" dirty="0" err="1">
                <a:latin typeface="Consolas"/>
                <a:ea typeface="Lato"/>
                <a:cs typeface="Lato"/>
              </a:rPr>
              <a:t>.</a:t>
            </a:r>
            <a:r>
              <a:rPr lang="en-US" dirty="0" err="1">
                <a:latin typeface="Consolas"/>
                <a:ea typeface="Lato"/>
                <a:cs typeface="Lato"/>
              </a:rPr>
              <a:t>update</a:t>
            </a:r>
            <a:r>
              <a:rPr lang="en-US" b="1" dirty="0">
                <a:latin typeface="Consolas"/>
                <a:ea typeface="Lato"/>
                <a:cs typeface="Lato"/>
              </a:rPr>
              <a:t>()</a:t>
            </a:r>
            <a:r>
              <a:rPr lang="en-US" dirty="0">
                <a:latin typeface="Consolas"/>
                <a:ea typeface="Lato"/>
                <a:cs typeface="Lato"/>
              </a:rPr>
              <a:t> 
run </a:t>
            </a:r>
            <a:r>
              <a:rPr lang="en-US" b="1" dirty="0">
                <a:latin typeface="Consolas"/>
                <a:ea typeface="Lato"/>
                <a:cs typeface="Lato"/>
              </a:rPr>
              <a:t>=</a:t>
            </a:r>
            <a:r>
              <a:rPr lang="en-US" dirty="0">
                <a:latin typeface="Consolas"/>
                <a:ea typeface="Lato"/>
                <a:cs typeface="Lato"/>
              </a:rPr>
              <a:t> True
</a:t>
            </a:r>
            <a:r>
              <a:rPr lang="en-US" b="1" dirty="0">
                <a:latin typeface="Consolas"/>
                <a:ea typeface="Lato"/>
                <a:cs typeface="Lato"/>
              </a:rPr>
              <a:t>while</a:t>
            </a:r>
            <a:r>
              <a:rPr lang="en-US" dirty="0">
                <a:latin typeface="Consolas"/>
                <a:ea typeface="Lato"/>
                <a:cs typeface="Lato"/>
              </a:rPr>
              <a:t> run</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time</a:t>
            </a:r>
            <a:r>
              <a:rPr lang="en-US" b="1" dirty="0" err="1">
                <a:latin typeface="Consolas"/>
                <a:ea typeface="Lato"/>
                <a:cs typeface="Lato"/>
              </a:rPr>
              <a:t>.</a:t>
            </a:r>
            <a:r>
              <a:rPr lang="en-US" dirty="0" err="1">
                <a:latin typeface="Consolas"/>
                <a:ea typeface="Lato"/>
                <a:cs typeface="Lato"/>
              </a:rPr>
              <a:t>delay</a:t>
            </a:r>
            <a:r>
              <a:rPr lang="en-US" b="1" dirty="0">
                <a:latin typeface="Consolas"/>
                <a:ea typeface="Lato"/>
                <a:cs typeface="Lato"/>
              </a:rPr>
              <a:t>(100)</a:t>
            </a:r>
            <a:r>
              <a:rPr lang="en-US" dirty="0">
                <a:latin typeface="Consolas"/>
                <a:ea typeface="Lato"/>
                <a:cs typeface="Lato"/>
              </a:rPr>
              <a:t>
    </a:t>
            </a:r>
            <a:r>
              <a:rPr lang="en-US" b="1" dirty="0">
                <a:latin typeface="Consolas"/>
                <a:ea typeface="Lato"/>
                <a:cs typeface="Lato"/>
              </a:rPr>
              <a:t>for</a:t>
            </a:r>
            <a:r>
              <a:rPr lang="en-US" dirty="0">
                <a:latin typeface="Consolas"/>
                <a:ea typeface="Lato"/>
                <a:cs typeface="Lato"/>
              </a:rPr>
              <a:t> event </a:t>
            </a:r>
            <a:r>
              <a:rPr lang="en-US" b="1" dirty="0">
                <a:latin typeface="Consolas"/>
                <a:ea typeface="Lato"/>
                <a:cs typeface="Lato"/>
              </a:rPr>
              <a:t>in</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event</a:t>
            </a:r>
            <a:r>
              <a:rPr lang="en-US" b="1" dirty="0" err="1">
                <a:latin typeface="Consolas"/>
                <a:ea typeface="Lato"/>
                <a:cs typeface="Lato"/>
              </a:rPr>
              <a:t>.</a:t>
            </a:r>
            <a:r>
              <a:rPr lang="en-US" dirty="0" err="1">
                <a:latin typeface="Consolas"/>
                <a:ea typeface="Lato"/>
                <a:cs typeface="Lato"/>
              </a:rPr>
              <a:t>get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event</a:t>
            </a:r>
            <a:r>
              <a:rPr lang="en-US" b="1" dirty="0" err="1">
                <a:latin typeface="Consolas"/>
                <a:ea typeface="Lato"/>
                <a:cs typeface="Lato"/>
              </a:rPr>
              <a:t>.</a:t>
            </a:r>
            <a:r>
              <a:rPr lang="en-US" dirty="0" err="1">
                <a:latin typeface="Consolas"/>
                <a:ea typeface="Lato"/>
                <a:cs typeface="Lato"/>
              </a:rPr>
              <a:t>type</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QUIT</a:t>
            </a:r>
            <a:r>
              <a:rPr lang="en-US" b="1" dirty="0">
                <a:latin typeface="Consolas"/>
                <a:ea typeface="Lato"/>
                <a:cs typeface="Lato"/>
              </a:rPr>
              <a:t>:</a:t>
            </a:r>
            <a:r>
              <a:rPr lang="en-US" dirty="0">
                <a:latin typeface="Consolas"/>
                <a:ea typeface="Lato"/>
                <a:cs typeface="Lato"/>
              </a:rPr>
              <a:t>
            run </a:t>
            </a:r>
            <a:r>
              <a:rPr lang="en-US" b="1" dirty="0">
                <a:latin typeface="Consolas"/>
                <a:ea typeface="Lato"/>
                <a:cs typeface="Lato"/>
              </a:rPr>
              <a:t>=</a:t>
            </a:r>
            <a:r>
              <a:rPr lang="en-US" dirty="0">
                <a:latin typeface="Consolas"/>
                <a:ea typeface="Lato"/>
                <a:cs typeface="Lato"/>
              </a:rPr>
              <a:t> False
    keys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key</a:t>
            </a:r>
            <a:r>
              <a:rPr lang="en-US" b="1" dirty="0" err="1">
                <a:latin typeface="Consolas"/>
                <a:ea typeface="Lato"/>
                <a:cs typeface="Lato"/>
              </a:rPr>
              <a:t>.</a:t>
            </a:r>
            <a:r>
              <a:rPr lang="en-US" dirty="0" err="1">
                <a:latin typeface="Consolas"/>
                <a:ea typeface="Lato"/>
                <a:cs typeface="Lato"/>
              </a:rPr>
              <a:t>get_pressed</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K_LEFT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x </a:t>
            </a:r>
            <a:r>
              <a:rPr lang="en-US" b="1" dirty="0">
                <a:latin typeface="Consolas"/>
                <a:ea typeface="Lato"/>
                <a:cs typeface="Lato"/>
              </a:rPr>
              <a:t>&gt;</a:t>
            </a:r>
            <a:r>
              <a:rPr lang="en-US" dirty="0">
                <a:latin typeface="Consolas"/>
                <a:ea typeface="Lato"/>
                <a:cs typeface="Lato"/>
              </a:rPr>
              <a:t> vel</a:t>
            </a:r>
            <a:r>
              <a:rPr lang="en-US" b="1" dirty="0">
                <a:latin typeface="Consolas"/>
                <a:ea typeface="Lato"/>
                <a:cs typeface="Lato"/>
              </a:rPr>
              <a:t>:</a:t>
            </a:r>
            <a:r>
              <a:rPr lang="en-US" dirty="0">
                <a:latin typeface="Consolas"/>
                <a:ea typeface="Lato"/>
                <a:cs typeface="Lato"/>
              </a:rPr>
              <a:t> 
        x </a:t>
            </a:r>
            <a:r>
              <a:rPr lang="en-US" b="1" dirty="0">
                <a:latin typeface="Consolas"/>
                <a:ea typeface="Lato"/>
                <a:cs typeface="Lato"/>
              </a:rPr>
              <a:t>-=</a:t>
            </a:r>
            <a:r>
              <a:rPr lang="en-US" dirty="0">
                <a:latin typeface="Consolas"/>
                <a:ea typeface="Lato"/>
                <a:cs typeface="Lato"/>
              </a:rPr>
              <a:t> vel
        left </a:t>
            </a:r>
            <a:r>
              <a:rPr lang="en-US" b="1" dirty="0">
                <a:latin typeface="Consolas"/>
                <a:ea typeface="Lato"/>
                <a:cs typeface="Lato"/>
              </a:rPr>
              <a:t>=</a:t>
            </a:r>
            <a:r>
              <a:rPr lang="en-US" dirty="0">
                <a:latin typeface="Consolas"/>
                <a:ea typeface="Lato"/>
                <a:cs typeface="Lato"/>
              </a:rPr>
              <a:t> True
        right </a:t>
            </a:r>
            <a:r>
              <a:rPr lang="en-US" b="1" dirty="0">
                <a:latin typeface="Consolas"/>
                <a:ea typeface="Lato"/>
                <a:cs typeface="Lato"/>
              </a:rPr>
              <a:t>=</a:t>
            </a:r>
            <a:r>
              <a:rPr lang="en-US" dirty="0">
                <a:latin typeface="Consolas"/>
                <a:ea typeface="Lato"/>
                <a:cs typeface="Lato"/>
              </a:rPr>
              <a:t> False
    </a:t>
            </a:r>
            <a:r>
              <a:rPr lang="en-US" b="1" dirty="0" err="1">
                <a:latin typeface="Consolas"/>
                <a:ea typeface="Lato"/>
                <a:cs typeface="Lato"/>
              </a:rPr>
              <a:t>elif</a:t>
            </a:r>
            <a:r>
              <a:rPr lang="en-US" dirty="0">
                <a:latin typeface="Consolas"/>
                <a:ea typeface="Lato"/>
                <a:cs typeface="Lato"/>
              </a:rPr>
              <a:t> 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K_RIGHT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x </a:t>
            </a:r>
            <a:r>
              <a:rPr lang="en-US" b="1" dirty="0">
                <a:latin typeface="Consolas"/>
                <a:ea typeface="Lato"/>
                <a:cs typeface="Lato"/>
              </a:rPr>
              <a:t>&lt;</a:t>
            </a:r>
            <a:r>
              <a:rPr lang="en-US" dirty="0">
                <a:latin typeface="Consolas"/>
                <a:ea typeface="Lato"/>
                <a:cs typeface="Lato"/>
              </a:rPr>
              <a:t> </a:t>
            </a:r>
            <a:r>
              <a:rPr lang="en-US" b="1" dirty="0">
                <a:latin typeface="Consolas"/>
                <a:ea typeface="Lato"/>
                <a:cs typeface="Lato"/>
              </a:rPr>
              <a:t>500</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vel </a:t>
            </a:r>
            <a:r>
              <a:rPr lang="en-US" b="1" dirty="0">
                <a:latin typeface="Consolas"/>
                <a:ea typeface="Lato"/>
                <a:cs typeface="Lato"/>
              </a:rPr>
              <a:t>-</a:t>
            </a:r>
            <a:r>
              <a:rPr lang="en-US" dirty="0">
                <a:latin typeface="Consolas"/>
                <a:ea typeface="Lato"/>
                <a:cs typeface="Lato"/>
              </a:rPr>
              <a:t> width</a:t>
            </a:r>
            <a:r>
              <a:rPr lang="en-US" b="1" dirty="0">
                <a:latin typeface="Consolas"/>
                <a:ea typeface="Lato"/>
                <a:cs typeface="Lato"/>
              </a:rPr>
              <a:t>:</a:t>
            </a:r>
            <a:r>
              <a:rPr lang="en-US" dirty="0">
                <a:latin typeface="Consolas"/>
                <a:ea typeface="Lato"/>
                <a:cs typeface="Lato"/>
              </a:rPr>
              <a:t>  
        x </a:t>
            </a:r>
            <a:r>
              <a:rPr lang="en-US" b="1" dirty="0">
                <a:latin typeface="Consolas"/>
                <a:ea typeface="Lato"/>
                <a:cs typeface="Lato"/>
              </a:rPr>
              <a:t>+=</a:t>
            </a:r>
            <a:r>
              <a:rPr lang="en-US" dirty="0">
                <a:latin typeface="Consolas"/>
                <a:ea typeface="Lato"/>
                <a:cs typeface="Lato"/>
              </a:rPr>
              <a:t> vel
        left </a:t>
            </a:r>
            <a:r>
              <a:rPr lang="en-US" b="1" dirty="0">
                <a:latin typeface="Consolas"/>
                <a:ea typeface="Lato"/>
                <a:cs typeface="Lato"/>
              </a:rPr>
              <a:t>=</a:t>
            </a:r>
            <a:r>
              <a:rPr lang="en-US" dirty="0">
                <a:latin typeface="Consolas"/>
                <a:ea typeface="Lato"/>
                <a:cs typeface="Lato"/>
              </a:rPr>
              <a:t> False
        right </a:t>
            </a:r>
            <a:r>
              <a:rPr lang="en-US" b="1" dirty="0">
                <a:latin typeface="Consolas"/>
                <a:ea typeface="Lato"/>
                <a:cs typeface="Lato"/>
              </a:rPr>
              <a:t>=</a:t>
            </a:r>
            <a:r>
              <a:rPr lang="en-US" dirty="0">
                <a:latin typeface="Consolas"/>
                <a:ea typeface="Lato"/>
                <a:cs typeface="Lato"/>
              </a:rPr>
              <a:t> True
    </a:t>
            </a:r>
            <a:r>
              <a:rPr lang="en-US" b="1" dirty="0">
                <a:latin typeface="Consolas"/>
                <a:ea typeface="Lato"/>
                <a:cs typeface="Lato"/>
              </a:rPr>
              <a:t>else:</a:t>
            </a:r>
            <a:r>
              <a:rPr lang="en-US" dirty="0">
                <a:latin typeface="Consolas"/>
                <a:ea typeface="Lato"/>
                <a:cs typeface="Lato"/>
              </a:rPr>
              <a:t> </a:t>
            </a:r>
            <a:r>
              <a:rPr lang="en-US" i="1" dirty="0">
                <a:solidFill>
                  <a:schemeClr val="accent4"/>
                </a:solidFill>
                <a:latin typeface="Consolas"/>
                <a:ea typeface="Lato"/>
                <a:cs typeface="Lato"/>
              </a:rPr>
              <a:t># If the character is not moving we will set both left and right false and reset the animation counter (</a:t>
            </a:r>
            <a:r>
              <a:rPr lang="en-US" i="1" dirty="0" err="1">
                <a:solidFill>
                  <a:schemeClr val="accent4"/>
                </a:solidFill>
                <a:latin typeface="Consolas"/>
                <a:ea typeface="Lato"/>
                <a:cs typeface="Lato"/>
              </a:rPr>
              <a:t>walkCount</a:t>
            </a:r>
            <a:r>
              <a:rPr lang="en-US" i="1" dirty="0">
                <a:latin typeface="Consolas"/>
                <a:ea typeface="Lato"/>
                <a:cs typeface="Lato"/>
              </a:rPr>
              <a:t>)</a:t>
            </a:r>
            <a:r>
              <a:rPr lang="en-US" dirty="0">
                <a:latin typeface="Consolas"/>
                <a:ea typeface="Lato"/>
                <a:cs typeface="Lato"/>
              </a:rPr>
              <a:t>
        left </a:t>
            </a:r>
            <a:r>
              <a:rPr lang="en-US" b="1" dirty="0">
                <a:latin typeface="Consolas"/>
                <a:ea typeface="Lato"/>
                <a:cs typeface="Lato"/>
              </a:rPr>
              <a:t>=</a:t>
            </a:r>
            <a:r>
              <a:rPr lang="en-US" dirty="0">
                <a:latin typeface="Consolas"/>
                <a:ea typeface="Lato"/>
                <a:cs typeface="Lato"/>
              </a:rPr>
              <a:t> False
        right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b="1" dirty="0">
                <a:latin typeface="Consolas"/>
                <a:ea typeface="Lato"/>
                <a:cs typeface="Lato"/>
              </a:rPr>
              <a:t>not(</a:t>
            </a:r>
            <a:r>
              <a:rPr lang="en-US" dirty="0" err="1">
                <a:latin typeface="Consolas"/>
                <a:ea typeface="Lato"/>
                <a:cs typeface="Lato"/>
              </a:rPr>
              <a:t>isJump</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K_SPACE</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isJump</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True
            right </a:t>
            </a:r>
            <a:r>
              <a:rPr lang="en-US" b="1" dirty="0">
                <a:latin typeface="Consolas"/>
                <a:ea typeface="Lato"/>
                <a:cs typeface="Lato"/>
              </a:rPr>
              <a:t>=</a:t>
            </a:r>
            <a:r>
              <a:rPr lang="en-US" dirty="0">
                <a:latin typeface="Consolas"/>
                <a:ea typeface="Lato"/>
                <a:cs typeface="Lato"/>
              </a:rPr>
              <a:t> False 
            left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y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abs</a:t>
            </a:r>
            <a:r>
              <a:rPr lang="en-US" b="1" dirty="0">
                <a:latin typeface="Consolas"/>
                <a:ea typeface="Lato"/>
                <a:cs typeface="Lato"/>
              </a:rPr>
              <a:t>(</a:t>
            </a:r>
            <a:r>
              <a:rPr lang="en-US" dirty="0" err="1">
                <a:latin typeface="Consolas"/>
                <a:ea typeface="Lato"/>
                <a:cs typeface="Lato"/>
              </a:rPr>
              <a:t>jumpCount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0.5</a:t>
            </a:r>
            <a:r>
              <a:rPr lang="en-US" dirty="0">
                <a:latin typeface="Consolas"/>
                <a:ea typeface="Lato"/>
                <a:cs typeface="Lato"/>
              </a:rPr>
              <a:t>
            </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a:t>
            </a:r>
            <a:r>
              <a:rPr lang="en-US" dirty="0" err="1">
                <a:latin typeface="Consolas"/>
                <a:ea typeface="Lato"/>
                <a:cs typeface="Lato"/>
              </a:rPr>
              <a:t>isJump</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redrawGameWindow</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quit</a:t>
            </a:r>
            <a:r>
              <a:rPr lang="en-US" b="1" dirty="0">
                <a:latin typeface="Consolas"/>
                <a:ea typeface="Lato"/>
                <a:cs typeface="Lato"/>
              </a:rPr>
              <a:t>()</a:t>
            </a:r>
            <a:endParaRPr lang="en-US">
              <a:cs typeface="Calibri"/>
            </a:endParaRPr>
          </a:p>
        </p:txBody>
      </p:sp>
    </p:spTree>
    <p:extLst>
      <p:ext uri="{BB962C8B-B14F-4D97-AF65-F5344CB8AC3E}">
        <p14:creationId xmlns:p14="http://schemas.microsoft.com/office/powerpoint/2010/main" val="144599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2E42C-4581-487B-8C0A-758DEC460521}"/>
              </a:ext>
            </a:extLst>
          </p:cNvPr>
          <p:cNvSpPr txBox="1"/>
          <p:nvPr/>
        </p:nvSpPr>
        <p:spPr>
          <a:xfrm>
            <a:off x="66136" y="51760"/>
            <a:ext cx="12030973"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And finally we can start working on drawing our character to the screen.</a:t>
            </a:r>
            <a:r>
              <a:rPr lang="en-US" b="1" dirty="0">
                <a:latin typeface="Consolas"/>
                <a:ea typeface="Lato"/>
                <a:cs typeface="Lato"/>
              </a:rPr>
              <a:t>def</a:t>
            </a:r>
            <a:r>
              <a:rPr lang="en-US" dirty="0">
                <a:latin typeface="Consolas"/>
                <a:ea typeface="Lato"/>
                <a:cs typeface="Lato"/>
              </a:rPr>
              <a:t> </a:t>
            </a:r>
            <a:r>
              <a:rPr lang="en-US" dirty="0" err="1">
                <a:latin typeface="Consolas"/>
                <a:ea typeface="Lato"/>
                <a:cs typeface="Lato"/>
              </a:rPr>
              <a:t>redrawGameWindow</a:t>
            </a:r>
            <a:r>
              <a:rPr lang="en-US" b="1" dirty="0">
                <a:latin typeface="Consolas"/>
                <a:ea typeface="Lato"/>
                <a:cs typeface="Lato"/>
              </a:rPr>
              <a:t>():</a:t>
            </a:r>
            <a:r>
              <a:rPr lang="en-US" dirty="0">
                <a:latin typeface="Consolas"/>
                <a:ea typeface="Lato"/>
                <a:cs typeface="Lato"/>
              </a:rPr>
              <a:t>
    </a:t>
            </a:r>
            <a:r>
              <a:rPr lang="en-US" i="1" dirty="0">
                <a:solidFill>
                  <a:schemeClr val="accent4"/>
                </a:solidFill>
                <a:latin typeface="Consolas"/>
                <a:ea typeface="Lato"/>
                <a:cs typeface="Lato"/>
              </a:rPr>
              <a:t># We have 9 images for our walking animation, I want to show the same image for 3 frames</a:t>
            </a:r>
            <a:r>
              <a:rPr lang="en-US" dirty="0">
                <a:latin typeface="Consolas"/>
                <a:ea typeface="Lato"/>
                <a:cs typeface="Lato"/>
              </a:rPr>
              <a:t>
    </a:t>
            </a:r>
            <a:r>
              <a:rPr lang="en-US" i="1" dirty="0">
                <a:solidFill>
                  <a:schemeClr val="accent4"/>
                </a:solidFill>
                <a:latin typeface="Consolas"/>
                <a:ea typeface="Lato"/>
                <a:cs typeface="Lato"/>
              </a:rPr>
              <a:t># so I use the number 27 as an upper bound for </a:t>
            </a:r>
            <a:r>
              <a:rPr lang="en-US" i="1" dirty="0" err="1">
                <a:solidFill>
                  <a:schemeClr val="accent4"/>
                </a:solidFill>
                <a:latin typeface="Consolas"/>
                <a:ea typeface="Lato"/>
                <a:cs typeface="Lato"/>
              </a:rPr>
              <a:t>walkCount</a:t>
            </a:r>
            <a:r>
              <a:rPr lang="en-US" i="1" dirty="0">
                <a:solidFill>
                  <a:schemeClr val="accent4"/>
                </a:solidFill>
                <a:latin typeface="Consolas"/>
                <a:ea typeface="Lato"/>
                <a:cs typeface="Lato"/>
              </a:rPr>
              <a:t> because 27 / 3 = 9. 9 images shown</a:t>
            </a:r>
            <a:r>
              <a:rPr lang="en-US" dirty="0">
                <a:solidFill>
                  <a:schemeClr val="accent4"/>
                </a:solidFill>
                <a:latin typeface="Consolas"/>
                <a:ea typeface="Lato"/>
                <a:cs typeface="Lato"/>
              </a:rPr>
              <a:t>
</a:t>
            </a:r>
            <a:r>
              <a:rPr lang="en-US" dirty="0">
                <a:latin typeface="Consolas"/>
                <a:ea typeface="Lato"/>
                <a:cs typeface="Lato"/>
              </a:rPr>
              <a:t>    </a:t>
            </a:r>
            <a:r>
              <a:rPr lang="en-US" i="1" dirty="0">
                <a:solidFill>
                  <a:schemeClr val="accent4"/>
                </a:solidFill>
                <a:latin typeface="Consolas"/>
                <a:ea typeface="Lato"/>
                <a:cs typeface="Lato"/>
              </a:rPr>
              <a:t># 3 times each animation</a:t>
            </a:r>
            <a:r>
              <a:rPr lang="en-US" i="1" dirty="0">
                <a:latin typeface="Consolas"/>
                <a:ea typeface="Lato"/>
                <a:cs typeface="Lato"/>
              </a:rPr>
              <a:t>.</a:t>
            </a:r>
            <a:r>
              <a:rPr lang="en-US" dirty="0">
                <a:latin typeface="Consolas"/>
                <a:ea typeface="Lato"/>
                <a:cs typeface="Lato"/>
              </a:rPr>
              <a:t>
    </a:t>
            </a:r>
            <a:r>
              <a:rPr lang="en-US" b="1" dirty="0">
                <a:latin typeface="Consolas"/>
                <a:ea typeface="Lato"/>
                <a:cs typeface="Lato"/>
              </a:rPr>
              <a:t>global</a:t>
            </a:r>
            <a:r>
              <a:rPr lang="en-US" dirty="0">
                <a:latin typeface="Consolas"/>
                <a:ea typeface="Lato"/>
                <a:cs typeface="Lato"/>
              </a:rPr>
              <a:t> </a:t>
            </a:r>
            <a:r>
              <a:rPr lang="en-US" dirty="0" err="1">
                <a:latin typeface="Consolas"/>
                <a:ea typeface="Lato"/>
                <a:cs typeface="Lato"/>
              </a:rPr>
              <a:t>walkCount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bg</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27:</a:t>
            </a:r>
            <a:r>
              <a:rPr lang="en-US" dirty="0">
                <a:latin typeface="Consolas"/>
                <a:ea typeface="Lato"/>
                <a:cs typeface="Lato"/>
              </a:rPr>
              <a:t>
        </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left</a:t>
            </a:r>
            <a:r>
              <a:rPr lang="en-US" b="1" dirty="0">
                <a:latin typeface="Consolas"/>
                <a:ea typeface="Lato"/>
                <a:cs typeface="Lato"/>
              </a:rPr>
              <a:t>:</a:t>
            </a:r>
            <a:r>
              <a:rPr lang="en-US" dirty="0">
                <a:latin typeface="Consolas"/>
                <a:ea typeface="Lato"/>
                <a:cs typeface="Lato"/>
              </a:rPr>
              <a:t>  </a:t>
            </a:r>
            <a:r>
              <a:rPr lang="en-US" i="1" dirty="0">
                <a:solidFill>
                  <a:schemeClr val="accent4"/>
                </a:solidFill>
                <a:latin typeface="Consolas"/>
                <a:ea typeface="Lato"/>
                <a:cs typeface="Lato"/>
              </a:rPr>
              <a:t># If we are facing left</a:t>
            </a:r>
            <a:r>
              <a:rPr lang="en-US" dirty="0">
                <a:solidFill>
                  <a:schemeClr val="accent4"/>
                </a:solidFill>
                <a:latin typeface="Consolas"/>
                <a:ea typeface="Lato"/>
                <a:cs typeface="Lato"/>
              </a:rPr>
              <a:t>
</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walkLeft</a:t>
            </a:r>
            <a:r>
              <a:rPr lang="en-US" b="1" dirty="0">
                <a:latin typeface="Consolas"/>
                <a:ea typeface="Lato"/>
                <a:cs typeface="Lato"/>
              </a:rPr>
              <a:t>[</a:t>
            </a:r>
            <a:r>
              <a:rPr lang="en-US" dirty="0" err="1">
                <a:latin typeface="Consolas"/>
                <a:ea typeface="Lato"/>
                <a:cs typeface="Lato"/>
              </a:rPr>
              <a:t>walkCount</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i="1" dirty="0">
                <a:solidFill>
                  <a:schemeClr val="accent4"/>
                </a:solidFill>
                <a:latin typeface="Consolas"/>
                <a:ea typeface="Lato"/>
                <a:cs typeface="Lato"/>
              </a:rPr>
              <a:t># We integer divide </a:t>
            </a:r>
            <a:r>
              <a:rPr lang="en-US" i="1" dirty="0" err="1">
                <a:solidFill>
                  <a:schemeClr val="accent4"/>
                </a:solidFill>
                <a:latin typeface="Consolas"/>
                <a:ea typeface="Lato"/>
                <a:cs typeface="Lato"/>
              </a:rPr>
              <a:t>walkCounr</a:t>
            </a:r>
            <a:r>
              <a:rPr lang="en-US" i="1" dirty="0">
                <a:solidFill>
                  <a:schemeClr val="accent4"/>
                </a:solidFill>
                <a:latin typeface="Consolas"/>
                <a:ea typeface="Lato"/>
                <a:cs typeface="Lato"/>
              </a:rPr>
              <a:t> by 3 to ensure each</a:t>
            </a:r>
            <a:r>
              <a:rPr lang="en-US" dirty="0">
                <a:solidFill>
                  <a:schemeClr val="accent4"/>
                </a:solidFill>
                <a:latin typeface="Consolas"/>
                <a:ea typeface="Lato"/>
                <a:cs typeface="Lato"/>
              </a:rPr>
              <a:t>
</a:t>
            </a:r>
            <a:r>
              <a:rPr lang="en-US" dirty="0">
                <a:latin typeface="Consolas"/>
                <a:ea typeface="Lato"/>
                <a:cs typeface="Lato"/>
              </a:rPr>
              <a:t>        </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i="1" dirty="0">
                <a:solidFill>
                  <a:schemeClr val="accent4"/>
                </a:solidFill>
                <a:latin typeface="Consolas"/>
                <a:ea typeface="Lato"/>
                <a:cs typeface="Lato"/>
              </a:rPr>
              <a:t># image is shown 3 times every animation</a:t>
            </a:r>
            <a:r>
              <a:rPr lang="en-US" dirty="0">
                <a:solidFill>
                  <a:schemeClr val="accent4"/>
                </a:solidFill>
                <a:latin typeface="Consolas"/>
                <a:ea typeface="Lato"/>
                <a:cs typeface="Lato"/>
              </a:rPr>
              <a:t>
</a:t>
            </a:r>
            <a:r>
              <a:rPr lang="en-US" dirty="0">
                <a:latin typeface="Consolas"/>
                <a:ea typeface="Lato"/>
                <a:cs typeface="Lato"/>
              </a:rPr>
              <a:t>    </a:t>
            </a:r>
            <a:r>
              <a:rPr lang="en-US" b="1" dirty="0" err="1">
                <a:latin typeface="Consolas"/>
                <a:ea typeface="Lato"/>
                <a:cs typeface="Lato"/>
              </a:rPr>
              <a:t>elif</a:t>
            </a:r>
            <a:r>
              <a:rPr lang="en-US" dirty="0">
                <a:latin typeface="Consolas"/>
                <a:ea typeface="Lato"/>
                <a:cs typeface="Lato"/>
              </a:rPr>
              <a:t> right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walkRight</a:t>
            </a:r>
            <a:r>
              <a:rPr lang="en-US" b="1" dirty="0">
                <a:latin typeface="Consolas"/>
                <a:ea typeface="Lato"/>
                <a:cs typeface="Lato"/>
              </a:rPr>
              <a:t>[</a:t>
            </a:r>
            <a:r>
              <a:rPr lang="en-US" dirty="0" err="1">
                <a:latin typeface="Consolas"/>
                <a:ea typeface="Lato"/>
                <a:cs typeface="Lato"/>
              </a:rPr>
              <a:t>walkCount</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a:latin typeface="Consolas"/>
                <a:ea typeface="Lato"/>
                <a:cs typeface="Lato"/>
              </a:rPr>
              <a:t>char</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x</a:t>
            </a:r>
            <a:r>
              <a:rPr lang="en-US" b="1" dirty="0">
                <a:latin typeface="Consolas"/>
                <a:ea typeface="Lato"/>
                <a:cs typeface="Lato"/>
              </a:rPr>
              <a:t>,</a:t>
            </a:r>
            <a:r>
              <a:rPr lang="en-US" dirty="0">
                <a:latin typeface="Consolas"/>
                <a:ea typeface="Lato"/>
                <a:cs typeface="Lato"/>
              </a:rPr>
              <a:t> y</a:t>
            </a:r>
            <a:r>
              <a:rPr lang="en-US" b="1" dirty="0">
                <a:latin typeface="Consolas"/>
                <a:ea typeface="Lato"/>
                <a:cs typeface="Lato"/>
              </a:rPr>
              <a:t>))</a:t>
            </a:r>
            <a:r>
              <a:rPr lang="en-US" dirty="0">
                <a:latin typeface="Consolas"/>
                <a:ea typeface="Lato"/>
                <a:cs typeface="Lato"/>
              </a:rPr>
              <a:t>  </a:t>
            </a:r>
            <a:r>
              <a:rPr lang="en-US" i="1" dirty="0">
                <a:latin typeface="Consolas"/>
                <a:ea typeface="Lato"/>
                <a:cs typeface="Lato"/>
              </a:rPr>
              <a:t># If the character is standing still</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display</a:t>
            </a:r>
            <a:r>
              <a:rPr lang="en-US" b="1" dirty="0" err="1">
                <a:latin typeface="Consolas"/>
                <a:ea typeface="Lato"/>
                <a:cs typeface="Lato"/>
              </a:rPr>
              <a:t>.</a:t>
            </a:r>
            <a:r>
              <a:rPr lang="en-US" dirty="0" err="1">
                <a:latin typeface="Consolas"/>
                <a:ea typeface="Lato"/>
                <a:cs typeface="Lato"/>
              </a:rPr>
              <a:t>update</a:t>
            </a:r>
            <a:r>
              <a:rPr lang="en-US" b="1" dirty="0">
                <a:latin typeface="Consolas"/>
                <a:ea typeface="Lato"/>
                <a:cs typeface="Lato"/>
              </a:rPr>
              <a:t>()</a:t>
            </a:r>
            <a:r>
              <a:rPr lang="en-US" dirty="0">
                <a:latin typeface="Consolas"/>
                <a:ea typeface="Lato"/>
                <a:cs typeface="Lato"/>
              </a:rPr>
              <a:t> </a:t>
            </a:r>
            <a:endParaRPr lang="en-US"/>
          </a:p>
        </p:txBody>
      </p:sp>
    </p:spTree>
    <p:extLst>
      <p:ext uri="{BB962C8B-B14F-4D97-AF65-F5344CB8AC3E}">
        <p14:creationId xmlns:p14="http://schemas.microsoft.com/office/powerpoint/2010/main" val="3439100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DA3236-160F-458C-8904-0DCA990F64C4}"/>
              </a:ext>
            </a:extLst>
          </p:cNvPr>
          <p:cNvSpPr txBox="1"/>
          <p:nvPr/>
        </p:nvSpPr>
        <p:spPr>
          <a:xfrm>
            <a:off x="2697192" y="1920816"/>
            <a:ext cx="577682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Lato"/>
                <a:ea typeface="Lato"/>
                <a:cs typeface="Lato"/>
              </a:rPr>
              <a:t>The last thing we need to do is change our framerate.</a:t>
            </a:r>
          </a:p>
          <a:p>
            <a:r>
              <a:rPr lang="en-US">
                <a:latin typeface="Lato"/>
                <a:ea typeface="Lato"/>
                <a:cs typeface="Lato"/>
              </a:rPr>
              <a:t>To do this we are going to create a clock object using </a:t>
            </a:r>
            <a:r>
              <a:rPr lang="en-US" b="1">
                <a:latin typeface="inherit"/>
              </a:rPr>
              <a:t>clock = pygame.time.Clock() outside of our main loop and write clock.tick(27)</a:t>
            </a:r>
            <a:r>
              <a:rPr lang="en-US">
                <a:latin typeface="Lato"/>
                <a:ea typeface="Lato"/>
                <a:cs typeface="Lato"/>
              </a:rPr>
              <a:t> </a:t>
            </a:r>
            <a:r>
              <a:rPr lang="en-US" b="1">
                <a:latin typeface="inherit"/>
              </a:rPr>
              <a:t>inside our main loop.</a:t>
            </a:r>
          </a:p>
          <a:p>
            <a:r>
              <a:rPr lang="en-US">
                <a:latin typeface="Lato"/>
                <a:ea typeface="Lato"/>
                <a:cs typeface="Lato"/>
              </a:rPr>
              <a:t>You may notice when running the program that the background does not cover the entire screen, to fix this simply change there screen height to 480.</a:t>
            </a:r>
          </a:p>
          <a:p>
            <a:r>
              <a:rPr lang="en-US">
                <a:latin typeface="Lato"/>
                <a:ea typeface="Lato"/>
                <a:cs typeface="Lato"/>
              </a:rPr>
              <a:t>pygame.display.set_mode((500, 480))</a:t>
            </a:r>
          </a:p>
        </p:txBody>
      </p:sp>
    </p:spTree>
    <p:extLst>
      <p:ext uri="{BB962C8B-B14F-4D97-AF65-F5344CB8AC3E}">
        <p14:creationId xmlns:p14="http://schemas.microsoft.com/office/powerpoint/2010/main" val="4210043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5E7F5B-F93A-4B1B-A4C6-C8CE0A899FD5}"/>
              </a:ext>
            </a:extLst>
          </p:cNvPr>
          <p:cNvSpPr txBox="1"/>
          <p:nvPr/>
        </p:nvSpPr>
        <p:spPr>
          <a:xfrm>
            <a:off x="-5750" y="8627"/>
            <a:ext cx="12145991" cy="294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Optimized Code</a:t>
            </a:r>
          </a:p>
          <a:p>
            <a:r>
              <a:rPr lang="en-US" dirty="0">
                <a:latin typeface="Lato"/>
                <a:ea typeface="Lato"/>
                <a:cs typeface="Lato"/>
              </a:rPr>
              <a:t>This is what our optimized code looks like.</a:t>
            </a:r>
          </a:p>
          <a:p>
            <a:r>
              <a:rPr lang="en-US" b="1" dirty="0">
                <a:solidFill>
                  <a:schemeClr val="accent1"/>
                </a:solidFill>
                <a:latin typeface="Consolas"/>
                <a:ea typeface="Lato"/>
                <a:cs typeface="Lato"/>
              </a:rPr>
              <a:t>import</a:t>
            </a:r>
            <a:r>
              <a:rPr lang="en-US" dirty="0">
                <a:latin typeface="Consolas"/>
                <a:ea typeface="Lato"/>
                <a:cs typeface="Lato"/>
              </a:rPr>
              <a:t> </a:t>
            </a:r>
            <a:r>
              <a:rPr lang="en-US" dirty="0" err="1">
                <a:latin typeface="Consolas"/>
                <a:ea typeface="Lato"/>
                <a:cs typeface="Lato"/>
              </a:rPr>
              <a:t>pygame</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init</a:t>
            </a:r>
            <a:r>
              <a:rPr lang="en-US" b="1" dirty="0">
                <a:latin typeface="Consolas"/>
                <a:ea typeface="Lato"/>
                <a:cs typeface="Lato"/>
              </a:rPr>
              <a:t>()</a:t>
            </a:r>
            <a:r>
              <a:rPr lang="en-US" dirty="0">
                <a:latin typeface="Consolas"/>
                <a:ea typeface="Lato"/>
                <a:cs typeface="Lato"/>
              </a:rPr>
              <a:t>
win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display</a:t>
            </a:r>
            <a:r>
              <a:rPr lang="en-US" b="1" dirty="0" err="1">
                <a:latin typeface="Consolas"/>
                <a:ea typeface="Lato"/>
                <a:cs typeface="Lato"/>
              </a:rPr>
              <a:t>.</a:t>
            </a:r>
            <a:r>
              <a:rPr lang="en-US" dirty="0" err="1">
                <a:latin typeface="Consolas"/>
                <a:ea typeface="Lato"/>
                <a:cs typeface="Lato"/>
              </a:rPr>
              <a:t>set_mode</a:t>
            </a:r>
            <a:r>
              <a:rPr lang="en-US" b="1" dirty="0">
                <a:latin typeface="Consolas"/>
                <a:ea typeface="Lato"/>
                <a:cs typeface="Lato"/>
              </a:rPr>
              <a:t>((500,480))</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display</a:t>
            </a:r>
            <a:r>
              <a:rPr lang="en-US" b="1" dirty="0" err="1">
                <a:latin typeface="Consolas"/>
                <a:ea typeface="Lato"/>
                <a:cs typeface="Lato"/>
              </a:rPr>
              <a:t>.</a:t>
            </a:r>
            <a:r>
              <a:rPr lang="en-US" dirty="0" err="1">
                <a:latin typeface="Consolas"/>
                <a:ea typeface="Lato"/>
                <a:cs typeface="Lato"/>
              </a:rPr>
              <a:t>set_caption</a:t>
            </a:r>
            <a:r>
              <a:rPr lang="en-US" b="1" dirty="0">
                <a:latin typeface="Consolas"/>
                <a:ea typeface="Lato"/>
                <a:cs typeface="Lato"/>
              </a:rPr>
              <a:t>(</a:t>
            </a:r>
            <a:r>
              <a:rPr lang="en-US" dirty="0">
                <a:latin typeface="Consolas"/>
                <a:ea typeface="Lato"/>
                <a:cs typeface="Lato"/>
              </a:rPr>
              <a:t>"First Game"</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walkRight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'R1.png'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'R2.png'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'R3.png'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'R4.png'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'R5.png'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'R6.png'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'R7.png'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'R8.png'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'R9.png'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walkLeft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'L1.png'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'L2.png'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'L3.png'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'L4.png'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'L5.png'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'L6.png'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'L7.png'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'L8.png'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'L9.png'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bg</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'bg.jpg'</a:t>
            </a:r>
            <a:r>
              <a:rPr lang="en-US" b="1" dirty="0">
                <a:latin typeface="Consolas"/>
                <a:ea typeface="Lato"/>
                <a:cs typeface="Lato"/>
              </a:rPr>
              <a:t>)</a:t>
            </a:r>
            <a:r>
              <a:rPr lang="en-US" dirty="0">
                <a:latin typeface="Consolas"/>
                <a:ea typeface="Lato"/>
                <a:cs typeface="Lato"/>
              </a:rPr>
              <a:t>
char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'standing.png'</a:t>
            </a:r>
            <a:r>
              <a:rPr lang="en-US" b="1" dirty="0">
                <a:latin typeface="Consolas"/>
                <a:ea typeface="Lato"/>
                <a:cs typeface="Lato"/>
              </a:rPr>
              <a:t>)</a:t>
            </a:r>
            <a:r>
              <a:rPr lang="en-US" dirty="0">
                <a:latin typeface="Consolas"/>
                <a:ea typeface="Lato"/>
                <a:cs typeface="Lato"/>
              </a:rPr>
              <a:t>
clock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time</a:t>
            </a:r>
            <a:r>
              <a:rPr lang="en-US" b="1" dirty="0" err="1">
                <a:latin typeface="Consolas"/>
                <a:ea typeface="Lato"/>
                <a:cs typeface="Lato"/>
              </a:rPr>
              <a:t>.</a:t>
            </a:r>
            <a:r>
              <a:rPr lang="en-US" dirty="0" err="1">
                <a:latin typeface="Consolas"/>
                <a:ea typeface="Lato"/>
                <a:cs typeface="Lato"/>
              </a:rPr>
              <a:t>Clock</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class</a:t>
            </a:r>
            <a:r>
              <a:rPr lang="en-US" dirty="0">
                <a:latin typeface="Consolas"/>
                <a:ea typeface="Lato"/>
                <a:cs typeface="Lato"/>
              </a:rPr>
              <a:t> player</a:t>
            </a:r>
            <a:r>
              <a:rPr lang="en-US" b="1" dirty="0">
                <a:latin typeface="Consolas"/>
                <a:ea typeface="Lato"/>
                <a:cs typeface="Lato"/>
              </a:rPr>
              <a:t>(</a:t>
            </a:r>
            <a:r>
              <a:rPr lang="en-US" dirty="0">
                <a:latin typeface="Consolas"/>
                <a:ea typeface="Lato"/>
                <a:cs typeface="Lato"/>
              </a:rPr>
              <a:t>object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__</a:t>
            </a:r>
            <a:r>
              <a:rPr lang="en-US" dirty="0" err="1">
                <a:latin typeface="Consolas"/>
                <a:ea typeface="Lato"/>
                <a:cs typeface="Lato"/>
              </a:rPr>
              <a:t>init</a:t>
            </a:r>
            <a:r>
              <a:rPr lang="en-US" dirty="0">
                <a:latin typeface="Consolas"/>
                <a:ea typeface="Lato"/>
                <a:cs typeface="Lato"/>
              </a:rPr>
              <a:t>__</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y</a:t>
            </a:r>
            <a:r>
              <a:rPr lang="en-US" b="1" dirty="0" err="1">
                <a:latin typeface="Consolas"/>
                <a:ea typeface="Lato"/>
                <a:cs typeface="Lato"/>
              </a:rPr>
              <a:t>,</a:t>
            </a:r>
            <a:r>
              <a:rPr lang="en-US" dirty="0" err="1">
                <a:latin typeface="Consolas"/>
                <a:ea typeface="Lato"/>
                <a:cs typeface="Lato"/>
              </a:rPr>
              <a:t>width</a:t>
            </a:r>
            <a:r>
              <a:rPr lang="en-US" b="1" dirty="0" err="1">
                <a:latin typeface="Consolas"/>
                <a:ea typeface="Lato"/>
                <a:cs typeface="Lato"/>
              </a:rPr>
              <a:t>,</a:t>
            </a:r>
            <a:r>
              <a:rPr lang="en-US" dirty="0" err="1">
                <a:latin typeface="Consolas"/>
                <a:ea typeface="Lato"/>
                <a:cs typeface="Lato"/>
              </a:rPr>
              <a:t>height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x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y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width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width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height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height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5</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isJump</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draw</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win</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27:</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left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walkLeft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err="1">
                <a:latin typeface="Consolas"/>
                <a:ea typeface="Lato"/>
                <a:cs typeface="Lato"/>
              </a:rPr>
              <a:t>elif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right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walkRight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a:latin typeface="Consolas"/>
                <a:ea typeface="Lato"/>
                <a:cs typeface="Lato"/>
              </a:rPr>
              <a:t>char</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a:t>
            </a:r>
            <a:r>
              <a:rPr lang="en-US" dirty="0" err="1">
                <a:latin typeface="Consolas"/>
                <a:ea typeface="Lato"/>
                <a:cs typeface="Lato"/>
              </a:rPr>
              <a:t>redrawGameWindow</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bg</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(0,0))</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draw</a:t>
            </a:r>
            <a:r>
              <a:rPr lang="en-US" b="1" dirty="0">
                <a:latin typeface="Consolas"/>
                <a:ea typeface="Lato"/>
                <a:cs typeface="Lato"/>
              </a:rPr>
              <a:t>(</a:t>
            </a:r>
            <a:r>
              <a:rPr lang="en-US" dirty="0">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display</a:t>
            </a:r>
            <a:r>
              <a:rPr lang="en-US" b="1" dirty="0" err="1">
                <a:latin typeface="Consolas"/>
                <a:ea typeface="Lato"/>
                <a:cs typeface="Lato"/>
              </a:rPr>
              <a:t>.</a:t>
            </a:r>
            <a:r>
              <a:rPr lang="en-US" dirty="0" err="1">
                <a:latin typeface="Consolas"/>
                <a:ea typeface="Lato"/>
                <a:cs typeface="Lato"/>
              </a:rPr>
              <a:t>update</a:t>
            </a:r>
            <a:r>
              <a:rPr lang="en-US" b="1" dirty="0">
                <a:latin typeface="Consolas"/>
                <a:ea typeface="Lato"/>
                <a:cs typeface="Lato"/>
              </a:rPr>
              <a:t>()</a:t>
            </a:r>
            <a:r>
              <a:rPr lang="en-US" dirty="0">
                <a:latin typeface="Consolas"/>
                <a:ea typeface="Lato"/>
                <a:cs typeface="Lato"/>
              </a:rPr>
              <a:t>
</a:t>
            </a:r>
            <a:r>
              <a:rPr lang="en-US" i="1" dirty="0">
                <a:solidFill>
                  <a:schemeClr val="accent4"/>
                </a:solidFill>
                <a:latin typeface="Consolas"/>
                <a:ea typeface="Lato"/>
                <a:cs typeface="Lato"/>
              </a:rPr>
              <a:t>#mainloop</a:t>
            </a:r>
            <a:r>
              <a:rPr lang="en-US" dirty="0">
                <a:latin typeface="Consolas"/>
                <a:ea typeface="Lato"/>
                <a:cs typeface="Lato"/>
              </a:rPr>
              <a:t>
man </a:t>
            </a:r>
            <a:r>
              <a:rPr lang="en-US" b="1" dirty="0">
                <a:latin typeface="Consolas"/>
                <a:ea typeface="Lato"/>
                <a:cs typeface="Lato"/>
              </a:rPr>
              <a:t>=</a:t>
            </a:r>
            <a:r>
              <a:rPr lang="en-US" dirty="0">
                <a:latin typeface="Consolas"/>
                <a:ea typeface="Lato"/>
                <a:cs typeface="Lato"/>
              </a:rPr>
              <a:t> player</a:t>
            </a:r>
            <a:r>
              <a:rPr lang="en-US" b="1" dirty="0">
                <a:latin typeface="Consolas"/>
                <a:ea typeface="Lato"/>
                <a:cs typeface="Lato"/>
              </a:rPr>
              <a:t>(200,</a:t>
            </a:r>
            <a:r>
              <a:rPr lang="en-US" dirty="0">
                <a:latin typeface="Consolas"/>
                <a:ea typeface="Lato"/>
                <a:cs typeface="Lato"/>
              </a:rPr>
              <a:t> </a:t>
            </a:r>
            <a:r>
              <a:rPr lang="en-US" b="1" dirty="0">
                <a:latin typeface="Consolas"/>
                <a:ea typeface="Lato"/>
                <a:cs typeface="Lato"/>
              </a:rPr>
              <a:t>410,</a:t>
            </a:r>
            <a:r>
              <a:rPr lang="en-US" dirty="0">
                <a:latin typeface="Consolas"/>
                <a:ea typeface="Lato"/>
                <a:cs typeface="Lato"/>
              </a:rPr>
              <a:t> </a:t>
            </a:r>
            <a:r>
              <a:rPr lang="en-US" b="1" dirty="0">
                <a:latin typeface="Consolas"/>
                <a:ea typeface="Lato"/>
                <a:cs typeface="Lato"/>
              </a:rPr>
              <a:t>64,64)</a:t>
            </a:r>
            <a:r>
              <a:rPr lang="en-US" dirty="0">
                <a:latin typeface="Consolas"/>
                <a:ea typeface="Lato"/>
                <a:cs typeface="Lato"/>
              </a:rPr>
              <a:t>
run </a:t>
            </a:r>
            <a:r>
              <a:rPr lang="en-US" b="1" dirty="0">
                <a:latin typeface="Consolas"/>
                <a:ea typeface="Lato"/>
                <a:cs typeface="Lato"/>
              </a:rPr>
              <a:t>=</a:t>
            </a:r>
            <a:r>
              <a:rPr lang="en-US" dirty="0">
                <a:latin typeface="Consolas"/>
                <a:ea typeface="Lato"/>
                <a:cs typeface="Lato"/>
              </a:rPr>
              <a:t> True
</a:t>
            </a:r>
            <a:r>
              <a:rPr lang="en-US" b="1" dirty="0">
                <a:latin typeface="Consolas"/>
                <a:ea typeface="Lato"/>
                <a:cs typeface="Lato"/>
              </a:rPr>
              <a:t>while</a:t>
            </a:r>
            <a:r>
              <a:rPr lang="en-US" dirty="0">
                <a:latin typeface="Consolas"/>
                <a:ea typeface="Lato"/>
                <a:cs typeface="Lato"/>
              </a:rPr>
              <a:t> run</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clock</a:t>
            </a:r>
            <a:r>
              <a:rPr lang="en-US" b="1" dirty="0" err="1">
                <a:latin typeface="Consolas"/>
                <a:ea typeface="Lato"/>
                <a:cs typeface="Lato"/>
              </a:rPr>
              <a:t>.</a:t>
            </a:r>
            <a:r>
              <a:rPr lang="en-US" dirty="0" err="1">
                <a:latin typeface="Consolas"/>
                <a:ea typeface="Lato"/>
                <a:cs typeface="Lato"/>
              </a:rPr>
              <a:t>tick</a:t>
            </a:r>
            <a:r>
              <a:rPr lang="en-US" b="1" dirty="0">
                <a:latin typeface="Consolas"/>
                <a:ea typeface="Lato"/>
                <a:cs typeface="Lato"/>
              </a:rPr>
              <a:t>(27)</a:t>
            </a:r>
            <a:r>
              <a:rPr lang="en-US" dirty="0">
                <a:latin typeface="Consolas"/>
                <a:ea typeface="Lato"/>
                <a:cs typeface="Lato"/>
              </a:rPr>
              <a:t>
    </a:t>
            </a:r>
            <a:r>
              <a:rPr lang="en-US" b="1" dirty="0">
                <a:latin typeface="Consolas"/>
                <a:ea typeface="Lato"/>
                <a:cs typeface="Lato"/>
              </a:rPr>
              <a:t>for</a:t>
            </a:r>
            <a:r>
              <a:rPr lang="en-US" dirty="0">
                <a:latin typeface="Consolas"/>
                <a:ea typeface="Lato"/>
                <a:cs typeface="Lato"/>
              </a:rPr>
              <a:t> event </a:t>
            </a:r>
            <a:r>
              <a:rPr lang="en-US" b="1" dirty="0">
                <a:latin typeface="Consolas"/>
                <a:ea typeface="Lato"/>
                <a:cs typeface="Lato"/>
              </a:rPr>
              <a:t>in</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event</a:t>
            </a:r>
            <a:r>
              <a:rPr lang="en-US" b="1" dirty="0" err="1">
                <a:latin typeface="Consolas"/>
                <a:ea typeface="Lato"/>
                <a:cs typeface="Lato"/>
              </a:rPr>
              <a:t>.</a:t>
            </a:r>
            <a:r>
              <a:rPr lang="en-US" dirty="0" err="1">
                <a:latin typeface="Consolas"/>
                <a:ea typeface="Lato"/>
                <a:cs typeface="Lato"/>
              </a:rPr>
              <a:t>get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event</a:t>
            </a:r>
            <a:r>
              <a:rPr lang="en-US" b="1" dirty="0" err="1">
                <a:latin typeface="Consolas"/>
                <a:ea typeface="Lato"/>
                <a:cs typeface="Lato"/>
              </a:rPr>
              <a:t>.</a:t>
            </a:r>
            <a:r>
              <a:rPr lang="en-US" dirty="0" err="1">
                <a:latin typeface="Consolas"/>
                <a:ea typeface="Lato"/>
                <a:cs typeface="Lato"/>
              </a:rPr>
              <a:t>type</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QUIT</a:t>
            </a:r>
            <a:r>
              <a:rPr lang="en-US" b="1" dirty="0">
                <a:latin typeface="Consolas"/>
                <a:ea typeface="Lato"/>
                <a:cs typeface="Lato"/>
              </a:rPr>
              <a:t>:</a:t>
            </a:r>
            <a:r>
              <a:rPr lang="en-US" dirty="0">
                <a:latin typeface="Consolas"/>
                <a:ea typeface="Lato"/>
                <a:cs typeface="Lato"/>
              </a:rPr>
              <a:t>
            run </a:t>
            </a:r>
            <a:r>
              <a:rPr lang="en-US" b="1" dirty="0">
                <a:latin typeface="Consolas"/>
                <a:ea typeface="Lato"/>
                <a:cs typeface="Lato"/>
              </a:rPr>
              <a:t>=</a:t>
            </a:r>
            <a:r>
              <a:rPr lang="en-US" dirty="0">
                <a:latin typeface="Consolas"/>
                <a:ea typeface="Lato"/>
                <a:cs typeface="Lato"/>
              </a:rPr>
              <a:t> False
    keys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key</a:t>
            </a:r>
            <a:r>
              <a:rPr lang="en-US" b="1" dirty="0" err="1">
                <a:latin typeface="Consolas"/>
                <a:ea typeface="Lato"/>
                <a:cs typeface="Lato"/>
              </a:rPr>
              <a:t>.</a:t>
            </a:r>
            <a:r>
              <a:rPr lang="en-US" dirty="0" err="1">
                <a:latin typeface="Consolas"/>
                <a:ea typeface="Lato"/>
                <a:cs typeface="Lato"/>
              </a:rPr>
              <a:t>get_pressed</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K_LEFT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vel</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True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b="1" dirty="0" err="1">
                <a:latin typeface="Consolas"/>
                <a:ea typeface="Lato"/>
                <a:cs typeface="Lato"/>
              </a:rPr>
              <a:t>elif</a:t>
            </a:r>
            <a:r>
              <a:rPr lang="en-US" dirty="0">
                <a:latin typeface="Consolas"/>
                <a:ea typeface="Lato"/>
                <a:cs typeface="Lato"/>
              </a:rPr>
              <a:t> 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K_RIGHT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b="1" dirty="0">
                <a:latin typeface="Consolas"/>
                <a:ea typeface="Lato"/>
                <a:cs typeface="Lato"/>
              </a:rPr>
              <a:t>500</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width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vel</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True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b="1" dirty="0">
                <a:latin typeface="Consolas"/>
                <a:ea typeface="Lato"/>
                <a:cs typeface="Lato"/>
              </a:rPr>
              <a:t>not(</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isJump</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K_SPACE</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isJump</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True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neg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neg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0.5</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neg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isJump</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a:t>
            </a:r>
            <a:r>
              <a:rPr lang="en-US" dirty="0" err="1">
                <a:latin typeface="Consolas"/>
                <a:ea typeface="Lato"/>
                <a:cs typeface="Lato"/>
              </a:rPr>
              <a:t>redrawGameWindow</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quit</a:t>
            </a:r>
            <a:r>
              <a:rPr lang="en-US" b="1" dirty="0">
                <a:latin typeface="Consolas"/>
                <a:ea typeface="Lato"/>
                <a:cs typeface="Lato"/>
              </a:rPr>
              <a:t>()</a:t>
            </a:r>
            <a:r>
              <a:rPr lang="en-US" dirty="0">
                <a:latin typeface="Consolas"/>
                <a:ea typeface="Lato"/>
                <a:cs typeface="Lato"/>
              </a:rPr>
              <a:t>
</a:t>
            </a:r>
          </a:p>
          <a:p>
            <a:r>
              <a:rPr lang="en-US" dirty="0">
                <a:ea typeface="+mn-lt"/>
                <a:cs typeface="+mn-lt"/>
              </a:rPr>
              <a:t>Essentially all we have done here is implement a player class that contains all of the variables we used in the previous tutorials as attributes. It also performs the animation and drawing of the character from within the class.</a:t>
            </a:r>
            <a:endParaRPr lang="en-US"/>
          </a:p>
          <a:p>
            <a:endParaRPr lang="en-US" dirty="0">
              <a:latin typeface="Lato"/>
              <a:ea typeface="Lato"/>
              <a:cs typeface="Lato"/>
            </a:endParaRPr>
          </a:p>
        </p:txBody>
      </p:sp>
    </p:spTree>
    <p:extLst>
      <p:ext uri="{BB962C8B-B14F-4D97-AF65-F5344CB8AC3E}">
        <p14:creationId xmlns:p14="http://schemas.microsoft.com/office/powerpoint/2010/main" val="3702316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7D9C95-65E8-4595-90E3-F24E2F085968}"/>
              </a:ext>
            </a:extLst>
          </p:cNvPr>
          <p:cNvSpPr txBox="1"/>
          <p:nvPr/>
        </p:nvSpPr>
        <p:spPr>
          <a:xfrm>
            <a:off x="-5751" y="-5751"/>
            <a:ext cx="1208848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Projectile Class</a:t>
            </a:r>
          </a:p>
          <a:p>
            <a:r>
              <a:rPr lang="en-US" dirty="0">
                <a:latin typeface="Lato"/>
                <a:ea typeface="Lato"/>
                <a:cs typeface="Lato"/>
              </a:rPr>
              <a:t>The first thing we are going to do is create a projectile class.</a:t>
            </a:r>
          </a:p>
          <a:p>
            <a:r>
              <a:rPr lang="en-US" b="1" dirty="0">
                <a:latin typeface="Consolas"/>
                <a:ea typeface="Lato"/>
                <a:cs typeface="Lato"/>
              </a:rPr>
              <a:t>class</a:t>
            </a:r>
            <a:r>
              <a:rPr lang="en-US" dirty="0">
                <a:latin typeface="Consolas"/>
                <a:ea typeface="Lato"/>
                <a:cs typeface="Lato"/>
              </a:rPr>
              <a:t> projectile</a:t>
            </a:r>
            <a:r>
              <a:rPr lang="en-US" b="1" dirty="0">
                <a:latin typeface="Consolas"/>
                <a:ea typeface="Lato"/>
                <a:cs typeface="Lato"/>
              </a:rPr>
              <a:t>(</a:t>
            </a:r>
            <a:r>
              <a:rPr lang="en-US" dirty="0">
                <a:latin typeface="Consolas"/>
                <a:ea typeface="Lato"/>
                <a:cs typeface="Lato"/>
              </a:rPr>
              <a:t>object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__</a:t>
            </a:r>
            <a:r>
              <a:rPr lang="en-US" dirty="0" err="1">
                <a:latin typeface="Consolas"/>
                <a:ea typeface="Lato"/>
                <a:cs typeface="Lato"/>
              </a:rPr>
              <a:t>init</a:t>
            </a:r>
            <a:r>
              <a:rPr lang="en-US" dirty="0">
                <a:latin typeface="Consolas"/>
                <a:ea typeface="Lato"/>
                <a:cs typeface="Lato"/>
              </a:rPr>
              <a:t>__</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y</a:t>
            </a:r>
            <a:r>
              <a:rPr lang="en-US" b="1" dirty="0" err="1">
                <a:latin typeface="Consolas"/>
                <a:ea typeface="Lato"/>
                <a:cs typeface="Lato"/>
              </a:rPr>
              <a:t>,</a:t>
            </a:r>
            <a:r>
              <a:rPr lang="en-US" dirty="0" err="1">
                <a:latin typeface="Consolas"/>
                <a:ea typeface="Lato"/>
                <a:cs typeface="Lato"/>
              </a:rPr>
              <a:t>radius</a:t>
            </a:r>
            <a:r>
              <a:rPr lang="en-US" b="1" dirty="0" err="1">
                <a:latin typeface="Consolas"/>
                <a:ea typeface="Lato"/>
                <a:cs typeface="Lato"/>
              </a:rPr>
              <a:t>,</a:t>
            </a:r>
            <a:r>
              <a:rPr lang="en-US" dirty="0" err="1">
                <a:latin typeface="Consolas"/>
                <a:ea typeface="Lato"/>
                <a:cs typeface="Lato"/>
              </a:rPr>
              <a:t>color</a:t>
            </a:r>
            <a:r>
              <a:rPr lang="en-US" b="1" dirty="0" err="1">
                <a:latin typeface="Consolas"/>
                <a:ea typeface="Lato"/>
                <a:cs typeface="Lato"/>
              </a:rPr>
              <a:t>,</a:t>
            </a:r>
            <a:r>
              <a:rPr lang="en-US" dirty="0" err="1">
                <a:latin typeface="Consolas"/>
                <a:ea typeface="Lato"/>
                <a:cs typeface="Lato"/>
              </a:rPr>
              <a:t>facing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x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y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radius</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radius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color</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color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facing</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facing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8</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facing
    </a:t>
            </a:r>
            <a:r>
              <a:rPr lang="en-US" b="1" dirty="0">
                <a:latin typeface="Consolas"/>
                <a:ea typeface="Lato"/>
                <a:cs typeface="Lato"/>
              </a:rPr>
              <a:t>def</a:t>
            </a:r>
            <a:r>
              <a:rPr lang="en-US" dirty="0">
                <a:latin typeface="Consolas"/>
                <a:ea typeface="Lato"/>
                <a:cs typeface="Lato"/>
              </a:rPr>
              <a:t> draw</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draw</a:t>
            </a:r>
            <a:r>
              <a:rPr lang="en-US" b="1" dirty="0" err="1">
                <a:latin typeface="Consolas"/>
                <a:ea typeface="Lato"/>
                <a:cs typeface="Lato"/>
              </a:rPr>
              <a:t>.</a:t>
            </a:r>
            <a:r>
              <a:rPr lang="en-US" dirty="0" err="1">
                <a:latin typeface="Consolas"/>
                <a:ea typeface="Lato"/>
                <a:cs typeface="Lato"/>
              </a:rPr>
              <a:t>circle</a:t>
            </a:r>
            <a:r>
              <a:rPr lang="en-US" b="1" dirty="0">
                <a:latin typeface="Consolas"/>
                <a:ea typeface="Lato"/>
                <a:cs typeface="Lato"/>
              </a:rPr>
              <a:t>(</a:t>
            </a:r>
            <a:r>
              <a:rPr lang="en-US" dirty="0">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color</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radius</a:t>
            </a:r>
            <a:r>
              <a:rPr lang="en-US" b="1" dirty="0">
                <a:latin typeface="Consolas"/>
                <a:ea typeface="Lato"/>
                <a:cs typeface="Lato"/>
              </a:rPr>
              <a:t>)</a:t>
            </a:r>
            <a:endParaRPr lang="en-US" dirty="0"/>
          </a:p>
        </p:txBody>
      </p:sp>
    </p:spTree>
    <p:extLst>
      <p:ext uri="{BB962C8B-B14F-4D97-AF65-F5344CB8AC3E}">
        <p14:creationId xmlns:p14="http://schemas.microsoft.com/office/powerpoint/2010/main" val="3886304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E7008-68A2-4E9A-8AAA-BE74A1EF2985}"/>
              </a:ext>
            </a:extLst>
          </p:cNvPr>
          <p:cNvSpPr txBox="1"/>
          <p:nvPr/>
        </p:nvSpPr>
        <p:spPr>
          <a:xfrm>
            <a:off x="-5750" y="-5750"/>
            <a:ext cx="12131614" cy="97872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Modifying the Player Class</a:t>
            </a:r>
          </a:p>
          <a:p>
            <a:r>
              <a:rPr lang="en-US" dirty="0">
                <a:latin typeface="Lato"/>
                <a:ea typeface="Lato"/>
                <a:cs typeface="Lato"/>
              </a:rPr>
              <a:t>Because we are going to be shooting bullets left or right we need to ensure our character is always facing left or right. This required modifying the </a:t>
            </a:r>
            <a:r>
              <a:rPr lang="en-US" dirty="0" err="1">
                <a:latin typeface="Lato"/>
                <a:ea typeface="Lato"/>
                <a:cs typeface="Lato"/>
              </a:rPr>
              <a:t>player.draw</a:t>
            </a:r>
            <a:r>
              <a:rPr lang="en-US" dirty="0">
                <a:latin typeface="Lato"/>
                <a:ea typeface="Lato"/>
                <a:cs typeface="Lato"/>
              </a:rPr>
              <a:t> method and adding another attribute of standing to our player.</a:t>
            </a:r>
          </a:p>
          <a:p>
            <a:endParaRPr lang="en-US" dirty="0">
              <a:latin typeface="Lato"/>
              <a:ea typeface="Lato"/>
              <a:cs typeface="Lato"/>
            </a:endParaRPr>
          </a:p>
          <a:p>
            <a:r>
              <a:rPr lang="en-US" b="1" dirty="0">
                <a:latin typeface="Consolas"/>
                <a:ea typeface="Lato"/>
                <a:cs typeface="Lato"/>
              </a:rPr>
              <a:t>class</a:t>
            </a:r>
            <a:r>
              <a:rPr lang="en-US" dirty="0">
                <a:latin typeface="Consolas"/>
                <a:ea typeface="Lato"/>
                <a:cs typeface="Lato"/>
              </a:rPr>
              <a:t> player</a:t>
            </a:r>
            <a:r>
              <a:rPr lang="en-US" b="1" dirty="0">
                <a:latin typeface="Consolas"/>
                <a:ea typeface="Lato"/>
                <a:cs typeface="Lato"/>
              </a:rPr>
              <a:t>(</a:t>
            </a:r>
            <a:r>
              <a:rPr lang="en-US" dirty="0">
                <a:latin typeface="Consolas"/>
                <a:ea typeface="Lato"/>
                <a:cs typeface="Lato"/>
              </a:rPr>
              <a:t>object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__</a:t>
            </a:r>
            <a:r>
              <a:rPr lang="en-US" dirty="0" err="1">
                <a:latin typeface="Consolas"/>
                <a:ea typeface="Lato"/>
                <a:cs typeface="Lato"/>
              </a:rPr>
              <a:t>init</a:t>
            </a:r>
            <a:r>
              <a:rPr lang="en-US" dirty="0">
                <a:latin typeface="Consolas"/>
                <a:ea typeface="Lato"/>
                <a:cs typeface="Lato"/>
              </a:rPr>
              <a:t>__</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y</a:t>
            </a:r>
            <a:r>
              <a:rPr lang="en-US" b="1" dirty="0" err="1">
                <a:latin typeface="Consolas"/>
                <a:ea typeface="Lato"/>
                <a:cs typeface="Lato"/>
              </a:rPr>
              <a:t>,</a:t>
            </a:r>
            <a:r>
              <a:rPr lang="en-US" dirty="0" err="1">
                <a:latin typeface="Consolas"/>
                <a:ea typeface="Lato"/>
                <a:cs typeface="Lato"/>
              </a:rPr>
              <a:t>width</a:t>
            </a:r>
            <a:r>
              <a:rPr lang="en-US" b="1" dirty="0" err="1">
                <a:latin typeface="Consolas"/>
                <a:ea typeface="Lato"/>
                <a:cs typeface="Lato"/>
              </a:rPr>
              <a:t>,</a:t>
            </a:r>
            <a:r>
              <a:rPr lang="en-US" dirty="0" err="1">
                <a:latin typeface="Consolas"/>
                <a:ea typeface="Lato"/>
                <a:cs typeface="Lato"/>
              </a:rPr>
              <a:t>height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x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y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width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width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height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height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5</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isJump</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standing</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True
    </a:t>
            </a:r>
            <a:r>
              <a:rPr lang="en-US" b="1" dirty="0">
                <a:latin typeface="Consolas"/>
                <a:ea typeface="Lato"/>
                <a:cs typeface="Lato"/>
              </a:rPr>
              <a:t>def</a:t>
            </a:r>
            <a:r>
              <a:rPr lang="en-US" dirty="0">
                <a:latin typeface="Consolas"/>
                <a:ea typeface="Lato"/>
                <a:cs typeface="Lato"/>
              </a:rPr>
              <a:t> draw</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win</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27:</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b="1" dirty="0">
                <a:latin typeface="Consolas"/>
                <a:ea typeface="Lato"/>
                <a:cs typeface="Lato"/>
              </a:rPr>
              <a:t>not(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standing</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left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walkLeft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err="1">
                <a:latin typeface="Consolas"/>
                <a:ea typeface="Lato"/>
                <a:cs typeface="Lato"/>
              </a:rPr>
              <a:t>elif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right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walkRight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right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walkRight</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walkLeft</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endParaRPr lang="en-US" dirty="0"/>
          </a:p>
          <a:p>
            <a:endParaRPr lang="en-US" dirty="0">
              <a:latin typeface="Lato"/>
              <a:ea typeface="Lato"/>
              <a:cs typeface="Lato"/>
            </a:endParaRPr>
          </a:p>
        </p:txBody>
      </p:sp>
    </p:spTree>
    <p:extLst>
      <p:ext uri="{BB962C8B-B14F-4D97-AF65-F5344CB8AC3E}">
        <p14:creationId xmlns:p14="http://schemas.microsoft.com/office/powerpoint/2010/main" val="2594388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501A3F-4EC7-4F3C-BD68-0078EAE9F199}"/>
              </a:ext>
            </a:extLst>
          </p:cNvPr>
          <p:cNvSpPr txBox="1"/>
          <p:nvPr/>
        </p:nvSpPr>
        <p:spPr>
          <a:xfrm>
            <a:off x="-5751" y="-5751"/>
            <a:ext cx="12117237" cy="128342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Modifying the Main Loop</a:t>
            </a:r>
          </a:p>
          <a:p>
            <a:r>
              <a:rPr lang="en-US" dirty="0">
                <a:latin typeface="Lato"/>
                <a:ea typeface="Lato"/>
                <a:cs typeface="Lato"/>
              </a:rPr>
              <a:t>We also need to modify our main loop to ensure our character is always facing left or right.</a:t>
            </a:r>
          </a:p>
          <a:p>
            <a:endParaRPr lang="en-US" dirty="0">
              <a:latin typeface="Lato"/>
              <a:ea typeface="Lato"/>
              <a:cs typeface="Lato"/>
            </a:endParaRPr>
          </a:p>
          <a:p>
            <a:r>
              <a:rPr lang="en-US" dirty="0">
                <a:latin typeface="Consolas"/>
                <a:ea typeface="Lato"/>
                <a:cs typeface="Lato"/>
              </a:rPr>
              <a:t>man </a:t>
            </a:r>
            <a:r>
              <a:rPr lang="en-US" b="1" dirty="0">
                <a:latin typeface="Consolas"/>
                <a:ea typeface="Lato"/>
                <a:cs typeface="Lato"/>
              </a:rPr>
              <a:t>=</a:t>
            </a:r>
            <a:r>
              <a:rPr lang="en-US" dirty="0">
                <a:latin typeface="Consolas"/>
                <a:ea typeface="Lato"/>
                <a:cs typeface="Lato"/>
              </a:rPr>
              <a:t> player</a:t>
            </a:r>
            <a:r>
              <a:rPr lang="en-US" b="1" dirty="0">
                <a:latin typeface="Consolas"/>
                <a:ea typeface="Lato"/>
                <a:cs typeface="Lato"/>
              </a:rPr>
              <a:t>(200,</a:t>
            </a:r>
            <a:r>
              <a:rPr lang="en-US" dirty="0">
                <a:latin typeface="Consolas"/>
                <a:ea typeface="Lato"/>
                <a:cs typeface="Lato"/>
              </a:rPr>
              <a:t> </a:t>
            </a:r>
            <a:r>
              <a:rPr lang="en-US" b="1" dirty="0">
                <a:latin typeface="Consolas"/>
                <a:ea typeface="Lato"/>
                <a:cs typeface="Lato"/>
              </a:rPr>
              <a:t>410,</a:t>
            </a:r>
            <a:r>
              <a:rPr lang="en-US" dirty="0">
                <a:latin typeface="Consolas"/>
                <a:ea typeface="Lato"/>
                <a:cs typeface="Lato"/>
              </a:rPr>
              <a:t> </a:t>
            </a:r>
            <a:r>
              <a:rPr lang="en-US" b="1" dirty="0">
                <a:latin typeface="Consolas"/>
                <a:ea typeface="Lato"/>
                <a:cs typeface="Lato"/>
              </a:rPr>
              <a:t>64,64)</a:t>
            </a:r>
            <a:r>
              <a:rPr lang="en-US" dirty="0">
                <a:latin typeface="Consolas"/>
                <a:ea typeface="Lato"/>
                <a:cs typeface="Lato"/>
              </a:rPr>
              <a:t>
run </a:t>
            </a:r>
            <a:r>
              <a:rPr lang="en-US" b="1" dirty="0">
                <a:latin typeface="Consolas"/>
                <a:ea typeface="Lato"/>
                <a:cs typeface="Lato"/>
              </a:rPr>
              <a:t>=</a:t>
            </a:r>
            <a:r>
              <a:rPr lang="en-US" dirty="0">
                <a:latin typeface="Consolas"/>
                <a:ea typeface="Lato"/>
                <a:cs typeface="Lato"/>
              </a:rPr>
              <a:t> True
</a:t>
            </a:r>
            <a:r>
              <a:rPr lang="en-US" b="1" dirty="0">
                <a:latin typeface="Consolas"/>
                <a:ea typeface="Lato"/>
                <a:cs typeface="Lato"/>
              </a:rPr>
              <a:t>while</a:t>
            </a:r>
            <a:r>
              <a:rPr lang="en-US" dirty="0">
                <a:latin typeface="Consolas"/>
                <a:ea typeface="Lato"/>
                <a:cs typeface="Lato"/>
              </a:rPr>
              <a:t> run</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clock</a:t>
            </a:r>
            <a:r>
              <a:rPr lang="en-US" b="1" dirty="0" err="1">
                <a:latin typeface="Consolas"/>
                <a:ea typeface="Lato"/>
                <a:cs typeface="Lato"/>
              </a:rPr>
              <a:t>.</a:t>
            </a:r>
            <a:r>
              <a:rPr lang="en-US" dirty="0" err="1">
                <a:latin typeface="Consolas"/>
                <a:ea typeface="Lato"/>
                <a:cs typeface="Lato"/>
              </a:rPr>
              <a:t>tick</a:t>
            </a:r>
            <a:r>
              <a:rPr lang="en-US" b="1" dirty="0">
                <a:latin typeface="Consolas"/>
                <a:ea typeface="Lato"/>
                <a:cs typeface="Lato"/>
              </a:rPr>
              <a:t>(27)</a:t>
            </a:r>
            <a:r>
              <a:rPr lang="en-US" dirty="0">
                <a:latin typeface="Consolas"/>
                <a:ea typeface="Lato"/>
                <a:cs typeface="Lato"/>
              </a:rPr>
              <a:t>
    </a:t>
            </a:r>
            <a:r>
              <a:rPr lang="en-US" b="1" dirty="0">
                <a:latin typeface="Consolas"/>
                <a:ea typeface="Lato"/>
                <a:cs typeface="Lato"/>
              </a:rPr>
              <a:t>for</a:t>
            </a:r>
            <a:r>
              <a:rPr lang="en-US" dirty="0">
                <a:latin typeface="Consolas"/>
                <a:ea typeface="Lato"/>
                <a:cs typeface="Lato"/>
              </a:rPr>
              <a:t> event </a:t>
            </a:r>
            <a:r>
              <a:rPr lang="en-US" b="1" dirty="0">
                <a:latin typeface="Consolas"/>
                <a:ea typeface="Lato"/>
                <a:cs typeface="Lato"/>
              </a:rPr>
              <a:t>in</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event</a:t>
            </a:r>
            <a:r>
              <a:rPr lang="en-US" b="1" dirty="0" err="1">
                <a:latin typeface="Consolas"/>
                <a:ea typeface="Lato"/>
                <a:cs typeface="Lato"/>
              </a:rPr>
              <a:t>.</a:t>
            </a:r>
            <a:r>
              <a:rPr lang="en-US" dirty="0" err="1">
                <a:latin typeface="Consolas"/>
                <a:ea typeface="Lato"/>
                <a:cs typeface="Lato"/>
              </a:rPr>
              <a:t>get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event</a:t>
            </a:r>
            <a:r>
              <a:rPr lang="en-US" b="1" dirty="0" err="1">
                <a:latin typeface="Consolas"/>
                <a:ea typeface="Lato"/>
                <a:cs typeface="Lato"/>
              </a:rPr>
              <a:t>.</a:t>
            </a:r>
            <a:r>
              <a:rPr lang="en-US" dirty="0" err="1">
                <a:latin typeface="Consolas"/>
                <a:ea typeface="Lato"/>
                <a:cs typeface="Lato"/>
              </a:rPr>
              <a:t>type</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QUIT</a:t>
            </a:r>
            <a:r>
              <a:rPr lang="en-US" b="1" dirty="0">
                <a:latin typeface="Consolas"/>
                <a:ea typeface="Lato"/>
                <a:cs typeface="Lato"/>
              </a:rPr>
              <a:t>:</a:t>
            </a:r>
            <a:r>
              <a:rPr lang="en-US" dirty="0">
                <a:latin typeface="Consolas"/>
                <a:ea typeface="Lato"/>
                <a:cs typeface="Lato"/>
              </a:rPr>
              <a:t>
            run </a:t>
            </a:r>
            <a:r>
              <a:rPr lang="en-US" b="1" dirty="0">
                <a:latin typeface="Consolas"/>
                <a:ea typeface="Lato"/>
                <a:cs typeface="Lato"/>
              </a:rPr>
              <a:t>=</a:t>
            </a:r>
            <a:r>
              <a:rPr lang="en-US" dirty="0">
                <a:latin typeface="Consolas"/>
                <a:ea typeface="Lato"/>
                <a:cs typeface="Lato"/>
              </a:rPr>
              <a:t> False
    keys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key</a:t>
            </a:r>
            <a:r>
              <a:rPr lang="en-US" b="1" dirty="0" err="1">
                <a:latin typeface="Consolas"/>
                <a:ea typeface="Lato"/>
                <a:cs typeface="Lato"/>
              </a:rPr>
              <a:t>.</a:t>
            </a:r>
            <a:r>
              <a:rPr lang="en-US" dirty="0" err="1">
                <a:latin typeface="Consolas"/>
                <a:ea typeface="Lato"/>
                <a:cs typeface="Lato"/>
              </a:rPr>
              <a:t>get_pressed</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K_LEFT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vel</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True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standing</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i="1" dirty="0">
                <a:latin typeface="Consolas"/>
                <a:ea typeface="Lato"/>
                <a:cs typeface="Lato"/>
              </a:rPr>
              <a:t># NEW</a:t>
            </a:r>
            <a:r>
              <a:rPr lang="en-US" dirty="0">
                <a:latin typeface="Consolas"/>
                <a:ea typeface="Lato"/>
                <a:cs typeface="Lato"/>
              </a:rPr>
              <a:t>
    </a:t>
            </a:r>
            <a:r>
              <a:rPr lang="en-US" b="1" dirty="0" err="1">
                <a:latin typeface="Consolas"/>
                <a:ea typeface="Lato"/>
                <a:cs typeface="Lato"/>
              </a:rPr>
              <a:t>elif</a:t>
            </a:r>
            <a:r>
              <a:rPr lang="en-US" dirty="0">
                <a:latin typeface="Consolas"/>
                <a:ea typeface="Lato"/>
                <a:cs typeface="Lato"/>
              </a:rPr>
              <a:t> 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K_RIGHT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b="1" dirty="0">
                <a:latin typeface="Consolas"/>
                <a:ea typeface="Lato"/>
                <a:cs typeface="Lato"/>
              </a:rPr>
              <a:t>500</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width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vel</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True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standing</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i="1" dirty="0">
                <a:latin typeface="Consolas"/>
                <a:ea typeface="Lato"/>
                <a:cs typeface="Lato"/>
              </a:rPr>
              <a:t># NEW</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main</a:t>
            </a:r>
            <a:r>
              <a:rPr lang="en-US" b="1" dirty="0" err="1">
                <a:latin typeface="Consolas"/>
                <a:ea typeface="Lato"/>
                <a:cs typeface="Lato"/>
              </a:rPr>
              <a:t>.</a:t>
            </a:r>
            <a:r>
              <a:rPr lang="en-US" dirty="0" err="1">
                <a:latin typeface="Consolas"/>
                <a:ea typeface="Lato"/>
                <a:cs typeface="Lato"/>
              </a:rPr>
              <a:t>standing</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True </a:t>
            </a:r>
            <a:r>
              <a:rPr lang="en-US" i="1" dirty="0">
                <a:latin typeface="Consolas"/>
                <a:ea typeface="Lato"/>
                <a:cs typeface="Lato"/>
              </a:rPr>
              <a:t># NEW (removed two lines)</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b="1" dirty="0">
                <a:latin typeface="Consolas"/>
                <a:ea typeface="Lato"/>
                <a:cs typeface="Lato"/>
              </a:rPr>
              <a:t>not(</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isJump</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K_UP</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isJump</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True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neg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neg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0.5</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neg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isJump</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a:t>
            </a:r>
            <a:r>
              <a:rPr lang="en-US" dirty="0" err="1">
                <a:latin typeface="Consolas"/>
                <a:ea typeface="Lato"/>
                <a:cs typeface="Lato"/>
              </a:rPr>
              <a:t>redrawGameWindow</a:t>
            </a:r>
            <a:r>
              <a:rPr lang="en-US" b="1" dirty="0">
                <a:latin typeface="Consolas"/>
                <a:ea typeface="Lato"/>
                <a:cs typeface="Lato"/>
              </a:rPr>
              <a:t>()</a:t>
            </a:r>
            <a:endParaRPr lang="en-US" dirty="0"/>
          </a:p>
        </p:txBody>
      </p:sp>
    </p:spTree>
    <p:extLst>
      <p:ext uri="{BB962C8B-B14F-4D97-AF65-F5344CB8AC3E}">
        <p14:creationId xmlns:p14="http://schemas.microsoft.com/office/powerpoint/2010/main" val="363248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230B60A-8E3A-48C6-8934-3B47B0D787F0}"/>
              </a:ext>
            </a:extLst>
          </p:cNvPr>
          <p:cNvSpPr>
            <a:spLocks noGrp="1"/>
          </p:cNvSpPr>
          <p:nvPr>
            <p:ph idx="1"/>
          </p:nvPr>
        </p:nvSpPr>
        <p:spPr>
          <a:xfrm>
            <a:off x="838200" y="402267"/>
            <a:ext cx="10515600" cy="5774696"/>
          </a:xfrm>
        </p:spPr>
        <p:txBody>
          <a:bodyPr vert="horz" lIns="91440" tIns="45720" rIns="91440" bIns="45720" rtlCol="0" anchor="t">
            <a:normAutofit/>
          </a:bodyPr>
          <a:lstStyle/>
          <a:p>
            <a:pPr marL="0" indent="0">
              <a:buNone/>
            </a:pPr>
            <a:r>
              <a:rPr lang="af-ZA" b="1" dirty="0" err="1">
                <a:latin typeface="Lato"/>
                <a:ea typeface="Lato"/>
                <a:cs typeface="Lato"/>
              </a:rPr>
              <a:t>Installing</a:t>
            </a:r>
            <a:r>
              <a:rPr lang="af-ZA" b="1" dirty="0">
                <a:latin typeface="Lato"/>
                <a:ea typeface="Lato"/>
                <a:cs typeface="Lato"/>
              </a:rPr>
              <a:t> </a:t>
            </a:r>
            <a:r>
              <a:rPr lang="af-ZA" b="1" dirty="0" err="1">
                <a:latin typeface="Lato"/>
                <a:ea typeface="Lato"/>
                <a:cs typeface="Lato"/>
              </a:rPr>
              <a:t>Pygame</a:t>
            </a:r>
            <a:endParaRPr lang="af-ZA" b="1" dirty="0">
              <a:latin typeface="Lato"/>
              <a:ea typeface="Lato"/>
              <a:cs typeface="Lato"/>
            </a:endParaRPr>
          </a:p>
          <a:p>
            <a:r>
              <a:rPr lang="af-ZA" dirty="0" err="1">
                <a:ea typeface="+mn-lt"/>
                <a:cs typeface="+mn-lt"/>
              </a:rPr>
              <a:t>Installing</a:t>
            </a:r>
            <a:r>
              <a:rPr lang="af-ZA" dirty="0">
                <a:ea typeface="+mn-lt"/>
                <a:cs typeface="+mn-lt"/>
              </a:rPr>
              <a:t> </a:t>
            </a:r>
            <a:r>
              <a:rPr lang="af-ZA" dirty="0" err="1">
                <a:ea typeface="+mn-lt"/>
                <a:cs typeface="+mn-lt"/>
              </a:rPr>
              <a:t>pygame</a:t>
            </a:r>
            <a:r>
              <a:rPr lang="af-ZA" dirty="0">
                <a:ea typeface="+mn-lt"/>
                <a:cs typeface="+mn-lt"/>
              </a:rPr>
              <a:t> </a:t>
            </a:r>
            <a:r>
              <a:rPr lang="af-ZA" dirty="0" err="1">
                <a:ea typeface="+mn-lt"/>
                <a:cs typeface="+mn-lt"/>
              </a:rPr>
              <a:t>can</a:t>
            </a:r>
            <a:r>
              <a:rPr lang="af-ZA" dirty="0">
                <a:ea typeface="+mn-lt"/>
                <a:cs typeface="+mn-lt"/>
              </a:rPr>
              <a:t> </a:t>
            </a:r>
            <a:r>
              <a:rPr lang="af-ZA" dirty="0" err="1">
                <a:ea typeface="+mn-lt"/>
                <a:cs typeface="+mn-lt"/>
              </a:rPr>
              <a:t>be</a:t>
            </a:r>
            <a:r>
              <a:rPr lang="af-ZA" dirty="0">
                <a:ea typeface="+mn-lt"/>
                <a:cs typeface="+mn-lt"/>
              </a:rPr>
              <a:t> as </a:t>
            </a:r>
            <a:r>
              <a:rPr lang="af-ZA" dirty="0" err="1">
                <a:ea typeface="+mn-lt"/>
                <a:cs typeface="+mn-lt"/>
              </a:rPr>
              <a:t>easy</a:t>
            </a:r>
            <a:r>
              <a:rPr lang="af-ZA" dirty="0">
                <a:ea typeface="+mn-lt"/>
                <a:cs typeface="+mn-lt"/>
              </a:rPr>
              <a:t> as:</a:t>
            </a:r>
            <a:br>
              <a:rPr lang="af-ZA" dirty="0">
                <a:ea typeface="+mn-lt"/>
                <a:cs typeface="+mn-lt"/>
              </a:rPr>
            </a:br>
            <a:r>
              <a:rPr lang="af-ZA" dirty="0">
                <a:ea typeface="+mn-lt"/>
                <a:cs typeface="+mn-lt"/>
              </a:rPr>
              <a:t>1. Opening </a:t>
            </a:r>
            <a:r>
              <a:rPr lang="af-ZA" dirty="0" err="1">
                <a:ea typeface="+mn-lt"/>
                <a:cs typeface="+mn-lt"/>
              </a:rPr>
              <a:t>your</a:t>
            </a:r>
            <a:r>
              <a:rPr lang="af-ZA" dirty="0">
                <a:ea typeface="+mn-lt"/>
                <a:cs typeface="+mn-lt"/>
              </a:rPr>
              <a:t> </a:t>
            </a:r>
            <a:r>
              <a:rPr lang="af-ZA" dirty="0" err="1">
                <a:ea typeface="+mn-lt"/>
                <a:cs typeface="+mn-lt"/>
              </a:rPr>
              <a:t>command</a:t>
            </a:r>
            <a:r>
              <a:rPr lang="af-ZA" dirty="0">
                <a:ea typeface="+mn-lt"/>
                <a:cs typeface="+mn-lt"/>
              </a:rPr>
              <a:t> </a:t>
            </a:r>
            <a:r>
              <a:rPr lang="af-ZA" dirty="0" err="1">
                <a:ea typeface="+mn-lt"/>
                <a:cs typeface="+mn-lt"/>
              </a:rPr>
              <a:t>prompt</a:t>
            </a:r>
            <a:br>
              <a:rPr lang="af-ZA" dirty="0">
                <a:ea typeface="+mn-lt"/>
                <a:cs typeface="+mn-lt"/>
              </a:rPr>
            </a:br>
            <a:r>
              <a:rPr lang="af-ZA" dirty="0">
                <a:ea typeface="+mn-lt"/>
                <a:cs typeface="+mn-lt"/>
              </a:rPr>
              <a:t>2. </a:t>
            </a:r>
            <a:r>
              <a:rPr lang="af-ZA" dirty="0" err="1">
                <a:ea typeface="+mn-lt"/>
                <a:cs typeface="+mn-lt"/>
              </a:rPr>
              <a:t>Typing</a:t>
            </a:r>
            <a:r>
              <a:rPr lang="af-ZA" dirty="0">
                <a:ea typeface="+mn-lt"/>
                <a:cs typeface="+mn-lt"/>
              </a:rPr>
              <a:t> </a:t>
            </a:r>
            <a:r>
              <a:rPr lang="af-ZA" dirty="0" err="1">
                <a:ea typeface="+mn-lt"/>
                <a:cs typeface="+mn-lt"/>
              </a:rPr>
              <a:t>pip</a:t>
            </a:r>
            <a:r>
              <a:rPr lang="af-ZA" dirty="0">
                <a:ea typeface="+mn-lt"/>
                <a:cs typeface="+mn-lt"/>
              </a:rPr>
              <a:t> </a:t>
            </a:r>
            <a:r>
              <a:rPr lang="af-ZA" dirty="0" err="1">
                <a:ea typeface="+mn-lt"/>
                <a:cs typeface="+mn-lt"/>
              </a:rPr>
              <a:t>install</a:t>
            </a:r>
            <a:r>
              <a:rPr lang="af-ZA" dirty="0">
                <a:ea typeface="+mn-lt"/>
                <a:cs typeface="+mn-lt"/>
              </a:rPr>
              <a:t> </a:t>
            </a:r>
            <a:r>
              <a:rPr lang="af-ZA" dirty="0" err="1">
                <a:ea typeface="+mn-lt"/>
                <a:cs typeface="+mn-lt"/>
              </a:rPr>
              <a:t>pygame</a:t>
            </a:r>
            <a:endParaRPr lang="af-ZA" dirty="0">
              <a:ea typeface="+mn-lt"/>
              <a:cs typeface="+mn-lt"/>
            </a:endParaRPr>
          </a:p>
          <a:p>
            <a:pPr marL="0" indent="0">
              <a:buNone/>
            </a:pPr>
            <a:r>
              <a:rPr lang="af-ZA" b="1" dirty="0" err="1"/>
              <a:t>Creating</a:t>
            </a:r>
            <a:r>
              <a:rPr lang="af-ZA" b="1" dirty="0"/>
              <a:t> a Window</a:t>
            </a:r>
            <a:endParaRPr lang="af-ZA" b="1" dirty="0">
              <a:latin typeface="Calibri"/>
              <a:ea typeface="Lato"/>
              <a:cs typeface="Calibri"/>
            </a:endParaRPr>
          </a:p>
          <a:p>
            <a:r>
              <a:rPr lang="af-ZA" dirty="0" err="1">
                <a:ea typeface="+mn-lt"/>
                <a:cs typeface="+mn-lt"/>
              </a:rPr>
              <a:t>After</a:t>
            </a:r>
            <a:r>
              <a:rPr lang="af-ZA" dirty="0">
                <a:ea typeface="+mn-lt"/>
                <a:cs typeface="+mn-lt"/>
              </a:rPr>
              <a:t> </a:t>
            </a:r>
            <a:r>
              <a:rPr lang="af-ZA" dirty="0" err="1">
                <a:ea typeface="+mn-lt"/>
                <a:cs typeface="+mn-lt"/>
              </a:rPr>
              <a:t>we</a:t>
            </a:r>
            <a:r>
              <a:rPr lang="af-ZA" dirty="0">
                <a:ea typeface="+mn-lt"/>
                <a:cs typeface="+mn-lt"/>
              </a:rPr>
              <a:t> import </a:t>
            </a:r>
            <a:r>
              <a:rPr lang="af-ZA" dirty="0" err="1">
                <a:ea typeface="+mn-lt"/>
                <a:cs typeface="+mn-lt"/>
              </a:rPr>
              <a:t>pygame</a:t>
            </a:r>
            <a:r>
              <a:rPr lang="af-ZA" dirty="0">
                <a:ea typeface="+mn-lt"/>
                <a:cs typeface="+mn-lt"/>
              </a:rPr>
              <a:t> </a:t>
            </a:r>
            <a:r>
              <a:rPr lang="af-ZA" dirty="0" err="1">
                <a:ea typeface="+mn-lt"/>
                <a:cs typeface="+mn-lt"/>
              </a:rPr>
              <a:t>it</a:t>
            </a:r>
            <a:r>
              <a:rPr lang="af-ZA" dirty="0">
                <a:ea typeface="+mn-lt"/>
                <a:cs typeface="+mn-lt"/>
              </a:rPr>
              <a:t> is a </a:t>
            </a:r>
            <a:r>
              <a:rPr lang="af-ZA" dirty="0" err="1">
                <a:ea typeface="+mn-lt"/>
                <a:cs typeface="+mn-lt"/>
              </a:rPr>
              <a:t>good</a:t>
            </a:r>
            <a:r>
              <a:rPr lang="af-ZA" dirty="0">
                <a:ea typeface="+mn-lt"/>
                <a:cs typeface="+mn-lt"/>
              </a:rPr>
              <a:t> </a:t>
            </a:r>
            <a:r>
              <a:rPr lang="af-ZA" dirty="0" err="1">
                <a:ea typeface="+mn-lt"/>
                <a:cs typeface="+mn-lt"/>
              </a:rPr>
              <a:t>idea</a:t>
            </a:r>
            <a:r>
              <a:rPr lang="af-ZA" dirty="0">
                <a:ea typeface="+mn-lt"/>
                <a:cs typeface="+mn-lt"/>
              </a:rPr>
              <a:t> </a:t>
            </a:r>
            <a:r>
              <a:rPr lang="af-ZA" dirty="0" err="1">
                <a:ea typeface="+mn-lt"/>
                <a:cs typeface="+mn-lt"/>
              </a:rPr>
              <a:t>to</a:t>
            </a:r>
            <a:r>
              <a:rPr lang="af-ZA" dirty="0">
                <a:ea typeface="+mn-lt"/>
                <a:cs typeface="+mn-lt"/>
              </a:rPr>
              <a:t> </a:t>
            </a:r>
            <a:r>
              <a:rPr lang="af-ZA" dirty="0" err="1">
                <a:ea typeface="+mn-lt"/>
                <a:cs typeface="+mn-lt"/>
              </a:rPr>
              <a:t>initialize</a:t>
            </a:r>
            <a:r>
              <a:rPr lang="af-ZA" dirty="0">
                <a:ea typeface="+mn-lt"/>
                <a:cs typeface="+mn-lt"/>
              </a:rPr>
              <a:t> </a:t>
            </a:r>
            <a:r>
              <a:rPr lang="af-ZA" dirty="0" err="1">
                <a:ea typeface="+mn-lt"/>
                <a:cs typeface="+mn-lt"/>
              </a:rPr>
              <a:t>it</a:t>
            </a:r>
            <a:r>
              <a:rPr lang="af-ZA" dirty="0">
                <a:ea typeface="+mn-lt"/>
                <a:cs typeface="+mn-lt"/>
              </a:rPr>
              <a:t>, </a:t>
            </a:r>
            <a:r>
              <a:rPr lang="af-ZA" dirty="0" err="1">
                <a:ea typeface="+mn-lt"/>
                <a:cs typeface="+mn-lt"/>
              </a:rPr>
              <a:t>like</a:t>
            </a:r>
            <a:r>
              <a:rPr lang="af-ZA" dirty="0">
                <a:ea typeface="+mn-lt"/>
                <a:cs typeface="+mn-lt"/>
              </a:rPr>
              <a:t> so:</a:t>
            </a:r>
            <a:br>
              <a:rPr lang="af-ZA" dirty="0">
                <a:ea typeface="+mn-lt"/>
                <a:cs typeface="+mn-lt"/>
              </a:rPr>
            </a:br>
            <a:endParaRPr lang="af-ZA" dirty="0">
              <a:ea typeface="+mn-lt"/>
              <a:cs typeface="+mn-lt"/>
            </a:endParaRPr>
          </a:p>
          <a:p>
            <a:r>
              <a:rPr lang="af-ZA" b="1" dirty="0">
                <a:solidFill>
                  <a:schemeClr val="accent1"/>
                </a:solidFill>
                <a:latin typeface="Consolas"/>
                <a:ea typeface="Lato"/>
                <a:cs typeface="Calibri"/>
              </a:rPr>
              <a:t>import</a:t>
            </a:r>
            <a:r>
              <a:rPr lang="af-ZA" dirty="0">
                <a:latin typeface="Consolas"/>
                <a:ea typeface="Lato"/>
                <a:cs typeface="Calibri"/>
              </a:rPr>
              <a:t> </a:t>
            </a:r>
            <a:r>
              <a:rPr lang="af-ZA" dirty="0" err="1">
                <a:latin typeface="Consolas"/>
                <a:ea typeface="Lato"/>
                <a:cs typeface="Calibri"/>
              </a:rPr>
              <a:t>pygame</a:t>
            </a:r>
            <a:r>
              <a:rPr lang="af-ZA" dirty="0">
                <a:latin typeface="Consolas"/>
                <a:ea typeface="Lato"/>
                <a:cs typeface="Calibri"/>
              </a:rPr>
              <a:t>
</a:t>
            </a:r>
            <a:r>
              <a:rPr lang="af-ZA" dirty="0" err="1">
                <a:latin typeface="Consolas"/>
                <a:ea typeface="Lato"/>
                <a:cs typeface="Calibri"/>
              </a:rPr>
              <a:t>pygame</a:t>
            </a:r>
            <a:r>
              <a:rPr lang="af-ZA" b="1" dirty="0" err="1">
                <a:solidFill>
                  <a:schemeClr val="accent2"/>
                </a:solidFill>
                <a:latin typeface="Consolas"/>
                <a:ea typeface="Lato"/>
                <a:cs typeface="Calibri"/>
              </a:rPr>
              <a:t>.</a:t>
            </a:r>
            <a:r>
              <a:rPr lang="af-ZA" dirty="0" err="1">
                <a:latin typeface="Consolas"/>
                <a:ea typeface="Lato"/>
                <a:cs typeface="Calibri"/>
              </a:rPr>
              <a:t>init</a:t>
            </a:r>
            <a:r>
              <a:rPr lang="af-ZA" b="1" dirty="0">
                <a:latin typeface="Consolas"/>
                <a:ea typeface="Lato"/>
                <a:cs typeface="Calibri"/>
              </a:rPr>
              <a:t>()</a:t>
            </a:r>
            <a:r>
              <a:rPr lang="af-ZA" dirty="0">
                <a:latin typeface="Consolas"/>
                <a:ea typeface="Lato"/>
                <a:cs typeface="Calibri"/>
              </a:rPr>
              <a:t>
</a:t>
            </a:r>
            <a:endParaRPr lang="af-ZA" dirty="0"/>
          </a:p>
          <a:p>
            <a:endParaRPr lang="af-ZA" dirty="0">
              <a:latin typeface="Calibri"/>
              <a:ea typeface="Lato"/>
              <a:cs typeface="Calibri"/>
            </a:endParaRPr>
          </a:p>
        </p:txBody>
      </p:sp>
    </p:spTree>
    <p:extLst>
      <p:ext uri="{BB962C8B-B14F-4D97-AF65-F5344CB8AC3E}">
        <p14:creationId xmlns:p14="http://schemas.microsoft.com/office/powerpoint/2010/main" val="2348338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6B4AA0-8C29-44F6-9A36-3FE26E5AA6E5}"/>
              </a:ext>
            </a:extLst>
          </p:cNvPr>
          <p:cNvSpPr txBox="1"/>
          <p:nvPr/>
        </p:nvSpPr>
        <p:spPr>
          <a:xfrm>
            <a:off x="-5750" y="-5751"/>
            <a:ext cx="1211723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Setting up The Projectiles</a:t>
            </a:r>
          </a:p>
          <a:p>
            <a:r>
              <a:rPr lang="en-US" dirty="0">
                <a:latin typeface="Lato"/>
                <a:ea typeface="Lato"/>
                <a:cs typeface="Lato"/>
              </a:rPr>
              <a:t>The first step is to create a list which will store all of our bullet objects.</a:t>
            </a:r>
          </a:p>
          <a:p>
            <a:endParaRPr lang="en-US" dirty="0">
              <a:latin typeface="Lato"/>
              <a:ea typeface="Lato"/>
              <a:cs typeface="Lato"/>
            </a:endParaRPr>
          </a:p>
          <a:p>
            <a:r>
              <a:rPr lang="en-US" dirty="0">
                <a:latin typeface="Consolas"/>
                <a:ea typeface="Lato"/>
                <a:cs typeface="Lato"/>
              </a:rPr>
              <a:t>bullets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i="1" dirty="0">
                <a:solidFill>
                  <a:schemeClr val="accent4"/>
                </a:solidFill>
                <a:latin typeface="Consolas"/>
                <a:ea typeface="Lato"/>
                <a:cs typeface="Lato"/>
              </a:rPr>
              <a:t># This goes right above the while loop</a:t>
            </a:r>
            <a:r>
              <a:rPr lang="en-US" dirty="0">
                <a:solidFill>
                  <a:schemeClr val="accent4"/>
                </a:solidFill>
                <a:latin typeface="Consolas"/>
                <a:ea typeface="Lato"/>
                <a:cs typeface="Lato"/>
              </a:rPr>
              <a:t>
</a:t>
            </a:r>
            <a:endParaRPr lang="en-US" dirty="0">
              <a:solidFill>
                <a:schemeClr val="accent4"/>
              </a:solidFill>
            </a:endParaRPr>
          </a:p>
          <a:p>
            <a:r>
              <a:rPr lang="en-US" dirty="0">
                <a:ea typeface="+mn-lt"/>
                <a:cs typeface="+mn-lt"/>
              </a:rPr>
              <a:t>Now we are going to add a for loop into our main loop that will move our bullets and remove them if they have left the screen.</a:t>
            </a:r>
            <a:br>
              <a:rPr lang="en-US" dirty="0">
                <a:ea typeface="+mn-lt"/>
                <a:cs typeface="+mn-lt"/>
              </a:rPr>
            </a:br>
            <a:endParaRPr lang="en-US" dirty="0">
              <a:ea typeface="+mn-lt"/>
              <a:cs typeface="+mn-lt"/>
            </a:endParaRPr>
          </a:p>
          <a:p>
            <a:r>
              <a:rPr lang="en-US" i="1" dirty="0">
                <a:latin typeface="Consolas"/>
                <a:ea typeface="Lato"/>
                <a:cs typeface="Lato"/>
              </a:rPr>
              <a:t># Goes inside the while loop</a:t>
            </a:r>
            <a:r>
              <a:rPr lang="en-US" dirty="0">
                <a:latin typeface="Consolas"/>
                <a:ea typeface="Lato"/>
                <a:cs typeface="Lato"/>
              </a:rPr>
              <a:t>
</a:t>
            </a:r>
            <a:r>
              <a:rPr lang="en-US" b="1" dirty="0">
                <a:latin typeface="Consolas"/>
                <a:ea typeface="Lato"/>
                <a:cs typeface="Lato"/>
              </a:rPr>
              <a:t>for</a:t>
            </a:r>
            <a:r>
              <a:rPr lang="en-US" dirty="0">
                <a:latin typeface="Consolas"/>
                <a:ea typeface="Lato"/>
                <a:cs typeface="Lato"/>
              </a:rPr>
              <a:t> bullet </a:t>
            </a:r>
            <a:r>
              <a:rPr lang="en-US" b="1" dirty="0">
                <a:latin typeface="Consolas"/>
                <a:ea typeface="Lato"/>
                <a:cs typeface="Lato"/>
              </a:rPr>
              <a:t>in</a:t>
            </a:r>
            <a:r>
              <a:rPr lang="en-US" dirty="0">
                <a:latin typeface="Consolas"/>
                <a:ea typeface="Lato"/>
                <a:cs typeface="Lato"/>
              </a:rPr>
              <a:t> bullets</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b="1" dirty="0">
                <a:latin typeface="Consolas"/>
                <a:ea typeface="Lato"/>
                <a:cs typeface="Lato"/>
              </a:rPr>
              <a:t>500</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i="1" dirty="0">
                <a:latin typeface="Consolas"/>
                <a:ea typeface="Lato"/>
                <a:cs typeface="Lato"/>
              </a:rPr>
              <a:t># Moves the bullet by its vel</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bullets</a:t>
            </a:r>
            <a:r>
              <a:rPr lang="en-US" b="1" dirty="0" err="1">
                <a:latin typeface="Consolas"/>
                <a:ea typeface="Lato"/>
                <a:cs typeface="Lato"/>
              </a:rPr>
              <a:t>.</a:t>
            </a:r>
            <a:r>
              <a:rPr lang="en-US" dirty="0" err="1">
                <a:latin typeface="Consolas"/>
                <a:ea typeface="Lato"/>
                <a:cs typeface="Lato"/>
              </a:rPr>
              <a:t>pop</a:t>
            </a:r>
            <a:r>
              <a:rPr lang="en-US" b="1" dirty="0">
                <a:latin typeface="Consolas"/>
                <a:ea typeface="Lato"/>
                <a:cs typeface="Lato"/>
              </a:rPr>
              <a:t>(</a:t>
            </a:r>
            <a:r>
              <a:rPr lang="en-US" dirty="0" err="1">
                <a:latin typeface="Consolas"/>
                <a:ea typeface="Lato"/>
                <a:cs typeface="Lato"/>
              </a:rPr>
              <a:t>bullets</a:t>
            </a:r>
            <a:r>
              <a:rPr lang="en-US" b="1" dirty="0" err="1">
                <a:latin typeface="Consolas"/>
                <a:ea typeface="Lato"/>
                <a:cs typeface="Lato"/>
              </a:rPr>
              <a:t>.</a:t>
            </a:r>
            <a:r>
              <a:rPr lang="en-US" dirty="0" err="1">
                <a:latin typeface="Consolas"/>
                <a:ea typeface="Lato"/>
                <a:cs typeface="Lato"/>
              </a:rPr>
              <a:t>index</a:t>
            </a:r>
            <a:r>
              <a:rPr lang="en-US" b="1" dirty="0">
                <a:latin typeface="Consolas"/>
                <a:ea typeface="Lato"/>
                <a:cs typeface="Lato"/>
              </a:rPr>
              <a:t>(</a:t>
            </a:r>
            <a:r>
              <a:rPr lang="en-US" dirty="0">
                <a:latin typeface="Consolas"/>
                <a:ea typeface="Lato"/>
                <a:cs typeface="Lato"/>
              </a:rPr>
              <a:t>bullet</a:t>
            </a:r>
            <a:r>
              <a:rPr lang="en-US" b="1" dirty="0">
                <a:latin typeface="Consolas"/>
                <a:ea typeface="Lato"/>
                <a:cs typeface="Lato"/>
              </a:rPr>
              <a:t>))</a:t>
            </a:r>
            <a:r>
              <a:rPr lang="en-US" dirty="0">
                <a:latin typeface="Consolas"/>
                <a:ea typeface="Lato"/>
                <a:cs typeface="Lato"/>
              </a:rPr>
              <a:t>  </a:t>
            </a:r>
            <a:r>
              <a:rPr lang="en-US" i="1" dirty="0">
                <a:latin typeface="Consolas"/>
                <a:ea typeface="Lato"/>
                <a:cs typeface="Lato"/>
              </a:rPr>
              <a:t># This will remove the bullet if it is off the screen</a:t>
            </a:r>
            <a:endParaRPr lang="en-US" dirty="0"/>
          </a:p>
          <a:p>
            <a:endParaRPr lang="en-US" dirty="0">
              <a:latin typeface="Lato"/>
              <a:ea typeface="Lato"/>
              <a:cs typeface="Lato"/>
            </a:endParaRPr>
          </a:p>
        </p:txBody>
      </p:sp>
    </p:spTree>
    <p:extLst>
      <p:ext uri="{BB962C8B-B14F-4D97-AF65-F5344CB8AC3E}">
        <p14:creationId xmlns:p14="http://schemas.microsoft.com/office/powerpoint/2010/main" val="3171607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083D74-C98B-4F1B-A8B3-A7B45C717098}"/>
              </a:ext>
            </a:extLst>
          </p:cNvPr>
          <p:cNvSpPr txBox="1"/>
          <p:nvPr/>
        </p:nvSpPr>
        <p:spPr>
          <a:xfrm>
            <a:off x="-5750" y="-5750"/>
            <a:ext cx="12203501" cy="81253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Shooting the Bullet</a:t>
            </a:r>
          </a:p>
          <a:p>
            <a:r>
              <a:rPr lang="en-US" dirty="0">
                <a:latin typeface="Lato"/>
                <a:ea typeface="Lato"/>
                <a:cs typeface="Lato"/>
              </a:rPr>
              <a:t>We are first going to change our jump key to be the up arrow (just change </a:t>
            </a:r>
            <a:r>
              <a:rPr lang="en-US" dirty="0" err="1">
                <a:latin typeface="Lato"/>
                <a:ea typeface="Lato"/>
                <a:cs typeface="Lato"/>
              </a:rPr>
              <a:t>pygame.K_SPACE</a:t>
            </a:r>
            <a:r>
              <a:rPr lang="en-US" dirty="0">
                <a:latin typeface="Lato"/>
                <a:ea typeface="Lato"/>
                <a:cs typeface="Lato"/>
              </a:rPr>
              <a:t> to </a:t>
            </a:r>
            <a:r>
              <a:rPr lang="en-US" dirty="0" err="1">
                <a:latin typeface="Lato"/>
                <a:ea typeface="Lato"/>
                <a:cs typeface="Lato"/>
              </a:rPr>
              <a:t>pygame.K_UP</a:t>
            </a:r>
            <a:r>
              <a:rPr lang="en-US" dirty="0">
                <a:latin typeface="Lato"/>
                <a:ea typeface="Lato"/>
                <a:cs typeface="Lato"/>
              </a:rPr>
              <a:t>). Then we are going to create a new if statement that will check if the space bar is clicked. If it is we will create a new bullet, give it a velocity and start moving it.</a:t>
            </a:r>
          </a:p>
          <a:p>
            <a:r>
              <a:rPr lang="en-US" i="1" dirty="0">
                <a:latin typeface="Consolas"/>
                <a:ea typeface="Lato"/>
                <a:cs typeface="Lato"/>
              </a:rPr>
              <a:t># Goes inside the while loop, under keys = ...</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keys</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K_SPACE</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left</a:t>
            </a:r>
            <a:r>
              <a:rPr lang="en-US" b="1" dirty="0">
                <a:latin typeface="Consolas"/>
                <a:ea typeface="Lato"/>
                <a:cs typeface="Lato"/>
              </a:rPr>
              <a:t>:</a:t>
            </a:r>
            <a:r>
              <a:rPr lang="en-US" dirty="0">
                <a:latin typeface="Consolas"/>
                <a:ea typeface="Lato"/>
                <a:cs typeface="Lato"/>
              </a:rPr>
              <a:t>
        facing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facing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len</a:t>
            </a:r>
            <a:r>
              <a:rPr lang="en-US" b="1" dirty="0">
                <a:latin typeface="Consolas"/>
                <a:ea typeface="Lato"/>
                <a:cs typeface="Lato"/>
              </a:rPr>
              <a:t>(</a:t>
            </a:r>
            <a:r>
              <a:rPr lang="en-US" dirty="0">
                <a:latin typeface="Consolas"/>
                <a:ea typeface="Lato"/>
                <a:cs typeface="Lato"/>
              </a:rPr>
              <a:t>bullets</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b="1" dirty="0">
                <a:latin typeface="Consolas"/>
                <a:ea typeface="Lato"/>
                <a:cs typeface="Lato"/>
              </a:rPr>
              <a:t>5:</a:t>
            </a:r>
            <a:r>
              <a:rPr lang="en-US" dirty="0">
                <a:latin typeface="Consolas"/>
                <a:ea typeface="Lato"/>
                <a:cs typeface="Lato"/>
              </a:rPr>
              <a:t>  </a:t>
            </a:r>
            <a:r>
              <a:rPr lang="en-US" i="1" dirty="0">
                <a:latin typeface="Consolas"/>
                <a:ea typeface="Lato"/>
                <a:cs typeface="Lato"/>
              </a:rPr>
              <a:t># This will make sure we cannot exceed 5 bullets on the screen at once</a:t>
            </a:r>
            <a:r>
              <a:rPr lang="en-US" dirty="0">
                <a:latin typeface="Consolas"/>
                <a:ea typeface="Lato"/>
                <a:cs typeface="Lato"/>
              </a:rPr>
              <a:t>
        </a:t>
            </a:r>
            <a:r>
              <a:rPr lang="en-US" dirty="0" err="1">
                <a:latin typeface="Consolas"/>
                <a:ea typeface="Lato"/>
                <a:cs typeface="Lato"/>
              </a:rPr>
              <a:t>bullets</a:t>
            </a:r>
            <a:r>
              <a:rPr lang="en-US" b="1" dirty="0" err="1">
                <a:latin typeface="Consolas"/>
                <a:ea typeface="Lato"/>
                <a:cs typeface="Lato"/>
              </a:rPr>
              <a:t>.</a:t>
            </a:r>
            <a:r>
              <a:rPr lang="en-US" dirty="0" err="1">
                <a:latin typeface="Consolas"/>
                <a:ea typeface="Lato"/>
                <a:cs typeface="Lato"/>
              </a:rPr>
              <a:t>append</a:t>
            </a:r>
            <a:r>
              <a:rPr lang="en-US" b="1" dirty="0">
                <a:latin typeface="Consolas"/>
                <a:ea typeface="Lato"/>
                <a:cs typeface="Lato"/>
              </a:rPr>
              <a:t>(</a:t>
            </a:r>
            <a:r>
              <a:rPr lang="en-US" dirty="0">
                <a:latin typeface="Consolas"/>
                <a:ea typeface="Lato"/>
                <a:cs typeface="Lato"/>
              </a:rPr>
              <a:t>projectile</a:t>
            </a:r>
            <a:r>
              <a:rPr lang="en-US" b="1" dirty="0">
                <a:latin typeface="Consolas"/>
                <a:ea typeface="Lato"/>
                <a:cs typeface="Lato"/>
              </a:rPr>
              <a:t>(</a:t>
            </a:r>
            <a:r>
              <a:rPr lang="en-US" dirty="0">
                <a:latin typeface="Consolas"/>
                <a:ea typeface="Lato"/>
                <a:cs typeface="Lato"/>
              </a:rPr>
              <a:t>round</a:t>
            </a:r>
            <a:r>
              <a:rPr lang="en-US" b="1" dirty="0">
                <a:latin typeface="Consolas"/>
                <a:ea typeface="Lato"/>
                <a:cs typeface="Lato"/>
              </a:rPr>
              <a:t>(</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width</a:t>
            </a:r>
            <a:r>
              <a:rPr lang="en-US" b="1" dirty="0">
                <a:latin typeface="Consolas"/>
                <a:ea typeface="Lato"/>
                <a:cs typeface="Lato"/>
              </a:rPr>
              <a:t>//2),</a:t>
            </a:r>
            <a:r>
              <a:rPr lang="en-US" dirty="0">
                <a:latin typeface="Consolas"/>
                <a:ea typeface="Lato"/>
                <a:cs typeface="Lato"/>
              </a:rPr>
              <a:t> round</a:t>
            </a:r>
            <a:r>
              <a:rPr lang="en-US" b="1" dirty="0">
                <a:latin typeface="Consolas"/>
                <a:ea typeface="Lato"/>
                <a:cs typeface="Lato"/>
              </a:rPr>
              <a:t>(</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height</a:t>
            </a:r>
            <a:r>
              <a:rPr lang="en-US" b="1" dirty="0">
                <a:latin typeface="Consolas"/>
                <a:ea typeface="Lato"/>
                <a:cs typeface="Lato"/>
              </a:rPr>
              <a:t>//2),</a:t>
            </a:r>
            <a:r>
              <a:rPr lang="en-US" dirty="0">
                <a:latin typeface="Consolas"/>
                <a:ea typeface="Lato"/>
                <a:cs typeface="Lato"/>
              </a:rPr>
              <a:t> </a:t>
            </a:r>
            <a:r>
              <a:rPr lang="en-US" b="1" dirty="0">
                <a:latin typeface="Consolas"/>
                <a:ea typeface="Lato"/>
                <a:cs typeface="Lato"/>
              </a:rPr>
              <a:t>6,</a:t>
            </a:r>
            <a:r>
              <a:rPr lang="en-US" dirty="0">
                <a:latin typeface="Consolas"/>
                <a:ea typeface="Lato"/>
                <a:cs typeface="Lato"/>
              </a:rPr>
              <a:t> </a:t>
            </a:r>
            <a:r>
              <a:rPr lang="en-US" b="1" dirty="0">
                <a:latin typeface="Consolas"/>
                <a:ea typeface="Lato"/>
                <a:cs typeface="Lato"/>
              </a:rPr>
              <a:t>(0,0,0),</a:t>
            </a:r>
            <a:r>
              <a:rPr lang="en-US" dirty="0">
                <a:latin typeface="Consolas"/>
                <a:ea typeface="Lato"/>
                <a:cs typeface="Lato"/>
              </a:rPr>
              <a:t> facing</a:t>
            </a:r>
            <a:r>
              <a:rPr lang="en-US" b="1" dirty="0">
                <a:latin typeface="Consolas"/>
                <a:ea typeface="Lato"/>
                <a:cs typeface="Lato"/>
              </a:rPr>
              <a:t>))</a:t>
            </a:r>
            <a:r>
              <a:rPr lang="en-US" dirty="0">
                <a:latin typeface="Consolas"/>
                <a:ea typeface="Lato"/>
                <a:cs typeface="Lato"/>
              </a:rPr>
              <a:t> 
</a:t>
            </a:r>
            <a:r>
              <a:rPr lang="en-US" i="1" dirty="0">
                <a:latin typeface="Consolas"/>
                <a:ea typeface="Lato"/>
                <a:cs typeface="Lato"/>
              </a:rPr>
              <a:t># This will create a bullet starting at the middle of the character</a:t>
            </a:r>
            <a:r>
              <a:rPr lang="en-US" dirty="0">
                <a:latin typeface="Consolas"/>
                <a:ea typeface="Lato"/>
                <a:cs typeface="Lato"/>
              </a:rPr>
              <a:t>
</a:t>
            </a:r>
            <a:endParaRPr lang="en-US" dirty="0"/>
          </a:p>
          <a:p>
            <a:r>
              <a:rPr lang="en-US" dirty="0">
                <a:ea typeface="+mn-lt"/>
                <a:cs typeface="+mn-lt"/>
              </a:rPr>
              <a:t>And the last thing to do is to draw our bullets inside </a:t>
            </a:r>
            <a:r>
              <a:rPr lang="en-US" dirty="0" err="1">
                <a:ea typeface="+mn-lt"/>
                <a:cs typeface="+mn-lt"/>
              </a:rPr>
              <a:t>redrawGameWindow</a:t>
            </a:r>
            <a:r>
              <a:rPr lang="en-US" dirty="0">
                <a:ea typeface="+mn-lt"/>
                <a:cs typeface="+mn-lt"/>
              </a:rPr>
              <a:t>().</a:t>
            </a:r>
            <a:br>
              <a:rPr lang="en-US" dirty="0">
                <a:ea typeface="+mn-lt"/>
                <a:cs typeface="+mn-lt"/>
              </a:rPr>
            </a:br>
            <a:endParaRPr lang="en-US" dirty="0">
              <a:ea typeface="+mn-lt"/>
              <a:cs typeface="+mn-lt"/>
            </a:endParaRPr>
          </a:p>
          <a:p>
            <a:r>
              <a:rPr lang="en-US" b="1" dirty="0">
                <a:latin typeface="Consolas"/>
                <a:ea typeface="Lato"/>
                <a:cs typeface="Lato"/>
              </a:rPr>
              <a:t>def</a:t>
            </a:r>
            <a:r>
              <a:rPr lang="en-US" dirty="0">
                <a:latin typeface="Consolas"/>
                <a:ea typeface="Lato"/>
                <a:cs typeface="Lato"/>
              </a:rPr>
              <a:t> </a:t>
            </a:r>
            <a:r>
              <a:rPr lang="en-US" dirty="0" err="1">
                <a:latin typeface="Consolas"/>
                <a:ea typeface="Lato"/>
                <a:cs typeface="Lato"/>
              </a:rPr>
              <a:t>redrawGameWindow</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bg</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(0,0))</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draw</a:t>
            </a:r>
            <a:r>
              <a:rPr lang="en-US" b="1" dirty="0">
                <a:latin typeface="Consolas"/>
                <a:ea typeface="Lato"/>
                <a:cs typeface="Lato"/>
              </a:rPr>
              <a:t>(</a:t>
            </a:r>
            <a:r>
              <a:rPr lang="en-US" dirty="0">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for</a:t>
            </a:r>
            <a:r>
              <a:rPr lang="en-US" dirty="0">
                <a:latin typeface="Consolas"/>
                <a:ea typeface="Lato"/>
                <a:cs typeface="Lato"/>
              </a:rPr>
              <a:t> bullet </a:t>
            </a:r>
            <a:r>
              <a:rPr lang="en-US" b="1" dirty="0">
                <a:latin typeface="Consolas"/>
                <a:ea typeface="Lato"/>
                <a:cs typeface="Lato"/>
              </a:rPr>
              <a:t>in</a:t>
            </a:r>
            <a:r>
              <a:rPr lang="en-US" dirty="0">
                <a:latin typeface="Consolas"/>
                <a:ea typeface="Lato"/>
                <a:cs typeface="Lato"/>
              </a:rPr>
              <a:t> bullets</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draw</a:t>
            </a:r>
            <a:r>
              <a:rPr lang="en-US" b="1" dirty="0">
                <a:latin typeface="Consolas"/>
                <a:ea typeface="Lato"/>
                <a:cs typeface="Lato"/>
              </a:rPr>
              <a:t>(</a:t>
            </a:r>
            <a:r>
              <a:rPr lang="en-US" dirty="0">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display</a:t>
            </a:r>
            <a:r>
              <a:rPr lang="en-US" b="1" dirty="0" err="1">
                <a:latin typeface="Consolas"/>
                <a:ea typeface="Lato"/>
                <a:cs typeface="Lato"/>
              </a:rPr>
              <a:t>.</a:t>
            </a:r>
            <a:r>
              <a:rPr lang="en-US" dirty="0" err="1">
                <a:latin typeface="Consolas"/>
                <a:ea typeface="Lato"/>
                <a:cs typeface="Lato"/>
              </a:rPr>
              <a:t>update</a:t>
            </a:r>
            <a:r>
              <a:rPr lang="en-US" b="1" dirty="0">
                <a:latin typeface="Consolas"/>
                <a:ea typeface="Lato"/>
                <a:cs typeface="Lato"/>
              </a:rPr>
              <a:t>()</a:t>
            </a:r>
            <a:r>
              <a:rPr lang="en-US" dirty="0">
                <a:latin typeface="Consolas"/>
                <a:ea typeface="Lato"/>
                <a:cs typeface="Lato"/>
              </a:rPr>
              <a:t>
</a:t>
            </a:r>
            <a:endParaRPr lang="en-US" dirty="0"/>
          </a:p>
          <a:p>
            <a:r>
              <a:rPr lang="en-US" dirty="0">
                <a:ea typeface="+mn-lt"/>
                <a:cs typeface="+mn-lt"/>
              </a:rPr>
              <a:t>Now we can fire bullets!</a:t>
            </a:r>
            <a:endParaRPr lang="en-US" dirty="0"/>
          </a:p>
          <a:p>
            <a:endParaRPr lang="en-US" dirty="0">
              <a:latin typeface="Lato"/>
              <a:ea typeface="Lato"/>
              <a:cs typeface="Lato"/>
            </a:endParaRPr>
          </a:p>
        </p:txBody>
      </p:sp>
    </p:spTree>
    <p:extLst>
      <p:ext uri="{BB962C8B-B14F-4D97-AF65-F5344CB8AC3E}">
        <p14:creationId xmlns:p14="http://schemas.microsoft.com/office/powerpoint/2010/main" val="3047216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DBF308-48E3-4E57-B4E8-12A44A76A97A}"/>
              </a:ext>
            </a:extLst>
          </p:cNvPr>
          <p:cNvSpPr txBox="1"/>
          <p:nvPr/>
        </p:nvSpPr>
        <p:spPr>
          <a:xfrm>
            <a:off x="-5750" y="-5751"/>
            <a:ext cx="1210285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Loading Images</a:t>
            </a:r>
            <a:endParaRPr lang="en-US" dirty="0">
              <a:cs typeface="Calibri"/>
            </a:endParaRPr>
          </a:p>
          <a:p>
            <a:r>
              <a:rPr lang="en-US" dirty="0">
                <a:ea typeface="+mn-lt"/>
                <a:cs typeface="+mn-lt"/>
              </a:rPr>
              <a:t>The following lists will be used a class variables to store our images for the enemy. We will place these lists inside of a class that we create in the next step.</a:t>
            </a:r>
            <a:endParaRPr lang="en-US">
              <a:cs typeface="Calibri" panose="020F0502020204030204"/>
            </a:endParaRPr>
          </a:p>
          <a:p>
            <a:r>
              <a:rPr lang="en-US" dirty="0" err="1">
                <a:latin typeface="Consolas"/>
                <a:ea typeface="Lato"/>
                <a:cs typeface="Calibri"/>
              </a:rPr>
              <a:t>walkRight</a:t>
            </a:r>
            <a:r>
              <a:rPr lang="en-US" dirty="0">
                <a:latin typeface="Consolas"/>
                <a:ea typeface="Lato"/>
                <a:cs typeface="Calibri"/>
              </a:rPr>
              <a:t> </a:t>
            </a:r>
            <a:r>
              <a:rPr lang="en-US" b="1" dirty="0">
                <a:latin typeface="Consolas"/>
                <a:ea typeface="Lato"/>
                <a:cs typeface="Calibri"/>
              </a:rPr>
              <a:t>=</a:t>
            </a:r>
            <a:r>
              <a:rPr lang="en-US" dirty="0">
                <a:latin typeface="Consolas"/>
                <a:ea typeface="Lato"/>
                <a:cs typeface="Calibri"/>
              </a:rPr>
              <a:t> </a:t>
            </a:r>
            <a:r>
              <a:rPr lang="en-US" b="1" dirty="0">
                <a:latin typeface="Consolas"/>
                <a:ea typeface="Lato"/>
                <a:cs typeface="Calibri"/>
              </a:rPr>
              <a:t>[</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'R1E.png'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'R2E.png'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'R3E.png'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'R4E.png'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'R5E.png'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'R6E.png'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'R7E.png'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'R8E.png'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'R9E.png'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'R10E.png'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'R11E.png'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walkLeft</a:t>
            </a:r>
            <a:r>
              <a:rPr lang="en-US" dirty="0">
                <a:latin typeface="Consolas"/>
                <a:ea typeface="Lato"/>
                <a:cs typeface="Calibri"/>
              </a:rPr>
              <a:t> </a:t>
            </a:r>
            <a:r>
              <a:rPr lang="en-US" b="1" dirty="0">
                <a:latin typeface="Consolas"/>
                <a:ea typeface="Lato"/>
                <a:cs typeface="Calibri"/>
              </a:rPr>
              <a:t>=</a:t>
            </a:r>
            <a:r>
              <a:rPr lang="en-US" dirty="0">
                <a:latin typeface="Consolas"/>
                <a:ea typeface="Lato"/>
                <a:cs typeface="Calibri"/>
              </a:rPr>
              <a:t> </a:t>
            </a:r>
            <a:r>
              <a:rPr lang="en-US" b="1" dirty="0">
                <a:latin typeface="Consolas"/>
                <a:ea typeface="Lato"/>
                <a:cs typeface="Calibri"/>
              </a:rPr>
              <a:t>[</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'L1E.png'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'L2E.png'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'L3E.png'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'L4E.png'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'L5E.png'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'L6E.png'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'L7E.png'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'L8E.png'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'L9E.png'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'L10E.png'</a:t>
            </a:r>
            <a:r>
              <a:rPr lang="en-US" b="1" dirty="0">
                <a:latin typeface="Consolas"/>
                <a:ea typeface="Lato"/>
                <a:cs typeface="Calibri"/>
              </a:rPr>
              <a:t>),</a:t>
            </a:r>
            <a:r>
              <a:rPr lang="en-US" dirty="0">
                <a:latin typeface="Consolas"/>
                <a:ea typeface="Lato"/>
                <a:cs typeface="Calibri"/>
              </a:rPr>
              <a:t> </a:t>
            </a:r>
            <a:r>
              <a:rPr lang="en-US" dirty="0" err="1">
                <a:latin typeface="Consolas"/>
                <a:ea typeface="Lato"/>
                <a:cs typeface="Calibri"/>
              </a:rPr>
              <a:t>pygame</a:t>
            </a:r>
            <a:r>
              <a:rPr lang="en-US" b="1" dirty="0" err="1">
                <a:latin typeface="Consolas"/>
                <a:ea typeface="Lato"/>
                <a:cs typeface="Calibri"/>
              </a:rPr>
              <a:t>.</a:t>
            </a:r>
            <a:r>
              <a:rPr lang="en-US" dirty="0" err="1">
                <a:latin typeface="Consolas"/>
                <a:ea typeface="Lato"/>
                <a:cs typeface="Calibri"/>
              </a:rPr>
              <a:t>image</a:t>
            </a:r>
            <a:r>
              <a:rPr lang="en-US" b="1" dirty="0" err="1">
                <a:latin typeface="Consolas"/>
                <a:ea typeface="Lato"/>
                <a:cs typeface="Calibri"/>
              </a:rPr>
              <a:t>.</a:t>
            </a:r>
            <a:r>
              <a:rPr lang="en-US" dirty="0" err="1">
                <a:latin typeface="Consolas"/>
                <a:ea typeface="Lato"/>
                <a:cs typeface="Calibri"/>
              </a:rPr>
              <a:t>load</a:t>
            </a:r>
            <a:r>
              <a:rPr lang="en-US" b="1" dirty="0">
                <a:latin typeface="Consolas"/>
                <a:ea typeface="Lato"/>
                <a:cs typeface="Calibri"/>
              </a:rPr>
              <a:t>(</a:t>
            </a:r>
            <a:r>
              <a:rPr lang="en-US" dirty="0">
                <a:latin typeface="Consolas"/>
                <a:ea typeface="Lato"/>
                <a:cs typeface="Calibri"/>
              </a:rPr>
              <a:t>'L11E.png'</a:t>
            </a:r>
            <a:r>
              <a:rPr lang="en-US" b="1" dirty="0">
                <a:latin typeface="Consolas"/>
                <a:ea typeface="Lato"/>
                <a:cs typeface="Calibri"/>
              </a:rPr>
              <a:t>)]</a:t>
            </a:r>
            <a:endParaRPr lang="en-US" dirty="0"/>
          </a:p>
          <a:p>
            <a:endParaRPr lang="en-US" dirty="0">
              <a:latin typeface="Lato"/>
              <a:ea typeface="Lato"/>
              <a:cs typeface="Lato"/>
            </a:endParaRPr>
          </a:p>
        </p:txBody>
      </p:sp>
    </p:spTree>
    <p:extLst>
      <p:ext uri="{BB962C8B-B14F-4D97-AF65-F5344CB8AC3E}">
        <p14:creationId xmlns:p14="http://schemas.microsoft.com/office/powerpoint/2010/main" val="3334632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37ACB-9399-48F2-8C1F-08ACF656E2EA}"/>
              </a:ext>
            </a:extLst>
          </p:cNvPr>
          <p:cNvSpPr txBox="1"/>
          <p:nvPr/>
        </p:nvSpPr>
        <p:spPr>
          <a:xfrm>
            <a:off x="8627" y="-5751"/>
            <a:ext cx="12117236"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Enemy Class</a:t>
            </a:r>
          </a:p>
          <a:p>
            <a:r>
              <a:rPr lang="en-US" dirty="0">
                <a:latin typeface="Lato"/>
                <a:ea typeface="Lato"/>
                <a:cs typeface="Lato"/>
              </a:rPr>
              <a:t>Like we've done in the previous tutorials we will use a class to create our enemy. We will start by pasting the code from above into our class. Then we will create the __</a:t>
            </a:r>
            <a:r>
              <a:rPr lang="en-US" dirty="0" err="1">
                <a:latin typeface="Lato"/>
                <a:ea typeface="Lato"/>
                <a:cs typeface="Lato"/>
              </a:rPr>
              <a:t>init</a:t>
            </a:r>
            <a:r>
              <a:rPr lang="en-US" dirty="0">
                <a:latin typeface="Lato"/>
                <a:ea typeface="Lato"/>
                <a:cs typeface="Lato"/>
              </a:rPr>
              <a:t>__ method and set up some basic attributes for our enemy.</a:t>
            </a:r>
          </a:p>
          <a:p>
            <a:r>
              <a:rPr lang="en-US" b="1" dirty="0">
                <a:latin typeface="Consolas"/>
                <a:ea typeface="Lato"/>
                <a:cs typeface="Lato"/>
              </a:rPr>
              <a:t>class</a:t>
            </a:r>
            <a:r>
              <a:rPr lang="en-US" dirty="0">
                <a:latin typeface="Consolas"/>
                <a:ea typeface="Lato"/>
                <a:cs typeface="Lato"/>
              </a:rPr>
              <a:t> enemy</a:t>
            </a:r>
            <a:r>
              <a:rPr lang="en-US" b="1" dirty="0">
                <a:latin typeface="Consolas"/>
                <a:ea typeface="Lato"/>
                <a:cs typeface="Lato"/>
              </a:rPr>
              <a:t>(</a:t>
            </a:r>
            <a:r>
              <a:rPr lang="en-US" dirty="0">
                <a:latin typeface="Consolas"/>
                <a:ea typeface="Lato"/>
                <a:cs typeface="Lato"/>
              </a:rPr>
              <a:t>object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walkRight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'R1E.png'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'R2E.png'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'R3E.png'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'R4E.png'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'R5E.png'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'R6E.png'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'R7E.png'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'R8E.png'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'R9E.png'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'R10E.png'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'R11E.png'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walkLeft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'L1E.png'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'L2E.png'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'L3E.png'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'L4E.png'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'L5E.png'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'L6E.png'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'L7E.png'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'L8E.png'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'L9E.png'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'L10E.png'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'L11E.png'</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__</a:t>
            </a:r>
            <a:r>
              <a:rPr lang="en-US" dirty="0" err="1">
                <a:latin typeface="Consolas"/>
                <a:ea typeface="Lato"/>
                <a:cs typeface="Lato"/>
              </a:rPr>
              <a:t>init</a:t>
            </a:r>
            <a:r>
              <a:rPr lang="en-US" dirty="0">
                <a:latin typeface="Consolas"/>
                <a:ea typeface="Lato"/>
                <a:cs typeface="Lato"/>
              </a:rPr>
              <a:t>__</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x</a:t>
            </a:r>
            <a:r>
              <a:rPr lang="en-US" b="1" dirty="0">
                <a:latin typeface="Consolas"/>
                <a:ea typeface="Lato"/>
                <a:cs typeface="Lato"/>
              </a:rPr>
              <a:t>,</a:t>
            </a:r>
            <a:r>
              <a:rPr lang="en-US" dirty="0">
                <a:latin typeface="Consolas"/>
                <a:ea typeface="Lato"/>
                <a:cs typeface="Lato"/>
              </a:rPr>
              <a:t> y</a:t>
            </a:r>
            <a:r>
              <a:rPr lang="en-US" b="1" dirty="0">
                <a:latin typeface="Consolas"/>
                <a:ea typeface="Lato"/>
                <a:cs typeface="Lato"/>
              </a:rPr>
              <a:t>,</a:t>
            </a:r>
            <a:r>
              <a:rPr lang="en-US" dirty="0">
                <a:latin typeface="Consolas"/>
                <a:ea typeface="Lato"/>
                <a:cs typeface="Lato"/>
              </a:rPr>
              <a:t> width</a:t>
            </a:r>
            <a:r>
              <a:rPr lang="en-US" b="1" dirty="0">
                <a:latin typeface="Consolas"/>
                <a:ea typeface="Lato"/>
                <a:cs typeface="Lato"/>
              </a:rPr>
              <a:t>,</a:t>
            </a:r>
            <a:r>
              <a:rPr lang="en-US" dirty="0">
                <a:latin typeface="Consolas"/>
                <a:ea typeface="Lato"/>
                <a:cs typeface="Lato"/>
              </a:rPr>
              <a:t> height</a:t>
            </a:r>
            <a:r>
              <a:rPr lang="en-US" b="1" dirty="0">
                <a:latin typeface="Consolas"/>
                <a:ea typeface="Lato"/>
                <a:cs typeface="Lato"/>
              </a:rPr>
              <a:t>,</a:t>
            </a:r>
            <a:r>
              <a:rPr lang="en-US" dirty="0">
                <a:latin typeface="Consolas"/>
                <a:ea typeface="Lato"/>
                <a:cs typeface="Lato"/>
              </a:rPr>
              <a:t> end</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x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y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width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width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height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height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path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x</a:t>
            </a:r>
            <a:r>
              <a:rPr lang="en-US" b="1" dirty="0">
                <a:latin typeface="Consolas"/>
                <a:ea typeface="Lato"/>
                <a:cs typeface="Lato"/>
              </a:rPr>
              <a:t>,</a:t>
            </a:r>
            <a:r>
              <a:rPr lang="en-US" dirty="0">
                <a:latin typeface="Consolas"/>
                <a:ea typeface="Lato"/>
                <a:cs typeface="Lato"/>
              </a:rPr>
              <a:t> end</a:t>
            </a:r>
            <a:r>
              <a:rPr lang="en-US" b="1" dirty="0">
                <a:latin typeface="Consolas"/>
                <a:ea typeface="Lato"/>
                <a:cs typeface="Lato"/>
              </a:rPr>
              <a:t>]</a:t>
            </a:r>
            <a:r>
              <a:rPr lang="en-US" dirty="0">
                <a:latin typeface="Consolas"/>
                <a:ea typeface="Lato"/>
                <a:cs typeface="Lato"/>
              </a:rPr>
              <a:t>  </a:t>
            </a:r>
            <a:r>
              <a:rPr lang="en-US" i="1" dirty="0">
                <a:latin typeface="Consolas"/>
                <a:ea typeface="Lato"/>
                <a:cs typeface="Lato"/>
              </a:rPr>
              <a:t># This will define where our enemy starts and finishes their path.</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3</a:t>
            </a:r>
            <a:endParaRPr lang="en-US" dirty="0"/>
          </a:p>
        </p:txBody>
      </p:sp>
    </p:spTree>
    <p:extLst>
      <p:ext uri="{BB962C8B-B14F-4D97-AF65-F5344CB8AC3E}">
        <p14:creationId xmlns:p14="http://schemas.microsoft.com/office/powerpoint/2010/main" val="869771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A90366-BAAE-4DC9-AF06-605DE6A8E891}"/>
              </a:ext>
            </a:extLst>
          </p:cNvPr>
          <p:cNvSpPr txBox="1"/>
          <p:nvPr/>
        </p:nvSpPr>
        <p:spPr>
          <a:xfrm>
            <a:off x="-5751" y="-5751"/>
            <a:ext cx="1207410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The next method we will add will be the draw() method. This will work similarly to our player classes draw method as we will also be doing animation in here.</a:t>
            </a:r>
          </a:p>
          <a:p>
            <a:r>
              <a:rPr lang="en-US" i="1" dirty="0">
                <a:latin typeface="Consolas"/>
                <a:ea typeface="Lato"/>
                <a:cs typeface="Lato"/>
              </a:rPr>
              <a:t># Goes inside the enemy class</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draw</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win</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move</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33:</a:t>
            </a:r>
            <a:r>
              <a:rPr lang="en-US" dirty="0">
                <a:latin typeface="Consolas"/>
                <a:ea typeface="Lato"/>
                <a:cs typeface="Lato"/>
              </a:rPr>
              <a:t> </a:t>
            </a:r>
            <a:r>
              <a:rPr lang="en-US" i="1" dirty="0">
                <a:latin typeface="Consolas"/>
                <a:ea typeface="Lato"/>
                <a:cs typeface="Lato"/>
              </a:rPr>
              <a:t># Since we have 11 images for each </a:t>
            </a:r>
            <a:r>
              <a:rPr lang="en-US" i="1" dirty="0" err="1">
                <a:latin typeface="Consolas"/>
                <a:ea typeface="Lato"/>
                <a:cs typeface="Lato"/>
              </a:rPr>
              <a:t>animtion</a:t>
            </a:r>
            <a:r>
              <a:rPr lang="en-US" i="1" dirty="0">
                <a:latin typeface="Consolas"/>
                <a:ea typeface="Lato"/>
                <a:cs typeface="Lato"/>
              </a:rPr>
              <a:t> our upper bound is 33. </a:t>
            </a:r>
            <a:r>
              <a:rPr lang="en-US" dirty="0">
                <a:latin typeface="Consolas"/>
                <a:ea typeface="Lato"/>
                <a:cs typeface="Lato"/>
              </a:rPr>
              <a:t>
                                 </a:t>
            </a:r>
            <a:r>
              <a:rPr lang="en-US" i="1" dirty="0">
                <a:latin typeface="Consolas"/>
                <a:ea typeface="Lato"/>
                <a:cs typeface="Lato"/>
              </a:rPr>
              <a:t># We will show each image for 3 frames. 3 x 11 = 33.</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i="1" dirty="0">
                <a:latin typeface="Consolas"/>
                <a:ea typeface="Lato"/>
                <a:cs typeface="Lato"/>
              </a:rPr>
              <a:t># If we are moving to the right we will display our </a:t>
            </a:r>
            <a:r>
              <a:rPr lang="en-US" i="1" dirty="0" err="1">
                <a:latin typeface="Consolas"/>
                <a:ea typeface="Lato"/>
                <a:cs typeface="Lato"/>
              </a:rPr>
              <a:t>walkRight</a:t>
            </a:r>
            <a:r>
              <a:rPr lang="en-US" i="1" dirty="0">
                <a:latin typeface="Consolas"/>
                <a:ea typeface="Lato"/>
                <a:cs typeface="Lato"/>
              </a:rPr>
              <a:t> images</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walkRight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i="1" dirty="0">
                <a:latin typeface="Consolas"/>
                <a:ea typeface="Lato"/>
                <a:cs typeface="Lato"/>
              </a:rPr>
              <a:t># Otherwise we will display the </a:t>
            </a:r>
            <a:r>
              <a:rPr lang="en-US" i="1" dirty="0" err="1">
                <a:latin typeface="Consolas"/>
                <a:ea typeface="Lato"/>
                <a:cs typeface="Lato"/>
              </a:rPr>
              <a:t>walkLeft</a:t>
            </a:r>
            <a:r>
              <a:rPr lang="en-US" i="1" dirty="0">
                <a:latin typeface="Consolas"/>
                <a:ea typeface="Lato"/>
                <a:cs typeface="Lato"/>
              </a:rPr>
              <a:t> images</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walkLeft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endParaRPr lang="en-US" dirty="0"/>
          </a:p>
        </p:txBody>
      </p:sp>
    </p:spTree>
    <p:extLst>
      <p:ext uri="{BB962C8B-B14F-4D97-AF65-F5344CB8AC3E}">
        <p14:creationId xmlns:p14="http://schemas.microsoft.com/office/powerpoint/2010/main" val="4146748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B4127-9A70-464D-BCCE-5A1C882DD112}"/>
              </a:ext>
            </a:extLst>
          </p:cNvPr>
          <p:cNvSpPr txBox="1"/>
          <p:nvPr/>
        </p:nvSpPr>
        <p:spPr>
          <a:xfrm>
            <a:off x="-5750" y="-5751"/>
            <a:ext cx="12102859"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The next method we add will be the move() method. This will move our enemy every frame. Since we want our enemy to be moving along a path we must figure out how much to move the enemy by and in what direction. We call this move method from our draw class as every time we draw the enemy we want to move first move it to a new position.</a:t>
            </a:r>
          </a:p>
          <a:p>
            <a:r>
              <a:rPr lang="en-US" i="1" dirty="0">
                <a:latin typeface="Consolas"/>
                <a:ea typeface="Lato"/>
                <a:cs typeface="Lato"/>
              </a:rPr>
              <a:t># Goes inside the enemy class</a:t>
            </a:r>
            <a:r>
              <a:rPr lang="en-US" b="1" dirty="0">
                <a:latin typeface="Consolas"/>
                <a:ea typeface="Lato"/>
                <a:cs typeface="Lato"/>
              </a:rPr>
              <a:t>
def</a:t>
            </a:r>
            <a:r>
              <a:rPr lang="en-US" dirty="0">
                <a:latin typeface="Consolas"/>
                <a:ea typeface="Lato"/>
                <a:cs typeface="Lato"/>
              </a:rPr>
              <a:t> move</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i="1" dirty="0">
                <a:latin typeface="Consolas"/>
                <a:ea typeface="Lato"/>
                <a:cs typeface="Lato"/>
              </a:rPr>
              <a:t># If we are moving right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path</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b="1" dirty="0">
                <a:latin typeface="Consolas"/>
                <a:ea typeface="Lato"/>
                <a:cs typeface="Lato"/>
              </a:rPr>
              <a:t>:</a:t>
            </a:r>
            <a:r>
              <a:rPr lang="en-US" dirty="0">
                <a:latin typeface="Consolas"/>
                <a:ea typeface="Lato"/>
                <a:cs typeface="Lato"/>
              </a:rPr>
              <a:t> </a:t>
            </a:r>
            <a:r>
              <a:rPr lang="en-US" i="1" dirty="0">
                <a:latin typeface="Consolas"/>
                <a:ea typeface="Lato"/>
                <a:cs typeface="Lato"/>
              </a:rPr>
              <a:t># If we have not reached the furthest right point on our path.</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i="1" dirty="0">
                <a:latin typeface="Consolas"/>
                <a:ea typeface="Lato"/>
                <a:cs typeface="Lato"/>
              </a:rPr>
              <a:t># Change direction and move back the other way</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i="1" dirty="0">
                <a:latin typeface="Consolas"/>
                <a:ea typeface="Lato"/>
                <a:cs typeface="Lato"/>
              </a:rPr>
              <a:t># If we are moving left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path</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b="1" dirty="0">
                <a:latin typeface="Consolas"/>
                <a:ea typeface="Lato"/>
                <a:cs typeface="Lato"/>
              </a:rPr>
              <a:t>:</a:t>
            </a:r>
            <a:r>
              <a:rPr lang="en-US" dirty="0">
                <a:latin typeface="Consolas"/>
                <a:ea typeface="Lato"/>
                <a:cs typeface="Lato"/>
              </a:rPr>
              <a:t> </a:t>
            </a:r>
            <a:r>
              <a:rPr lang="en-US" i="1" dirty="0">
                <a:latin typeface="Consolas"/>
                <a:ea typeface="Lato"/>
                <a:cs typeface="Lato"/>
              </a:rPr>
              <a:t># If we have not reached the furthest left point on our path</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i="1" dirty="0">
                <a:latin typeface="Consolas"/>
                <a:ea typeface="Lato"/>
                <a:cs typeface="Lato"/>
              </a:rPr>
              <a:t># Change direction</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endParaRPr lang="en-US" dirty="0"/>
          </a:p>
        </p:txBody>
      </p:sp>
    </p:spTree>
    <p:extLst>
      <p:ext uri="{BB962C8B-B14F-4D97-AF65-F5344CB8AC3E}">
        <p14:creationId xmlns:p14="http://schemas.microsoft.com/office/powerpoint/2010/main" val="4255665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7" name="Freeform: Shape 26">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9D9039EA-877C-455F-A70E-4B34E22EEC3D}"/>
              </a:ext>
            </a:extLst>
          </p:cNvPr>
          <p:cNvSpPr txBox="1"/>
          <p:nvPr/>
        </p:nvSpPr>
        <p:spPr>
          <a:xfrm>
            <a:off x="765051" y="431321"/>
            <a:ext cx="3384000" cy="56994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dirty="0">
                <a:solidFill>
                  <a:schemeClr val="bg1">
                    <a:alpha val="60000"/>
                  </a:schemeClr>
                </a:solidFill>
              </a:rPr>
              <a:t>Creating an Enemy</a:t>
            </a:r>
            <a:endParaRPr lang="en-US" dirty="0">
              <a:solidFill>
                <a:schemeClr val="bg1">
                  <a:alpha val="60000"/>
                </a:schemeClr>
              </a:solidFill>
              <a:cs typeface="Calibri"/>
            </a:endParaRPr>
          </a:p>
          <a:p>
            <a:pPr indent="-228600">
              <a:lnSpc>
                <a:spcPct val="90000"/>
              </a:lnSpc>
              <a:spcAft>
                <a:spcPts val="600"/>
              </a:spcAft>
              <a:buFont typeface="Arial" panose="020B0604020202020204" pitchFamily="34" charset="0"/>
              <a:buChar char="•"/>
            </a:pPr>
            <a:r>
              <a:rPr lang="en-US" dirty="0">
                <a:solidFill>
                  <a:schemeClr val="bg1">
                    <a:alpha val="60000"/>
                  </a:schemeClr>
                </a:solidFill>
              </a:rPr>
              <a:t>Now that we've created an enemy class we need to create an instance of that class. We will do this the same way we created an instance of our player class (man). Just outside and above our main loop.</a:t>
            </a:r>
            <a:endParaRPr lang="en-US" dirty="0">
              <a:solidFill>
                <a:schemeClr val="bg1">
                  <a:alpha val="60000"/>
                </a:schemeClr>
              </a:solidFill>
              <a:cs typeface="Calibri"/>
            </a:endParaRPr>
          </a:p>
          <a:p>
            <a:pPr indent="-228600">
              <a:lnSpc>
                <a:spcPct val="90000"/>
              </a:lnSpc>
              <a:spcAft>
                <a:spcPts val="600"/>
              </a:spcAft>
              <a:buFont typeface="Arial" panose="020B0604020202020204" pitchFamily="34" charset="0"/>
              <a:buChar char="•"/>
            </a:pPr>
            <a:r>
              <a:rPr lang="en-US" dirty="0">
                <a:solidFill>
                  <a:schemeClr val="bg1">
                    <a:alpha val="60000"/>
                  </a:schemeClr>
                </a:solidFill>
              </a:rPr>
              <a:t>goblin </a:t>
            </a:r>
            <a:r>
              <a:rPr lang="en-US" b="1" dirty="0">
                <a:solidFill>
                  <a:schemeClr val="bg1">
                    <a:alpha val="60000"/>
                  </a:schemeClr>
                </a:solidFill>
              </a:rPr>
              <a:t>=</a:t>
            </a:r>
            <a:r>
              <a:rPr lang="en-US" dirty="0">
                <a:solidFill>
                  <a:schemeClr val="bg1">
                    <a:alpha val="60000"/>
                  </a:schemeClr>
                </a:solidFill>
              </a:rPr>
              <a:t> enemy</a:t>
            </a:r>
            <a:r>
              <a:rPr lang="en-US" b="1" dirty="0">
                <a:solidFill>
                  <a:schemeClr val="bg1">
                    <a:alpha val="60000"/>
                  </a:schemeClr>
                </a:solidFill>
              </a:rPr>
              <a:t>(100,</a:t>
            </a:r>
            <a:r>
              <a:rPr lang="en-US" dirty="0">
                <a:solidFill>
                  <a:schemeClr val="bg1">
                    <a:alpha val="60000"/>
                  </a:schemeClr>
                </a:solidFill>
              </a:rPr>
              <a:t> </a:t>
            </a:r>
            <a:r>
              <a:rPr lang="en-US" b="1" dirty="0">
                <a:solidFill>
                  <a:schemeClr val="bg1">
                    <a:alpha val="60000"/>
                  </a:schemeClr>
                </a:solidFill>
              </a:rPr>
              <a:t>410,</a:t>
            </a:r>
            <a:r>
              <a:rPr lang="en-US" dirty="0">
                <a:solidFill>
                  <a:schemeClr val="bg1">
                    <a:alpha val="60000"/>
                  </a:schemeClr>
                </a:solidFill>
              </a:rPr>
              <a:t> </a:t>
            </a:r>
            <a:r>
              <a:rPr lang="en-US" b="1" dirty="0">
                <a:solidFill>
                  <a:schemeClr val="bg1">
                    <a:alpha val="60000"/>
                  </a:schemeClr>
                </a:solidFill>
              </a:rPr>
              <a:t>64,</a:t>
            </a:r>
            <a:r>
              <a:rPr lang="en-US" dirty="0">
                <a:solidFill>
                  <a:schemeClr val="bg1">
                    <a:alpha val="60000"/>
                  </a:schemeClr>
                </a:solidFill>
              </a:rPr>
              <a:t> </a:t>
            </a:r>
            <a:r>
              <a:rPr lang="en-US" b="1" dirty="0">
                <a:solidFill>
                  <a:schemeClr val="bg1">
                    <a:alpha val="60000"/>
                  </a:schemeClr>
                </a:solidFill>
              </a:rPr>
              <a:t>64,</a:t>
            </a:r>
            <a:r>
              <a:rPr lang="en-US" dirty="0">
                <a:solidFill>
                  <a:schemeClr val="bg1">
                    <a:alpha val="60000"/>
                  </a:schemeClr>
                </a:solidFill>
              </a:rPr>
              <a:t> </a:t>
            </a:r>
            <a:r>
              <a:rPr lang="en-US" b="1" dirty="0">
                <a:solidFill>
                  <a:schemeClr val="bg1">
                    <a:alpha val="60000"/>
                  </a:schemeClr>
                </a:solidFill>
              </a:rPr>
              <a:t>300)</a:t>
            </a:r>
            <a:r>
              <a:rPr lang="en-US" dirty="0">
                <a:solidFill>
                  <a:schemeClr val="bg1">
                    <a:alpha val="60000"/>
                  </a:schemeClr>
                </a:solidFill>
              </a:rPr>
              <a:t>
</a:t>
            </a:r>
            <a:endParaRPr lang="en-US" dirty="0">
              <a:solidFill>
                <a:schemeClr val="bg1">
                  <a:alpha val="60000"/>
                </a:schemeClr>
              </a:solidFill>
              <a:cs typeface="Calibri"/>
            </a:endParaRPr>
          </a:p>
          <a:p>
            <a:pPr indent="-228600">
              <a:lnSpc>
                <a:spcPct val="90000"/>
              </a:lnSpc>
              <a:spcAft>
                <a:spcPts val="600"/>
              </a:spcAft>
              <a:buFont typeface="Arial" panose="020B0604020202020204" pitchFamily="34" charset="0"/>
              <a:buChar char="•"/>
            </a:pPr>
            <a:r>
              <a:rPr lang="en-US" dirty="0">
                <a:solidFill>
                  <a:schemeClr val="bg1">
                    <a:alpha val="60000"/>
                  </a:schemeClr>
                </a:solidFill>
              </a:rPr>
              <a:t>Now that we've created an instance we need to draw our goblin on the window. We will place the following code inside or </a:t>
            </a:r>
            <a:r>
              <a:rPr lang="en-US" dirty="0" err="1">
                <a:solidFill>
                  <a:schemeClr val="bg1">
                    <a:alpha val="60000"/>
                  </a:schemeClr>
                </a:solidFill>
              </a:rPr>
              <a:t>redrawGameWindow</a:t>
            </a:r>
            <a:r>
              <a:rPr lang="en-US" dirty="0">
                <a:solidFill>
                  <a:schemeClr val="bg1">
                    <a:alpha val="60000"/>
                  </a:schemeClr>
                </a:solidFill>
              </a:rPr>
              <a:t> function.</a:t>
            </a:r>
            <a:br>
              <a:rPr lang="en-US" dirty="0"/>
            </a:br>
            <a:endParaRPr lang="en-US" dirty="0">
              <a:solidFill>
                <a:schemeClr val="bg1">
                  <a:alpha val="60000"/>
                </a:schemeClr>
              </a:solidFill>
              <a:cs typeface="Calibri"/>
            </a:endParaRPr>
          </a:p>
          <a:p>
            <a:pPr indent="-228600">
              <a:lnSpc>
                <a:spcPct val="90000"/>
              </a:lnSpc>
              <a:spcAft>
                <a:spcPts val="600"/>
              </a:spcAft>
              <a:buFont typeface="Arial" panose="020B0604020202020204" pitchFamily="34" charset="0"/>
              <a:buChar char="•"/>
            </a:pPr>
            <a:r>
              <a:rPr lang="en-US" dirty="0" err="1">
                <a:solidFill>
                  <a:schemeClr val="bg1">
                    <a:alpha val="60000"/>
                  </a:schemeClr>
                </a:solidFill>
              </a:rPr>
              <a:t>goblin</a:t>
            </a:r>
            <a:r>
              <a:rPr lang="en-US" b="1" dirty="0" err="1">
                <a:solidFill>
                  <a:schemeClr val="bg1">
                    <a:alpha val="60000"/>
                  </a:schemeClr>
                </a:solidFill>
              </a:rPr>
              <a:t>.</a:t>
            </a:r>
            <a:r>
              <a:rPr lang="en-US" dirty="0" err="1">
                <a:solidFill>
                  <a:schemeClr val="bg1">
                    <a:alpha val="60000"/>
                  </a:schemeClr>
                </a:solidFill>
              </a:rPr>
              <a:t>draw</a:t>
            </a:r>
            <a:r>
              <a:rPr lang="en-US" b="1" dirty="0">
                <a:solidFill>
                  <a:schemeClr val="bg1">
                    <a:alpha val="60000"/>
                  </a:schemeClr>
                </a:solidFill>
              </a:rPr>
              <a:t>()</a:t>
            </a:r>
            <a:r>
              <a:rPr lang="en-US" dirty="0">
                <a:solidFill>
                  <a:schemeClr val="bg1">
                    <a:alpha val="60000"/>
                  </a:schemeClr>
                </a:solidFill>
              </a:rPr>
              <a:t>
</a:t>
            </a:r>
            <a:endParaRPr lang="en-US" dirty="0">
              <a:solidFill>
                <a:schemeClr val="bg1">
                  <a:alpha val="60000"/>
                </a:schemeClr>
              </a:solidFill>
              <a:cs typeface="Calibri"/>
            </a:endParaRPr>
          </a:p>
          <a:p>
            <a:pPr indent="-228600">
              <a:lnSpc>
                <a:spcPct val="90000"/>
              </a:lnSpc>
              <a:spcAft>
                <a:spcPts val="600"/>
              </a:spcAft>
              <a:buFont typeface="Arial" panose="020B0604020202020204" pitchFamily="34" charset="0"/>
              <a:buChar char="•"/>
            </a:pPr>
            <a:r>
              <a:rPr lang="en-US" dirty="0">
                <a:solidFill>
                  <a:schemeClr val="bg1">
                    <a:alpha val="60000"/>
                  </a:schemeClr>
                </a:solidFill>
              </a:rPr>
              <a:t>And now our goblin should be appearing on the screen and walking around!</a:t>
            </a:r>
            <a:endParaRPr lang="en-US" dirty="0">
              <a:solidFill>
                <a:schemeClr val="bg1">
                  <a:alpha val="60000"/>
                </a:schemeClr>
              </a:solidFill>
              <a:cs typeface="Calibri"/>
            </a:endParaRPr>
          </a:p>
          <a:p>
            <a:pPr indent="-228600">
              <a:lnSpc>
                <a:spcPct val="90000"/>
              </a:lnSpc>
              <a:spcAft>
                <a:spcPts val="600"/>
              </a:spcAft>
              <a:buFont typeface="Arial" panose="020B0604020202020204" pitchFamily="34" charset="0"/>
              <a:buChar char="•"/>
            </a:pPr>
            <a:endParaRPr lang="en-US" sz="1300">
              <a:solidFill>
                <a:schemeClr val="bg1">
                  <a:alpha val="60000"/>
                </a:schemeClr>
              </a:solidFill>
            </a:endParaRPr>
          </a:p>
        </p:txBody>
      </p:sp>
      <p:pic>
        <p:nvPicPr>
          <p:cNvPr id="3" name="Рисунок 3">
            <a:extLst>
              <a:ext uri="{FF2B5EF4-FFF2-40B4-BE49-F238E27FC236}">
                <a16:creationId xmlns:a16="http://schemas.microsoft.com/office/drawing/2014/main" id="{DA2CBB9C-D0E0-4EC6-9FA0-1B3CCFF213D5}"/>
              </a:ext>
            </a:extLst>
          </p:cNvPr>
          <p:cNvPicPr>
            <a:picLocks noChangeAspect="1"/>
          </p:cNvPicPr>
          <p:nvPr/>
        </p:nvPicPr>
        <p:blipFill rotWithShape="1">
          <a:blip r:embed="rId2"/>
          <a:srcRect r="-2" b="4998"/>
          <a:stretch/>
        </p:blipFill>
        <p:spPr>
          <a:xfrm>
            <a:off x="5544654" y="643469"/>
            <a:ext cx="5746983" cy="5571062"/>
          </a:xfrm>
          <a:prstGeom prst="rect">
            <a:avLst/>
          </a:prstGeom>
        </p:spPr>
      </p:pic>
    </p:spTree>
    <p:extLst>
      <p:ext uri="{BB962C8B-B14F-4D97-AF65-F5344CB8AC3E}">
        <p14:creationId xmlns:p14="http://schemas.microsoft.com/office/powerpoint/2010/main" val="2417244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F7710-EE58-4FAE-A3D1-94D94F595BBF}"/>
              </a:ext>
            </a:extLst>
          </p:cNvPr>
          <p:cNvSpPr txBox="1"/>
          <p:nvPr/>
        </p:nvSpPr>
        <p:spPr>
          <a:xfrm>
            <a:off x="-5750" y="-5751"/>
            <a:ext cx="1211723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Hit Boxes</a:t>
            </a:r>
          </a:p>
          <a:p>
            <a:r>
              <a:rPr lang="en-US" dirty="0">
                <a:latin typeface="Lato"/>
                <a:ea typeface="Lato"/>
                <a:cs typeface="Lato"/>
              </a:rPr>
              <a:t>The term "hit box" is often used to represent the box around an object which represents its "hittable space". Since we often use complex objects and shapes to depict characters or other items in a game we create a hit box for all of these items. This makes it much easier to check for collision as collision between non-rectangular shapes is extremely complicated. We attempt to make these boxes fit the characters shape as precisely as possible but it is difficult to make them perfect.</a:t>
            </a:r>
          </a:p>
          <a:p>
            <a:r>
              <a:rPr lang="en-US" dirty="0">
                <a:latin typeface="Lato"/>
                <a:ea typeface="Lato"/>
                <a:cs typeface="Lato"/>
              </a:rPr>
              <a:t>We will start by creating hit boxes for all of our objects. Then we check if these boxes collide with one another using some basic math.</a:t>
            </a:r>
          </a:p>
          <a:p>
            <a:r>
              <a:rPr lang="en-US" dirty="0">
                <a:latin typeface="Lato"/>
                <a:ea typeface="Lato"/>
                <a:cs typeface="Lato"/>
              </a:rPr>
              <a:t>The first hit box we define will be for our player class.</a:t>
            </a:r>
          </a:p>
          <a:p>
            <a:r>
              <a:rPr lang="en-US" i="1" dirty="0">
                <a:latin typeface="Consolas"/>
                <a:ea typeface="Lato"/>
                <a:cs typeface="Lato"/>
              </a:rPr>
              <a:t># This goes inside the player class in the __</a:t>
            </a:r>
            <a:r>
              <a:rPr lang="en-US" i="1" dirty="0" err="1">
                <a:latin typeface="Consolas"/>
                <a:ea typeface="Lato"/>
                <a:cs typeface="Lato"/>
              </a:rPr>
              <a:t>init</a:t>
            </a:r>
            <a:r>
              <a:rPr lang="en-US" i="1" dirty="0">
                <a:latin typeface="Consolas"/>
                <a:ea typeface="Lato"/>
                <a:cs typeface="Lato"/>
              </a:rPr>
              <a:t>__ method</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hitbox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28,</a:t>
            </a:r>
            <a:r>
              <a:rPr lang="en-US" dirty="0">
                <a:latin typeface="Consolas"/>
                <a:ea typeface="Lato"/>
                <a:cs typeface="Lato"/>
              </a:rPr>
              <a:t> </a:t>
            </a:r>
            <a:r>
              <a:rPr lang="en-US" b="1" dirty="0">
                <a:latin typeface="Consolas"/>
                <a:ea typeface="Lato"/>
                <a:cs typeface="Lato"/>
              </a:rPr>
              <a:t>60)</a:t>
            </a:r>
            <a:r>
              <a:rPr lang="en-US" dirty="0">
                <a:latin typeface="Consolas"/>
                <a:ea typeface="Lato"/>
                <a:cs typeface="Lato"/>
              </a:rPr>
              <a:t>
</a:t>
            </a:r>
            <a:r>
              <a:rPr lang="en-US" i="1" dirty="0">
                <a:latin typeface="Consolas"/>
                <a:ea typeface="Lato"/>
                <a:cs typeface="Lato"/>
              </a:rPr>
              <a:t># The elements in the hitbox are (top left x, top left y, width, height)</a:t>
            </a:r>
            <a:r>
              <a:rPr lang="en-US" dirty="0">
                <a:latin typeface="Consolas"/>
                <a:ea typeface="Lato"/>
                <a:cs typeface="Lato"/>
              </a:rPr>
              <a:t>
</a:t>
            </a:r>
            <a:endParaRPr lang="en-US" dirty="0"/>
          </a:p>
          <a:p>
            <a:r>
              <a:rPr lang="en-US" dirty="0">
                <a:ea typeface="+mn-lt"/>
                <a:cs typeface="+mn-lt"/>
              </a:rPr>
              <a:t>Since our player moves we will have to constantly redefine the hit box from within the draw method of our player class. To do this we will simply copy the line from above into the draw method.</a:t>
            </a:r>
            <a:endParaRPr lang="en-US" dirty="0"/>
          </a:p>
          <a:p>
            <a:endParaRPr lang="en-US" dirty="0">
              <a:latin typeface="Lato"/>
              <a:ea typeface="Lato"/>
              <a:cs typeface="Lato"/>
            </a:endParaRPr>
          </a:p>
        </p:txBody>
      </p:sp>
    </p:spTree>
    <p:extLst>
      <p:ext uri="{BB962C8B-B14F-4D97-AF65-F5344CB8AC3E}">
        <p14:creationId xmlns:p14="http://schemas.microsoft.com/office/powerpoint/2010/main" val="4273502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5BC8D2-EA48-4B5E-AD31-A0FDC0949342}"/>
              </a:ext>
            </a:extLst>
          </p:cNvPr>
          <p:cNvSpPr txBox="1"/>
          <p:nvPr/>
        </p:nvSpPr>
        <p:spPr>
          <a:xfrm>
            <a:off x="8626" y="-5751"/>
            <a:ext cx="12102860" cy="9510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Our </a:t>
            </a:r>
            <a:r>
              <a:rPr lang="en-US" b="1" dirty="0">
                <a:latin typeface="Lato"/>
                <a:ea typeface="Lato"/>
                <a:cs typeface="Lato"/>
              </a:rPr>
              <a:t>player</a:t>
            </a:r>
            <a:r>
              <a:rPr lang="en-US" dirty="0">
                <a:latin typeface="Lato"/>
                <a:ea typeface="Lato"/>
                <a:cs typeface="Lato"/>
              </a:rPr>
              <a:t> class should now look like the following.</a:t>
            </a:r>
          </a:p>
          <a:p>
            <a:r>
              <a:rPr lang="en-US" b="1" dirty="0">
                <a:latin typeface="Consolas"/>
                <a:ea typeface="Lato"/>
                <a:cs typeface="Lato"/>
              </a:rPr>
              <a:t>class</a:t>
            </a:r>
            <a:r>
              <a:rPr lang="en-US" dirty="0">
                <a:latin typeface="Consolas"/>
                <a:ea typeface="Lato"/>
                <a:cs typeface="Lato"/>
              </a:rPr>
              <a:t> player</a:t>
            </a:r>
            <a:r>
              <a:rPr lang="en-US" b="1" dirty="0">
                <a:latin typeface="Consolas"/>
                <a:ea typeface="Lato"/>
                <a:cs typeface="Lato"/>
              </a:rPr>
              <a:t>(</a:t>
            </a:r>
            <a:r>
              <a:rPr lang="en-US" dirty="0">
                <a:latin typeface="Consolas"/>
                <a:ea typeface="Lato"/>
                <a:cs typeface="Lato"/>
              </a:rPr>
              <a:t>object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__</a:t>
            </a:r>
            <a:r>
              <a:rPr lang="en-US" dirty="0" err="1">
                <a:latin typeface="Consolas"/>
                <a:ea typeface="Lato"/>
                <a:cs typeface="Lato"/>
              </a:rPr>
              <a:t>init</a:t>
            </a:r>
            <a:r>
              <a:rPr lang="en-US" dirty="0">
                <a:latin typeface="Consolas"/>
                <a:ea typeface="Lato"/>
                <a:cs typeface="Lato"/>
              </a:rPr>
              <a:t>__</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y</a:t>
            </a:r>
            <a:r>
              <a:rPr lang="en-US" b="1" dirty="0" err="1">
                <a:latin typeface="Consolas"/>
                <a:ea typeface="Lato"/>
                <a:cs typeface="Lato"/>
              </a:rPr>
              <a:t>,</a:t>
            </a:r>
            <a:r>
              <a:rPr lang="en-US" dirty="0" err="1">
                <a:latin typeface="Consolas"/>
                <a:ea typeface="Lato"/>
                <a:cs typeface="Lato"/>
              </a:rPr>
              <a:t>width</a:t>
            </a:r>
            <a:r>
              <a:rPr lang="en-US" b="1" dirty="0" err="1">
                <a:latin typeface="Consolas"/>
                <a:ea typeface="Lato"/>
                <a:cs typeface="Lato"/>
              </a:rPr>
              <a:t>,</a:t>
            </a:r>
            <a:r>
              <a:rPr lang="en-US" dirty="0" err="1">
                <a:latin typeface="Consolas"/>
                <a:ea typeface="Lato"/>
                <a:cs typeface="Lato"/>
              </a:rPr>
              <a:t>height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x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y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width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width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height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height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5</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isJump</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jumpCount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standing</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True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hitbox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17,</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11,</a:t>
            </a:r>
            <a:r>
              <a:rPr lang="en-US" dirty="0">
                <a:latin typeface="Consolas"/>
                <a:ea typeface="Lato"/>
                <a:cs typeface="Lato"/>
              </a:rPr>
              <a:t> </a:t>
            </a:r>
            <a:r>
              <a:rPr lang="en-US" b="1" dirty="0">
                <a:latin typeface="Consolas"/>
                <a:ea typeface="Lato"/>
                <a:cs typeface="Lato"/>
              </a:rPr>
              <a:t>29,</a:t>
            </a:r>
            <a:r>
              <a:rPr lang="en-US" dirty="0">
                <a:latin typeface="Consolas"/>
                <a:ea typeface="Lato"/>
                <a:cs typeface="Lato"/>
              </a:rPr>
              <a:t> </a:t>
            </a:r>
            <a:r>
              <a:rPr lang="en-US" b="1" dirty="0">
                <a:latin typeface="Consolas"/>
                <a:ea typeface="Lato"/>
                <a:cs typeface="Lato"/>
              </a:rPr>
              <a:t>52)</a:t>
            </a:r>
            <a:r>
              <a:rPr lang="en-US" dirty="0">
                <a:latin typeface="Consolas"/>
                <a:ea typeface="Lato"/>
                <a:cs typeface="Lato"/>
              </a:rPr>
              <a:t> </a:t>
            </a:r>
            <a:r>
              <a:rPr lang="en-US" i="1" dirty="0">
                <a:latin typeface="Consolas"/>
                <a:ea typeface="Lato"/>
                <a:cs typeface="Lato"/>
              </a:rPr>
              <a:t># NEW</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draw</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win</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27:</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b="1" dirty="0">
                <a:latin typeface="Consolas"/>
                <a:ea typeface="Lato"/>
                <a:cs typeface="Lato"/>
              </a:rPr>
              <a:t>not(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standing</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left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walkLeft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err="1">
                <a:latin typeface="Consolas"/>
                <a:ea typeface="Lato"/>
                <a:cs typeface="Lato"/>
              </a:rPr>
              <a:t>elif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right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walkRight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err="1">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right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walkRight</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walkLeft</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hitbox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17,</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11,</a:t>
            </a:r>
            <a:r>
              <a:rPr lang="en-US" dirty="0">
                <a:latin typeface="Consolas"/>
                <a:ea typeface="Lato"/>
                <a:cs typeface="Lato"/>
              </a:rPr>
              <a:t> </a:t>
            </a:r>
            <a:r>
              <a:rPr lang="en-US" b="1" dirty="0">
                <a:latin typeface="Consolas"/>
                <a:ea typeface="Lato"/>
                <a:cs typeface="Lato"/>
              </a:rPr>
              <a:t>29,</a:t>
            </a:r>
            <a:r>
              <a:rPr lang="en-US" dirty="0">
                <a:latin typeface="Consolas"/>
                <a:ea typeface="Lato"/>
                <a:cs typeface="Lato"/>
              </a:rPr>
              <a:t> </a:t>
            </a:r>
            <a:r>
              <a:rPr lang="en-US" b="1" dirty="0">
                <a:latin typeface="Consolas"/>
                <a:ea typeface="Lato"/>
                <a:cs typeface="Lato"/>
              </a:rPr>
              <a:t>52)</a:t>
            </a:r>
            <a:r>
              <a:rPr lang="en-US" dirty="0">
                <a:latin typeface="Consolas"/>
                <a:ea typeface="Lato"/>
                <a:cs typeface="Lato"/>
              </a:rPr>
              <a:t> </a:t>
            </a:r>
            <a:r>
              <a:rPr lang="en-US" i="1" dirty="0">
                <a:latin typeface="Consolas"/>
                <a:ea typeface="Lato"/>
                <a:cs typeface="Lato"/>
              </a:rPr>
              <a:t># NEW</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draw</a:t>
            </a:r>
            <a:r>
              <a:rPr lang="en-US" b="1" dirty="0" err="1">
                <a:latin typeface="Consolas"/>
                <a:ea typeface="Lato"/>
                <a:cs typeface="Lato"/>
              </a:rPr>
              <a:t>.</a:t>
            </a:r>
            <a:r>
              <a:rPr lang="en-US" dirty="0" err="1">
                <a:latin typeface="Consolas"/>
                <a:ea typeface="Lato"/>
                <a:cs typeface="Lato"/>
              </a:rPr>
              <a:t>rect</a:t>
            </a:r>
            <a:r>
              <a:rPr lang="en-US" b="1" dirty="0">
                <a:latin typeface="Consolas"/>
                <a:ea typeface="Lato"/>
                <a:cs typeface="Lato"/>
              </a:rPr>
              <a:t>(</a:t>
            </a:r>
            <a:r>
              <a:rPr lang="en-US" dirty="0">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(255,0,0),</a:t>
            </a:r>
            <a:r>
              <a:rPr lang="en-US" dirty="0">
                <a:latin typeface="Consolas"/>
                <a:ea typeface="Lato"/>
                <a:cs typeface="Lato"/>
              </a:rPr>
              <a:t> self</a:t>
            </a:r>
            <a:r>
              <a:rPr lang="en-US" b="1" dirty="0">
                <a:latin typeface="Consolas"/>
                <a:ea typeface="Lato"/>
                <a:cs typeface="Lato"/>
              </a:rPr>
              <a:t>.</a:t>
            </a:r>
            <a:r>
              <a:rPr lang="en-US" dirty="0">
                <a:latin typeface="Consolas"/>
                <a:ea typeface="Lato"/>
                <a:cs typeface="Lato"/>
              </a:rPr>
              <a:t>hitbox</a:t>
            </a:r>
            <a:r>
              <a:rPr lang="en-US" b="1" dirty="0">
                <a:latin typeface="Consolas"/>
                <a:ea typeface="Lato"/>
                <a:cs typeface="Lato"/>
              </a:rPr>
              <a:t>,2)</a:t>
            </a:r>
            <a:r>
              <a:rPr lang="en-US" dirty="0">
                <a:latin typeface="Consolas"/>
                <a:ea typeface="Lato"/>
                <a:cs typeface="Lato"/>
              </a:rPr>
              <a:t> </a:t>
            </a:r>
            <a:r>
              <a:rPr lang="en-US" i="1" dirty="0">
                <a:latin typeface="Consolas"/>
                <a:ea typeface="Lato"/>
                <a:cs typeface="Lato"/>
              </a:rPr>
              <a:t># To draw the hit box around the player</a:t>
            </a:r>
            <a:endParaRPr lang="en-US" dirty="0"/>
          </a:p>
        </p:txBody>
      </p:sp>
    </p:spTree>
    <p:extLst>
      <p:ext uri="{BB962C8B-B14F-4D97-AF65-F5344CB8AC3E}">
        <p14:creationId xmlns:p14="http://schemas.microsoft.com/office/powerpoint/2010/main" val="745218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308F85-B589-49E5-AF2E-D0FC9DE9C568}"/>
              </a:ext>
            </a:extLst>
          </p:cNvPr>
          <p:cNvSpPr txBox="1"/>
          <p:nvPr/>
        </p:nvSpPr>
        <p:spPr>
          <a:xfrm>
            <a:off x="-5750" y="-5751"/>
            <a:ext cx="12088482" cy="150502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We will repeat this process in the </a:t>
            </a:r>
            <a:r>
              <a:rPr lang="en-US" b="1" dirty="0">
                <a:latin typeface="Lato"/>
                <a:ea typeface="Lato"/>
                <a:cs typeface="Lato"/>
              </a:rPr>
              <a:t>enemy</a:t>
            </a:r>
            <a:r>
              <a:rPr lang="en-US" dirty="0">
                <a:latin typeface="Lato"/>
                <a:ea typeface="Lato"/>
                <a:cs typeface="Lato"/>
              </a:rPr>
              <a:t> class.</a:t>
            </a:r>
            <a:br>
              <a:rPr lang="en-US" dirty="0"/>
            </a:br>
            <a:r>
              <a:rPr lang="en-US" dirty="0">
                <a:latin typeface="Lato"/>
                <a:ea typeface="Lato"/>
                <a:cs typeface="Lato"/>
              </a:rPr>
              <a:t>And after adding in the hit box we will also define a new method called hit.</a:t>
            </a:r>
          </a:p>
          <a:p>
            <a:r>
              <a:rPr lang="en-US" b="1" dirty="0">
                <a:latin typeface="Consolas"/>
                <a:ea typeface="Lato"/>
                <a:cs typeface="Lato"/>
              </a:rPr>
              <a:t>class</a:t>
            </a:r>
            <a:r>
              <a:rPr lang="en-US" dirty="0">
                <a:latin typeface="Consolas"/>
                <a:ea typeface="Lato"/>
                <a:cs typeface="Lato"/>
              </a:rPr>
              <a:t> enemy</a:t>
            </a:r>
            <a:r>
              <a:rPr lang="en-US" b="1" dirty="0">
                <a:latin typeface="Consolas"/>
                <a:ea typeface="Lato"/>
                <a:cs typeface="Lato"/>
              </a:rPr>
              <a:t>(</a:t>
            </a:r>
            <a:r>
              <a:rPr lang="en-US" dirty="0">
                <a:latin typeface="Consolas"/>
                <a:ea typeface="Lato"/>
                <a:cs typeface="Lato"/>
              </a:rPr>
              <a:t>object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walkRight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'R1E.png'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'R2E.png'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'R3E.png'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'R4E.png'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'R5E.png'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'R6E.png'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'R7E.png'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'R8E.png'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'R9E.png'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'R10E.png'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'R11E.png'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walkLeft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'L1E.png'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'L2E.png'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'L3E.png'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'L4E.png'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'L5E.png'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'L6E.png'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'L7E.png'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'L8E.png'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'L9E.png'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'L10E.png'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'L11E.png'</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__</a:t>
            </a:r>
            <a:r>
              <a:rPr lang="en-US" dirty="0" err="1">
                <a:latin typeface="Consolas"/>
                <a:ea typeface="Lato"/>
                <a:cs typeface="Lato"/>
              </a:rPr>
              <a:t>init</a:t>
            </a:r>
            <a:r>
              <a:rPr lang="en-US" dirty="0">
                <a:latin typeface="Consolas"/>
                <a:ea typeface="Lato"/>
                <a:cs typeface="Lato"/>
              </a:rPr>
              <a:t>__</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x</a:t>
            </a:r>
            <a:r>
              <a:rPr lang="en-US" b="1" dirty="0">
                <a:latin typeface="Consolas"/>
                <a:ea typeface="Lato"/>
                <a:cs typeface="Lato"/>
              </a:rPr>
              <a:t>,</a:t>
            </a:r>
            <a:r>
              <a:rPr lang="en-US" dirty="0">
                <a:latin typeface="Consolas"/>
                <a:ea typeface="Lato"/>
                <a:cs typeface="Lato"/>
              </a:rPr>
              <a:t> y</a:t>
            </a:r>
            <a:r>
              <a:rPr lang="en-US" b="1" dirty="0">
                <a:latin typeface="Consolas"/>
                <a:ea typeface="Lato"/>
                <a:cs typeface="Lato"/>
              </a:rPr>
              <a:t>,</a:t>
            </a:r>
            <a:r>
              <a:rPr lang="en-US" dirty="0">
                <a:latin typeface="Consolas"/>
                <a:ea typeface="Lato"/>
                <a:cs typeface="Lato"/>
              </a:rPr>
              <a:t> width</a:t>
            </a:r>
            <a:r>
              <a:rPr lang="en-US" b="1" dirty="0">
                <a:latin typeface="Consolas"/>
                <a:ea typeface="Lato"/>
                <a:cs typeface="Lato"/>
              </a:rPr>
              <a:t>,</a:t>
            </a:r>
            <a:r>
              <a:rPr lang="en-US" dirty="0">
                <a:latin typeface="Consolas"/>
                <a:ea typeface="Lato"/>
                <a:cs typeface="Lato"/>
              </a:rPr>
              <a:t> height</a:t>
            </a:r>
            <a:r>
              <a:rPr lang="en-US" b="1" dirty="0">
                <a:latin typeface="Consolas"/>
                <a:ea typeface="Lato"/>
                <a:cs typeface="Lato"/>
              </a:rPr>
              <a:t>,</a:t>
            </a:r>
            <a:r>
              <a:rPr lang="en-US" dirty="0">
                <a:latin typeface="Consolas"/>
                <a:ea typeface="Lato"/>
                <a:cs typeface="Lato"/>
              </a:rPr>
              <a:t> end</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x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y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width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width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height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height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end</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end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path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end</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3</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hitbox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17,</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a:t>
            </a:r>
            <a:r>
              <a:rPr lang="en-US" dirty="0">
                <a:latin typeface="Consolas"/>
                <a:ea typeface="Lato"/>
                <a:cs typeface="Lato"/>
              </a:rPr>
              <a:t> </a:t>
            </a:r>
            <a:r>
              <a:rPr lang="en-US" b="1" dirty="0">
                <a:latin typeface="Consolas"/>
                <a:ea typeface="Lato"/>
                <a:cs typeface="Lato"/>
              </a:rPr>
              <a:t>31,</a:t>
            </a:r>
            <a:r>
              <a:rPr lang="en-US" dirty="0">
                <a:latin typeface="Consolas"/>
                <a:ea typeface="Lato"/>
                <a:cs typeface="Lato"/>
              </a:rPr>
              <a:t> </a:t>
            </a:r>
            <a:r>
              <a:rPr lang="en-US" b="1" dirty="0">
                <a:latin typeface="Consolas"/>
                <a:ea typeface="Lato"/>
                <a:cs typeface="Lato"/>
              </a:rPr>
              <a:t>57)</a:t>
            </a:r>
            <a:r>
              <a:rPr lang="en-US" dirty="0">
                <a:latin typeface="Consolas"/>
                <a:ea typeface="Lato"/>
                <a:cs typeface="Lato"/>
              </a:rPr>
              <a:t> </a:t>
            </a:r>
            <a:r>
              <a:rPr lang="en-US" i="1" dirty="0">
                <a:latin typeface="Consolas"/>
                <a:ea typeface="Lato"/>
                <a:cs typeface="Lato"/>
              </a:rPr>
              <a:t># NEW</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draw</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move</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33:</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walkRight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walkLeft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hitbox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17,</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a:t>
            </a:r>
            <a:r>
              <a:rPr lang="en-US" dirty="0">
                <a:latin typeface="Consolas"/>
                <a:ea typeface="Lato"/>
                <a:cs typeface="Lato"/>
              </a:rPr>
              <a:t> </a:t>
            </a:r>
            <a:r>
              <a:rPr lang="en-US" b="1" dirty="0">
                <a:latin typeface="Consolas"/>
                <a:ea typeface="Lato"/>
                <a:cs typeface="Lato"/>
              </a:rPr>
              <a:t>31,</a:t>
            </a:r>
            <a:r>
              <a:rPr lang="en-US" dirty="0">
                <a:latin typeface="Consolas"/>
                <a:ea typeface="Lato"/>
                <a:cs typeface="Lato"/>
              </a:rPr>
              <a:t> </a:t>
            </a:r>
            <a:r>
              <a:rPr lang="en-US" b="1" dirty="0">
                <a:latin typeface="Consolas"/>
                <a:ea typeface="Lato"/>
                <a:cs typeface="Lato"/>
              </a:rPr>
              <a:t>57)</a:t>
            </a:r>
            <a:r>
              <a:rPr lang="en-US" dirty="0">
                <a:latin typeface="Consolas"/>
                <a:ea typeface="Lato"/>
                <a:cs typeface="Lato"/>
              </a:rPr>
              <a:t> </a:t>
            </a:r>
            <a:r>
              <a:rPr lang="en-US" i="1" dirty="0">
                <a:latin typeface="Consolas"/>
                <a:ea typeface="Lato"/>
                <a:cs typeface="Lato"/>
              </a:rPr>
              <a:t># NEW</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draw</a:t>
            </a:r>
            <a:r>
              <a:rPr lang="en-US" b="1" dirty="0" err="1">
                <a:latin typeface="Consolas"/>
                <a:ea typeface="Lato"/>
                <a:cs typeface="Lato"/>
              </a:rPr>
              <a:t>.</a:t>
            </a:r>
            <a:r>
              <a:rPr lang="en-US" dirty="0" err="1">
                <a:latin typeface="Consolas"/>
                <a:ea typeface="Lato"/>
                <a:cs typeface="Lato"/>
              </a:rPr>
              <a:t>rect</a:t>
            </a:r>
            <a:r>
              <a:rPr lang="en-US" b="1" dirty="0">
                <a:latin typeface="Consolas"/>
                <a:ea typeface="Lato"/>
                <a:cs typeface="Lato"/>
              </a:rPr>
              <a:t>(</a:t>
            </a:r>
            <a:r>
              <a:rPr lang="en-US" dirty="0">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(255,0,0),</a:t>
            </a:r>
            <a:r>
              <a:rPr lang="en-US" dirty="0">
                <a:latin typeface="Consolas"/>
                <a:ea typeface="Lato"/>
                <a:cs typeface="Lato"/>
              </a:rPr>
              <a:t> self</a:t>
            </a:r>
            <a:r>
              <a:rPr lang="en-US" b="1" dirty="0">
                <a:latin typeface="Consolas"/>
                <a:ea typeface="Lato"/>
                <a:cs typeface="Lato"/>
              </a:rPr>
              <a:t>.</a:t>
            </a:r>
            <a:r>
              <a:rPr lang="en-US" dirty="0">
                <a:latin typeface="Consolas"/>
                <a:ea typeface="Lato"/>
                <a:cs typeface="Lato"/>
              </a:rPr>
              <a:t>hitbox</a:t>
            </a:r>
            <a:r>
              <a:rPr lang="en-US" b="1" dirty="0">
                <a:latin typeface="Consolas"/>
                <a:ea typeface="Lato"/>
                <a:cs typeface="Lato"/>
              </a:rPr>
              <a:t>,2)</a:t>
            </a:r>
            <a:r>
              <a:rPr lang="en-US" dirty="0">
                <a:latin typeface="Consolas"/>
                <a:ea typeface="Lato"/>
                <a:cs typeface="Lato"/>
              </a:rPr>
              <a:t> </a:t>
            </a:r>
            <a:r>
              <a:rPr lang="en-US" i="1" dirty="0">
                <a:latin typeface="Consolas"/>
                <a:ea typeface="Lato"/>
                <a:cs typeface="Lato"/>
              </a:rPr>
              <a:t># Draws the hit box around the enemy</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move</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path</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path</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i="1" dirty="0">
                <a:latin typeface="Consolas"/>
                <a:ea typeface="Lato"/>
                <a:cs typeface="Lato"/>
              </a:rPr>
              <a:t># NEW METHOD</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hit</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a:t>
            </a:r>
            <a:r>
              <a:rPr lang="en-US" i="1" dirty="0">
                <a:latin typeface="Consolas"/>
                <a:ea typeface="Lato"/>
                <a:cs typeface="Lato"/>
              </a:rPr>
              <a:t># This will display when the enemy is hit</a:t>
            </a:r>
            <a:r>
              <a:rPr lang="en-US" dirty="0">
                <a:latin typeface="Consolas"/>
                <a:ea typeface="Lato"/>
                <a:cs typeface="Lato"/>
              </a:rPr>
              <a:t>
        </a:t>
            </a:r>
            <a:r>
              <a:rPr lang="en-US" b="1" dirty="0">
                <a:latin typeface="Consolas"/>
                <a:ea typeface="Lato"/>
                <a:cs typeface="Lato"/>
              </a:rPr>
              <a:t>print(</a:t>
            </a:r>
            <a:r>
              <a:rPr lang="en-US" dirty="0">
                <a:latin typeface="Consolas"/>
                <a:ea typeface="Lato"/>
                <a:cs typeface="Lato"/>
              </a:rPr>
              <a:t>'hit'</a:t>
            </a:r>
            <a:r>
              <a:rPr lang="en-US" b="1" dirty="0">
                <a:latin typeface="Consolas"/>
                <a:ea typeface="Lato"/>
                <a:cs typeface="Lato"/>
              </a:rPr>
              <a:t>)</a:t>
            </a:r>
            <a:endParaRPr lang="en-US" dirty="0"/>
          </a:p>
        </p:txBody>
      </p:sp>
    </p:spTree>
    <p:extLst>
      <p:ext uri="{BB962C8B-B14F-4D97-AF65-F5344CB8AC3E}">
        <p14:creationId xmlns:p14="http://schemas.microsoft.com/office/powerpoint/2010/main" val="218434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E3E28FD-D530-4AD2-ABDA-9398A1A4D39C}"/>
              </a:ext>
            </a:extLst>
          </p:cNvPr>
          <p:cNvSpPr>
            <a:spLocks noGrp="1"/>
          </p:cNvSpPr>
          <p:nvPr>
            <p:ph idx="1"/>
          </p:nvPr>
        </p:nvSpPr>
        <p:spPr>
          <a:xfrm>
            <a:off x="838200" y="589173"/>
            <a:ext cx="10515600" cy="5587790"/>
          </a:xfrm>
        </p:spPr>
        <p:txBody>
          <a:bodyPr vert="horz" lIns="91440" tIns="45720" rIns="91440" bIns="45720" rtlCol="0" anchor="t">
            <a:normAutofit/>
          </a:bodyPr>
          <a:lstStyle/>
          <a:p>
            <a:pPr marL="0" indent="0">
              <a:buNone/>
            </a:pPr>
            <a:r>
              <a:rPr lang="ru-RU" dirty="0" err="1">
                <a:ea typeface="+mn-lt"/>
                <a:cs typeface="+mn-lt"/>
              </a:rPr>
              <a:t>Once</a:t>
            </a:r>
            <a:r>
              <a:rPr lang="ru-RU" dirty="0">
                <a:ea typeface="+mn-lt"/>
                <a:cs typeface="+mn-lt"/>
              </a:rPr>
              <a:t> </a:t>
            </a:r>
            <a:r>
              <a:rPr lang="ru-RU" dirty="0" err="1">
                <a:ea typeface="+mn-lt"/>
                <a:cs typeface="+mn-lt"/>
              </a:rPr>
              <a:t>we've</a:t>
            </a:r>
            <a:r>
              <a:rPr lang="ru-RU" dirty="0">
                <a:ea typeface="+mn-lt"/>
                <a:cs typeface="+mn-lt"/>
              </a:rPr>
              <a:t> </a:t>
            </a:r>
            <a:r>
              <a:rPr lang="ru-RU" dirty="0" err="1">
                <a:ea typeface="+mn-lt"/>
                <a:cs typeface="+mn-lt"/>
              </a:rPr>
              <a:t>done</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need</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setup</a:t>
            </a:r>
            <a:r>
              <a:rPr lang="ru-RU" dirty="0">
                <a:ea typeface="+mn-lt"/>
                <a:cs typeface="+mn-lt"/>
              </a:rPr>
              <a:t> a </a:t>
            </a:r>
            <a:r>
              <a:rPr lang="ru-RU" dirty="0" err="1">
                <a:ea typeface="+mn-lt"/>
                <a:cs typeface="+mn-lt"/>
              </a:rPr>
              <a:t>windows</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represent</a:t>
            </a:r>
            <a:r>
              <a:rPr lang="ru-RU" dirty="0">
                <a:ea typeface="+mn-lt"/>
                <a:cs typeface="+mn-lt"/>
              </a:rPr>
              <a:t> </a:t>
            </a:r>
            <a:r>
              <a:rPr lang="ru-RU" dirty="0" err="1">
                <a:ea typeface="+mn-lt"/>
                <a:cs typeface="+mn-lt"/>
              </a:rPr>
              <a:t>our</a:t>
            </a:r>
            <a:r>
              <a:rPr lang="ru-RU" dirty="0">
                <a:ea typeface="+mn-lt"/>
                <a:cs typeface="+mn-lt"/>
              </a:rPr>
              <a:t> </a:t>
            </a:r>
            <a:r>
              <a:rPr lang="ru-RU" dirty="0" err="1">
                <a:ea typeface="+mn-lt"/>
                <a:cs typeface="+mn-lt"/>
              </a:rPr>
              <a:t>game</a:t>
            </a:r>
            <a:r>
              <a:rPr lang="ru-RU" dirty="0">
                <a:ea typeface="+mn-lt"/>
                <a:cs typeface="+mn-lt"/>
              </a:rPr>
              <a:t>.</a:t>
            </a:r>
            <a:endParaRPr lang="ru-RU"/>
          </a:p>
          <a:p>
            <a:r>
              <a:rPr lang="ru-RU" b="1" dirty="0" err="1">
                <a:solidFill>
                  <a:schemeClr val="accent1"/>
                </a:solidFill>
                <a:latin typeface="Consolas"/>
                <a:cs typeface="Calibri"/>
              </a:rPr>
              <a:t>import</a:t>
            </a:r>
            <a:r>
              <a:rPr lang="ru-RU" dirty="0">
                <a:latin typeface="Consolas"/>
                <a:cs typeface="Calibri"/>
              </a:rPr>
              <a:t> </a:t>
            </a:r>
            <a:r>
              <a:rPr lang="ru-RU" dirty="0" err="1">
                <a:latin typeface="Consolas"/>
                <a:cs typeface="Calibri"/>
              </a:rPr>
              <a:t>pygame</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init</a:t>
            </a:r>
            <a:r>
              <a:rPr lang="ru-RU" b="1" dirty="0">
                <a:latin typeface="Consolas"/>
                <a:cs typeface="Calibri"/>
              </a:rPr>
              <a:t>()</a:t>
            </a:r>
            <a:r>
              <a:rPr lang="ru-RU" dirty="0">
                <a:latin typeface="Consolas"/>
                <a:cs typeface="Calibri"/>
              </a:rPr>
              <a:t>
</a:t>
            </a:r>
            <a:r>
              <a:rPr lang="ru-RU" dirty="0" err="1">
                <a:latin typeface="Consolas"/>
                <a:cs typeface="Calibri"/>
              </a:rPr>
              <a:t>win</a:t>
            </a:r>
            <a:r>
              <a:rPr lang="ru-RU" dirty="0">
                <a:latin typeface="Consolas"/>
                <a:cs typeface="Calibri"/>
              </a:rPr>
              <a:t> </a:t>
            </a:r>
            <a:r>
              <a:rPr lang="ru-RU" b="1" dirty="0">
                <a:solidFill>
                  <a:schemeClr val="accent2"/>
                </a:solidFill>
                <a:latin typeface="Consolas"/>
                <a:cs typeface="Calibri"/>
              </a:rPr>
              <a:t>=</a:t>
            </a:r>
            <a:r>
              <a:rPr lang="ru-RU" dirty="0">
                <a:latin typeface="Consolas"/>
                <a:cs typeface="Calibri"/>
              </a:rPr>
              <a:t> </a:t>
            </a:r>
            <a:r>
              <a:rPr lang="ru-RU" dirty="0" err="1">
                <a:latin typeface="Consolas"/>
                <a:cs typeface="Calibri"/>
              </a:rPr>
              <a:t>pygame</a:t>
            </a:r>
            <a:r>
              <a:rPr lang="ru-RU" b="1" dirty="0" err="1">
                <a:solidFill>
                  <a:schemeClr val="accent2"/>
                </a:solidFill>
                <a:latin typeface="Consolas"/>
                <a:cs typeface="Calibri"/>
              </a:rPr>
              <a:t>.</a:t>
            </a:r>
            <a:r>
              <a:rPr lang="ru-RU" dirty="0" err="1">
                <a:latin typeface="Consolas"/>
                <a:cs typeface="Calibri"/>
              </a:rPr>
              <a:t>display</a:t>
            </a:r>
            <a:r>
              <a:rPr lang="ru-RU" b="1" dirty="0" err="1">
                <a:solidFill>
                  <a:schemeClr val="accent2"/>
                </a:solidFill>
                <a:latin typeface="Consolas"/>
                <a:cs typeface="Calibri"/>
              </a:rPr>
              <a:t>.</a:t>
            </a:r>
            <a:r>
              <a:rPr lang="ru-RU" dirty="0" err="1">
                <a:latin typeface="Consolas"/>
                <a:cs typeface="Calibri"/>
              </a:rPr>
              <a:t>set_mode</a:t>
            </a:r>
            <a:r>
              <a:rPr lang="ru-RU" b="1" dirty="0">
                <a:latin typeface="Consolas"/>
                <a:cs typeface="Calibri"/>
              </a:rPr>
              <a:t>((</a:t>
            </a:r>
            <a:r>
              <a:rPr lang="ru-RU" b="1" dirty="0">
                <a:solidFill>
                  <a:schemeClr val="accent1"/>
                </a:solidFill>
                <a:latin typeface="Consolas"/>
                <a:cs typeface="Calibri"/>
              </a:rPr>
              <a:t>500</a:t>
            </a:r>
            <a:r>
              <a:rPr lang="ru-RU" b="1" dirty="0">
                <a:latin typeface="Consolas"/>
                <a:cs typeface="Calibri"/>
              </a:rPr>
              <a:t>,</a:t>
            </a:r>
            <a:r>
              <a:rPr lang="ru-RU" dirty="0">
                <a:latin typeface="Consolas"/>
                <a:cs typeface="Calibri"/>
              </a:rPr>
              <a:t> </a:t>
            </a:r>
            <a:r>
              <a:rPr lang="ru-RU" b="1" dirty="0">
                <a:solidFill>
                  <a:schemeClr val="accent1"/>
                </a:solidFill>
                <a:latin typeface="Consolas"/>
                <a:cs typeface="Calibri"/>
              </a:rPr>
              <a:t>500</a:t>
            </a:r>
            <a:r>
              <a:rPr lang="ru-RU" b="1" dirty="0">
                <a:latin typeface="Consolas"/>
                <a:cs typeface="Calibri"/>
              </a:rPr>
              <a:t>))</a:t>
            </a:r>
            <a:r>
              <a:rPr lang="ru-RU" dirty="0">
                <a:latin typeface="Consolas"/>
                <a:cs typeface="Calibri"/>
              </a:rPr>
              <a:t>
</a:t>
            </a:r>
            <a:r>
              <a:rPr lang="ru-RU" i="1" dirty="0">
                <a:solidFill>
                  <a:schemeClr val="accent4"/>
                </a:solidFill>
                <a:latin typeface="Consolas"/>
                <a:cs typeface="Calibri"/>
              </a:rPr>
              <a:t># </a:t>
            </a:r>
            <a:r>
              <a:rPr lang="ru-RU" i="1" dirty="0" err="1">
                <a:solidFill>
                  <a:schemeClr val="accent4"/>
                </a:solidFill>
                <a:latin typeface="Consolas"/>
                <a:cs typeface="Calibri"/>
              </a:rPr>
              <a:t>This</a:t>
            </a:r>
            <a:r>
              <a:rPr lang="ru-RU" i="1" dirty="0">
                <a:solidFill>
                  <a:schemeClr val="accent4"/>
                </a:solidFill>
                <a:latin typeface="Consolas"/>
                <a:cs typeface="Calibri"/>
              </a:rPr>
              <a:t> </a:t>
            </a:r>
            <a:r>
              <a:rPr lang="ru-RU" i="1" dirty="0" err="1">
                <a:solidFill>
                  <a:schemeClr val="accent4"/>
                </a:solidFill>
                <a:latin typeface="Consolas"/>
                <a:cs typeface="Calibri"/>
              </a:rPr>
              <a:t>line</a:t>
            </a:r>
            <a:r>
              <a:rPr lang="ru-RU" i="1" dirty="0">
                <a:solidFill>
                  <a:schemeClr val="accent4"/>
                </a:solidFill>
                <a:latin typeface="Consolas"/>
                <a:cs typeface="Calibri"/>
              </a:rPr>
              <a:t> </a:t>
            </a:r>
            <a:r>
              <a:rPr lang="ru-RU" i="1" dirty="0" err="1">
                <a:solidFill>
                  <a:schemeClr val="accent4"/>
                </a:solidFill>
                <a:latin typeface="Consolas"/>
                <a:cs typeface="Calibri"/>
              </a:rPr>
              <a:t>creates</a:t>
            </a:r>
            <a:r>
              <a:rPr lang="ru-RU" i="1" dirty="0">
                <a:solidFill>
                  <a:schemeClr val="accent4"/>
                </a:solidFill>
                <a:latin typeface="Consolas"/>
                <a:cs typeface="Calibri"/>
              </a:rPr>
              <a:t> a </a:t>
            </a:r>
            <a:r>
              <a:rPr lang="ru-RU" i="1" dirty="0" err="1">
                <a:solidFill>
                  <a:schemeClr val="accent4"/>
                </a:solidFill>
                <a:latin typeface="Consolas"/>
                <a:cs typeface="Calibri"/>
              </a:rPr>
              <a:t>window</a:t>
            </a:r>
            <a:r>
              <a:rPr lang="ru-RU" i="1" dirty="0">
                <a:solidFill>
                  <a:schemeClr val="accent4"/>
                </a:solidFill>
                <a:latin typeface="Consolas"/>
                <a:cs typeface="Calibri"/>
              </a:rPr>
              <a:t> </a:t>
            </a:r>
            <a:r>
              <a:rPr lang="ru-RU" i="1" dirty="0" err="1">
                <a:solidFill>
                  <a:schemeClr val="accent4"/>
                </a:solidFill>
                <a:latin typeface="Consolas"/>
                <a:cs typeface="Calibri"/>
              </a:rPr>
              <a:t>of</a:t>
            </a:r>
            <a:r>
              <a:rPr lang="ru-RU" i="1" dirty="0">
                <a:solidFill>
                  <a:schemeClr val="accent4"/>
                </a:solidFill>
                <a:latin typeface="Consolas"/>
                <a:cs typeface="Calibri"/>
              </a:rPr>
              <a:t> 500 </a:t>
            </a:r>
            <a:r>
              <a:rPr lang="ru-RU" i="1" dirty="0" err="1">
                <a:solidFill>
                  <a:schemeClr val="accent4"/>
                </a:solidFill>
                <a:latin typeface="Consolas"/>
                <a:cs typeface="Calibri"/>
              </a:rPr>
              <a:t>width</a:t>
            </a:r>
            <a:r>
              <a:rPr lang="ru-RU" i="1" dirty="0">
                <a:solidFill>
                  <a:schemeClr val="accent4"/>
                </a:solidFill>
                <a:latin typeface="Consolas"/>
                <a:cs typeface="Calibri"/>
              </a:rPr>
              <a:t>, 500 </a:t>
            </a:r>
            <a:r>
              <a:rPr lang="ru-RU" i="1" dirty="0" err="1">
                <a:solidFill>
                  <a:schemeClr val="accent4"/>
                </a:solidFill>
                <a:latin typeface="Consolas"/>
                <a:cs typeface="Calibri"/>
              </a:rPr>
              <a:t>height</a:t>
            </a:r>
            <a:endParaRPr lang="ru-RU">
              <a:solidFill>
                <a:schemeClr val="accent4"/>
              </a:solidFill>
              <a:cs typeface="Calibri"/>
            </a:endParaRPr>
          </a:p>
        </p:txBody>
      </p:sp>
    </p:spTree>
    <p:extLst>
      <p:ext uri="{BB962C8B-B14F-4D97-AF65-F5344CB8AC3E}">
        <p14:creationId xmlns:p14="http://schemas.microsoft.com/office/powerpoint/2010/main" val="2413301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9D8D78-AE1C-4C8D-A60B-2CF28921CBE7}"/>
              </a:ext>
            </a:extLst>
          </p:cNvPr>
          <p:cNvSpPr txBox="1"/>
          <p:nvPr/>
        </p:nvSpPr>
        <p:spPr>
          <a:xfrm>
            <a:off x="7464614" y="1783959"/>
            <a:ext cx="4087306" cy="288911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200">
                <a:latin typeface="+mj-lt"/>
                <a:ea typeface="+mj-ea"/>
                <a:cs typeface="+mj-cs"/>
              </a:rPr>
              <a:t>If we run the program we can see the hit boxes for our character.</a:t>
            </a:r>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Рисунок 3">
            <a:extLst>
              <a:ext uri="{FF2B5EF4-FFF2-40B4-BE49-F238E27FC236}">
                <a16:creationId xmlns:a16="http://schemas.microsoft.com/office/drawing/2014/main" id="{9346AF8F-7C25-4828-A05F-B2FF52EF1511}"/>
              </a:ext>
            </a:extLst>
          </p:cNvPr>
          <p:cNvPicPr>
            <a:picLocks noChangeAspect="1"/>
          </p:cNvPicPr>
          <p:nvPr/>
        </p:nvPicPr>
        <p:blipFill rotWithShape="1">
          <a:blip r:embed="rId2"/>
          <a:srcRect t="192" r="1" b="4186"/>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839112868"/>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53A45B-FCDF-4CA9-B272-C19476218DE6}"/>
              </a:ext>
            </a:extLst>
          </p:cNvPr>
          <p:cNvSpPr txBox="1"/>
          <p:nvPr/>
        </p:nvSpPr>
        <p:spPr>
          <a:xfrm>
            <a:off x="-5750" y="-5751"/>
            <a:ext cx="1210285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Collision</a:t>
            </a:r>
          </a:p>
          <a:p>
            <a:r>
              <a:rPr lang="en-US" dirty="0">
                <a:latin typeface="Lato"/>
                <a:ea typeface="Lato"/>
                <a:cs typeface="Lato"/>
              </a:rPr>
              <a:t>The fist collision we will check for is between the bullets and the enemy. Every time we move a bullet we will check if it has collided with the enemy. Since we already have a for loop setup to check if the bullets leave the screen we will do our collision check in there.</a:t>
            </a:r>
          </a:p>
          <a:p>
            <a:r>
              <a:rPr lang="en-US" dirty="0">
                <a:latin typeface="Lato"/>
                <a:ea typeface="Lato"/>
                <a:cs typeface="Lato"/>
              </a:rPr>
              <a:t>We are going to say these objects have collided if the x and y coordinate of the bullet sit inside the hit box of the enemy. We check this with the following code.</a:t>
            </a:r>
          </a:p>
          <a:p>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radius</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radius</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[1]:</a:t>
            </a:r>
            <a:r>
              <a:rPr lang="en-US" dirty="0">
                <a:latin typeface="Consolas"/>
                <a:ea typeface="Lato"/>
                <a:cs typeface="Lato"/>
              </a:rPr>
              <a:t> </a:t>
            </a:r>
            <a:r>
              <a:rPr lang="en-US" i="1" dirty="0">
                <a:latin typeface="Consolas"/>
                <a:ea typeface="Lato"/>
                <a:cs typeface="Lato"/>
              </a:rPr>
              <a:t># Checks x </a:t>
            </a:r>
            <a:r>
              <a:rPr lang="en-US" i="1" dirty="0" err="1">
                <a:latin typeface="Consolas"/>
                <a:ea typeface="Lato"/>
                <a:cs typeface="Lato"/>
              </a:rPr>
              <a:t>coords</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radius</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radius</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[2]:</a:t>
            </a:r>
            <a:r>
              <a:rPr lang="en-US" dirty="0">
                <a:latin typeface="Consolas"/>
                <a:ea typeface="Lato"/>
                <a:cs typeface="Lato"/>
              </a:rPr>
              <a:t> </a:t>
            </a:r>
            <a:r>
              <a:rPr lang="en-US" i="1" dirty="0">
                <a:latin typeface="Consolas"/>
                <a:ea typeface="Lato"/>
                <a:cs typeface="Lato"/>
              </a:rPr>
              <a:t># Checks y </a:t>
            </a:r>
            <a:r>
              <a:rPr lang="en-US" i="1" dirty="0" err="1">
                <a:latin typeface="Consolas"/>
                <a:ea typeface="Lato"/>
                <a:cs typeface="Lato"/>
              </a:rPr>
              <a:t>coords</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a:t>
            </a:r>
            <a:r>
              <a:rPr lang="en-US" b="1" dirty="0">
                <a:latin typeface="Consolas"/>
                <a:ea typeface="Lato"/>
                <a:cs typeface="Lato"/>
              </a:rPr>
              <a:t>()</a:t>
            </a:r>
            <a:r>
              <a:rPr lang="en-US" dirty="0">
                <a:latin typeface="Consolas"/>
                <a:ea typeface="Lato"/>
                <a:cs typeface="Lato"/>
              </a:rPr>
              <a:t> </a:t>
            </a:r>
            <a:r>
              <a:rPr lang="en-US" i="1" dirty="0">
                <a:latin typeface="Consolas"/>
                <a:ea typeface="Lato"/>
                <a:cs typeface="Lato"/>
              </a:rPr>
              <a:t># calls enemy hit method</a:t>
            </a:r>
            <a:r>
              <a:rPr lang="en-US" dirty="0">
                <a:latin typeface="Consolas"/>
                <a:ea typeface="Lato"/>
                <a:cs typeface="Lato"/>
              </a:rPr>
              <a:t>
        </a:t>
            </a:r>
            <a:r>
              <a:rPr lang="en-US" dirty="0" err="1">
                <a:latin typeface="Consolas"/>
                <a:ea typeface="Lato"/>
                <a:cs typeface="Lato"/>
              </a:rPr>
              <a:t>bullets</a:t>
            </a:r>
            <a:r>
              <a:rPr lang="en-US" b="1" dirty="0" err="1">
                <a:latin typeface="Consolas"/>
                <a:ea typeface="Lato"/>
                <a:cs typeface="Lato"/>
              </a:rPr>
              <a:t>.</a:t>
            </a:r>
            <a:r>
              <a:rPr lang="en-US" dirty="0" err="1">
                <a:latin typeface="Consolas"/>
                <a:ea typeface="Lato"/>
                <a:cs typeface="Lato"/>
              </a:rPr>
              <a:t>pop</a:t>
            </a:r>
            <a:r>
              <a:rPr lang="en-US" b="1" dirty="0">
                <a:latin typeface="Consolas"/>
                <a:ea typeface="Lato"/>
                <a:cs typeface="Lato"/>
              </a:rPr>
              <a:t>(</a:t>
            </a:r>
            <a:r>
              <a:rPr lang="en-US" dirty="0" err="1">
                <a:latin typeface="Consolas"/>
                <a:ea typeface="Lato"/>
                <a:cs typeface="Lato"/>
              </a:rPr>
              <a:t>bullets</a:t>
            </a:r>
            <a:r>
              <a:rPr lang="en-US" b="1" dirty="0" err="1">
                <a:latin typeface="Consolas"/>
                <a:ea typeface="Lato"/>
                <a:cs typeface="Lato"/>
              </a:rPr>
              <a:t>.</a:t>
            </a:r>
            <a:r>
              <a:rPr lang="en-US" dirty="0" err="1">
                <a:latin typeface="Consolas"/>
                <a:ea typeface="Lato"/>
                <a:cs typeface="Lato"/>
              </a:rPr>
              <a:t>index</a:t>
            </a:r>
            <a:r>
              <a:rPr lang="en-US" b="1" dirty="0">
                <a:latin typeface="Consolas"/>
                <a:ea typeface="Lato"/>
                <a:cs typeface="Lato"/>
              </a:rPr>
              <a:t>(</a:t>
            </a:r>
            <a:r>
              <a:rPr lang="en-US" dirty="0">
                <a:latin typeface="Consolas"/>
                <a:ea typeface="Lato"/>
                <a:cs typeface="Lato"/>
              </a:rPr>
              <a:t>bullet</a:t>
            </a:r>
            <a:r>
              <a:rPr lang="en-US" b="1" dirty="0">
                <a:latin typeface="Consolas"/>
                <a:ea typeface="Lato"/>
                <a:cs typeface="Lato"/>
              </a:rPr>
              <a:t>))</a:t>
            </a:r>
            <a:r>
              <a:rPr lang="en-US" dirty="0">
                <a:latin typeface="Consolas"/>
                <a:ea typeface="Lato"/>
                <a:cs typeface="Lato"/>
              </a:rPr>
              <a:t> </a:t>
            </a:r>
            <a:r>
              <a:rPr lang="en-US" i="1" dirty="0">
                <a:latin typeface="Consolas"/>
                <a:ea typeface="Lato"/>
                <a:cs typeface="Lato"/>
              </a:rPr>
              <a:t># removes bullet from bullet list</a:t>
            </a:r>
            <a:endParaRPr lang="en-US" dirty="0"/>
          </a:p>
        </p:txBody>
      </p:sp>
    </p:spTree>
    <p:extLst>
      <p:ext uri="{BB962C8B-B14F-4D97-AF65-F5344CB8AC3E}">
        <p14:creationId xmlns:p14="http://schemas.microsoft.com/office/powerpoint/2010/main" val="2154987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1750C-64BD-474E-99C7-DE117FE881FC}"/>
              </a:ext>
            </a:extLst>
          </p:cNvPr>
          <p:cNvSpPr txBox="1"/>
          <p:nvPr/>
        </p:nvSpPr>
        <p:spPr>
          <a:xfrm>
            <a:off x="-5750" y="-5751"/>
            <a:ext cx="1213161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Lato"/>
                <a:ea typeface="Lato"/>
                <a:cs typeface="Lato"/>
              </a:rPr>
              <a:t>Bullet Glitch</a:t>
            </a:r>
          </a:p>
          <a:p>
            <a:r>
              <a:rPr lang="en-US" sz="2000" dirty="0">
                <a:latin typeface="Lato"/>
                <a:ea typeface="Lato"/>
                <a:cs typeface="Lato"/>
              </a:rPr>
              <a:t>There is a small glitch you may have noticed which causes our bullets to stick together or shoot multiple at the same time. To fix this we must do the following.</a:t>
            </a:r>
          </a:p>
          <a:p>
            <a:r>
              <a:rPr lang="en-US" sz="2000" dirty="0">
                <a:latin typeface="Lato"/>
                <a:ea typeface="Lato"/>
                <a:cs typeface="Lato"/>
              </a:rPr>
              <a:t>First we are going to create a variable called </a:t>
            </a:r>
            <a:r>
              <a:rPr lang="en-US" sz="2000" dirty="0" err="1">
                <a:latin typeface="Lato"/>
                <a:ea typeface="Lato"/>
                <a:cs typeface="Lato"/>
              </a:rPr>
              <a:t>shootLoop</a:t>
            </a:r>
            <a:r>
              <a:rPr lang="en-US" sz="2000" dirty="0">
                <a:latin typeface="Lato"/>
                <a:ea typeface="Lato"/>
                <a:cs typeface="Lato"/>
              </a:rPr>
              <a:t> outside of our main loop.</a:t>
            </a:r>
          </a:p>
          <a:p>
            <a:r>
              <a:rPr lang="en-US" sz="2000" dirty="0" err="1">
                <a:latin typeface="inherit"/>
              </a:rPr>
              <a:t>shootLoop</a:t>
            </a:r>
            <a:r>
              <a:rPr lang="en-US" sz="2000" dirty="0">
                <a:solidFill>
                  <a:srgbClr val="777777"/>
                </a:solidFill>
                <a:latin typeface="Lato"/>
                <a:ea typeface="Lato"/>
                <a:cs typeface="Lato"/>
              </a:rPr>
              <a:t> </a:t>
            </a:r>
            <a:r>
              <a:rPr lang="en-US" sz="2000" b="1" dirty="0">
                <a:solidFill>
                  <a:srgbClr val="CE5C00"/>
                </a:solidFill>
                <a:latin typeface="inherit"/>
              </a:rPr>
              <a:t>=</a:t>
            </a:r>
            <a:r>
              <a:rPr lang="en-US" sz="2000" dirty="0">
                <a:solidFill>
                  <a:srgbClr val="777777"/>
                </a:solidFill>
                <a:latin typeface="Lato"/>
                <a:ea typeface="Lato"/>
                <a:cs typeface="Lato"/>
              </a:rPr>
              <a:t> </a:t>
            </a:r>
            <a:r>
              <a:rPr lang="en-US" sz="2000" b="1" dirty="0">
                <a:solidFill>
                  <a:srgbClr val="0000CF"/>
                </a:solidFill>
                <a:latin typeface="inherit"/>
              </a:rPr>
              <a:t>0</a:t>
            </a:r>
            <a:r>
              <a:rPr lang="en-US" sz="2000" dirty="0">
                <a:solidFill>
                  <a:srgbClr val="777777"/>
                </a:solidFill>
                <a:latin typeface="Lato"/>
                <a:ea typeface="Lato"/>
                <a:cs typeface="Lato"/>
              </a:rPr>
              <a:t> </a:t>
            </a:r>
          </a:p>
          <a:p>
            <a:r>
              <a:rPr lang="en-US" sz="2000" dirty="0">
                <a:latin typeface="Lato"/>
                <a:ea typeface="Lato"/>
                <a:cs typeface="Lato"/>
              </a:rPr>
              <a:t>After that we will place the following code at the top of our while loop.</a:t>
            </a:r>
          </a:p>
          <a:p>
            <a:r>
              <a:rPr lang="en-US" sz="2000" b="1" dirty="0">
                <a:solidFill>
                  <a:srgbClr val="204A87"/>
                </a:solidFill>
                <a:latin typeface="inherit"/>
              </a:rPr>
              <a:t>if</a:t>
            </a:r>
            <a:r>
              <a:rPr lang="en-US" sz="2000" dirty="0">
                <a:solidFill>
                  <a:srgbClr val="777777"/>
                </a:solidFill>
                <a:latin typeface="Lato"/>
                <a:ea typeface="Lato"/>
                <a:cs typeface="Lato"/>
              </a:rPr>
              <a:t> </a:t>
            </a:r>
            <a:r>
              <a:rPr lang="en-US" sz="2000" dirty="0" err="1">
                <a:latin typeface="inherit"/>
              </a:rPr>
              <a:t>shootLoop</a:t>
            </a:r>
            <a:r>
              <a:rPr lang="en-US" sz="2000" dirty="0">
                <a:solidFill>
                  <a:srgbClr val="777777"/>
                </a:solidFill>
                <a:latin typeface="Lato"/>
                <a:ea typeface="Lato"/>
                <a:cs typeface="Lato"/>
              </a:rPr>
              <a:t> </a:t>
            </a:r>
            <a:r>
              <a:rPr lang="en-US" sz="2000" b="1" dirty="0">
                <a:solidFill>
                  <a:srgbClr val="CE5C00"/>
                </a:solidFill>
                <a:latin typeface="inherit"/>
              </a:rPr>
              <a:t>&gt;</a:t>
            </a:r>
            <a:r>
              <a:rPr lang="en-US" sz="2000" dirty="0">
                <a:solidFill>
                  <a:srgbClr val="777777"/>
                </a:solidFill>
                <a:latin typeface="Lato"/>
                <a:ea typeface="Lato"/>
                <a:cs typeface="Lato"/>
              </a:rPr>
              <a:t> </a:t>
            </a:r>
            <a:r>
              <a:rPr lang="en-US" sz="2000" b="1" dirty="0">
                <a:solidFill>
                  <a:srgbClr val="0000CF"/>
                </a:solidFill>
                <a:latin typeface="inherit"/>
              </a:rPr>
              <a:t>0</a:t>
            </a:r>
            <a:r>
              <a:rPr lang="en-US" sz="2000" b="1" dirty="0">
                <a:latin typeface="inherit"/>
              </a:rPr>
              <a:t>:</a:t>
            </a:r>
            <a:r>
              <a:rPr lang="en-US" sz="2000" dirty="0">
                <a:solidFill>
                  <a:srgbClr val="777777"/>
                </a:solidFill>
                <a:latin typeface="Lato"/>
                <a:ea typeface="Lato"/>
                <a:cs typeface="Lato"/>
              </a:rPr>
              <a:t> </a:t>
            </a:r>
            <a:r>
              <a:rPr lang="en-US" sz="2000" dirty="0" err="1">
                <a:latin typeface="inherit"/>
              </a:rPr>
              <a:t>shootLoop</a:t>
            </a:r>
            <a:r>
              <a:rPr lang="en-US" sz="2000" dirty="0">
                <a:solidFill>
                  <a:srgbClr val="777777"/>
                </a:solidFill>
                <a:latin typeface="Lato"/>
                <a:ea typeface="Lato"/>
                <a:cs typeface="Lato"/>
              </a:rPr>
              <a:t> </a:t>
            </a:r>
            <a:r>
              <a:rPr lang="en-US" sz="2000" b="1" dirty="0">
                <a:solidFill>
                  <a:srgbClr val="CE5C00"/>
                </a:solidFill>
                <a:latin typeface="inherit"/>
              </a:rPr>
              <a:t>+=</a:t>
            </a:r>
            <a:r>
              <a:rPr lang="en-US" sz="2000" dirty="0">
                <a:solidFill>
                  <a:srgbClr val="777777"/>
                </a:solidFill>
                <a:latin typeface="Lato"/>
                <a:ea typeface="Lato"/>
                <a:cs typeface="Lato"/>
              </a:rPr>
              <a:t> </a:t>
            </a:r>
            <a:r>
              <a:rPr lang="en-US" sz="2000" b="1" dirty="0">
                <a:solidFill>
                  <a:srgbClr val="0000CF"/>
                </a:solidFill>
                <a:latin typeface="inherit"/>
              </a:rPr>
              <a:t>1</a:t>
            </a:r>
            <a:r>
              <a:rPr lang="en-US" sz="2000" dirty="0">
                <a:solidFill>
                  <a:srgbClr val="777777"/>
                </a:solidFill>
                <a:latin typeface="Lato"/>
                <a:ea typeface="Lato"/>
                <a:cs typeface="Lato"/>
              </a:rPr>
              <a:t> </a:t>
            </a:r>
            <a:r>
              <a:rPr lang="en-US" sz="2000" b="1" dirty="0">
                <a:solidFill>
                  <a:srgbClr val="204A87"/>
                </a:solidFill>
                <a:latin typeface="inherit"/>
              </a:rPr>
              <a:t>if</a:t>
            </a:r>
            <a:r>
              <a:rPr lang="en-US" sz="2000" dirty="0">
                <a:solidFill>
                  <a:srgbClr val="777777"/>
                </a:solidFill>
                <a:latin typeface="Lato"/>
                <a:ea typeface="Lato"/>
                <a:cs typeface="Lato"/>
              </a:rPr>
              <a:t> </a:t>
            </a:r>
            <a:r>
              <a:rPr lang="en-US" sz="2000" dirty="0" err="1">
                <a:latin typeface="inherit"/>
              </a:rPr>
              <a:t>shootLoop</a:t>
            </a:r>
            <a:r>
              <a:rPr lang="en-US" sz="2000" dirty="0">
                <a:solidFill>
                  <a:srgbClr val="777777"/>
                </a:solidFill>
                <a:latin typeface="Lato"/>
                <a:ea typeface="Lato"/>
                <a:cs typeface="Lato"/>
              </a:rPr>
              <a:t> </a:t>
            </a:r>
            <a:r>
              <a:rPr lang="en-US" sz="2000" b="1" dirty="0">
                <a:solidFill>
                  <a:srgbClr val="CE5C00"/>
                </a:solidFill>
                <a:latin typeface="inherit"/>
              </a:rPr>
              <a:t>&gt;</a:t>
            </a:r>
            <a:r>
              <a:rPr lang="en-US" sz="2000" dirty="0">
                <a:solidFill>
                  <a:srgbClr val="777777"/>
                </a:solidFill>
                <a:latin typeface="Lato"/>
                <a:ea typeface="Lato"/>
                <a:cs typeface="Lato"/>
              </a:rPr>
              <a:t> </a:t>
            </a:r>
            <a:r>
              <a:rPr lang="en-US" sz="2000" b="1" dirty="0">
                <a:solidFill>
                  <a:srgbClr val="0000CF"/>
                </a:solidFill>
                <a:latin typeface="inherit"/>
              </a:rPr>
              <a:t>3</a:t>
            </a:r>
            <a:r>
              <a:rPr lang="en-US" sz="2000" b="1" dirty="0">
                <a:latin typeface="inherit"/>
              </a:rPr>
              <a:t>:</a:t>
            </a:r>
            <a:r>
              <a:rPr lang="en-US" sz="2000" dirty="0">
                <a:solidFill>
                  <a:srgbClr val="777777"/>
                </a:solidFill>
                <a:latin typeface="Lato"/>
                <a:ea typeface="Lato"/>
                <a:cs typeface="Lato"/>
              </a:rPr>
              <a:t> </a:t>
            </a:r>
            <a:r>
              <a:rPr lang="en-US" sz="2000" dirty="0" err="1">
                <a:latin typeface="inherit"/>
              </a:rPr>
              <a:t>shootLoop</a:t>
            </a:r>
            <a:r>
              <a:rPr lang="en-US" sz="2000" dirty="0">
                <a:solidFill>
                  <a:srgbClr val="777777"/>
                </a:solidFill>
                <a:latin typeface="Lato"/>
                <a:ea typeface="Lato"/>
                <a:cs typeface="Lato"/>
              </a:rPr>
              <a:t> </a:t>
            </a:r>
            <a:r>
              <a:rPr lang="en-US" sz="2000" b="1" dirty="0">
                <a:solidFill>
                  <a:srgbClr val="CE5C00"/>
                </a:solidFill>
                <a:latin typeface="inherit"/>
              </a:rPr>
              <a:t>=</a:t>
            </a:r>
            <a:r>
              <a:rPr lang="en-US" sz="2000" dirty="0">
                <a:solidFill>
                  <a:srgbClr val="777777"/>
                </a:solidFill>
                <a:latin typeface="Lato"/>
                <a:ea typeface="Lato"/>
                <a:cs typeface="Lato"/>
              </a:rPr>
              <a:t> </a:t>
            </a:r>
            <a:r>
              <a:rPr lang="en-US" sz="2000" b="1" dirty="0">
                <a:solidFill>
                  <a:srgbClr val="0000CF"/>
                </a:solidFill>
                <a:latin typeface="inherit"/>
              </a:rPr>
              <a:t>0</a:t>
            </a:r>
            <a:r>
              <a:rPr lang="en-US" sz="2000" dirty="0">
                <a:solidFill>
                  <a:srgbClr val="777777"/>
                </a:solidFill>
                <a:latin typeface="Lato"/>
                <a:ea typeface="Lato"/>
                <a:cs typeface="Lato"/>
              </a:rPr>
              <a:t> </a:t>
            </a:r>
          </a:p>
          <a:p>
            <a:r>
              <a:rPr lang="en-US" sz="2000" dirty="0">
                <a:latin typeface="Lato"/>
                <a:ea typeface="Lato"/>
                <a:cs typeface="Lato"/>
              </a:rPr>
              <a:t>Then we will modify our space bar event check the following way.</a:t>
            </a:r>
          </a:p>
          <a:p>
            <a:r>
              <a:rPr lang="en-US" sz="2000" b="1" dirty="0">
                <a:solidFill>
                  <a:srgbClr val="204A87"/>
                </a:solidFill>
                <a:latin typeface="inherit"/>
              </a:rPr>
              <a:t>if</a:t>
            </a:r>
            <a:r>
              <a:rPr lang="en-US" sz="2000" dirty="0">
                <a:solidFill>
                  <a:srgbClr val="777777"/>
                </a:solidFill>
                <a:latin typeface="Lato"/>
                <a:ea typeface="Lato"/>
                <a:cs typeface="Lato"/>
              </a:rPr>
              <a:t> </a:t>
            </a:r>
            <a:r>
              <a:rPr lang="en-US" sz="2000" dirty="0">
                <a:latin typeface="inherit"/>
              </a:rPr>
              <a:t>keys</a:t>
            </a:r>
            <a:r>
              <a:rPr lang="en-US" sz="2000" b="1" dirty="0">
                <a:latin typeface="inherit"/>
              </a:rPr>
              <a:t>[</a:t>
            </a:r>
            <a:r>
              <a:rPr lang="en-US" sz="2000" dirty="0" err="1">
                <a:latin typeface="inherit"/>
              </a:rPr>
              <a:t>pygame</a:t>
            </a:r>
            <a:r>
              <a:rPr lang="en-US" sz="2000" b="1" dirty="0" err="1">
                <a:solidFill>
                  <a:srgbClr val="CE5C00"/>
                </a:solidFill>
                <a:latin typeface="inherit"/>
              </a:rPr>
              <a:t>.</a:t>
            </a:r>
            <a:r>
              <a:rPr lang="en-US" sz="2000" dirty="0" err="1">
                <a:latin typeface="inherit"/>
              </a:rPr>
              <a:t>K_SPACE</a:t>
            </a:r>
            <a:r>
              <a:rPr lang="en-US" sz="2000" b="1" dirty="0">
                <a:latin typeface="inherit"/>
              </a:rPr>
              <a:t>]</a:t>
            </a:r>
            <a:r>
              <a:rPr lang="en-US" sz="2000" dirty="0">
                <a:solidFill>
                  <a:srgbClr val="777777"/>
                </a:solidFill>
                <a:latin typeface="Lato"/>
                <a:ea typeface="Lato"/>
                <a:cs typeface="Lato"/>
              </a:rPr>
              <a:t> </a:t>
            </a:r>
            <a:r>
              <a:rPr lang="en-US" sz="2000" b="1" dirty="0">
                <a:solidFill>
                  <a:srgbClr val="204A87"/>
                </a:solidFill>
                <a:latin typeface="inherit"/>
              </a:rPr>
              <a:t>and</a:t>
            </a:r>
            <a:r>
              <a:rPr lang="en-US" sz="2000" dirty="0">
                <a:solidFill>
                  <a:srgbClr val="777777"/>
                </a:solidFill>
                <a:latin typeface="Lato"/>
                <a:ea typeface="Lato"/>
                <a:cs typeface="Lato"/>
              </a:rPr>
              <a:t> </a:t>
            </a:r>
            <a:r>
              <a:rPr lang="en-US" sz="2000" dirty="0" err="1">
                <a:latin typeface="inherit"/>
              </a:rPr>
              <a:t>shootLoop</a:t>
            </a:r>
            <a:r>
              <a:rPr lang="en-US" sz="2000" dirty="0">
                <a:solidFill>
                  <a:srgbClr val="777777"/>
                </a:solidFill>
                <a:latin typeface="Lato"/>
                <a:ea typeface="Lato"/>
                <a:cs typeface="Lato"/>
              </a:rPr>
              <a:t> </a:t>
            </a:r>
            <a:r>
              <a:rPr lang="en-US" sz="2000" b="1" dirty="0">
                <a:solidFill>
                  <a:srgbClr val="CE5C00"/>
                </a:solidFill>
                <a:latin typeface="inherit"/>
              </a:rPr>
              <a:t>==</a:t>
            </a:r>
            <a:r>
              <a:rPr lang="en-US" sz="2000" dirty="0">
                <a:solidFill>
                  <a:srgbClr val="777777"/>
                </a:solidFill>
                <a:latin typeface="Lato"/>
                <a:ea typeface="Lato"/>
                <a:cs typeface="Lato"/>
              </a:rPr>
              <a:t> </a:t>
            </a:r>
            <a:r>
              <a:rPr lang="en-US" sz="2000" b="1" dirty="0">
                <a:solidFill>
                  <a:srgbClr val="0000CF"/>
                </a:solidFill>
                <a:latin typeface="inherit"/>
              </a:rPr>
              <a:t>0</a:t>
            </a:r>
            <a:r>
              <a:rPr lang="en-US" sz="2000" b="1" dirty="0">
                <a:latin typeface="inherit"/>
              </a:rPr>
              <a:t>:</a:t>
            </a:r>
            <a:r>
              <a:rPr lang="en-US" sz="2000" dirty="0">
                <a:solidFill>
                  <a:srgbClr val="777777"/>
                </a:solidFill>
                <a:latin typeface="Lato"/>
                <a:ea typeface="Lato"/>
                <a:cs typeface="Lato"/>
              </a:rPr>
              <a:t> </a:t>
            </a:r>
            <a:r>
              <a:rPr lang="en-US" sz="2000" b="1" dirty="0">
                <a:solidFill>
                  <a:srgbClr val="CE5C00"/>
                </a:solidFill>
                <a:latin typeface="inherit"/>
              </a:rPr>
              <a:t>...</a:t>
            </a:r>
            <a:r>
              <a:rPr lang="en-US" sz="2000" dirty="0">
                <a:solidFill>
                  <a:srgbClr val="777777"/>
                </a:solidFill>
                <a:latin typeface="Lato"/>
                <a:ea typeface="Lato"/>
                <a:cs typeface="Lato"/>
              </a:rPr>
              <a:t> </a:t>
            </a:r>
            <a:r>
              <a:rPr lang="en-US" sz="2000" i="1" dirty="0">
                <a:solidFill>
                  <a:srgbClr val="8F5902"/>
                </a:solidFill>
                <a:latin typeface="inherit"/>
              </a:rPr>
              <a:t># Add the "and </a:t>
            </a:r>
            <a:r>
              <a:rPr lang="en-US" sz="2000" i="1" dirty="0" err="1">
                <a:solidFill>
                  <a:srgbClr val="8F5902"/>
                </a:solidFill>
                <a:latin typeface="inherit"/>
              </a:rPr>
              <a:t>shootLoop</a:t>
            </a:r>
            <a:r>
              <a:rPr lang="en-US" sz="2000" i="1" dirty="0">
                <a:solidFill>
                  <a:srgbClr val="8F5902"/>
                </a:solidFill>
                <a:latin typeface="inherit"/>
              </a:rPr>
              <a:t> == 0"</a:t>
            </a:r>
          </a:p>
        </p:txBody>
      </p:sp>
    </p:spTree>
    <p:extLst>
      <p:ext uri="{BB962C8B-B14F-4D97-AF65-F5344CB8AC3E}">
        <p14:creationId xmlns:p14="http://schemas.microsoft.com/office/powerpoint/2010/main" val="465156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C15F8-5BE5-41D6-862A-54B7CF6B1941}"/>
              </a:ext>
            </a:extLst>
          </p:cNvPr>
          <p:cNvSpPr txBox="1"/>
          <p:nvPr/>
        </p:nvSpPr>
        <p:spPr>
          <a:xfrm>
            <a:off x="-5750" y="-5751"/>
            <a:ext cx="12117236" cy="84023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Score</a:t>
            </a:r>
          </a:p>
          <a:p>
            <a:r>
              <a:rPr lang="en-US" dirty="0">
                <a:latin typeface="Lato"/>
                <a:ea typeface="Lato"/>
                <a:cs typeface="Lato"/>
              </a:rPr>
              <a:t>For simplicity we are simply going to be increasing the score each time a bullet hits our goblin/enemy.</a:t>
            </a:r>
          </a:p>
          <a:p>
            <a:r>
              <a:rPr lang="en-US" dirty="0">
                <a:latin typeface="Lato"/>
                <a:ea typeface="Lato"/>
                <a:cs typeface="Lato"/>
              </a:rPr>
              <a:t>We are going to start by creating a variable at the top of our program called score.</a:t>
            </a:r>
          </a:p>
          <a:p>
            <a:r>
              <a:rPr lang="en-US" dirty="0">
                <a:latin typeface="Consolas"/>
                <a:ea typeface="Lato"/>
                <a:cs typeface="Lato"/>
              </a:rPr>
              <a:t>score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endParaRPr lang="en-US"/>
          </a:p>
          <a:p>
            <a:r>
              <a:rPr lang="en-US" dirty="0">
                <a:ea typeface="+mn-lt"/>
                <a:cs typeface="+mn-lt"/>
              </a:rPr>
              <a:t>Next we are going to increment the score from our main loop where we check if the goblin is hit.</a:t>
            </a:r>
            <a:br>
              <a:rPr lang="en-US" dirty="0">
                <a:ea typeface="+mn-lt"/>
                <a:cs typeface="+mn-lt"/>
              </a:rPr>
            </a:br>
            <a:endParaRPr lang="en-US" dirty="0">
              <a:ea typeface="+mn-lt"/>
              <a:cs typeface="+mn-lt"/>
            </a:endParaRPr>
          </a:p>
          <a:p>
            <a:r>
              <a:rPr lang="en-US" i="1" dirty="0">
                <a:latin typeface="Consolas"/>
                <a:ea typeface="Lato"/>
                <a:cs typeface="Lato"/>
              </a:rPr>
              <a:t># This code exists inside the main loop</a:t>
            </a:r>
            <a:r>
              <a:rPr lang="en-US" dirty="0">
                <a:latin typeface="Consolas"/>
                <a:ea typeface="Lato"/>
                <a:cs typeface="Lato"/>
              </a:rPr>
              <a:t>
    </a:t>
            </a:r>
            <a:r>
              <a:rPr lang="en-US" b="1" dirty="0">
                <a:latin typeface="Consolas"/>
                <a:ea typeface="Lato"/>
                <a:cs typeface="Lato"/>
              </a:rPr>
              <a:t>for</a:t>
            </a:r>
            <a:r>
              <a:rPr lang="en-US" dirty="0">
                <a:latin typeface="Consolas"/>
                <a:ea typeface="Lato"/>
                <a:cs typeface="Lato"/>
              </a:rPr>
              <a:t> bullet </a:t>
            </a:r>
            <a:r>
              <a:rPr lang="en-US" b="1" dirty="0">
                <a:latin typeface="Consolas"/>
                <a:ea typeface="Lato"/>
                <a:cs typeface="Lato"/>
              </a:rPr>
              <a:t>in</a:t>
            </a:r>
            <a:r>
              <a:rPr lang="en-US" dirty="0">
                <a:latin typeface="Consolas"/>
                <a:ea typeface="Lato"/>
                <a:cs typeface="Lato"/>
              </a:rPr>
              <a:t> bullets</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radius</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radius</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radius</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bullet</a:t>
            </a:r>
            <a:r>
              <a:rPr lang="en-US" b="1" dirty="0" err="1">
                <a:latin typeface="Consolas"/>
                <a:ea typeface="Lato"/>
                <a:cs typeface="Lato"/>
              </a:rPr>
              <a:t>.</a:t>
            </a:r>
            <a:r>
              <a:rPr lang="en-US" dirty="0" err="1">
                <a:latin typeface="Consolas"/>
                <a:ea typeface="Lato"/>
                <a:cs typeface="Lato"/>
              </a:rPr>
              <a:t>radius</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[2]:</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a:t>
            </a:r>
            <a:r>
              <a:rPr lang="en-US" b="1" dirty="0">
                <a:latin typeface="Consolas"/>
                <a:ea typeface="Lato"/>
                <a:cs typeface="Lato"/>
              </a:rPr>
              <a:t>()</a:t>
            </a:r>
            <a:r>
              <a:rPr lang="en-US" dirty="0">
                <a:latin typeface="Consolas"/>
                <a:ea typeface="Lato"/>
                <a:cs typeface="Lato"/>
              </a:rPr>
              <a:t>
                score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i="1" dirty="0">
                <a:latin typeface="Consolas"/>
                <a:ea typeface="Lato"/>
                <a:cs typeface="Lato"/>
              </a:rPr>
              <a:t># NEW CODE</a:t>
            </a:r>
            <a:r>
              <a:rPr lang="en-US" dirty="0">
                <a:latin typeface="Consolas"/>
                <a:ea typeface="Lato"/>
                <a:cs typeface="Lato"/>
              </a:rPr>
              <a:t>
                </a:t>
            </a:r>
            <a:r>
              <a:rPr lang="en-US" dirty="0" err="1">
                <a:latin typeface="Consolas"/>
                <a:ea typeface="Lato"/>
                <a:cs typeface="Lato"/>
              </a:rPr>
              <a:t>bullets</a:t>
            </a:r>
            <a:r>
              <a:rPr lang="en-US" b="1" dirty="0" err="1">
                <a:latin typeface="Consolas"/>
                <a:ea typeface="Lato"/>
                <a:cs typeface="Lato"/>
              </a:rPr>
              <a:t>.</a:t>
            </a:r>
            <a:r>
              <a:rPr lang="en-US" dirty="0" err="1">
                <a:latin typeface="Consolas"/>
                <a:ea typeface="Lato"/>
                <a:cs typeface="Lato"/>
              </a:rPr>
              <a:t>pop</a:t>
            </a:r>
            <a:r>
              <a:rPr lang="en-US" b="1" dirty="0">
                <a:latin typeface="Consolas"/>
                <a:ea typeface="Lato"/>
                <a:cs typeface="Lato"/>
              </a:rPr>
              <a:t>(</a:t>
            </a:r>
            <a:r>
              <a:rPr lang="en-US" dirty="0" err="1">
                <a:latin typeface="Consolas"/>
                <a:ea typeface="Lato"/>
                <a:cs typeface="Lato"/>
              </a:rPr>
              <a:t>bullets</a:t>
            </a:r>
            <a:r>
              <a:rPr lang="en-US" b="1" dirty="0" err="1">
                <a:latin typeface="Consolas"/>
                <a:ea typeface="Lato"/>
                <a:cs typeface="Lato"/>
              </a:rPr>
              <a:t>.</a:t>
            </a:r>
            <a:r>
              <a:rPr lang="en-US" dirty="0" err="1">
                <a:latin typeface="Consolas"/>
                <a:ea typeface="Lato"/>
                <a:cs typeface="Lato"/>
              </a:rPr>
              <a:t>index</a:t>
            </a:r>
            <a:r>
              <a:rPr lang="en-US" b="1" dirty="0">
                <a:latin typeface="Consolas"/>
                <a:ea typeface="Lato"/>
                <a:cs typeface="Lato"/>
              </a:rPr>
              <a:t>(</a:t>
            </a:r>
            <a:r>
              <a:rPr lang="en-US" dirty="0">
                <a:latin typeface="Consolas"/>
                <a:ea typeface="Lato"/>
                <a:cs typeface="Lato"/>
              </a:rPr>
              <a:t>bullet</a:t>
            </a:r>
            <a:r>
              <a:rPr lang="en-US" b="1" dirty="0">
                <a:latin typeface="Consolas"/>
                <a:ea typeface="Lato"/>
                <a:cs typeface="Lato"/>
              </a:rPr>
              <a:t>))</a:t>
            </a:r>
            <a:r>
              <a:rPr lang="en-US" dirty="0">
                <a:latin typeface="Consolas"/>
                <a:ea typeface="Lato"/>
                <a:cs typeface="Lato"/>
              </a:rPr>
              <a:t>
</a:t>
            </a:r>
            <a:endParaRPr lang="en-US" dirty="0"/>
          </a:p>
          <a:p>
            <a:r>
              <a:rPr lang="en-US" dirty="0">
                <a:ea typeface="+mn-lt"/>
                <a:cs typeface="+mn-lt"/>
              </a:rPr>
              <a:t>We would like to display this score to the screen. To do this we must first create a font object.</a:t>
            </a:r>
            <a:br>
              <a:rPr lang="en-US" dirty="0">
                <a:ea typeface="+mn-lt"/>
                <a:cs typeface="+mn-lt"/>
              </a:rPr>
            </a:br>
            <a:endParaRPr lang="en-US" dirty="0">
              <a:ea typeface="+mn-lt"/>
              <a:cs typeface="+mn-lt"/>
            </a:endParaRPr>
          </a:p>
          <a:p>
            <a:r>
              <a:rPr lang="en-US">
                <a:latin typeface="Consolas"/>
                <a:ea typeface="Lato"/>
                <a:cs typeface="Lato"/>
              </a:rPr>
              <a:t>font </a:t>
            </a:r>
            <a:r>
              <a:rPr lang="en-US" b="1">
                <a:latin typeface="Consolas"/>
                <a:ea typeface="Lato"/>
                <a:cs typeface="Lato"/>
              </a:rPr>
              <a:t>=</a:t>
            </a:r>
            <a:r>
              <a:rPr lang="en-US">
                <a:latin typeface="Consolas"/>
                <a:ea typeface="Lato"/>
                <a:cs typeface="Lato"/>
              </a:rPr>
              <a:t> pygame</a:t>
            </a:r>
            <a:r>
              <a:rPr lang="en-US" b="1">
                <a:latin typeface="Consolas"/>
                <a:ea typeface="Lato"/>
                <a:cs typeface="Lato"/>
              </a:rPr>
              <a:t>.</a:t>
            </a:r>
            <a:r>
              <a:rPr lang="en-US">
                <a:latin typeface="Consolas"/>
                <a:ea typeface="Lato"/>
                <a:cs typeface="Lato"/>
              </a:rPr>
              <a:t>font</a:t>
            </a:r>
            <a:r>
              <a:rPr lang="en-US" b="1">
                <a:latin typeface="Consolas"/>
                <a:ea typeface="Lato"/>
                <a:cs typeface="Lato"/>
              </a:rPr>
              <a:t>.</a:t>
            </a:r>
            <a:r>
              <a:rPr lang="en-US">
                <a:latin typeface="Consolas"/>
                <a:ea typeface="Lato"/>
                <a:cs typeface="Lato"/>
              </a:rPr>
              <a:t>SysFont</a:t>
            </a:r>
            <a:r>
              <a:rPr lang="en-US" b="1">
                <a:latin typeface="Consolas"/>
                <a:ea typeface="Lato"/>
                <a:cs typeface="Lato"/>
              </a:rPr>
              <a:t>(</a:t>
            </a:r>
            <a:r>
              <a:rPr lang="en-US">
                <a:latin typeface="Consolas"/>
                <a:ea typeface="Lato"/>
                <a:cs typeface="Lato"/>
              </a:rPr>
              <a:t>"comicsans"</a:t>
            </a:r>
            <a:r>
              <a:rPr lang="en-US" b="1">
                <a:latin typeface="Consolas"/>
                <a:ea typeface="Lato"/>
                <a:cs typeface="Lato"/>
              </a:rPr>
              <a:t>,</a:t>
            </a:r>
            <a:r>
              <a:rPr lang="en-US" dirty="0">
                <a:latin typeface="Consolas"/>
                <a:ea typeface="Lato"/>
                <a:cs typeface="Lato"/>
              </a:rPr>
              <a:t> </a:t>
            </a:r>
            <a:r>
              <a:rPr lang="en-US" b="1">
                <a:latin typeface="Consolas"/>
                <a:ea typeface="Lato"/>
                <a:cs typeface="Lato"/>
              </a:rPr>
              <a:t>30,</a:t>
            </a:r>
            <a:r>
              <a:rPr lang="en-US">
                <a:latin typeface="Consolas"/>
                <a:ea typeface="Lato"/>
                <a:cs typeface="Lato"/>
              </a:rPr>
              <a:t> True</a:t>
            </a:r>
            <a:r>
              <a:rPr lang="en-US" b="1">
                <a:latin typeface="Consolas"/>
                <a:ea typeface="Lato"/>
                <a:cs typeface="Lato"/>
              </a:rPr>
              <a:t>)</a:t>
            </a:r>
            <a:r>
              <a:rPr lang="en-US" dirty="0">
                <a:latin typeface="Consolas"/>
                <a:ea typeface="Lato"/>
                <a:cs typeface="Lato"/>
              </a:rPr>
              <a:t>
</a:t>
            </a:r>
            <a:r>
              <a:rPr lang="en-US" i="1">
                <a:latin typeface="Consolas"/>
                <a:ea typeface="Lato"/>
                <a:cs typeface="Lato"/>
              </a:rPr>
              <a:t># The first argument is the font, next is size </a:t>
            </a:r>
            <a:r>
              <a:rPr lang="en-US" dirty="0">
                <a:latin typeface="Consolas"/>
                <a:ea typeface="Lato"/>
                <a:cs typeface="Lato"/>
              </a:rPr>
              <a:t>
</a:t>
            </a:r>
            <a:r>
              <a:rPr lang="en-US" i="1">
                <a:latin typeface="Consolas"/>
                <a:ea typeface="Lato"/>
                <a:cs typeface="Lato"/>
              </a:rPr>
              <a:t># and then True to make our font bold</a:t>
            </a:r>
            <a:r>
              <a:rPr lang="en-US" dirty="0">
                <a:latin typeface="Consolas"/>
                <a:ea typeface="Lato"/>
                <a:cs typeface="Lato"/>
              </a:rPr>
              <a:t>
</a:t>
            </a:r>
            <a:endParaRPr lang="en-US" dirty="0"/>
          </a:p>
          <a:p>
            <a:r>
              <a:rPr lang="en-US" dirty="0">
                <a:ea typeface="+mn-lt"/>
                <a:cs typeface="+mn-lt"/>
              </a:rPr>
              <a:t>After we create our font we need to render some text and </a:t>
            </a:r>
            <a:r>
              <a:rPr lang="en-US" dirty="0" err="1">
                <a:ea typeface="+mn-lt"/>
                <a:cs typeface="+mn-lt"/>
              </a:rPr>
              <a:t>blit</a:t>
            </a:r>
            <a:r>
              <a:rPr lang="en-US" dirty="0">
                <a:ea typeface="+mn-lt"/>
                <a:cs typeface="+mn-lt"/>
              </a:rPr>
              <a:t> it to the screen.</a:t>
            </a:r>
            <a:br>
              <a:rPr lang="en-US" dirty="0">
                <a:ea typeface="+mn-lt"/>
                <a:cs typeface="+mn-lt"/>
              </a:rPr>
            </a:br>
            <a:endParaRPr lang="en-US" dirty="0">
              <a:ea typeface="+mn-lt"/>
              <a:cs typeface="+mn-lt"/>
            </a:endParaRPr>
          </a:p>
          <a:p>
            <a:r>
              <a:rPr lang="en-US" i="1" dirty="0">
                <a:latin typeface="Consolas"/>
                <a:ea typeface="Lato"/>
                <a:cs typeface="Lato"/>
              </a:rPr>
              <a:t># This should go inside the </a:t>
            </a:r>
            <a:r>
              <a:rPr lang="en-US" i="1" dirty="0" err="1">
                <a:latin typeface="Consolas"/>
                <a:ea typeface="Lato"/>
                <a:cs typeface="Lato"/>
              </a:rPr>
              <a:t>redrawGameWindow</a:t>
            </a:r>
            <a:r>
              <a:rPr lang="en-US" i="1" dirty="0">
                <a:latin typeface="Consolas"/>
                <a:ea typeface="Lato"/>
                <a:cs typeface="Lato"/>
              </a:rPr>
              <a:t> function</a:t>
            </a:r>
            <a:r>
              <a:rPr lang="en-US" dirty="0">
                <a:latin typeface="Consolas"/>
                <a:ea typeface="Lato"/>
                <a:cs typeface="Lato"/>
              </a:rPr>
              <a:t>
text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font</a:t>
            </a:r>
            <a:r>
              <a:rPr lang="en-US" b="1" dirty="0" err="1">
                <a:latin typeface="Consolas"/>
                <a:ea typeface="Lato"/>
                <a:cs typeface="Lato"/>
              </a:rPr>
              <a:t>.</a:t>
            </a:r>
            <a:r>
              <a:rPr lang="en-US" dirty="0" err="1">
                <a:latin typeface="Consolas"/>
                <a:ea typeface="Lato"/>
                <a:cs typeface="Lato"/>
              </a:rPr>
              <a:t>render</a:t>
            </a:r>
            <a:r>
              <a:rPr lang="en-US" b="1" dirty="0">
                <a:latin typeface="Consolas"/>
                <a:ea typeface="Lato"/>
                <a:cs typeface="Lato"/>
              </a:rPr>
              <a:t>(</a:t>
            </a:r>
            <a:r>
              <a:rPr lang="en-US" dirty="0">
                <a:latin typeface="Consolas"/>
                <a:ea typeface="Lato"/>
                <a:cs typeface="Lato"/>
              </a:rPr>
              <a:t>"Score: " </a:t>
            </a:r>
            <a:r>
              <a:rPr lang="en-US" b="1" dirty="0">
                <a:latin typeface="Consolas"/>
                <a:ea typeface="Lato"/>
                <a:cs typeface="Lato"/>
              </a:rPr>
              <a:t>+</a:t>
            </a:r>
            <a:r>
              <a:rPr lang="en-US" dirty="0">
                <a:latin typeface="Consolas"/>
                <a:ea typeface="Lato"/>
                <a:cs typeface="Lato"/>
              </a:rPr>
              <a:t> str</a:t>
            </a:r>
            <a:r>
              <a:rPr lang="en-US" b="1" dirty="0">
                <a:latin typeface="Consolas"/>
                <a:ea typeface="Lato"/>
                <a:cs typeface="Lato"/>
              </a:rPr>
              <a:t>(</a:t>
            </a:r>
            <a:r>
              <a:rPr lang="en-US" dirty="0">
                <a:latin typeface="Consolas"/>
                <a:ea typeface="Lato"/>
                <a:cs typeface="Lato"/>
              </a:rPr>
              <a:t>score</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(0,0,0))</a:t>
            </a:r>
            <a:r>
              <a:rPr lang="en-US" dirty="0">
                <a:latin typeface="Consolas"/>
                <a:ea typeface="Lato"/>
                <a:cs typeface="Lato"/>
              </a:rPr>
              <a:t> </a:t>
            </a:r>
            <a:r>
              <a:rPr lang="en-US" i="1" dirty="0">
                <a:latin typeface="Consolas"/>
                <a:ea typeface="Lato"/>
                <a:cs typeface="Lato"/>
              </a:rPr>
              <a:t># Arguments are: text, anti-aliasing, color</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a:latin typeface="Consolas"/>
                <a:ea typeface="Lato"/>
                <a:cs typeface="Lato"/>
              </a:rPr>
              <a:t>text</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(390,</a:t>
            </a:r>
            <a:r>
              <a:rPr lang="en-US" dirty="0">
                <a:latin typeface="Consolas"/>
                <a:ea typeface="Lato"/>
                <a:cs typeface="Lato"/>
              </a:rPr>
              <a:t> </a:t>
            </a:r>
            <a:r>
              <a:rPr lang="en-US" b="1" dirty="0">
                <a:latin typeface="Consolas"/>
                <a:ea typeface="Lato"/>
                <a:cs typeface="Lato"/>
              </a:rPr>
              <a:t>10))</a:t>
            </a:r>
            <a:endParaRPr lang="en-US" dirty="0"/>
          </a:p>
          <a:p>
            <a:endParaRPr lang="en-US" dirty="0">
              <a:latin typeface="Lato"/>
              <a:ea typeface="Lato"/>
              <a:cs typeface="Lato"/>
            </a:endParaRPr>
          </a:p>
        </p:txBody>
      </p:sp>
    </p:spTree>
    <p:extLst>
      <p:ext uri="{BB962C8B-B14F-4D97-AF65-F5344CB8AC3E}">
        <p14:creationId xmlns:p14="http://schemas.microsoft.com/office/powerpoint/2010/main" val="308890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A22C1-1F82-4A1D-AE0C-CB55B0614FC9}"/>
              </a:ext>
            </a:extLst>
          </p:cNvPr>
          <p:cNvSpPr txBox="1"/>
          <p:nvPr/>
        </p:nvSpPr>
        <p:spPr>
          <a:xfrm>
            <a:off x="-5750" y="-5751"/>
            <a:ext cx="12117237" cy="189282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Health Bar</a:t>
            </a:r>
          </a:p>
          <a:p>
            <a:r>
              <a:rPr lang="en-US" dirty="0">
                <a:latin typeface="Lato"/>
                <a:ea typeface="Lato"/>
                <a:cs typeface="Lato"/>
              </a:rPr>
              <a:t>What we are going to do now is give our enemy health and a health bar. This way we can see when we should remove it from the screen. To create the health bar we are going to draw two rectangles. One green and one red. We will change the width of the green rectangle (which will overlay the red one) each time the enemy is hit.</a:t>
            </a:r>
          </a:p>
          <a:p>
            <a:r>
              <a:rPr lang="en-US" dirty="0">
                <a:latin typeface="Lato"/>
                <a:ea typeface="Lato"/>
                <a:cs typeface="Lato"/>
              </a:rPr>
              <a:t>To do this we must modify the enemy class like so.</a:t>
            </a:r>
          </a:p>
          <a:p>
            <a:r>
              <a:rPr lang="en-US" b="1" dirty="0">
                <a:latin typeface="Consolas"/>
                <a:ea typeface="Lato"/>
                <a:cs typeface="Lato"/>
              </a:rPr>
              <a:t>class</a:t>
            </a:r>
            <a:r>
              <a:rPr lang="en-US" dirty="0">
                <a:latin typeface="Consolas"/>
                <a:ea typeface="Lato"/>
                <a:cs typeface="Lato"/>
              </a:rPr>
              <a:t> enemy</a:t>
            </a:r>
            <a:r>
              <a:rPr lang="en-US" b="1" dirty="0">
                <a:latin typeface="Consolas"/>
                <a:ea typeface="Lato"/>
                <a:cs typeface="Lato"/>
              </a:rPr>
              <a:t>(</a:t>
            </a:r>
            <a:r>
              <a:rPr lang="en-US" dirty="0">
                <a:latin typeface="Consolas"/>
                <a:ea typeface="Lato"/>
                <a:cs typeface="Lato"/>
              </a:rPr>
              <a:t>object</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walkRight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'R1E.png'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'R2E.png'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'R3E.png'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'R4E.png'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'R5E.png'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'R6E.png'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'R7E.png'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'R8E.png'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'R9E.png'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'R10E.png'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'R11E.png'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walkLeft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'L1E.png'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'L2E.png'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'L3E.png'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'L4E.png'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'L5E.png'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'L6E.png'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'L7E.png'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'L8E.png'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'L9E.png'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'L10E.png'</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image</a:t>
            </a:r>
            <a:r>
              <a:rPr lang="en-US" b="1" dirty="0" err="1">
                <a:latin typeface="Consolas"/>
                <a:ea typeface="Lato"/>
                <a:cs typeface="Lato"/>
              </a:rPr>
              <a:t>.</a:t>
            </a:r>
            <a:r>
              <a:rPr lang="en-US" dirty="0" err="1">
                <a:latin typeface="Consolas"/>
                <a:ea typeface="Lato"/>
                <a:cs typeface="Lato"/>
              </a:rPr>
              <a:t>load</a:t>
            </a:r>
            <a:r>
              <a:rPr lang="en-US" b="1" dirty="0">
                <a:latin typeface="Consolas"/>
                <a:ea typeface="Lato"/>
                <a:cs typeface="Lato"/>
              </a:rPr>
              <a:t>(</a:t>
            </a:r>
            <a:r>
              <a:rPr lang="en-US" dirty="0">
                <a:latin typeface="Consolas"/>
                <a:ea typeface="Lato"/>
                <a:cs typeface="Lato"/>
              </a:rPr>
              <a:t>'L11E.png'</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__</a:t>
            </a:r>
            <a:r>
              <a:rPr lang="en-US" dirty="0" err="1">
                <a:latin typeface="Consolas"/>
                <a:ea typeface="Lato"/>
                <a:cs typeface="Lato"/>
              </a:rPr>
              <a:t>init</a:t>
            </a:r>
            <a:r>
              <a:rPr lang="en-US" dirty="0">
                <a:latin typeface="Consolas"/>
                <a:ea typeface="Lato"/>
                <a:cs typeface="Lato"/>
              </a:rPr>
              <a:t>__</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x</a:t>
            </a:r>
            <a:r>
              <a:rPr lang="en-US" b="1" dirty="0">
                <a:latin typeface="Consolas"/>
                <a:ea typeface="Lato"/>
                <a:cs typeface="Lato"/>
              </a:rPr>
              <a:t>,</a:t>
            </a:r>
            <a:r>
              <a:rPr lang="en-US" dirty="0">
                <a:latin typeface="Consolas"/>
                <a:ea typeface="Lato"/>
                <a:cs typeface="Lato"/>
              </a:rPr>
              <a:t> y</a:t>
            </a:r>
            <a:r>
              <a:rPr lang="en-US" b="1" dirty="0">
                <a:latin typeface="Consolas"/>
                <a:ea typeface="Lato"/>
                <a:cs typeface="Lato"/>
              </a:rPr>
              <a:t>,</a:t>
            </a:r>
            <a:r>
              <a:rPr lang="en-US" dirty="0">
                <a:latin typeface="Consolas"/>
                <a:ea typeface="Lato"/>
                <a:cs typeface="Lato"/>
              </a:rPr>
              <a:t> width</a:t>
            </a:r>
            <a:r>
              <a:rPr lang="en-US" b="1" dirty="0">
                <a:latin typeface="Consolas"/>
                <a:ea typeface="Lato"/>
                <a:cs typeface="Lato"/>
              </a:rPr>
              <a:t>,</a:t>
            </a:r>
            <a:r>
              <a:rPr lang="en-US" dirty="0">
                <a:latin typeface="Consolas"/>
                <a:ea typeface="Lato"/>
                <a:cs typeface="Lato"/>
              </a:rPr>
              <a:t> height</a:t>
            </a:r>
            <a:r>
              <a:rPr lang="en-US" b="1" dirty="0">
                <a:latin typeface="Consolas"/>
                <a:ea typeface="Lato"/>
                <a:cs typeface="Lato"/>
              </a:rPr>
              <a:t>,</a:t>
            </a:r>
            <a:r>
              <a:rPr lang="en-US" dirty="0">
                <a:latin typeface="Consolas"/>
                <a:ea typeface="Lato"/>
                <a:cs typeface="Lato"/>
              </a:rPr>
              <a:t> end</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x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y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width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width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height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height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end</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end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path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end</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3</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hitbox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17,</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a:t>
            </a:r>
            <a:r>
              <a:rPr lang="en-US" dirty="0">
                <a:latin typeface="Consolas"/>
                <a:ea typeface="Lato"/>
                <a:cs typeface="Lato"/>
              </a:rPr>
              <a:t> </a:t>
            </a:r>
            <a:r>
              <a:rPr lang="en-US" b="1" dirty="0">
                <a:latin typeface="Consolas"/>
                <a:ea typeface="Lato"/>
                <a:cs typeface="Lato"/>
              </a:rPr>
              <a:t>31,</a:t>
            </a:r>
            <a:r>
              <a:rPr lang="en-US" dirty="0">
                <a:latin typeface="Consolas"/>
                <a:ea typeface="Lato"/>
                <a:cs typeface="Lato"/>
              </a:rPr>
              <a:t> </a:t>
            </a:r>
            <a:r>
              <a:rPr lang="en-US" b="1" dirty="0">
                <a:latin typeface="Consolas"/>
                <a:ea typeface="Lato"/>
                <a:cs typeface="Lato"/>
              </a:rPr>
              <a:t>57)</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health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a:t>
            </a:r>
            <a:r>
              <a:rPr lang="en-US" i="1" dirty="0">
                <a:latin typeface="Consolas"/>
                <a:ea typeface="Lato"/>
                <a:cs typeface="Lato"/>
              </a:rPr>
              <a:t># NEW</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visible</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True </a:t>
            </a:r>
            <a:r>
              <a:rPr lang="en-US" i="1" dirty="0">
                <a:latin typeface="Consolas"/>
                <a:ea typeface="Lato"/>
                <a:cs typeface="Lato"/>
              </a:rPr>
              <a:t># NEW</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draw</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move</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visible</a:t>
            </a:r>
            <a:r>
              <a:rPr lang="en-US" b="1" dirty="0">
                <a:latin typeface="Consolas"/>
                <a:ea typeface="Lato"/>
                <a:cs typeface="Lato"/>
              </a:rPr>
              <a:t>:</a:t>
            </a:r>
            <a:r>
              <a:rPr lang="en-US" dirty="0">
                <a:latin typeface="Consolas"/>
                <a:ea typeface="Lato"/>
                <a:cs typeface="Lato"/>
              </a:rPr>
              <a:t> </a:t>
            </a:r>
            <a:r>
              <a:rPr lang="en-US" i="1" dirty="0">
                <a:latin typeface="Consolas"/>
                <a:ea typeface="Lato"/>
                <a:cs typeface="Lato"/>
              </a:rPr>
              <a:t># NEW</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33:</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walkRight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win</a:t>
            </a:r>
            <a:r>
              <a:rPr lang="en-US" b="1" dirty="0" err="1">
                <a:latin typeface="Consolas"/>
                <a:ea typeface="Lato"/>
                <a:cs typeface="Lato"/>
              </a:rPr>
              <a:t>.</a:t>
            </a:r>
            <a:r>
              <a:rPr lang="en-US" dirty="0" err="1">
                <a:latin typeface="Consolas"/>
                <a:ea typeface="Lato"/>
                <a:cs typeface="Lato"/>
              </a:rPr>
              <a:t>blit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walkLeft</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draw</a:t>
            </a:r>
            <a:r>
              <a:rPr lang="en-US" b="1" dirty="0" err="1">
                <a:latin typeface="Consolas"/>
                <a:ea typeface="Lato"/>
                <a:cs typeface="Lato"/>
              </a:rPr>
              <a:t>.</a:t>
            </a:r>
            <a:r>
              <a:rPr lang="en-US" dirty="0" err="1">
                <a:latin typeface="Consolas"/>
                <a:ea typeface="Lato"/>
                <a:cs typeface="Lato"/>
              </a:rPr>
              <a:t>rect</a:t>
            </a:r>
            <a:r>
              <a:rPr lang="en-US" b="1" dirty="0">
                <a:latin typeface="Consolas"/>
                <a:ea typeface="Lato"/>
                <a:cs typeface="Lato"/>
              </a:rPr>
              <a:t>(</a:t>
            </a:r>
            <a:r>
              <a:rPr lang="en-US" dirty="0">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(255,0,0),</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20,</a:t>
            </a:r>
            <a:r>
              <a:rPr lang="en-US" dirty="0">
                <a:latin typeface="Consolas"/>
                <a:ea typeface="Lato"/>
                <a:cs typeface="Lato"/>
              </a:rPr>
              <a:t> </a:t>
            </a:r>
            <a:r>
              <a:rPr lang="en-US" b="1" dirty="0">
                <a:latin typeface="Consolas"/>
                <a:ea typeface="Lato"/>
                <a:cs typeface="Lato"/>
              </a:rPr>
              <a:t>50,</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a:t>
            </a:r>
            <a:r>
              <a:rPr lang="en-US" i="1" dirty="0">
                <a:latin typeface="Consolas"/>
                <a:ea typeface="Lato"/>
                <a:cs typeface="Lato"/>
              </a:rPr>
              <a:t># NEW</a:t>
            </a:r>
            <a:r>
              <a:rPr lang="en-US" dirty="0">
                <a:latin typeface="Consolas"/>
                <a:ea typeface="Lato"/>
                <a:cs typeface="Lato"/>
              </a:rPr>
              <a:t>
            </a:t>
            </a:r>
            <a:r>
              <a:rPr lang="en-US" dirty="0" err="1">
                <a:latin typeface="Consolas"/>
                <a:ea typeface="Lato"/>
                <a:cs typeface="Lato"/>
              </a:rPr>
              <a:t>pygame</a:t>
            </a:r>
            <a:r>
              <a:rPr lang="en-US" b="1" dirty="0" err="1">
                <a:latin typeface="Consolas"/>
                <a:ea typeface="Lato"/>
                <a:cs typeface="Lato"/>
              </a:rPr>
              <a:t>.</a:t>
            </a:r>
            <a:r>
              <a:rPr lang="en-US" dirty="0" err="1">
                <a:latin typeface="Consolas"/>
                <a:ea typeface="Lato"/>
                <a:cs typeface="Lato"/>
              </a:rPr>
              <a:t>draw</a:t>
            </a:r>
            <a:r>
              <a:rPr lang="en-US" b="1" dirty="0" err="1">
                <a:latin typeface="Consolas"/>
                <a:ea typeface="Lato"/>
                <a:cs typeface="Lato"/>
              </a:rPr>
              <a:t>.</a:t>
            </a:r>
            <a:r>
              <a:rPr lang="en-US" dirty="0" err="1">
                <a:latin typeface="Consolas"/>
                <a:ea typeface="Lato"/>
                <a:cs typeface="Lato"/>
              </a:rPr>
              <a:t>rect</a:t>
            </a:r>
            <a:r>
              <a:rPr lang="en-US" b="1" dirty="0">
                <a:latin typeface="Consolas"/>
                <a:ea typeface="Lato"/>
                <a:cs typeface="Lato"/>
              </a:rPr>
              <a:t>(</a:t>
            </a:r>
            <a:r>
              <a:rPr lang="en-US" dirty="0">
                <a:latin typeface="Consolas"/>
                <a:ea typeface="Lato"/>
                <a:cs typeface="Lato"/>
              </a:rPr>
              <a:t>win</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(0,128,0),</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20,</a:t>
            </a:r>
            <a:r>
              <a:rPr lang="en-US" dirty="0">
                <a:latin typeface="Consolas"/>
                <a:ea typeface="Lato"/>
                <a:cs typeface="Lato"/>
              </a:rPr>
              <a:t> </a:t>
            </a:r>
            <a:r>
              <a:rPr lang="en-US" b="1" dirty="0">
                <a:latin typeface="Consolas"/>
                <a:ea typeface="Lato"/>
                <a:cs typeface="Lato"/>
              </a:rPr>
              <a:t>50</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(5</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health</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10))</a:t>
            </a:r>
            <a:r>
              <a:rPr lang="en-US" dirty="0">
                <a:latin typeface="Consolas"/>
                <a:ea typeface="Lato"/>
                <a:cs typeface="Lato"/>
              </a:rPr>
              <a:t> </a:t>
            </a:r>
            <a:r>
              <a:rPr lang="en-US" i="1" dirty="0">
                <a:latin typeface="Consolas"/>
                <a:ea typeface="Lato"/>
                <a:cs typeface="Lato"/>
              </a:rPr>
              <a:t># NEW</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hitbox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17,</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y</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2,</a:t>
            </a:r>
            <a:r>
              <a:rPr lang="en-US" dirty="0">
                <a:latin typeface="Consolas"/>
                <a:ea typeface="Lato"/>
                <a:cs typeface="Lato"/>
              </a:rPr>
              <a:t> </a:t>
            </a:r>
            <a:r>
              <a:rPr lang="en-US" b="1" dirty="0">
                <a:latin typeface="Consolas"/>
                <a:ea typeface="Lato"/>
                <a:cs typeface="Lato"/>
              </a:rPr>
              <a:t>31,</a:t>
            </a:r>
            <a:r>
              <a:rPr lang="en-US" dirty="0">
                <a:latin typeface="Consolas"/>
                <a:ea typeface="Lato"/>
                <a:cs typeface="Lato"/>
              </a:rPr>
              <a:t> </a:t>
            </a:r>
            <a:r>
              <a:rPr lang="en-US" b="1" dirty="0">
                <a:latin typeface="Consolas"/>
                <a:ea typeface="Lato"/>
                <a:cs typeface="Lato"/>
              </a:rPr>
              <a:t>57)</a:t>
            </a:r>
            <a:r>
              <a:rPr lang="en-US" dirty="0">
                <a:latin typeface="Consolas"/>
                <a:ea typeface="Lato"/>
                <a:cs typeface="Lato"/>
              </a:rPr>
              <a:t>
            </a:t>
            </a:r>
            <a:r>
              <a:rPr lang="en-US" i="1" dirty="0">
                <a:latin typeface="Consolas"/>
                <a:ea typeface="Lato"/>
                <a:cs typeface="Lato"/>
              </a:rPr>
              <a:t>#pygame.draw.rect(win, (255,0,0), self.hitbox,2)</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move</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path</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path</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x</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vel</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walkCount</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def</a:t>
            </a:r>
            <a:r>
              <a:rPr lang="en-US" dirty="0">
                <a:latin typeface="Consolas"/>
                <a:ea typeface="Lato"/>
                <a:cs typeface="Lato"/>
              </a:rPr>
              <a:t> hit</a:t>
            </a:r>
            <a:r>
              <a:rPr lang="en-US" b="1" dirty="0">
                <a:latin typeface="Consolas"/>
                <a:ea typeface="Lato"/>
                <a:cs typeface="Lato"/>
              </a:rPr>
              <a:t>(</a:t>
            </a:r>
            <a:r>
              <a:rPr lang="en-US" dirty="0">
                <a:latin typeface="Consolas"/>
                <a:ea typeface="Lato"/>
                <a:cs typeface="Lato"/>
              </a:rPr>
              <a:t>self</a:t>
            </a:r>
            <a:r>
              <a:rPr lang="en-US" b="1" dirty="0">
                <a:latin typeface="Consolas"/>
                <a:ea typeface="Lato"/>
                <a:cs typeface="Lato"/>
              </a:rPr>
              <a:t>):</a:t>
            </a:r>
            <a:r>
              <a:rPr lang="en-US" dirty="0">
                <a:latin typeface="Consolas"/>
                <a:ea typeface="Lato"/>
                <a:cs typeface="Lato"/>
              </a:rPr>
              <a:t> </a:t>
            </a:r>
            <a:r>
              <a:rPr lang="en-US" i="1" dirty="0">
                <a:latin typeface="Consolas"/>
                <a:ea typeface="Lato"/>
                <a:cs typeface="Lato"/>
              </a:rPr>
              <a:t># ALL NEW</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health</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b="1" dirty="0">
                <a:latin typeface="Consolas"/>
                <a:ea typeface="Lato"/>
                <a:cs typeface="Lato"/>
              </a:rPr>
              <a:t>0:</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health</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else:</a:t>
            </a:r>
            <a:r>
              <a:rPr lang="en-US" dirty="0">
                <a:latin typeface="Consolas"/>
                <a:ea typeface="Lato"/>
                <a:cs typeface="Lato"/>
              </a:rPr>
              <a:t>
            </a:t>
            </a:r>
            <a:r>
              <a:rPr lang="en-US" dirty="0" err="1">
                <a:latin typeface="Consolas"/>
                <a:ea typeface="Lato"/>
                <a:cs typeface="Lato"/>
              </a:rPr>
              <a:t>self</a:t>
            </a:r>
            <a:r>
              <a:rPr lang="en-US" b="1" dirty="0" err="1">
                <a:latin typeface="Consolas"/>
                <a:ea typeface="Lato"/>
                <a:cs typeface="Lato"/>
              </a:rPr>
              <a:t>.</a:t>
            </a:r>
            <a:r>
              <a:rPr lang="en-US" dirty="0" err="1">
                <a:latin typeface="Consolas"/>
                <a:ea typeface="Lato"/>
                <a:cs typeface="Lato"/>
              </a:rPr>
              <a:t>visible</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False
        </a:t>
            </a:r>
            <a:r>
              <a:rPr lang="en-US" b="1" dirty="0">
                <a:latin typeface="Consolas"/>
                <a:ea typeface="Lato"/>
                <a:cs typeface="Lato"/>
              </a:rPr>
              <a:t>print(</a:t>
            </a:r>
            <a:r>
              <a:rPr lang="en-US" dirty="0">
                <a:latin typeface="Consolas"/>
                <a:ea typeface="Lato"/>
                <a:cs typeface="Lato"/>
              </a:rPr>
              <a:t>'hit'</a:t>
            </a:r>
            <a:r>
              <a:rPr lang="en-US" b="1" dirty="0">
                <a:latin typeface="Consolas"/>
                <a:ea typeface="Lato"/>
                <a:cs typeface="Lato"/>
              </a:rPr>
              <a:t>)</a:t>
            </a:r>
            <a:endParaRPr lang="en-US" dirty="0"/>
          </a:p>
        </p:txBody>
      </p:sp>
    </p:spTree>
    <p:extLst>
      <p:ext uri="{BB962C8B-B14F-4D97-AF65-F5344CB8AC3E}">
        <p14:creationId xmlns:p14="http://schemas.microsoft.com/office/powerpoint/2010/main" val="3161374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C33A5A-A186-49E0-9B18-4F8F78F6CA36}"/>
              </a:ext>
            </a:extLst>
          </p:cNvPr>
          <p:cNvSpPr txBox="1"/>
          <p:nvPr/>
        </p:nvSpPr>
        <p:spPr>
          <a:xfrm>
            <a:off x="7464614" y="1783959"/>
            <a:ext cx="4087306" cy="288911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800">
                <a:latin typeface="+mj-lt"/>
                <a:ea typeface="+mj-ea"/>
                <a:cs typeface="+mj-cs"/>
              </a:rPr>
              <a:t>Now we have a health bar that will move down as our goblin is hit.</a:t>
            </a:r>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Рисунок 3">
            <a:extLst>
              <a:ext uri="{FF2B5EF4-FFF2-40B4-BE49-F238E27FC236}">
                <a16:creationId xmlns:a16="http://schemas.microsoft.com/office/drawing/2014/main" id="{7B94A1B2-9707-4975-9B64-403BB072BCE4}"/>
              </a:ext>
            </a:extLst>
          </p:cNvPr>
          <p:cNvPicPr>
            <a:picLocks noChangeAspect="1"/>
          </p:cNvPicPr>
          <p:nvPr/>
        </p:nvPicPr>
        <p:blipFill rotWithShape="1">
          <a:blip r:embed="rId2"/>
          <a:srcRect r="1" b="437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667550840"/>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83E877-21BE-4CA6-B242-F3C33B9FE772}"/>
              </a:ext>
            </a:extLst>
          </p:cNvPr>
          <p:cNvSpPr txBox="1"/>
          <p:nvPr/>
        </p:nvSpPr>
        <p:spPr>
          <a:xfrm>
            <a:off x="-5751" y="-5751"/>
            <a:ext cx="12117237"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Loading Sounds &amp; Music</a:t>
            </a:r>
          </a:p>
          <a:p>
            <a:r>
              <a:rPr lang="en-US" dirty="0">
                <a:latin typeface="Lato"/>
                <a:ea typeface="Lato"/>
                <a:cs typeface="Lato"/>
              </a:rPr>
              <a:t>Before we can start using our sounds and music we need to load them.</a:t>
            </a:r>
          </a:p>
          <a:p>
            <a:r>
              <a:rPr lang="en-US" i="1" dirty="0">
                <a:solidFill>
                  <a:srgbClr val="8F5902"/>
                </a:solidFill>
                <a:latin typeface="inherit"/>
              </a:rPr>
              <a:t># This should be placed at the top of our program</a:t>
            </a:r>
            <a:r>
              <a:rPr lang="en-US" dirty="0">
                <a:solidFill>
                  <a:srgbClr val="777777"/>
                </a:solidFill>
                <a:latin typeface="Lato"/>
                <a:ea typeface="Lato"/>
                <a:cs typeface="Lato"/>
              </a:rPr>
              <a:t> </a:t>
            </a:r>
            <a:r>
              <a:rPr lang="en-US" dirty="0" err="1">
                <a:latin typeface="inherit"/>
              </a:rPr>
              <a:t>bulletSound</a:t>
            </a:r>
            <a:r>
              <a:rPr lang="en-US" dirty="0">
                <a:solidFill>
                  <a:srgbClr val="777777"/>
                </a:solidFill>
                <a:latin typeface="Lato"/>
                <a:ea typeface="Lato"/>
                <a:cs typeface="Lato"/>
              </a:rPr>
              <a:t> </a:t>
            </a:r>
            <a:r>
              <a:rPr lang="en-US" b="1" dirty="0">
                <a:solidFill>
                  <a:srgbClr val="CE5C00"/>
                </a:solidFill>
                <a:latin typeface="inherit"/>
              </a:rPr>
              <a:t>=</a:t>
            </a:r>
            <a:r>
              <a:rPr lang="en-US" dirty="0">
                <a:solidFill>
                  <a:srgbClr val="777777"/>
                </a:solidFill>
                <a:latin typeface="Lato"/>
                <a:ea typeface="Lato"/>
                <a:cs typeface="Lato"/>
              </a:rPr>
              <a:t> </a:t>
            </a:r>
            <a:r>
              <a:rPr lang="en-US" dirty="0" err="1">
                <a:latin typeface="inherit"/>
              </a:rPr>
              <a:t>pygame</a:t>
            </a:r>
            <a:r>
              <a:rPr lang="en-US" b="1" dirty="0" err="1">
                <a:solidFill>
                  <a:srgbClr val="CE5C00"/>
                </a:solidFill>
                <a:latin typeface="inherit"/>
              </a:rPr>
              <a:t>.</a:t>
            </a:r>
            <a:r>
              <a:rPr lang="en-US" dirty="0" err="1">
                <a:latin typeface="inherit"/>
              </a:rPr>
              <a:t>mixer</a:t>
            </a:r>
            <a:r>
              <a:rPr lang="en-US" b="1" dirty="0" err="1">
                <a:solidFill>
                  <a:srgbClr val="CE5C00"/>
                </a:solidFill>
                <a:latin typeface="inherit"/>
              </a:rPr>
              <a:t>.</a:t>
            </a:r>
            <a:r>
              <a:rPr lang="en-US" dirty="0" err="1">
                <a:latin typeface="inherit"/>
              </a:rPr>
              <a:t>Sound</a:t>
            </a:r>
            <a:r>
              <a:rPr lang="en-US" b="1" dirty="0">
                <a:latin typeface="inherit"/>
              </a:rPr>
              <a:t>(</a:t>
            </a:r>
            <a:r>
              <a:rPr lang="en-US" dirty="0">
                <a:solidFill>
                  <a:srgbClr val="4E9A06"/>
                </a:solidFill>
                <a:latin typeface="inherit"/>
              </a:rPr>
              <a:t>"bullet.wav"</a:t>
            </a:r>
            <a:r>
              <a:rPr lang="en-US" b="1" dirty="0">
                <a:latin typeface="inherit"/>
              </a:rPr>
              <a:t>)</a:t>
            </a:r>
            <a:r>
              <a:rPr lang="en-US" dirty="0">
                <a:solidFill>
                  <a:srgbClr val="777777"/>
                </a:solidFill>
                <a:latin typeface="Lato"/>
                <a:ea typeface="Lato"/>
                <a:cs typeface="Lato"/>
              </a:rPr>
              <a:t> </a:t>
            </a:r>
            <a:r>
              <a:rPr lang="en-US" dirty="0" err="1">
                <a:latin typeface="inherit"/>
              </a:rPr>
              <a:t>hitSound</a:t>
            </a:r>
            <a:r>
              <a:rPr lang="en-US" dirty="0">
                <a:solidFill>
                  <a:srgbClr val="777777"/>
                </a:solidFill>
                <a:latin typeface="Lato"/>
                <a:ea typeface="Lato"/>
                <a:cs typeface="Lato"/>
              </a:rPr>
              <a:t> </a:t>
            </a:r>
            <a:r>
              <a:rPr lang="en-US" b="1" dirty="0">
                <a:solidFill>
                  <a:srgbClr val="CE5C00"/>
                </a:solidFill>
                <a:latin typeface="inherit"/>
              </a:rPr>
              <a:t>=</a:t>
            </a:r>
            <a:r>
              <a:rPr lang="en-US" dirty="0">
                <a:solidFill>
                  <a:srgbClr val="777777"/>
                </a:solidFill>
                <a:latin typeface="Lato"/>
                <a:ea typeface="Lato"/>
                <a:cs typeface="Lato"/>
              </a:rPr>
              <a:t> </a:t>
            </a:r>
            <a:r>
              <a:rPr lang="en-US" dirty="0" err="1">
                <a:latin typeface="inherit"/>
              </a:rPr>
              <a:t>pygame</a:t>
            </a:r>
            <a:r>
              <a:rPr lang="en-US" b="1" dirty="0" err="1">
                <a:solidFill>
                  <a:srgbClr val="CE5C00"/>
                </a:solidFill>
                <a:latin typeface="inherit"/>
              </a:rPr>
              <a:t>.</a:t>
            </a:r>
            <a:r>
              <a:rPr lang="en-US" dirty="0" err="1">
                <a:latin typeface="inherit"/>
              </a:rPr>
              <a:t>mixer</a:t>
            </a:r>
            <a:r>
              <a:rPr lang="en-US" b="1" dirty="0" err="1">
                <a:solidFill>
                  <a:srgbClr val="CE5C00"/>
                </a:solidFill>
                <a:latin typeface="inherit"/>
              </a:rPr>
              <a:t>.</a:t>
            </a:r>
            <a:r>
              <a:rPr lang="en-US" dirty="0" err="1">
                <a:latin typeface="inherit"/>
              </a:rPr>
              <a:t>Sound</a:t>
            </a:r>
            <a:r>
              <a:rPr lang="en-US" b="1" dirty="0">
                <a:latin typeface="inherit"/>
              </a:rPr>
              <a:t>(</a:t>
            </a:r>
            <a:r>
              <a:rPr lang="en-US" dirty="0">
                <a:solidFill>
                  <a:srgbClr val="4E9A06"/>
                </a:solidFill>
                <a:latin typeface="inherit"/>
              </a:rPr>
              <a:t>"hit.wav"</a:t>
            </a:r>
            <a:r>
              <a:rPr lang="en-US" b="1" dirty="0">
                <a:latin typeface="inherit"/>
              </a:rPr>
              <a:t>)</a:t>
            </a:r>
            <a:r>
              <a:rPr lang="en-US" dirty="0">
                <a:solidFill>
                  <a:srgbClr val="777777"/>
                </a:solidFill>
                <a:latin typeface="Lato"/>
                <a:ea typeface="Lato"/>
                <a:cs typeface="Lato"/>
              </a:rPr>
              <a:t> </a:t>
            </a:r>
            <a:r>
              <a:rPr lang="en-US" dirty="0">
                <a:latin typeface="inherit"/>
              </a:rPr>
              <a:t>music</a:t>
            </a:r>
            <a:r>
              <a:rPr lang="en-US" dirty="0">
                <a:solidFill>
                  <a:srgbClr val="777777"/>
                </a:solidFill>
                <a:latin typeface="Lato"/>
                <a:ea typeface="Lato"/>
                <a:cs typeface="Lato"/>
              </a:rPr>
              <a:t> </a:t>
            </a:r>
            <a:r>
              <a:rPr lang="en-US" b="1" dirty="0">
                <a:solidFill>
                  <a:srgbClr val="CE5C00"/>
                </a:solidFill>
                <a:latin typeface="inherit"/>
              </a:rPr>
              <a:t>=</a:t>
            </a:r>
            <a:r>
              <a:rPr lang="en-US" dirty="0">
                <a:solidFill>
                  <a:srgbClr val="777777"/>
                </a:solidFill>
                <a:latin typeface="Lato"/>
                <a:ea typeface="Lato"/>
                <a:cs typeface="Lato"/>
              </a:rPr>
              <a:t> </a:t>
            </a:r>
            <a:r>
              <a:rPr lang="en-US" dirty="0" err="1">
                <a:latin typeface="inherit"/>
              </a:rPr>
              <a:t>pygame</a:t>
            </a:r>
            <a:r>
              <a:rPr lang="en-US" b="1" dirty="0" err="1">
                <a:solidFill>
                  <a:srgbClr val="CE5C00"/>
                </a:solidFill>
                <a:latin typeface="inherit"/>
              </a:rPr>
              <a:t>.</a:t>
            </a:r>
            <a:r>
              <a:rPr lang="en-US" dirty="0" err="1">
                <a:latin typeface="inherit"/>
              </a:rPr>
              <a:t>mixer</a:t>
            </a:r>
            <a:r>
              <a:rPr lang="en-US" b="1" dirty="0" err="1">
                <a:solidFill>
                  <a:srgbClr val="CE5C00"/>
                </a:solidFill>
                <a:latin typeface="inherit"/>
              </a:rPr>
              <a:t>.</a:t>
            </a:r>
            <a:r>
              <a:rPr lang="en-US" dirty="0" err="1">
                <a:latin typeface="inherit"/>
              </a:rPr>
              <a:t>music</a:t>
            </a:r>
            <a:r>
              <a:rPr lang="en-US" b="1" dirty="0" err="1">
                <a:solidFill>
                  <a:srgbClr val="CE5C00"/>
                </a:solidFill>
                <a:latin typeface="inherit"/>
              </a:rPr>
              <a:t>.</a:t>
            </a:r>
            <a:r>
              <a:rPr lang="en-US" dirty="0" err="1">
                <a:latin typeface="inherit"/>
              </a:rPr>
              <a:t>load</a:t>
            </a:r>
            <a:r>
              <a:rPr lang="en-US" b="1" dirty="0">
                <a:latin typeface="inherit"/>
              </a:rPr>
              <a:t>(</a:t>
            </a:r>
            <a:r>
              <a:rPr lang="en-US" dirty="0">
                <a:solidFill>
                  <a:srgbClr val="4E9A06"/>
                </a:solidFill>
                <a:latin typeface="inherit"/>
              </a:rPr>
              <a:t>"music.mp3"</a:t>
            </a:r>
            <a:r>
              <a:rPr lang="en-US" b="1" dirty="0">
                <a:latin typeface="inherit"/>
              </a:rPr>
              <a:t>)</a:t>
            </a:r>
            <a:r>
              <a:rPr lang="en-US" dirty="0">
                <a:solidFill>
                  <a:srgbClr val="777777"/>
                </a:solidFill>
                <a:latin typeface="Lato"/>
                <a:ea typeface="Lato"/>
                <a:cs typeface="Lato"/>
              </a:rPr>
              <a:t> </a:t>
            </a:r>
          </a:p>
          <a:p>
            <a:r>
              <a:rPr lang="en-US" dirty="0">
                <a:latin typeface="Lato"/>
                <a:ea typeface="Lato"/>
                <a:cs typeface="Lato"/>
              </a:rPr>
              <a:t>Playing Music</a:t>
            </a:r>
          </a:p>
          <a:p>
            <a:r>
              <a:rPr lang="en-US" dirty="0">
                <a:latin typeface="Lato"/>
                <a:ea typeface="Lato"/>
                <a:cs typeface="Lato"/>
              </a:rPr>
              <a:t>To have our music play continuously we do the following directly after defining our variable music.</a:t>
            </a:r>
          </a:p>
          <a:p>
            <a:r>
              <a:rPr lang="en-US" dirty="0" err="1">
                <a:latin typeface="inherit"/>
              </a:rPr>
              <a:t>pygame</a:t>
            </a:r>
            <a:r>
              <a:rPr lang="en-US" b="1" dirty="0" err="1">
                <a:solidFill>
                  <a:srgbClr val="CE5C00"/>
                </a:solidFill>
                <a:latin typeface="inherit"/>
              </a:rPr>
              <a:t>.</a:t>
            </a:r>
            <a:r>
              <a:rPr lang="en-US" dirty="0" err="1">
                <a:latin typeface="inherit"/>
              </a:rPr>
              <a:t>mixer</a:t>
            </a:r>
            <a:r>
              <a:rPr lang="en-US" b="1" dirty="0" err="1">
                <a:solidFill>
                  <a:srgbClr val="CE5C00"/>
                </a:solidFill>
                <a:latin typeface="inherit"/>
              </a:rPr>
              <a:t>.</a:t>
            </a:r>
            <a:r>
              <a:rPr lang="en-US" dirty="0" err="1">
                <a:latin typeface="inherit"/>
              </a:rPr>
              <a:t>music</a:t>
            </a:r>
            <a:r>
              <a:rPr lang="en-US" b="1" dirty="0" err="1">
                <a:solidFill>
                  <a:srgbClr val="CE5C00"/>
                </a:solidFill>
                <a:latin typeface="inherit"/>
              </a:rPr>
              <a:t>.</a:t>
            </a:r>
            <a:r>
              <a:rPr lang="en-US" dirty="0" err="1">
                <a:latin typeface="inherit"/>
              </a:rPr>
              <a:t>play</a:t>
            </a:r>
            <a:r>
              <a:rPr lang="en-US" b="1" dirty="0">
                <a:latin typeface="inherit"/>
              </a:rPr>
              <a:t>(</a:t>
            </a:r>
            <a:r>
              <a:rPr lang="en-US" b="1" dirty="0">
                <a:solidFill>
                  <a:srgbClr val="CE5C00"/>
                </a:solidFill>
                <a:latin typeface="inherit"/>
              </a:rPr>
              <a:t>-</a:t>
            </a:r>
            <a:r>
              <a:rPr lang="en-US" b="1" dirty="0">
                <a:solidFill>
                  <a:srgbClr val="0000CF"/>
                </a:solidFill>
                <a:latin typeface="inherit"/>
              </a:rPr>
              <a:t>1</a:t>
            </a:r>
            <a:r>
              <a:rPr lang="en-US" b="1" dirty="0">
                <a:latin typeface="inherit"/>
              </a:rPr>
              <a:t>)</a:t>
            </a:r>
            <a:r>
              <a:rPr lang="en-US" dirty="0">
                <a:solidFill>
                  <a:srgbClr val="777777"/>
                </a:solidFill>
                <a:latin typeface="Lato"/>
                <a:ea typeface="Lato"/>
                <a:cs typeface="Lato"/>
              </a:rPr>
              <a:t> </a:t>
            </a:r>
            <a:r>
              <a:rPr lang="en-US" i="1" dirty="0">
                <a:solidFill>
                  <a:srgbClr val="8F5902"/>
                </a:solidFill>
                <a:latin typeface="inherit"/>
              </a:rPr>
              <a:t># -1 will ensure the song keeps looping</a:t>
            </a:r>
          </a:p>
          <a:p>
            <a:r>
              <a:rPr lang="en-US" dirty="0"/>
              <a:t>Playing Sounds</a:t>
            </a:r>
            <a:endParaRPr lang="en-US" dirty="0">
              <a:cs typeface="Calibri"/>
            </a:endParaRPr>
          </a:p>
          <a:p>
            <a:r>
              <a:rPr lang="en-US" dirty="0">
                <a:ea typeface="+mn-lt"/>
                <a:cs typeface="+mn-lt"/>
              </a:rPr>
              <a:t>To play a sound we type:</a:t>
            </a:r>
            <a:br>
              <a:rPr lang="en-US" dirty="0">
                <a:ea typeface="+mn-lt"/>
                <a:cs typeface="+mn-lt"/>
              </a:rPr>
            </a:br>
            <a:endParaRPr lang="en-US" dirty="0">
              <a:ea typeface="+mn-lt"/>
              <a:cs typeface="+mn-lt"/>
            </a:endParaRPr>
          </a:p>
          <a:p>
            <a:r>
              <a:rPr lang="en-US" dirty="0" err="1">
                <a:latin typeface="Consolas"/>
              </a:rPr>
              <a:t>bulletSound</a:t>
            </a:r>
            <a:r>
              <a:rPr lang="en-US" b="1" dirty="0" err="1">
                <a:latin typeface="Consolas"/>
              </a:rPr>
              <a:t>.</a:t>
            </a:r>
            <a:r>
              <a:rPr lang="en-US" dirty="0" err="1">
                <a:latin typeface="Consolas"/>
              </a:rPr>
              <a:t>play</a:t>
            </a:r>
            <a:r>
              <a:rPr lang="en-US" b="1" dirty="0">
                <a:latin typeface="Consolas"/>
              </a:rPr>
              <a:t>()</a:t>
            </a:r>
            <a:r>
              <a:rPr lang="en-US" dirty="0">
                <a:latin typeface="Consolas"/>
              </a:rPr>
              <a:t>
</a:t>
            </a:r>
            <a:endParaRPr lang="en-US" dirty="0"/>
          </a:p>
          <a:p>
            <a:r>
              <a:rPr lang="en-US" dirty="0">
                <a:ea typeface="+mn-lt"/>
                <a:cs typeface="+mn-lt"/>
              </a:rPr>
              <a:t>Since we want sounds to play whenever we shoot a bullet or the goblin is hit we will add code in the appropriate places.</a:t>
            </a:r>
            <a:endParaRPr lang="en-US" dirty="0"/>
          </a:p>
          <a:p>
            <a:r>
              <a:rPr lang="en-US" dirty="0">
                <a:ea typeface="+mn-lt"/>
                <a:cs typeface="+mn-lt"/>
              </a:rPr>
              <a:t>Inside the enemy hit method we will play the hit sound.</a:t>
            </a:r>
            <a:br>
              <a:rPr lang="en-US" dirty="0">
                <a:ea typeface="+mn-lt"/>
                <a:cs typeface="+mn-lt"/>
              </a:rPr>
            </a:br>
            <a:endParaRPr lang="en-US" dirty="0">
              <a:ea typeface="+mn-lt"/>
              <a:cs typeface="+mn-lt"/>
            </a:endParaRPr>
          </a:p>
          <a:p>
            <a:r>
              <a:rPr lang="en-US" b="1" dirty="0">
                <a:latin typeface="Consolas"/>
              </a:rPr>
              <a:t>def</a:t>
            </a:r>
            <a:r>
              <a:rPr lang="en-US" dirty="0">
                <a:latin typeface="Consolas"/>
              </a:rPr>
              <a:t> hit</a:t>
            </a:r>
            <a:r>
              <a:rPr lang="en-US" b="1" dirty="0">
                <a:latin typeface="Consolas"/>
              </a:rPr>
              <a:t>():</a:t>
            </a:r>
            <a:r>
              <a:rPr lang="en-US" dirty="0">
                <a:latin typeface="Consolas"/>
              </a:rPr>
              <a:t> </a:t>
            </a:r>
            <a:r>
              <a:rPr lang="en-US" i="1" dirty="0">
                <a:latin typeface="Consolas"/>
              </a:rPr>
              <a:t># inside enemy class</a:t>
            </a:r>
            <a:r>
              <a:rPr lang="en-US" dirty="0">
                <a:latin typeface="Consolas"/>
              </a:rPr>
              <a:t>
    </a:t>
            </a:r>
            <a:r>
              <a:rPr lang="en-US" dirty="0" err="1">
                <a:latin typeface="Consolas"/>
              </a:rPr>
              <a:t>hitSound</a:t>
            </a:r>
            <a:r>
              <a:rPr lang="en-US" b="1" dirty="0" err="1">
                <a:latin typeface="Consolas"/>
              </a:rPr>
              <a:t>.</a:t>
            </a:r>
            <a:r>
              <a:rPr lang="en-US" dirty="0" err="1">
                <a:latin typeface="Consolas"/>
              </a:rPr>
              <a:t>play</a:t>
            </a:r>
            <a:r>
              <a:rPr lang="en-US" b="1" dirty="0">
                <a:latin typeface="Consolas"/>
              </a:rPr>
              <a:t>()</a:t>
            </a:r>
            <a:r>
              <a:rPr lang="en-US" dirty="0">
                <a:latin typeface="Consolas"/>
              </a:rPr>
              <a:t> 
    </a:t>
            </a:r>
            <a:r>
              <a:rPr lang="en-US" b="1" dirty="0">
                <a:latin typeface="Consolas"/>
              </a:rPr>
              <a:t>...</a:t>
            </a:r>
            <a:r>
              <a:rPr lang="en-US" dirty="0">
                <a:latin typeface="Consolas"/>
              </a:rPr>
              <a:t>
</a:t>
            </a:r>
            <a:endParaRPr lang="en-US" dirty="0"/>
          </a:p>
          <a:p>
            <a:r>
              <a:rPr lang="en-US" dirty="0">
                <a:ea typeface="+mn-lt"/>
                <a:cs typeface="+mn-lt"/>
              </a:rPr>
              <a:t>Then when we hit the space bar we will play the bullet sound.</a:t>
            </a:r>
            <a:br>
              <a:rPr lang="en-US" dirty="0">
                <a:ea typeface="+mn-lt"/>
                <a:cs typeface="+mn-lt"/>
              </a:rPr>
            </a:br>
            <a:endParaRPr lang="en-US" dirty="0">
              <a:ea typeface="+mn-lt"/>
              <a:cs typeface="+mn-lt"/>
            </a:endParaRPr>
          </a:p>
          <a:p>
            <a:r>
              <a:rPr lang="en-US" i="1" dirty="0">
                <a:latin typeface="Consolas"/>
              </a:rPr>
              <a:t># This is inside the main loop</a:t>
            </a:r>
            <a:r>
              <a:rPr lang="en-US" dirty="0">
                <a:latin typeface="Consolas"/>
              </a:rPr>
              <a:t>
</a:t>
            </a:r>
            <a:r>
              <a:rPr lang="en-US" b="1" dirty="0">
                <a:latin typeface="Consolas"/>
              </a:rPr>
              <a:t>if</a:t>
            </a:r>
            <a:r>
              <a:rPr lang="en-US" dirty="0">
                <a:latin typeface="Consolas"/>
              </a:rPr>
              <a:t> keys</a:t>
            </a:r>
            <a:r>
              <a:rPr lang="en-US" b="1" dirty="0">
                <a:latin typeface="Consolas"/>
              </a:rPr>
              <a:t>[</a:t>
            </a:r>
            <a:r>
              <a:rPr lang="en-US" dirty="0" err="1">
                <a:latin typeface="Consolas"/>
              </a:rPr>
              <a:t>pygame</a:t>
            </a:r>
            <a:r>
              <a:rPr lang="en-US" b="1" dirty="0" err="1">
                <a:latin typeface="Consolas"/>
              </a:rPr>
              <a:t>.</a:t>
            </a:r>
            <a:r>
              <a:rPr lang="en-US" dirty="0" err="1">
                <a:latin typeface="Consolas"/>
              </a:rPr>
              <a:t>K_SPACE</a:t>
            </a:r>
            <a:r>
              <a:rPr lang="en-US" b="1" dirty="0">
                <a:latin typeface="Consolas"/>
              </a:rPr>
              <a:t>]</a:t>
            </a:r>
            <a:r>
              <a:rPr lang="en-US" dirty="0">
                <a:latin typeface="Consolas"/>
              </a:rPr>
              <a:t> </a:t>
            </a:r>
            <a:r>
              <a:rPr lang="en-US" b="1" dirty="0">
                <a:latin typeface="Consolas"/>
              </a:rPr>
              <a:t>and</a:t>
            </a:r>
            <a:r>
              <a:rPr lang="en-US" dirty="0">
                <a:latin typeface="Consolas"/>
              </a:rPr>
              <a:t> </a:t>
            </a:r>
            <a:r>
              <a:rPr lang="en-US" dirty="0" err="1">
                <a:latin typeface="Consolas"/>
              </a:rPr>
              <a:t>shootLoop</a:t>
            </a:r>
            <a:r>
              <a:rPr lang="en-US" dirty="0">
                <a:latin typeface="Consolas"/>
              </a:rPr>
              <a:t> </a:t>
            </a:r>
            <a:r>
              <a:rPr lang="en-US" b="1" dirty="0">
                <a:latin typeface="Consolas"/>
              </a:rPr>
              <a:t>==</a:t>
            </a:r>
            <a:r>
              <a:rPr lang="en-US" dirty="0">
                <a:latin typeface="Consolas"/>
              </a:rPr>
              <a:t> </a:t>
            </a:r>
            <a:r>
              <a:rPr lang="en-US" b="1" dirty="0">
                <a:latin typeface="Consolas"/>
              </a:rPr>
              <a:t>0:</a:t>
            </a:r>
            <a:r>
              <a:rPr lang="en-US" dirty="0">
                <a:latin typeface="Consolas"/>
              </a:rPr>
              <a:t>
    </a:t>
            </a:r>
            <a:r>
              <a:rPr lang="en-US" dirty="0" err="1">
                <a:latin typeface="Consolas"/>
              </a:rPr>
              <a:t>bulletSound</a:t>
            </a:r>
            <a:r>
              <a:rPr lang="en-US" b="1" dirty="0" err="1">
                <a:latin typeface="Consolas"/>
              </a:rPr>
              <a:t>.</a:t>
            </a:r>
            <a:r>
              <a:rPr lang="en-US" dirty="0" err="1">
                <a:latin typeface="Consolas"/>
              </a:rPr>
              <a:t>play</a:t>
            </a:r>
            <a:r>
              <a:rPr lang="en-US" b="1" dirty="0">
                <a:latin typeface="Consolas"/>
              </a:rPr>
              <a:t>()</a:t>
            </a:r>
            <a:r>
              <a:rPr lang="en-US" dirty="0">
                <a:latin typeface="Consolas"/>
              </a:rPr>
              <a:t>
    </a:t>
            </a:r>
            <a:r>
              <a:rPr lang="en-US" b="1" dirty="0">
                <a:latin typeface="Consolas"/>
              </a:rPr>
              <a:t>...</a:t>
            </a:r>
            <a:endParaRPr lang="en-US" dirty="0"/>
          </a:p>
          <a:p>
            <a:endParaRPr lang="en-US" i="1" dirty="0">
              <a:solidFill>
                <a:srgbClr val="8F5902"/>
              </a:solidFill>
              <a:latin typeface="inherit"/>
            </a:endParaRPr>
          </a:p>
        </p:txBody>
      </p:sp>
    </p:spTree>
    <p:extLst>
      <p:ext uri="{BB962C8B-B14F-4D97-AF65-F5344CB8AC3E}">
        <p14:creationId xmlns:p14="http://schemas.microsoft.com/office/powerpoint/2010/main" val="2976422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8FE98-46BE-436C-A5D5-3DBC3465F812}"/>
              </a:ext>
            </a:extLst>
          </p:cNvPr>
          <p:cNvSpPr txBox="1"/>
          <p:nvPr/>
        </p:nvSpPr>
        <p:spPr>
          <a:xfrm>
            <a:off x="-5751" y="-5751"/>
            <a:ext cx="1208848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Lato"/>
                <a:ea typeface="Lato"/>
                <a:cs typeface="Lato"/>
              </a:rPr>
              <a:t>Character-Enemy Collision</a:t>
            </a:r>
          </a:p>
          <a:p>
            <a:r>
              <a:rPr lang="en-US">
                <a:latin typeface="Lato"/>
                <a:ea typeface="Lato"/>
                <a:cs typeface="Lato"/>
              </a:rPr>
              <a:t>Now we check for collision between the character and any enemies.</a:t>
            </a:r>
          </a:p>
          <a:p>
            <a:r>
              <a:rPr lang="en-US">
                <a:latin typeface="Lato"/>
                <a:ea typeface="Lato"/>
                <a:cs typeface="Lato"/>
              </a:rPr>
              <a:t>The first thing we will do is add a method "hit" to our player class.</a:t>
            </a:r>
          </a:p>
          <a:p>
            <a:r>
              <a:rPr lang="en-US" b="1">
                <a:solidFill>
                  <a:srgbClr val="204A87"/>
                </a:solidFill>
                <a:latin typeface="inherit"/>
              </a:rPr>
              <a:t>def</a:t>
            </a:r>
            <a:r>
              <a:rPr lang="en-US">
                <a:solidFill>
                  <a:srgbClr val="777777"/>
                </a:solidFill>
                <a:latin typeface="Lato"/>
                <a:ea typeface="Lato"/>
                <a:cs typeface="Lato"/>
              </a:rPr>
              <a:t> </a:t>
            </a:r>
            <a:r>
              <a:rPr lang="en-US">
                <a:latin typeface="inherit"/>
              </a:rPr>
              <a:t>hit</a:t>
            </a:r>
            <a:r>
              <a:rPr lang="en-US" b="1">
                <a:latin typeface="inherit"/>
              </a:rPr>
              <a:t>(</a:t>
            </a:r>
            <a:r>
              <a:rPr lang="en-US">
                <a:solidFill>
                  <a:srgbClr val="3465A4"/>
                </a:solidFill>
                <a:latin typeface="inherit"/>
              </a:rPr>
              <a:t>self</a:t>
            </a:r>
            <a:r>
              <a:rPr lang="en-US" b="1">
                <a:latin typeface="inherit"/>
              </a:rPr>
              <a:t>):</a:t>
            </a:r>
            <a:r>
              <a:rPr lang="en-US">
                <a:solidFill>
                  <a:srgbClr val="777777"/>
                </a:solidFill>
                <a:latin typeface="Lato"/>
                <a:ea typeface="Lato"/>
                <a:cs typeface="Lato"/>
              </a:rPr>
              <a:t> </a:t>
            </a:r>
            <a:r>
              <a:rPr lang="en-US">
                <a:solidFill>
                  <a:srgbClr val="3465A4"/>
                </a:solidFill>
                <a:latin typeface="inherit"/>
              </a:rPr>
              <a:t>self</a:t>
            </a:r>
            <a:r>
              <a:rPr lang="en-US" b="1">
                <a:solidFill>
                  <a:srgbClr val="CE5C00"/>
                </a:solidFill>
                <a:latin typeface="inherit"/>
              </a:rPr>
              <a:t>.</a:t>
            </a:r>
            <a:r>
              <a:rPr lang="en-US">
                <a:latin typeface="inherit"/>
              </a:rPr>
              <a:t>x</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b="1">
                <a:solidFill>
                  <a:srgbClr val="0000CF"/>
                </a:solidFill>
                <a:latin typeface="inherit"/>
              </a:rPr>
              <a:t>60</a:t>
            </a:r>
            <a:r>
              <a:rPr lang="en-US">
                <a:solidFill>
                  <a:srgbClr val="777777"/>
                </a:solidFill>
                <a:latin typeface="Lato"/>
                <a:ea typeface="Lato"/>
                <a:cs typeface="Lato"/>
              </a:rPr>
              <a:t> </a:t>
            </a:r>
            <a:r>
              <a:rPr lang="en-US" i="1">
                <a:solidFill>
                  <a:srgbClr val="8F5902"/>
                </a:solidFill>
                <a:latin typeface="inherit"/>
              </a:rPr>
              <a:t># We are resetting the player position</a:t>
            </a:r>
            <a:r>
              <a:rPr lang="en-US">
                <a:solidFill>
                  <a:srgbClr val="777777"/>
                </a:solidFill>
                <a:latin typeface="Lato"/>
                <a:ea typeface="Lato"/>
                <a:cs typeface="Lato"/>
              </a:rPr>
              <a:t> </a:t>
            </a:r>
            <a:r>
              <a:rPr lang="en-US">
                <a:solidFill>
                  <a:srgbClr val="3465A4"/>
                </a:solidFill>
                <a:latin typeface="inherit"/>
              </a:rPr>
              <a:t>self</a:t>
            </a:r>
            <a:r>
              <a:rPr lang="en-US" b="1">
                <a:solidFill>
                  <a:srgbClr val="CE5C00"/>
                </a:solidFill>
                <a:latin typeface="inherit"/>
              </a:rPr>
              <a:t>.</a:t>
            </a:r>
            <a:r>
              <a:rPr lang="en-US">
                <a:latin typeface="inherit"/>
              </a:rPr>
              <a:t>y</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b="1">
                <a:solidFill>
                  <a:srgbClr val="0000CF"/>
                </a:solidFill>
                <a:latin typeface="inherit"/>
              </a:rPr>
              <a:t>410</a:t>
            </a:r>
            <a:r>
              <a:rPr lang="en-US">
                <a:solidFill>
                  <a:srgbClr val="777777"/>
                </a:solidFill>
                <a:latin typeface="Lato"/>
                <a:ea typeface="Lato"/>
                <a:cs typeface="Lato"/>
              </a:rPr>
              <a:t> </a:t>
            </a:r>
            <a:r>
              <a:rPr lang="en-US">
                <a:solidFill>
                  <a:srgbClr val="3465A4"/>
                </a:solidFill>
                <a:latin typeface="inherit"/>
              </a:rPr>
              <a:t>self</a:t>
            </a:r>
            <a:r>
              <a:rPr lang="en-US" b="1">
                <a:solidFill>
                  <a:srgbClr val="CE5C00"/>
                </a:solidFill>
                <a:latin typeface="inherit"/>
              </a:rPr>
              <a:t>.</a:t>
            </a:r>
            <a:r>
              <a:rPr lang="en-US">
                <a:latin typeface="inherit"/>
              </a:rPr>
              <a:t>walkCount</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b="1">
                <a:solidFill>
                  <a:srgbClr val="0000CF"/>
                </a:solidFill>
                <a:latin typeface="inherit"/>
              </a:rPr>
              <a:t>0</a:t>
            </a:r>
            <a:r>
              <a:rPr lang="en-US">
                <a:solidFill>
                  <a:srgbClr val="777777"/>
                </a:solidFill>
                <a:latin typeface="Lato"/>
                <a:ea typeface="Lato"/>
                <a:cs typeface="Lato"/>
              </a:rPr>
              <a:t> </a:t>
            </a:r>
            <a:r>
              <a:rPr lang="en-US">
                <a:latin typeface="inherit"/>
              </a:rPr>
              <a:t>font1</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a:latin typeface="inherit"/>
              </a:rPr>
              <a:t>pygame</a:t>
            </a:r>
            <a:r>
              <a:rPr lang="en-US" b="1">
                <a:solidFill>
                  <a:srgbClr val="CE5C00"/>
                </a:solidFill>
                <a:latin typeface="inherit"/>
              </a:rPr>
              <a:t>.</a:t>
            </a:r>
            <a:r>
              <a:rPr lang="en-US">
                <a:latin typeface="inherit"/>
              </a:rPr>
              <a:t>font</a:t>
            </a:r>
            <a:r>
              <a:rPr lang="en-US" b="1">
                <a:solidFill>
                  <a:srgbClr val="CE5C00"/>
                </a:solidFill>
                <a:latin typeface="inherit"/>
              </a:rPr>
              <a:t>.</a:t>
            </a:r>
            <a:r>
              <a:rPr lang="en-US">
                <a:latin typeface="inherit"/>
              </a:rPr>
              <a:t>SysFont</a:t>
            </a:r>
            <a:r>
              <a:rPr lang="en-US" b="1">
                <a:latin typeface="inherit"/>
              </a:rPr>
              <a:t>(</a:t>
            </a:r>
            <a:r>
              <a:rPr lang="en-US">
                <a:solidFill>
                  <a:srgbClr val="4E9A06"/>
                </a:solidFill>
                <a:latin typeface="inherit"/>
              </a:rPr>
              <a:t>'comicsans'</a:t>
            </a:r>
            <a:r>
              <a:rPr lang="en-US" b="1">
                <a:latin typeface="inherit"/>
              </a:rPr>
              <a:t>,</a:t>
            </a:r>
            <a:r>
              <a:rPr lang="en-US">
                <a:solidFill>
                  <a:srgbClr val="777777"/>
                </a:solidFill>
                <a:latin typeface="Lato"/>
                <a:ea typeface="Lato"/>
                <a:cs typeface="Lato"/>
              </a:rPr>
              <a:t> </a:t>
            </a:r>
            <a:r>
              <a:rPr lang="en-US" b="1">
                <a:solidFill>
                  <a:srgbClr val="0000CF"/>
                </a:solidFill>
                <a:latin typeface="inherit"/>
              </a:rPr>
              <a:t>100</a:t>
            </a:r>
            <a:r>
              <a:rPr lang="en-US" b="1">
                <a:latin typeface="inherit"/>
              </a:rPr>
              <a:t>)</a:t>
            </a:r>
            <a:r>
              <a:rPr lang="en-US">
                <a:solidFill>
                  <a:srgbClr val="777777"/>
                </a:solidFill>
                <a:latin typeface="Lato"/>
                <a:ea typeface="Lato"/>
                <a:cs typeface="Lato"/>
              </a:rPr>
              <a:t> </a:t>
            </a:r>
            <a:r>
              <a:rPr lang="en-US">
                <a:latin typeface="inherit"/>
              </a:rPr>
              <a:t>text</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a:latin typeface="inherit"/>
              </a:rPr>
              <a:t>font1</a:t>
            </a:r>
            <a:r>
              <a:rPr lang="en-US" b="1">
                <a:solidFill>
                  <a:srgbClr val="CE5C00"/>
                </a:solidFill>
                <a:latin typeface="inherit"/>
              </a:rPr>
              <a:t>.</a:t>
            </a:r>
            <a:r>
              <a:rPr lang="en-US">
                <a:latin typeface="inherit"/>
              </a:rPr>
              <a:t>render</a:t>
            </a:r>
            <a:r>
              <a:rPr lang="en-US" b="1">
                <a:latin typeface="inherit"/>
              </a:rPr>
              <a:t>(</a:t>
            </a:r>
            <a:r>
              <a:rPr lang="en-US">
                <a:solidFill>
                  <a:srgbClr val="4E9A06"/>
                </a:solidFill>
                <a:latin typeface="inherit"/>
              </a:rPr>
              <a:t>'-5'</a:t>
            </a:r>
            <a:r>
              <a:rPr lang="en-US" b="1">
                <a:latin typeface="inherit"/>
              </a:rPr>
              <a:t>,</a:t>
            </a:r>
            <a:r>
              <a:rPr lang="en-US">
                <a:solidFill>
                  <a:srgbClr val="777777"/>
                </a:solidFill>
                <a:latin typeface="Lato"/>
                <a:ea typeface="Lato"/>
                <a:cs typeface="Lato"/>
              </a:rPr>
              <a:t> </a:t>
            </a:r>
            <a:r>
              <a:rPr lang="en-US" b="1">
                <a:solidFill>
                  <a:srgbClr val="0000CF"/>
                </a:solidFill>
                <a:latin typeface="inherit"/>
              </a:rPr>
              <a:t>1</a:t>
            </a:r>
            <a:r>
              <a:rPr lang="en-US" b="1">
                <a:latin typeface="inherit"/>
              </a:rPr>
              <a:t>,</a:t>
            </a:r>
            <a:r>
              <a:rPr lang="en-US">
                <a:solidFill>
                  <a:srgbClr val="777777"/>
                </a:solidFill>
                <a:latin typeface="Lato"/>
                <a:ea typeface="Lato"/>
                <a:cs typeface="Lato"/>
              </a:rPr>
              <a:t> </a:t>
            </a:r>
            <a:r>
              <a:rPr lang="en-US" b="1">
                <a:latin typeface="inherit"/>
              </a:rPr>
              <a:t>(</a:t>
            </a:r>
            <a:r>
              <a:rPr lang="en-US" b="1">
                <a:solidFill>
                  <a:srgbClr val="0000CF"/>
                </a:solidFill>
                <a:latin typeface="inherit"/>
              </a:rPr>
              <a:t>255</a:t>
            </a:r>
            <a:r>
              <a:rPr lang="en-US" b="1">
                <a:latin typeface="inherit"/>
              </a:rPr>
              <a:t>,</a:t>
            </a:r>
            <a:r>
              <a:rPr lang="en-US" b="1">
                <a:solidFill>
                  <a:srgbClr val="0000CF"/>
                </a:solidFill>
                <a:latin typeface="inherit"/>
              </a:rPr>
              <a:t>0</a:t>
            </a:r>
            <a:r>
              <a:rPr lang="en-US" b="1">
                <a:latin typeface="inherit"/>
              </a:rPr>
              <a:t>,</a:t>
            </a:r>
            <a:r>
              <a:rPr lang="en-US" b="1">
                <a:solidFill>
                  <a:srgbClr val="0000CF"/>
                </a:solidFill>
                <a:latin typeface="inherit"/>
              </a:rPr>
              <a:t>0</a:t>
            </a:r>
            <a:r>
              <a:rPr lang="en-US" b="1">
                <a:latin typeface="inherit"/>
              </a:rPr>
              <a:t>))</a:t>
            </a:r>
            <a:r>
              <a:rPr lang="en-US">
                <a:solidFill>
                  <a:srgbClr val="777777"/>
                </a:solidFill>
                <a:latin typeface="Lato"/>
                <a:ea typeface="Lato"/>
                <a:cs typeface="Lato"/>
              </a:rPr>
              <a:t> </a:t>
            </a:r>
            <a:r>
              <a:rPr lang="en-US">
                <a:latin typeface="inherit"/>
              </a:rPr>
              <a:t>win</a:t>
            </a:r>
            <a:r>
              <a:rPr lang="en-US" b="1">
                <a:solidFill>
                  <a:srgbClr val="CE5C00"/>
                </a:solidFill>
                <a:latin typeface="inherit"/>
              </a:rPr>
              <a:t>.</a:t>
            </a:r>
            <a:r>
              <a:rPr lang="en-US">
                <a:latin typeface="inherit"/>
              </a:rPr>
              <a:t>blit</a:t>
            </a:r>
            <a:r>
              <a:rPr lang="en-US" b="1">
                <a:latin typeface="inherit"/>
              </a:rPr>
              <a:t>(</a:t>
            </a:r>
            <a:r>
              <a:rPr lang="en-US">
                <a:latin typeface="inherit"/>
              </a:rPr>
              <a:t>text</a:t>
            </a:r>
            <a:r>
              <a:rPr lang="en-US" b="1">
                <a:latin typeface="inherit"/>
              </a:rPr>
              <a:t>,</a:t>
            </a:r>
            <a:r>
              <a:rPr lang="en-US">
                <a:solidFill>
                  <a:srgbClr val="777777"/>
                </a:solidFill>
                <a:latin typeface="Lato"/>
                <a:ea typeface="Lato"/>
                <a:cs typeface="Lato"/>
              </a:rPr>
              <a:t> </a:t>
            </a:r>
            <a:r>
              <a:rPr lang="en-US" b="1">
                <a:latin typeface="inherit"/>
              </a:rPr>
              <a:t>(</a:t>
            </a:r>
            <a:r>
              <a:rPr lang="en-US" b="1">
                <a:solidFill>
                  <a:srgbClr val="0000CF"/>
                </a:solidFill>
                <a:latin typeface="inherit"/>
              </a:rPr>
              <a:t>250</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b="1">
                <a:latin typeface="inherit"/>
              </a:rPr>
              <a:t>(</a:t>
            </a:r>
            <a:r>
              <a:rPr lang="en-US">
                <a:latin typeface="inherit"/>
              </a:rPr>
              <a:t>text</a:t>
            </a:r>
            <a:r>
              <a:rPr lang="en-US" b="1">
                <a:solidFill>
                  <a:srgbClr val="CE5C00"/>
                </a:solidFill>
                <a:latin typeface="inherit"/>
              </a:rPr>
              <a:t>.</a:t>
            </a:r>
            <a:r>
              <a:rPr lang="en-US">
                <a:latin typeface="inherit"/>
              </a:rPr>
              <a:t>get_width</a:t>
            </a:r>
            <a:r>
              <a:rPr lang="en-US" b="1">
                <a:latin typeface="inherit"/>
              </a:rPr>
              <a:t>()</a:t>
            </a:r>
            <a:r>
              <a:rPr lang="en-US" b="1">
                <a:solidFill>
                  <a:srgbClr val="CE5C00"/>
                </a:solidFill>
                <a:latin typeface="inherit"/>
              </a:rPr>
              <a:t>/</a:t>
            </a:r>
            <a:r>
              <a:rPr lang="en-US" b="1">
                <a:solidFill>
                  <a:srgbClr val="0000CF"/>
                </a:solidFill>
                <a:latin typeface="inherit"/>
              </a:rPr>
              <a:t>2</a:t>
            </a:r>
            <a:r>
              <a:rPr lang="en-US" b="1">
                <a:latin typeface="inherit"/>
              </a:rPr>
              <a:t>),</a:t>
            </a:r>
            <a:r>
              <a:rPr lang="en-US" b="1">
                <a:solidFill>
                  <a:srgbClr val="0000CF"/>
                </a:solidFill>
                <a:latin typeface="inherit"/>
              </a:rPr>
              <a:t>200</a:t>
            </a:r>
            <a:r>
              <a:rPr lang="en-US" b="1">
                <a:latin typeface="inherit"/>
              </a:rPr>
              <a:t>))</a:t>
            </a:r>
            <a:r>
              <a:rPr lang="en-US">
                <a:solidFill>
                  <a:srgbClr val="777777"/>
                </a:solidFill>
                <a:latin typeface="Lato"/>
                <a:ea typeface="Lato"/>
                <a:cs typeface="Lato"/>
              </a:rPr>
              <a:t> </a:t>
            </a:r>
            <a:r>
              <a:rPr lang="en-US">
                <a:latin typeface="inherit"/>
              </a:rPr>
              <a:t>pygame</a:t>
            </a:r>
            <a:r>
              <a:rPr lang="en-US" b="1">
                <a:solidFill>
                  <a:srgbClr val="CE5C00"/>
                </a:solidFill>
                <a:latin typeface="inherit"/>
              </a:rPr>
              <a:t>.</a:t>
            </a:r>
            <a:r>
              <a:rPr lang="en-US">
                <a:latin typeface="inherit"/>
              </a:rPr>
              <a:t>display</a:t>
            </a:r>
            <a:r>
              <a:rPr lang="en-US" b="1">
                <a:solidFill>
                  <a:srgbClr val="CE5C00"/>
                </a:solidFill>
                <a:latin typeface="inherit"/>
              </a:rPr>
              <a:t>.</a:t>
            </a:r>
            <a:r>
              <a:rPr lang="en-US">
                <a:latin typeface="inherit"/>
              </a:rPr>
              <a:t>update</a:t>
            </a:r>
            <a:r>
              <a:rPr lang="en-US" b="1">
                <a:latin typeface="inherit"/>
              </a:rPr>
              <a:t>()</a:t>
            </a:r>
            <a:r>
              <a:rPr lang="en-US">
                <a:solidFill>
                  <a:srgbClr val="777777"/>
                </a:solidFill>
                <a:latin typeface="Lato"/>
                <a:ea typeface="Lato"/>
                <a:cs typeface="Lato"/>
              </a:rPr>
              <a:t> </a:t>
            </a:r>
            <a:r>
              <a:rPr lang="en-US">
                <a:latin typeface="inherit"/>
              </a:rPr>
              <a:t>i</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b="1">
                <a:solidFill>
                  <a:srgbClr val="0000CF"/>
                </a:solidFill>
                <a:latin typeface="inherit"/>
              </a:rPr>
              <a:t>0</a:t>
            </a:r>
            <a:r>
              <a:rPr lang="en-US">
                <a:solidFill>
                  <a:srgbClr val="777777"/>
                </a:solidFill>
                <a:latin typeface="Lato"/>
                <a:ea typeface="Lato"/>
                <a:cs typeface="Lato"/>
              </a:rPr>
              <a:t> </a:t>
            </a:r>
            <a:r>
              <a:rPr lang="en-US" b="1">
                <a:solidFill>
                  <a:srgbClr val="204A87"/>
                </a:solidFill>
                <a:latin typeface="inherit"/>
              </a:rPr>
              <a:t>while</a:t>
            </a:r>
            <a:r>
              <a:rPr lang="en-US">
                <a:solidFill>
                  <a:srgbClr val="777777"/>
                </a:solidFill>
                <a:latin typeface="Lato"/>
                <a:ea typeface="Lato"/>
                <a:cs typeface="Lato"/>
              </a:rPr>
              <a:t> </a:t>
            </a:r>
            <a:r>
              <a:rPr lang="en-US">
                <a:latin typeface="inherit"/>
              </a:rPr>
              <a:t>i</a:t>
            </a:r>
            <a:r>
              <a:rPr lang="en-US">
                <a:solidFill>
                  <a:srgbClr val="777777"/>
                </a:solidFill>
                <a:latin typeface="Lato"/>
                <a:ea typeface="Lato"/>
                <a:cs typeface="Lato"/>
              </a:rPr>
              <a:t> </a:t>
            </a:r>
            <a:r>
              <a:rPr lang="en-US" b="1">
                <a:solidFill>
                  <a:srgbClr val="CE5C00"/>
                </a:solidFill>
                <a:latin typeface="inherit"/>
              </a:rPr>
              <a:t>&lt;</a:t>
            </a:r>
            <a:r>
              <a:rPr lang="en-US">
                <a:solidFill>
                  <a:srgbClr val="777777"/>
                </a:solidFill>
                <a:latin typeface="Lato"/>
                <a:ea typeface="Lato"/>
                <a:cs typeface="Lato"/>
              </a:rPr>
              <a:t> </a:t>
            </a:r>
            <a:r>
              <a:rPr lang="en-US" b="1">
                <a:solidFill>
                  <a:srgbClr val="0000CF"/>
                </a:solidFill>
                <a:latin typeface="inherit"/>
              </a:rPr>
              <a:t>300</a:t>
            </a:r>
            <a:r>
              <a:rPr lang="en-US" b="1">
                <a:latin typeface="inherit"/>
              </a:rPr>
              <a:t>:</a:t>
            </a:r>
            <a:r>
              <a:rPr lang="en-US">
                <a:solidFill>
                  <a:srgbClr val="777777"/>
                </a:solidFill>
                <a:latin typeface="Lato"/>
                <a:ea typeface="Lato"/>
                <a:cs typeface="Lato"/>
              </a:rPr>
              <a:t> </a:t>
            </a:r>
            <a:r>
              <a:rPr lang="en-US">
                <a:latin typeface="inherit"/>
              </a:rPr>
              <a:t>pygame</a:t>
            </a:r>
            <a:r>
              <a:rPr lang="en-US" b="1">
                <a:solidFill>
                  <a:srgbClr val="CE5C00"/>
                </a:solidFill>
                <a:latin typeface="inherit"/>
              </a:rPr>
              <a:t>.</a:t>
            </a:r>
            <a:r>
              <a:rPr lang="en-US">
                <a:latin typeface="inherit"/>
              </a:rPr>
              <a:t>time</a:t>
            </a:r>
            <a:r>
              <a:rPr lang="en-US" b="1">
                <a:solidFill>
                  <a:srgbClr val="CE5C00"/>
                </a:solidFill>
                <a:latin typeface="inherit"/>
              </a:rPr>
              <a:t>.</a:t>
            </a:r>
            <a:r>
              <a:rPr lang="en-US">
                <a:latin typeface="inherit"/>
              </a:rPr>
              <a:t>delay</a:t>
            </a:r>
            <a:r>
              <a:rPr lang="en-US" b="1">
                <a:latin typeface="inherit"/>
              </a:rPr>
              <a:t>(</a:t>
            </a:r>
            <a:r>
              <a:rPr lang="en-US" b="1">
                <a:solidFill>
                  <a:srgbClr val="0000CF"/>
                </a:solidFill>
                <a:latin typeface="inherit"/>
              </a:rPr>
              <a:t>10</a:t>
            </a:r>
            <a:r>
              <a:rPr lang="en-US" b="1">
                <a:latin typeface="inherit"/>
              </a:rPr>
              <a:t>)</a:t>
            </a:r>
            <a:r>
              <a:rPr lang="en-US">
                <a:solidFill>
                  <a:srgbClr val="777777"/>
                </a:solidFill>
                <a:latin typeface="Lato"/>
                <a:ea typeface="Lato"/>
                <a:cs typeface="Lato"/>
              </a:rPr>
              <a:t> </a:t>
            </a:r>
            <a:r>
              <a:rPr lang="en-US">
                <a:latin typeface="inherit"/>
              </a:rPr>
              <a:t>i</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b="1">
                <a:solidFill>
                  <a:srgbClr val="0000CF"/>
                </a:solidFill>
                <a:latin typeface="inherit"/>
              </a:rPr>
              <a:t>1</a:t>
            </a:r>
            <a:r>
              <a:rPr lang="en-US">
                <a:solidFill>
                  <a:srgbClr val="777777"/>
                </a:solidFill>
                <a:latin typeface="Lato"/>
                <a:ea typeface="Lato"/>
                <a:cs typeface="Lato"/>
              </a:rPr>
              <a:t> </a:t>
            </a:r>
            <a:r>
              <a:rPr lang="en-US" b="1">
                <a:solidFill>
                  <a:srgbClr val="204A87"/>
                </a:solidFill>
                <a:latin typeface="inherit"/>
              </a:rPr>
              <a:t>for</a:t>
            </a:r>
            <a:r>
              <a:rPr lang="en-US">
                <a:solidFill>
                  <a:srgbClr val="777777"/>
                </a:solidFill>
                <a:latin typeface="Lato"/>
                <a:ea typeface="Lato"/>
                <a:cs typeface="Lato"/>
              </a:rPr>
              <a:t> </a:t>
            </a:r>
            <a:r>
              <a:rPr lang="en-US">
                <a:latin typeface="inherit"/>
              </a:rPr>
              <a:t>event</a:t>
            </a:r>
            <a:r>
              <a:rPr lang="en-US">
                <a:solidFill>
                  <a:srgbClr val="777777"/>
                </a:solidFill>
                <a:latin typeface="Lato"/>
                <a:ea typeface="Lato"/>
                <a:cs typeface="Lato"/>
              </a:rPr>
              <a:t> </a:t>
            </a:r>
            <a:r>
              <a:rPr lang="en-US" b="1">
                <a:solidFill>
                  <a:srgbClr val="204A87"/>
                </a:solidFill>
                <a:latin typeface="inherit"/>
              </a:rPr>
              <a:t>in</a:t>
            </a:r>
            <a:r>
              <a:rPr lang="en-US">
                <a:solidFill>
                  <a:srgbClr val="777777"/>
                </a:solidFill>
                <a:latin typeface="Lato"/>
                <a:ea typeface="Lato"/>
                <a:cs typeface="Lato"/>
              </a:rPr>
              <a:t> </a:t>
            </a:r>
            <a:r>
              <a:rPr lang="en-US">
                <a:latin typeface="inherit"/>
              </a:rPr>
              <a:t>pygame</a:t>
            </a:r>
            <a:r>
              <a:rPr lang="en-US" b="1">
                <a:solidFill>
                  <a:srgbClr val="CE5C00"/>
                </a:solidFill>
                <a:latin typeface="inherit"/>
              </a:rPr>
              <a:t>.</a:t>
            </a:r>
            <a:r>
              <a:rPr lang="en-US">
                <a:latin typeface="inherit"/>
              </a:rPr>
              <a:t>event</a:t>
            </a:r>
            <a:r>
              <a:rPr lang="en-US" b="1">
                <a:solidFill>
                  <a:srgbClr val="CE5C00"/>
                </a:solidFill>
                <a:latin typeface="inherit"/>
              </a:rPr>
              <a:t>.</a:t>
            </a:r>
            <a:r>
              <a:rPr lang="en-US">
                <a:latin typeface="inherit"/>
              </a:rPr>
              <a:t>get</a:t>
            </a:r>
            <a:r>
              <a:rPr lang="en-US" b="1">
                <a:latin typeface="inherit"/>
              </a:rPr>
              <a:t>():</a:t>
            </a:r>
            <a:r>
              <a:rPr lang="en-US">
                <a:solidFill>
                  <a:srgbClr val="777777"/>
                </a:solidFill>
                <a:latin typeface="Lato"/>
                <a:ea typeface="Lato"/>
                <a:cs typeface="Lato"/>
              </a:rPr>
              <a:t> </a:t>
            </a:r>
            <a:r>
              <a:rPr lang="en-US" b="1">
                <a:solidFill>
                  <a:srgbClr val="204A87"/>
                </a:solidFill>
                <a:latin typeface="inherit"/>
              </a:rPr>
              <a:t>if</a:t>
            </a:r>
            <a:r>
              <a:rPr lang="en-US">
                <a:solidFill>
                  <a:srgbClr val="777777"/>
                </a:solidFill>
                <a:latin typeface="Lato"/>
                <a:ea typeface="Lato"/>
                <a:cs typeface="Lato"/>
              </a:rPr>
              <a:t> </a:t>
            </a:r>
            <a:r>
              <a:rPr lang="en-US">
                <a:latin typeface="inherit"/>
              </a:rPr>
              <a:t>event</a:t>
            </a:r>
            <a:r>
              <a:rPr lang="en-US" b="1">
                <a:solidFill>
                  <a:srgbClr val="CE5C00"/>
                </a:solidFill>
                <a:latin typeface="inherit"/>
              </a:rPr>
              <a:t>.</a:t>
            </a:r>
            <a:r>
              <a:rPr lang="en-US">
                <a:latin typeface="inherit"/>
              </a:rPr>
              <a:t>type</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a:latin typeface="inherit"/>
              </a:rPr>
              <a:t>pygame</a:t>
            </a:r>
            <a:r>
              <a:rPr lang="en-US" b="1">
                <a:solidFill>
                  <a:srgbClr val="CE5C00"/>
                </a:solidFill>
                <a:latin typeface="inherit"/>
              </a:rPr>
              <a:t>.</a:t>
            </a:r>
            <a:r>
              <a:rPr lang="en-US">
                <a:latin typeface="inherit"/>
              </a:rPr>
              <a:t>QUIT</a:t>
            </a:r>
            <a:r>
              <a:rPr lang="en-US" b="1">
                <a:latin typeface="inherit"/>
              </a:rPr>
              <a:t>:</a:t>
            </a:r>
            <a:r>
              <a:rPr lang="en-US">
                <a:solidFill>
                  <a:srgbClr val="777777"/>
                </a:solidFill>
                <a:latin typeface="Lato"/>
                <a:ea typeface="Lato"/>
                <a:cs typeface="Lato"/>
              </a:rPr>
              <a:t> </a:t>
            </a:r>
            <a:r>
              <a:rPr lang="en-US">
                <a:latin typeface="inherit"/>
              </a:rPr>
              <a:t>i</a:t>
            </a:r>
            <a:r>
              <a:rPr lang="en-US">
                <a:solidFill>
                  <a:srgbClr val="777777"/>
                </a:solidFill>
                <a:latin typeface="Lato"/>
                <a:ea typeface="Lato"/>
                <a:cs typeface="Lato"/>
              </a:rPr>
              <a:t> </a:t>
            </a:r>
            <a:r>
              <a:rPr lang="en-US" b="1">
                <a:solidFill>
                  <a:srgbClr val="CE5C00"/>
                </a:solidFill>
                <a:latin typeface="inherit"/>
              </a:rPr>
              <a:t>=</a:t>
            </a:r>
            <a:r>
              <a:rPr lang="en-US">
                <a:solidFill>
                  <a:srgbClr val="777777"/>
                </a:solidFill>
                <a:latin typeface="Lato"/>
                <a:ea typeface="Lato"/>
                <a:cs typeface="Lato"/>
              </a:rPr>
              <a:t> </a:t>
            </a:r>
            <a:r>
              <a:rPr lang="en-US" b="1">
                <a:solidFill>
                  <a:srgbClr val="0000CF"/>
                </a:solidFill>
                <a:latin typeface="inherit"/>
              </a:rPr>
              <a:t>301</a:t>
            </a:r>
            <a:r>
              <a:rPr lang="en-US">
                <a:solidFill>
                  <a:srgbClr val="777777"/>
                </a:solidFill>
                <a:latin typeface="Lato"/>
                <a:ea typeface="Lato"/>
                <a:cs typeface="Lato"/>
              </a:rPr>
              <a:t> </a:t>
            </a:r>
            <a:r>
              <a:rPr lang="en-US">
                <a:latin typeface="inherit"/>
              </a:rPr>
              <a:t>pygame</a:t>
            </a:r>
            <a:r>
              <a:rPr lang="en-US" b="1">
                <a:solidFill>
                  <a:srgbClr val="CE5C00"/>
                </a:solidFill>
                <a:latin typeface="inherit"/>
              </a:rPr>
              <a:t>.</a:t>
            </a:r>
            <a:r>
              <a:rPr lang="en-US">
                <a:latin typeface="inherit"/>
              </a:rPr>
              <a:t>quit</a:t>
            </a:r>
            <a:r>
              <a:rPr lang="en-US" b="1">
                <a:latin typeface="inherit"/>
              </a:rPr>
              <a:t>()</a:t>
            </a:r>
            <a:r>
              <a:rPr lang="en-US">
                <a:solidFill>
                  <a:srgbClr val="777777"/>
                </a:solidFill>
                <a:latin typeface="Lato"/>
                <a:ea typeface="Lato"/>
                <a:cs typeface="Lato"/>
              </a:rPr>
              <a:t> </a:t>
            </a:r>
            <a:r>
              <a:rPr lang="en-US" i="1">
                <a:solidFill>
                  <a:srgbClr val="8F5902"/>
                </a:solidFill>
                <a:latin typeface="inherit"/>
              </a:rPr>
              <a:t># After we are hit we are going to display a message to the screen for</a:t>
            </a:r>
            <a:r>
              <a:rPr lang="en-US">
                <a:solidFill>
                  <a:srgbClr val="777777"/>
                </a:solidFill>
                <a:latin typeface="Lato"/>
                <a:ea typeface="Lato"/>
                <a:cs typeface="Lato"/>
              </a:rPr>
              <a:t> </a:t>
            </a:r>
            <a:r>
              <a:rPr lang="en-US" i="1">
                <a:solidFill>
                  <a:srgbClr val="8F5902"/>
                </a:solidFill>
                <a:latin typeface="inherit"/>
              </a:rPr>
              <a:t># a certain period of time</a:t>
            </a:r>
          </a:p>
        </p:txBody>
      </p:sp>
    </p:spTree>
    <p:extLst>
      <p:ext uri="{BB962C8B-B14F-4D97-AF65-F5344CB8AC3E}">
        <p14:creationId xmlns:p14="http://schemas.microsoft.com/office/powerpoint/2010/main" val="328351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352EA6-6E50-4756-A91D-DA6F38AE0763}"/>
              </a:ext>
            </a:extLst>
          </p:cNvPr>
          <p:cNvSpPr txBox="1"/>
          <p:nvPr/>
        </p:nvSpPr>
        <p:spPr>
          <a:xfrm>
            <a:off x="-5750" y="-5751"/>
            <a:ext cx="1210285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Lato"/>
                <a:ea typeface="Lato"/>
                <a:cs typeface="Lato"/>
              </a:rPr>
              <a:t>Now time to actually check for collision. Since we've already done collision between our bullets and enemy this step will be very similar. We can actually reuse our code from before with a few minor changes.</a:t>
            </a:r>
          </a:p>
          <a:p>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[3]</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[1]:</a:t>
            </a:r>
            <a:r>
              <a:rPr lang="en-US" dirty="0">
                <a:latin typeface="Consolas"/>
                <a:ea typeface="Lato"/>
                <a:cs typeface="Lato"/>
              </a:rPr>
              <a:t>
    </a:t>
            </a:r>
            <a:r>
              <a:rPr lang="en-US" b="1" dirty="0">
                <a:latin typeface="Consolas"/>
                <a:ea typeface="Lato"/>
                <a:cs typeface="Lato"/>
              </a:rPr>
              <a:t>if</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[2]</a:t>
            </a:r>
            <a:r>
              <a:rPr lang="en-US" dirty="0">
                <a:latin typeface="Consolas"/>
                <a:ea typeface="Lato"/>
                <a:cs typeface="Lato"/>
              </a:rPr>
              <a:t> </a:t>
            </a:r>
            <a:r>
              <a:rPr lang="en-US" b="1" dirty="0">
                <a:latin typeface="Consolas"/>
                <a:ea typeface="Lato"/>
                <a:cs typeface="Lato"/>
              </a:rPr>
              <a:t>&gt;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and</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&lt;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[0]</a:t>
            </a:r>
            <a:r>
              <a:rPr lang="en-US" dirty="0">
                <a:latin typeface="Consolas"/>
                <a:ea typeface="Lato"/>
                <a:cs typeface="Lato"/>
              </a:rPr>
              <a:t> </a:t>
            </a:r>
            <a:r>
              <a:rPr lang="en-US" b="1" dirty="0">
                <a:latin typeface="Consolas"/>
                <a:ea typeface="Lato"/>
                <a:cs typeface="Lato"/>
              </a:rPr>
              <a:t>+</a:t>
            </a:r>
            <a:r>
              <a:rPr lang="en-US" dirty="0">
                <a:latin typeface="Consolas"/>
                <a:ea typeface="Lato"/>
                <a:cs typeface="Lato"/>
              </a:rPr>
              <a:t> </a:t>
            </a:r>
            <a:r>
              <a:rPr lang="en-US" dirty="0" err="1">
                <a:latin typeface="Consolas"/>
                <a:ea typeface="Lato"/>
                <a:cs typeface="Lato"/>
              </a:rPr>
              <a:t>goblin</a:t>
            </a:r>
            <a:r>
              <a:rPr lang="en-US" b="1" dirty="0" err="1">
                <a:latin typeface="Consolas"/>
                <a:ea typeface="Lato"/>
                <a:cs typeface="Lato"/>
              </a:rPr>
              <a:t>.</a:t>
            </a:r>
            <a:r>
              <a:rPr lang="en-US" dirty="0" err="1">
                <a:latin typeface="Consolas"/>
                <a:ea typeface="Lato"/>
                <a:cs typeface="Lato"/>
              </a:rPr>
              <a:t>hitbox</a:t>
            </a:r>
            <a:r>
              <a:rPr lang="en-US" b="1" dirty="0">
                <a:latin typeface="Consolas"/>
                <a:ea typeface="Lato"/>
                <a:cs typeface="Lato"/>
              </a:rPr>
              <a:t>[2]:</a:t>
            </a:r>
            <a:r>
              <a:rPr lang="en-US" dirty="0">
                <a:latin typeface="Consolas"/>
                <a:ea typeface="Lato"/>
                <a:cs typeface="Lato"/>
              </a:rPr>
              <a:t>
        </a:t>
            </a:r>
            <a:r>
              <a:rPr lang="en-US" dirty="0" err="1">
                <a:latin typeface="Consolas"/>
                <a:ea typeface="Lato"/>
                <a:cs typeface="Lato"/>
              </a:rPr>
              <a:t>man</a:t>
            </a:r>
            <a:r>
              <a:rPr lang="en-US" b="1" dirty="0" err="1">
                <a:latin typeface="Consolas"/>
                <a:ea typeface="Lato"/>
                <a:cs typeface="Lato"/>
              </a:rPr>
              <a:t>.</a:t>
            </a:r>
            <a:r>
              <a:rPr lang="en-US" dirty="0" err="1">
                <a:latin typeface="Consolas"/>
                <a:ea typeface="Lato"/>
                <a:cs typeface="Lato"/>
              </a:rPr>
              <a:t>hit</a:t>
            </a:r>
            <a:r>
              <a:rPr lang="en-US" b="1" dirty="0">
                <a:latin typeface="Consolas"/>
                <a:ea typeface="Lato"/>
                <a:cs typeface="Lato"/>
              </a:rPr>
              <a:t>()</a:t>
            </a:r>
            <a:r>
              <a:rPr lang="en-US" dirty="0">
                <a:latin typeface="Consolas"/>
                <a:ea typeface="Lato"/>
                <a:cs typeface="Lato"/>
              </a:rPr>
              <a:t>
        score </a:t>
            </a:r>
            <a:r>
              <a:rPr lang="en-US" b="1" dirty="0">
                <a:latin typeface="Consolas"/>
                <a:ea typeface="Lato"/>
                <a:cs typeface="Lato"/>
              </a:rPr>
              <a:t>-=</a:t>
            </a:r>
            <a:r>
              <a:rPr lang="en-US" dirty="0">
                <a:latin typeface="Consolas"/>
                <a:ea typeface="Lato"/>
                <a:cs typeface="Lato"/>
              </a:rPr>
              <a:t> </a:t>
            </a:r>
            <a:r>
              <a:rPr lang="en-US" b="1" dirty="0">
                <a:latin typeface="Consolas"/>
                <a:ea typeface="Lato"/>
                <a:cs typeface="Lato"/>
              </a:rPr>
              <a:t>5</a:t>
            </a:r>
            <a:r>
              <a:rPr lang="en-US" dirty="0">
                <a:latin typeface="Consolas"/>
                <a:ea typeface="Lato"/>
                <a:cs typeface="Lato"/>
              </a:rPr>
              <a:t>
</a:t>
            </a:r>
            <a:r>
              <a:rPr lang="en-US" i="1" dirty="0">
                <a:latin typeface="Consolas"/>
                <a:ea typeface="Lato"/>
                <a:cs typeface="Lato"/>
              </a:rPr>
              <a:t># This will go at the top of or main loop.</a:t>
            </a:r>
            <a:endParaRPr lang="en-US" dirty="0"/>
          </a:p>
        </p:txBody>
      </p:sp>
    </p:spTree>
    <p:extLst>
      <p:ext uri="{BB962C8B-B14F-4D97-AF65-F5344CB8AC3E}">
        <p14:creationId xmlns:p14="http://schemas.microsoft.com/office/powerpoint/2010/main" val="620949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EA21CE9-5AE7-44A7-B5BB-F67E7332BC67}"/>
              </a:ext>
            </a:extLst>
          </p:cNvPr>
          <p:cNvSpPr>
            <a:spLocks noGrp="1"/>
          </p:cNvSpPr>
          <p:nvPr>
            <p:ph type="title"/>
          </p:nvPr>
        </p:nvSpPr>
        <p:spPr/>
        <p:txBody>
          <a:bodyPr/>
          <a:lstStyle/>
          <a:p>
            <a:r>
              <a:rPr lang="ru-RU" dirty="0">
                <a:cs typeface="Calibri Light"/>
              </a:rPr>
              <a:t>Project </a:t>
            </a:r>
            <a:r>
              <a:rPr lang="ru-RU" dirty="0" err="1">
                <a:cs typeface="Calibri Light"/>
              </a:rPr>
              <a:t>management</a:t>
            </a:r>
          </a:p>
        </p:txBody>
      </p:sp>
      <p:graphicFrame>
        <p:nvGraphicFramePr>
          <p:cNvPr id="6" name="Таблица 6">
            <a:extLst>
              <a:ext uri="{FF2B5EF4-FFF2-40B4-BE49-F238E27FC236}">
                <a16:creationId xmlns:a16="http://schemas.microsoft.com/office/drawing/2014/main" id="{9C7C6E48-A69A-4FB6-BFA6-92B6BA7B1CB5}"/>
              </a:ext>
            </a:extLst>
          </p:cNvPr>
          <p:cNvGraphicFramePr>
            <a:graphicFrameLocks noGrp="1"/>
          </p:cNvGraphicFramePr>
          <p:nvPr>
            <p:ph idx="1"/>
            <p:extLst>
              <p:ext uri="{D42A27DB-BD31-4B8C-83A1-F6EECF244321}">
                <p14:modId xmlns:p14="http://schemas.microsoft.com/office/powerpoint/2010/main" val="863497379"/>
              </p:ext>
            </p:extLst>
          </p:nvPr>
        </p:nvGraphicFramePr>
        <p:xfrm>
          <a:off x="838200" y="1955021"/>
          <a:ext cx="7886700" cy="15801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44589476"/>
                    </a:ext>
                  </a:extLst>
                </a:gridCol>
                <a:gridCol w="2628900">
                  <a:extLst>
                    <a:ext uri="{9D8B030D-6E8A-4147-A177-3AD203B41FA5}">
                      <a16:colId xmlns:a16="http://schemas.microsoft.com/office/drawing/2014/main" val="1120027785"/>
                    </a:ext>
                  </a:extLst>
                </a:gridCol>
                <a:gridCol w="2628900">
                  <a:extLst>
                    <a:ext uri="{9D8B030D-6E8A-4147-A177-3AD203B41FA5}">
                      <a16:colId xmlns:a16="http://schemas.microsoft.com/office/drawing/2014/main" val="147609091"/>
                    </a:ext>
                  </a:extLst>
                </a:gridCol>
              </a:tblGrid>
              <a:tr h="370840">
                <a:tc>
                  <a:txBody>
                    <a:bodyPr/>
                    <a:lstStyle/>
                    <a:p>
                      <a:r>
                        <a:rPr lang="ru-RU" dirty="0"/>
                        <a:t>15.12.2021-20.12.2021</a:t>
                      </a:r>
                    </a:p>
                  </a:txBody>
                  <a:tcPr/>
                </a:tc>
                <a:tc>
                  <a:txBody>
                    <a:bodyPr/>
                    <a:lstStyle/>
                    <a:p>
                      <a:r>
                        <a:rPr lang="ru-RU" dirty="0"/>
                        <a:t>21.12.2021-23.26.2021</a:t>
                      </a:r>
                    </a:p>
                  </a:txBody>
                  <a:tcPr/>
                </a:tc>
                <a:tc>
                  <a:txBody>
                    <a:bodyPr/>
                    <a:lstStyle/>
                    <a:p>
                      <a:r>
                        <a:rPr lang="ru-RU" dirty="0"/>
                        <a:t>27.12.2021-30.12.2021</a:t>
                      </a:r>
                    </a:p>
                  </a:txBody>
                  <a:tcPr/>
                </a:tc>
                <a:extLst>
                  <a:ext uri="{0D108BD9-81ED-4DB2-BD59-A6C34878D82A}">
                    <a16:rowId xmlns:a16="http://schemas.microsoft.com/office/drawing/2014/main" val="3546240536"/>
                  </a:ext>
                </a:extLst>
              </a:tr>
              <a:tr h="1209260">
                <a:tc>
                  <a:txBody>
                    <a:bodyPr/>
                    <a:lstStyle/>
                    <a:p>
                      <a:r>
                        <a:rPr lang="ru-RU" dirty="0"/>
                        <a:t>Research </a:t>
                      </a:r>
                      <a:r>
                        <a:rPr lang="ru-RU" dirty="0" err="1"/>
                        <a:t>and</a:t>
                      </a:r>
                      <a:r>
                        <a:rPr lang="ru-RU" dirty="0"/>
                        <a:t> </a:t>
                      </a:r>
                      <a:r>
                        <a:rPr lang="ru-RU" dirty="0" err="1"/>
                        <a:t>creating</a:t>
                      </a:r>
                      <a:r>
                        <a:rPr lang="ru-RU" dirty="0"/>
                        <a:t> </a:t>
                      </a:r>
                      <a:r>
                        <a:rPr lang="ru-RU" dirty="0" err="1"/>
                        <a:t>an</a:t>
                      </a:r>
                      <a:r>
                        <a:rPr lang="ru-RU" dirty="0"/>
                        <a:t> </a:t>
                      </a:r>
                      <a:r>
                        <a:rPr lang="ru-RU" dirty="0" err="1"/>
                        <a:t>idea</a:t>
                      </a:r>
                      <a:r>
                        <a:rPr lang="ru-RU" dirty="0"/>
                        <a:t>(All </a:t>
                      </a:r>
                      <a:r>
                        <a:rPr lang="ru-RU" dirty="0" err="1"/>
                        <a:t>members</a:t>
                      </a:r>
                      <a:r>
                        <a:rPr lang="ru-RU" dirty="0"/>
                        <a:t>)</a:t>
                      </a:r>
                    </a:p>
                  </a:txBody>
                  <a:tcPr/>
                </a:tc>
                <a:tc>
                  <a:txBody>
                    <a:bodyPr/>
                    <a:lstStyle/>
                    <a:p>
                      <a:r>
                        <a:rPr lang="ru-RU" dirty="0" err="1"/>
                        <a:t>Coding</a:t>
                      </a:r>
                      <a:r>
                        <a:rPr lang="ru-RU" dirty="0"/>
                        <a:t> </a:t>
                      </a:r>
                      <a:r>
                        <a:rPr lang="ru-RU" dirty="0" err="1"/>
                        <a:t>part</a:t>
                      </a:r>
                      <a:r>
                        <a:rPr lang="ru-RU" dirty="0"/>
                        <a:t>(</a:t>
                      </a:r>
                      <a:r>
                        <a:rPr lang="ru-RU" dirty="0" err="1"/>
                        <a:t>Meerlan</a:t>
                      </a:r>
                      <a:r>
                        <a:rPr lang="ru-RU" dirty="0"/>
                        <a:t> </a:t>
                      </a:r>
                      <a:r>
                        <a:rPr lang="ru-RU" dirty="0" err="1"/>
                        <a:t>mostly</a:t>
                      </a:r>
                      <a:r>
                        <a:rPr lang="ru-RU" dirty="0"/>
                        <a:t>, </a:t>
                      </a:r>
                      <a:r>
                        <a:rPr lang="ru-RU" dirty="0" err="1"/>
                        <a:t>Daniil-assistant</a:t>
                      </a:r>
                      <a:r>
                        <a:rPr lang="ru-RU" dirty="0"/>
                        <a:t>, </a:t>
                      </a:r>
                      <a:r>
                        <a:rPr lang="ru-RU" dirty="0" err="1"/>
                        <a:t>Aiperi-designer</a:t>
                      </a:r>
                      <a:r>
                        <a:rPr lang="ru-RU" dirty="0"/>
                        <a:t>)</a:t>
                      </a:r>
                    </a:p>
                  </a:txBody>
                  <a:tcPr/>
                </a:tc>
                <a:tc>
                  <a:txBody>
                    <a:bodyPr/>
                    <a:lstStyle/>
                    <a:p>
                      <a:r>
                        <a:rPr lang="ru-RU" dirty="0" err="1"/>
                        <a:t>Presentation</a:t>
                      </a:r>
                      <a:r>
                        <a:rPr lang="ru-RU" dirty="0"/>
                        <a:t> </a:t>
                      </a:r>
                      <a:r>
                        <a:rPr lang="ru-RU" dirty="0" err="1"/>
                        <a:t>part</a:t>
                      </a:r>
                      <a:r>
                        <a:rPr lang="ru-RU" dirty="0"/>
                        <a:t>(</a:t>
                      </a:r>
                      <a:r>
                        <a:rPr lang="ru-RU" dirty="0" err="1"/>
                        <a:t>Presentation</a:t>
                      </a:r>
                      <a:r>
                        <a:rPr lang="ru-RU" dirty="0"/>
                        <a:t> </a:t>
                      </a:r>
                      <a:r>
                        <a:rPr lang="ru-RU" dirty="0" err="1"/>
                        <a:t>created</a:t>
                      </a:r>
                      <a:r>
                        <a:rPr lang="ru-RU" dirty="0"/>
                        <a:t> </a:t>
                      </a:r>
                      <a:r>
                        <a:rPr lang="ru-RU" dirty="0" err="1"/>
                        <a:t>by</a:t>
                      </a:r>
                      <a:r>
                        <a:rPr lang="ru-RU" dirty="0"/>
                        <a:t> </a:t>
                      </a:r>
                      <a:r>
                        <a:rPr lang="ru-RU" dirty="0" err="1"/>
                        <a:t>Daniil</a:t>
                      </a:r>
                      <a:r>
                        <a:rPr lang="ru-RU" dirty="0"/>
                        <a:t>, </a:t>
                      </a:r>
                      <a:r>
                        <a:rPr lang="ru-RU" dirty="0" err="1"/>
                        <a:t>presented</a:t>
                      </a:r>
                      <a:r>
                        <a:rPr lang="ru-RU" dirty="0"/>
                        <a:t> </a:t>
                      </a:r>
                      <a:r>
                        <a:rPr lang="ru-RU" dirty="0" err="1"/>
                        <a:t>by</a:t>
                      </a:r>
                      <a:r>
                        <a:rPr lang="ru-RU" dirty="0"/>
                        <a:t> </a:t>
                      </a:r>
                      <a:r>
                        <a:rPr lang="ru-RU" dirty="0" err="1"/>
                        <a:t>Aiperi</a:t>
                      </a:r>
                      <a:r>
                        <a:rPr lang="ru-RU" dirty="0"/>
                        <a:t>)</a:t>
                      </a:r>
                    </a:p>
                  </a:txBody>
                  <a:tcPr/>
                </a:tc>
                <a:extLst>
                  <a:ext uri="{0D108BD9-81ED-4DB2-BD59-A6C34878D82A}">
                    <a16:rowId xmlns:a16="http://schemas.microsoft.com/office/drawing/2014/main" val="3937665280"/>
                  </a:ext>
                </a:extLst>
              </a:tr>
            </a:tbl>
          </a:graphicData>
        </a:graphic>
      </p:graphicFrame>
    </p:spTree>
    <p:extLst>
      <p:ext uri="{BB962C8B-B14F-4D97-AF65-F5344CB8AC3E}">
        <p14:creationId xmlns:p14="http://schemas.microsoft.com/office/powerpoint/2010/main" val="180403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7B9AB2F-6FC4-4D42-A37B-21829BE57B71}"/>
              </a:ext>
            </a:extLst>
          </p:cNvPr>
          <p:cNvSpPr>
            <a:spLocks noGrp="1"/>
          </p:cNvSpPr>
          <p:nvPr>
            <p:ph idx="1"/>
          </p:nvPr>
        </p:nvSpPr>
        <p:spPr>
          <a:xfrm>
            <a:off x="648931" y="1015042"/>
            <a:ext cx="3505494" cy="5208777"/>
          </a:xfrm>
        </p:spPr>
        <p:txBody>
          <a:bodyPr vert="horz" lIns="91440" tIns="45720" rIns="91440" bIns="45720" rtlCol="0">
            <a:normAutofit/>
          </a:bodyPr>
          <a:lstStyle/>
          <a:p>
            <a:pPr marL="0" indent="0">
              <a:buNone/>
            </a:pPr>
            <a:r>
              <a:rPr lang="ru-RU" sz="2400">
                <a:ea typeface="+mn-lt"/>
                <a:cs typeface="+mn-lt"/>
              </a:rPr>
              <a:t>Now when we run the program we get something that looks like this</a:t>
            </a:r>
            <a:endParaRPr lang="ru-RU" sz="2400">
              <a:cs typeface="Calibri" panose="020F0502020204030204"/>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4">
            <a:extLst>
              <a:ext uri="{FF2B5EF4-FFF2-40B4-BE49-F238E27FC236}">
                <a16:creationId xmlns:a16="http://schemas.microsoft.com/office/drawing/2014/main" id="{2DD87C89-DE3F-427B-AAA7-D670AEE0386E}"/>
              </a:ext>
            </a:extLst>
          </p:cNvPr>
          <p:cNvPicPr>
            <a:picLocks noChangeAspect="1"/>
          </p:cNvPicPr>
          <p:nvPr/>
        </p:nvPicPr>
        <p:blipFill>
          <a:blip r:embed="rId2"/>
          <a:stretch>
            <a:fillRect/>
          </a:stretch>
        </p:blipFill>
        <p:spPr>
          <a:xfrm>
            <a:off x="5946381" y="807593"/>
            <a:ext cx="4938292" cy="5239568"/>
          </a:xfrm>
          <a:prstGeom prst="rect">
            <a:avLst/>
          </a:prstGeom>
          <a:effectLst/>
        </p:spPr>
      </p:pic>
    </p:spTree>
    <p:extLst>
      <p:ext uri="{BB962C8B-B14F-4D97-AF65-F5344CB8AC3E}">
        <p14:creationId xmlns:p14="http://schemas.microsoft.com/office/powerpoint/2010/main" val="1139141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B8BAC0-C6A5-459F-B85B-5B400F5F157E}"/>
              </a:ext>
            </a:extLst>
          </p:cNvPr>
          <p:cNvSpPr>
            <a:spLocks noGrp="1"/>
          </p:cNvSpPr>
          <p:nvPr>
            <p:ph type="title"/>
          </p:nvPr>
        </p:nvSpPr>
        <p:spPr/>
        <p:txBody>
          <a:bodyPr/>
          <a:lstStyle/>
          <a:p>
            <a:r>
              <a:rPr lang="ru-RU" dirty="0" err="1">
                <a:cs typeface="Calibri Light"/>
              </a:rPr>
              <a:t>Thank</a:t>
            </a:r>
            <a:r>
              <a:rPr lang="ru-RU" dirty="0">
                <a:cs typeface="Calibri Light"/>
              </a:rPr>
              <a:t> </a:t>
            </a:r>
            <a:r>
              <a:rPr lang="ru-RU" dirty="0" err="1">
                <a:cs typeface="Calibri Light"/>
              </a:rPr>
              <a:t>you</a:t>
            </a:r>
            <a:r>
              <a:rPr lang="ru-RU" dirty="0">
                <a:cs typeface="Calibri Light"/>
              </a:rPr>
              <a:t> </a:t>
            </a:r>
            <a:r>
              <a:rPr lang="ru-RU" dirty="0" err="1">
                <a:cs typeface="Calibri Light"/>
              </a:rPr>
              <a:t>for</a:t>
            </a:r>
            <a:r>
              <a:rPr lang="ru-RU" dirty="0">
                <a:cs typeface="Calibri Light"/>
              </a:rPr>
              <a:t> </a:t>
            </a:r>
            <a:r>
              <a:rPr lang="ru-RU" dirty="0" err="1">
                <a:cs typeface="Calibri Light"/>
              </a:rPr>
              <a:t>attention</a:t>
            </a:r>
            <a:endParaRPr lang="ru-RU" dirty="0" err="1"/>
          </a:p>
        </p:txBody>
      </p:sp>
    </p:spTree>
    <p:extLst>
      <p:ext uri="{BB962C8B-B14F-4D97-AF65-F5344CB8AC3E}">
        <p14:creationId xmlns:p14="http://schemas.microsoft.com/office/powerpoint/2010/main" val="385110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Объект 2">
            <a:extLst>
              <a:ext uri="{FF2B5EF4-FFF2-40B4-BE49-F238E27FC236}">
                <a16:creationId xmlns:a16="http://schemas.microsoft.com/office/drawing/2014/main" id="{828C2B01-1ADA-4593-825A-CCE3F79B7051}"/>
              </a:ext>
            </a:extLst>
          </p:cNvPr>
          <p:cNvSpPr>
            <a:spLocks noGrp="1"/>
          </p:cNvSpPr>
          <p:nvPr>
            <p:ph idx="1"/>
          </p:nvPr>
        </p:nvSpPr>
        <p:spPr>
          <a:xfrm>
            <a:off x="862366" y="2194102"/>
            <a:ext cx="3427001" cy="3908586"/>
          </a:xfrm>
        </p:spPr>
        <p:txBody>
          <a:bodyPr vert="horz" lIns="91440" tIns="45720" rIns="91440" bIns="45720" rtlCol="0" anchor="t">
            <a:normAutofit/>
          </a:bodyPr>
          <a:lstStyle/>
          <a:p>
            <a:pPr marL="0" indent="0">
              <a:buNone/>
            </a:pPr>
            <a:r>
              <a:rPr lang="af-ZA" sz="2000" dirty="0" err="1">
                <a:latin typeface="Lato"/>
                <a:ea typeface="Lato"/>
                <a:cs typeface="Lato"/>
              </a:rPr>
              <a:t>This</a:t>
            </a:r>
            <a:r>
              <a:rPr lang="af-ZA" sz="2000" dirty="0">
                <a:latin typeface="Lato"/>
                <a:ea typeface="Lato"/>
                <a:cs typeface="Lato"/>
              </a:rPr>
              <a:t> is </a:t>
            </a:r>
            <a:r>
              <a:rPr lang="af-ZA" sz="2000" dirty="0" err="1">
                <a:latin typeface="Lato"/>
                <a:ea typeface="Lato"/>
                <a:cs typeface="Lato"/>
              </a:rPr>
              <a:t>great</a:t>
            </a:r>
            <a:r>
              <a:rPr lang="af-ZA" sz="2000" dirty="0">
                <a:latin typeface="Lato"/>
                <a:ea typeface="Lato"/>
                <a:cs typeface="Lato"/>
              </a:rPr>
              <a:t> </a:t>
            </a:r>
            <a:r>
              <a:rPr lang="af-ZA" sz="2000" dirty="0" err="1">
                <a:latin typeface="Lato"/>
                <a:ea typeface="Lato"/>
                <a:cs typeface="Lato"/>
              </a:rPr>
              <a:t>but</a:t>
            </a:r>
            <a:r>
              <a:rPr lang="af-ZA" sz="2000" dirty="0">
                <a:latin typeface="Lato"/>
                <a:ea typeface="Lato"/>
                <a:cs typeface="Lato"/>
              </a:rPr>
              <a:t> </a:t>
            </a:r>
            <a:r>
              <a:rPr lang="af-ZA" sz="2000" dirty="0" err="1">
                <a:latin typeface="Lato"/>
                <a:ea typeface="Lato"/>
                <a:cs typeface="Lato"/>
              </a:rPr>
              <a:t>we'd</a:t>
            </a:r>
            <a:r>
              <a:rPr lang="af-ZA" sz="2000" dirty="0">
                <a:latin typeface="Lato"/>
                <a:ea typeface="Lato"/>
                <a:cs typeface="Lato"/>
              </a:rPr>
              <a:t> </a:t>
            </a:r>
            <a:r>
              <a:rPr lang="af-ZA" sz="2000" dirty="0" err="1">
                <a:latin typeface="Lato"/>
                <a:ea typeface="Lato"/>
                <a:cs typeface="Lato"/>
              </a:rPr>
              <a:t>like</a:t>
            </a:r>
            <a:r>
              <a:rPr lang="af-ZA" sz="2000" dirty="0">
                <a:latin typeface="Lato"/>
                <a:ea typeface="Lato"/>
                <a:cs typeface="Lato"/>
              </a:rPr>
              <a:t> </a:t>
            </a:r>
            <a:r>
              <a:rPr lang="af-ZA" sz="2000" dirty="0" err="1">
                <a:latin typeface="Lato"/>
                <a:ea typeface="Lato"/>
                <a:cs typeface="Lato"/>
              </a:rPr>
              <a:t>to</a:t>
            </a:r>
            <a:r>
              <a:rPr lang="af-ZA" sz="2000" dirty="0">
                <a:latin typeface="Lato"/>
                <a:ea typeface="Lato"/>
                <a:cs typeface="Lato"/>
              </a:rPr>
              <a:t> </a:t>
            </a:r>
            <a:r>
              <a:rPr lang="af-ZA" sz="2000" dirty="0" err="1">
                <a:latin typeface="Lato"/>
                <a:ea typeface="Lato"/>
                <a:cs typeface="Lato"/>
              </a:rPr>
              <a:t>give</a:t>
            </a:r>
            <a:r>
              <a:rPr lang="af-ZA" sz="2000" dirty="0">
                <a:latin typeface="Lato"/>
                <a:ea typeface="Lato"/>
                <a:cs typeface="Lato"/>
              </a:rPr>
              <a:t> </a:t>
            </a:r>
            <a:r>
              <a:rPr lang="af-ZA" sz="2000" dirty="0" err="1">
                <a:latin typeface="Lato"/>
                <a:ea typeface="Lato"/>
                <a:cs typeface="Lato"/>
              </a:rPr>
              <a:t>our</a:t>
            </a:r>
            <a:r>
              <a:rPr lang="af-ZA" sz="2000" dirty="0">
                <a:latin typeface="Lato"/>
                <a:ea typeface="Lato"/>
                <a:cs typeface="Lato"/>
              </a:rPr>
              <a:t> </a:t>
            </a:r>
            <a:r>
              <a:rPr lang="af-ZA" sz="2000" dirty="0" err="1">
                <a:latin typeface="Lato"/>
                <a:ea typeface="Lato"/>
                <a:cs typeface="Lato"/>
              </a:rPr>
              <a:t>game</a:t>
            </a:r>
            <a:r>
              <a:rPr lang="af-ZA" sz="2000" dirty="0">
                <a:latin typeface="Lato"/>
                <a:ea typeface="Lato"/>
                <a:cs typeface="Lato"/>
              </a:rPr>
              <a:t> a more </a:t>
            </a:r>
            <a:r>
              <a:rPr lang="af-ZA" sz="2000" dirty="0" err="1">
                <a:latin typeface="Lato"/>
                <a:ea typeface="Lato"/>
                <a:cs typeface="Lato"/>
              </a:rPr>
              <a:t>creative</a:t>
            </a:r>
            <a:r>
              <a:rPr lang="af-ZA" sz="2000" dirty="0">
                <a:latin typeface="Lato"/>
                <a:ea typeface="Lato"/>
                <a:cs typeface="Lato"/>
              </a:rPr>
              <a:t> name </a:t>
            </a:r>
            <a:r>
              <a:rPr lang="af-ZA" sz="2000" dirty="0" err="1">
                <a:latin typeface="Lato"/>
                <a:ea typeface="Lato"/>
                <a:cs typeface="Lato"/>
              </a:rPr>
              <a:t>than</a:t>
            </a:r>
            <a:r>
              <a:rPr lang="af-ZA" sz="2000" dirty="0">
                <a:latin typeface="Lato"/>
                <a:ea typeface="Lato"/>
                <a:cs typeface="Lato"/>
              </a:rPr>
              <a:t> "</a:t>
            </a:r>
            <a:r>
              <a:rPr lang="af-ZA" sz="2000" dirty="0" err="1">
                <a:latin typeface="Lato"/>
                <a:ea typeface="Lato"/>
                <a:cs typeface="Lato"/>
              </a:rPr>
              <a:t>pygame</a:t>
            </a:r>
            <a:r>
              <a:rPr lang="af-ZA" sz="2000" dirty="0">
                <a:latin typeface="Lato"/>
                <a:ea typeface="Lato"/>
                <a:cs typeface="Lato"/>
              </a:rPr>
              <a:t> </a:t>
            </a:r>
            <a:r>
              <a:rPr lang="af-ZA" sz="2000" dirty="0" err="1">
                <a:latin typeface="Lato"/>
                <a:ea typeface="Lato"/>
                <a:cs typeface="Lato"/>
              </a:rPr>
              <a:t>window</a:t>
            </a:r>
            <a:r>
              <a:rPr lang="af-ZA" sz="2000" dirty="0">
                <a:latin typeface="Lato"/>
                <a:ea typeface="Lato"/>
                <a:cs typeface="Lato"/>
              </a:rPr>
              <a:t>". </a:t>
            </a:r>
            <a:r>
              <a:rPr lang="af-ZA" sz="2000" dirty="0" err="1">
                <a:latin typeface="Lato"/>
                <a:ea typeface="Lato"/>
                <a:cs typeface="Lato"/>
              </a:rPr>
              <a:t>To</a:t>
            </a:r>
            <a:r>
              <a:rPr lang="af-ZA" sz="2000" dirty="0">
                <a:latin typeface="Lato"/>
                <a:ea typeface="Lato"/>
                <a:cs typeface="Lato"/>
              </a:rPr>
              <a:t> do </a:t>
            </a:r>
            <a:r>
              <a:rPr lang="af-ZA" sz="2000" dirty="0" err="1">
                <a:latin typeface="Lato"/>
                <a:ea typeface="Lato"/>
                <a:cs typeface="Lato"/>
              </a:rPr>
              <a:t>this</a:t>
            </a:r>
            <a:r>
              <a:rPr lang="af-ZA" sz="2000" dirty="0">
                <a:latin typeface="Lato"/>
                <a:ea typeface="Lato"/>
                <a:cs typeface="Lato"/>
              </a:rPr>
              <a:t> </a:t>
            </a:r>
            <a:r>
              <a:rPr lang="af-ZA" sz="2000" dirty="0" err="1">
                <a:latin typeface="Lato"/>
                <a:ea typeface="Lato"/>
                <a:cs typeface="Lato"/>
              </a:rPr>
              <a:t>we</a:t>
            </a:r>
            <a:r>
              <a:rPr lang="af-ZA" sz="2000" dirty="0">
                <a:latin typeface="Lato"/>
                <a:ea typeface="Lato"/>
                <a:cs typeface="Lato"/>
              </a:rPr>
              <a:t> </a:t>
            </a:r>
            <a:r>
              <a:rPr lang="af-ZA" sz="2000" dirty="0" err="1">
                <a:latin typeface="Lato"/>
                <a:ea typeface="Lato"/>
                <a:cs typeface="Lato"/>
              </a:rPr>
              <a:t>can</a:t>
            </a:r>
            <a:r>
              <a:rPr lang="af-ZA" sz="2000" dirty="0">
                <a:latin typeface="Lato"/>
                <a:ea typeface="Lato"/>
                <a:cs typeface="Lato"/>
              </a:rPr>
              <a:t> </a:t>
            </a:r>
            <a:r>
              <a:rPr lang="af-ZA" sz="2000" dirty="0" err="1">
                <a:latin typeface="Lato"/>
                <a:ea typeface="Lato"/>
                <a:cs typeface="Lato"/>
              </a:rPr>
              <a:t>type</a:t>
            </a:r>
            <a:r>
              <a:rPr lang="af-ZA" sz="2000" dirty="0">
                <a:latin typeface="Lato"/>
                <a:ea typeface="Lato"/>
                <a:cs typeface="Lato"/>
              </a:rPr>
              <a:t> </a:t>
            </a:r>
            <a:r>
              <a:rPr lang="af-ZA" sz="2000" dirty="0" err="1">
                <a:latin typeface="Lato"/>
                <a:ea typeface="Lato"/>
                <a:cs typeface="Lato"/>
              </a:rPr>
              <a:t>the</a:t>
            </a:r>
            <a:r>
              <a:rPr lang="af-ZA" sz="2000" dirty="0">
                <a:latin typeface="Lato"/>
                <a:ea typeface="Lato"/>
                <a:cs typeface="Lato"/>
              </a:rPr>
              <a:t> </a:t>
            </a:r>
            <a:r>
              <a:rPr lang="af-ZA" sz="2000" dirty="0" err="1">
                <a:latin typeface="Lato"/>
                <a:ea typeface="Lato"/>
                <a:cs typeface="Lato"/>
              </a:rPr>
              <a:t>following</a:t>
            </a:r>
            <a:r>
              <a:rPr lang="af-ZA" sz="2000" dirty="0">
                <a:latin typeface="Lato"/>
                <a:ea typeface="Lato"/>
                <a:cs typeface="Lato"/>
              </a:rPr>
              <a:t>.</a:t>
            </a:r>
          </a:p>
          <a:p>
            <a:pPr marL="0" indent="0">
              <a:buNone/>
            </a:pPr>
            <a:r>
              <a:rPr lang="af-ZA" sz="2000" dirty="0" err="1">
                <a:latin typeface="Consolas"/>
                <a:ea typeface="Lato"/>
                <a:cs typeface="Lato"/>
              </a:rPr>
              <a:t>pygame</a:t>
            </a:r>
            <a:r>
              <a:rPr lang="af-ZA" sz="2000" b="1" dirty="0" err="1">
                <a:solidFill>
                  <a:schemeClr val="accent2"/>
                </a:solidFill>
                <a:latin typeface="Consolas"/>
                <a:ea typeface="Lato"/>
                <a:cs typeface="Lato"/>
              </a:rPr>
              <a:t>.</a:t>
            </a:r>
            <a:r>
              <a:rPr lang="af-ZA" sz="2000" dirty="0" err="1">
                <a:latin typeface="Consolas"/>
                <a:ea typeface="Lato"/>
                <a:cs typeface="Lato"/>
              </a:rPr>
              <a:t>display</a:t>
            </a:r>
            <a:r>
              <a:rPr lang="af-ZA" sz="2000" b="1" dirty="0" err="1">
                <a:solidFill>
                  <a:schemeClr val="accent2"/>
                </a:solidFill>
                <a:latin typeface="Consolas"/>
                <a:ea typeface="Lato"/>
                <a:cs typeface="Lato"/>
              </a:rPr>
              <a:t>.</a:t>
            </a:r>
            <a:r>
              <a:rPr lang="af-ZA" sz="2000" dirty="0" err="1">
                <a:latin typeface="Consolas"/>
                <a:ea typeface="Lato"/>
                <a:cs typeface="Lato"/>
              </a:rPr>
              <a:t>set_caption</a:t>
            </a:r>
            <a:r>
              <a:rPr lang="af-ZA" sz="2000" b="1" dirty="0">
                <a:latin typeface="Consolas"/>
                <a:ea typeface="Lato"/>
                <a:cs typeface="Lato"/>
              </a:rPr>
              <a:t>(</a:t>
            </a:r>
            <a:r>
              <a:rPr lang="af-ZA" sz="2000" dirty="0">
                <a:solidFill>
                  <a:schemeClr val="accent6"/>
                </a:solidFill>
                <a:latin typeface="Consolas"/>
                <a:ea typeface="Lato"/>
                <a:cs typeface="Lato"/>
              </a:rPr>
              <a:t>"</a:t>
            </a:r>
            <a:r>
              <a:rPr lang="af-ZA" sz="2000" dirty="0" err="1">
                <a:solidFill>
                  <a:schemeClr val="accent6"/>
                </a:solidFill>
                <a:latin typeface="Consolas"/>
                <a:ea typeface="Lato"/>
                <a:cs typeface="Lato"/>
              </a:rPr>
              <a:t>First</a:t>
            </a:r>
            <a:r>
              <a:rPr lang="af-ZA" sz="2000" dirty="0">
                <a:solidFill>
                  <a:schemeClr val="accent6"/>
                </a:solidFill>
                <a:latin typeface="Consolas"/>
                <a:ea typeface="Lato"/>
                <a:cs typeface="Lato"/>
              </a:rPr>
              <a:t> </a:t>
            </a:r>
            <a:r>
              <a:rPr lang="af-ZA" sz="2000" dirty="0" err="1">
                <a:solidFill>
                  <a:schemeClr val="accent6"/>
                </a:solidFill>
                <a:latin typeface="Consolas"/>
                <a:ea typeface="Lato"/>
                <a:cs typeface="Lato"/>
              </a:rPr>
              <a:t>Game</a:t>
            </a:r>
            <a:r>
              <a:rPr lang="af-ZA" sz="2000" dirty="0">
                <a:solidFill>
                  <a:schemeClr val="accent6"/>
                </a:solidFill>
                <a:latin typeface="Consolas"/>
                <a:ea typeface="Lato"/>
                <a:cs typeface="Lato"/>
              </a:rPr>
              <a:t>"</a:t>
            </a:r>
            <a:r>
              <a:rPr lang="af-ZA" sz="2000" b="1" dirty="0">
                <a:latin typeface="Consolas"/>
                <a:ea typeface="Lato"/>
                <a:cs typeface="Lato"/>
              </a:rPr>
              <a:t>)</a:t>
            </a:r>
            <a:endParaRPr lang="af-ZA" sz="2000" dirty="0"/>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0C47AD58-CB05-46B3-A6AD-D118686A4F41}"/>
              </a:ext>
            </a:extLst>
          </p:cNvPr>
          <p:cNvPicPr>
            <a:picLocks noChangeAspect="1"/>
          </p:cNvPicPr>
          <p:nvPr/>
        </p:nvPicPr>
        <p:blipFill>
          <a:blip r:embed="rId2"/>
          <a:stretch>
            <a:fillRect/>
          </a:stretch>
        </p:blipFill>
        <p:spPr>
          <a:xfrm>
            <a:off x="5903863" y="661916"/>
            <a:ext cx="5238328" cy="5557909"/>
          </a:xfrm>
          <a:prstGeom prst="rect">
            <a:avLst/>
          </a:prstGeom>
        </p:spPr>
      </p:pic>
    </p:spTree>
    <p:extLst>
      <p:ext uri="{BB962C8B-B14F-4D97-AF65-F5344CB8AC3E}">
        <p14:creationId xmlns:p14="http://schemas.microsoft.com/office/powerpoint/2010/main" val="398078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284109-FA47-4577-ADED-937799EA1D53}"/>
              </a:ext>
            </a:extLst>
          </p:cNvPr>
          <p:cNvSpPr>
            <a:spLocks noGrp="1"/>
          </p:cNvSpPr>
          <p:nvPr>
            <p:ph type="title"/>
          </p:nvPr>
        </p:nvSpPr>
        <p:spPr/>
        <p:txBody>
          <a:bodyPr/>
          <a:lstStyle/>
          <a:p>
            <a:r>
              <a:rPr lang="ru-RU" dirty="0" err="1"/>
              <a:t>Moving</a:t>
            </a:r>
            <a:r>
              <a:rPr lang="ru-RU" dirty="0"/>
              <a:t> a </a:t>
            </a:r>
            <a:r>
              <a:rPr lang="ru-RU" dirty="0" err="1"/>
              <a:t>Character</a:t>
            </a:r>
            <a:endParaRPr lang="ru-RU" dirty="0" err="1">
              <a:cs typeface="Calibri Light"/>
            </a:endParaRPr>
          </a:p>
          <a:p>
            <a:endParaRPr lang="ru-RU" dirty="0">
              <a:cs typeface="Calibri Light"/>
            </a:endParaRPr>
          </a:p>
        </p:txBody>
      </p:sp>
      <p:sp>
        <p:nvSpPr>
          <p:cNvPr id="3" name="Объект 2">
            <a:extLst>
              <a:ext uri="{FF2B5EF4-FFF2-40B4-BE49-F238E27FC236}">
                <a16:creationId xmlns:a16="http://schemas.microsoft.com/office/drawing/2014/main" id="{8B599078-B52C-465D-A526-2319DCC0F6CA}"/>
              </a:ext>
            </a:extLst>
          </p:cNvPr>
          <p:cNvSpPr>
            <a:spLocks noGrp="1"/>
          </p:cNvSpPr>
          <p:nvPr>
            <p:ph idx="1"/>
          </p:nvPr>
        </p:nvSpPr>
        <p:spPr/>
        <p:txBody>
          <a:bodyPr vert="horz" lIns="91440" tIns="45720" rIns="91440" bIns="45720" rtlCol="0" anchor="t">
            <a:normAutofit/>
          </a:bodyPr>
          <a:lstStyle/>
          <a:p>
            <a:r>
              <a:rPr lang="ru-RU" dirty="0">
                <a:ea typeface="+mn-lt"/>
                <a:cs typeface="+mn-lt"/>
              </a:rPr>
              <a:t>We </a:t>
            </a:r>
            <a:r>
              <a:rPr lang="ru-RU" dirty="0" err="1">
                <a:ea typeface="+mn-lt"/>
                <a:cs typeface="+mn-lt"/>
              </a:rPr>
              <a:t>are</a:t>
            </a:r>
            <a:r>
              <a:rPr lang="ru-RU" dirty="0">
                <a:ea typeface="+mn-lt"/>
                <a:cs typeface="+mn-lt"/>
              </a:rPr>
              <a:t> </a:t>
            </a:r>
            <a:r>
              <a:rPr lang="ru-RU" dirty="0" err="1">
                <a:ea typeface="+mn-lt"/>
                <a:cs typeface="+mn-lt"/>
              </a:rPr>
              <a:t>going</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start</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defining</a:t>
            </a:r>
            <a:r>
              <a:rPr lang="ru-RU" dirty="0">
                <a:ea typeface="+mn-lt"/>
                <a:cs typeface="+mn-lt"/>
              </a:rPr>
              <a:t> a </a:t>
            </a:r>
            <a:r>
              <a:rPr lang="ru-RU" dirty="0" err="1">
                <a:ea typeface="+mn-lt"/>
                <a:cs typeface="+mn-lt"/>
              </a:rPr>
              <a:t>few</a:t>
            </a:r>
            <a:r>
              <a:rPr lang="ru-RU" dirty="0">
                <a:ea typeface="+mn-lt"/>
                <a:cs typeface="+mn-lt"/>
              </a:rPr>
              <a:t> </a:t>
            </a:r>
            <a:r>
              <a:rPr lang="ru-RU" dirty="0" err="1">
                <a:ea typeface="+mn-lt"/>
                <a:cs typeface="+mn-lt"/>
              </a:rPr>
              <a:t>variables</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represent</a:t>
            </a:r>
            <a:r>
              <a:rPr lang="ru-RU" dirty="0">
                <a:ea typeface="+mn-lt"/>
                <a:cs typeface="+mn-lt"/>
              </a:rPr>
              <a:t> </a:t>
            </a:r>
            <a:r>
              <a:rPr lang="ru-RU" dirty="0" err="1">
                <a:ea typeface="+mn-lt"/>
                <a:cs typeface="+mn-lt"/>
              </a:rPr>
              <a:t>our</a:t>
            </a:r>
            <a:r>
              <a:rPr lang="ru-RU" dirty="0">
                <a:ea typeface="+mn-lt"/>
                <a:cs typeface="+mn-lt"/>
              </a:rPr>
              <a:t> </a:t>
            </a:r>
            <a:r>
              <a:rPr lang="ru-RU" dirty="0" err="1">
                <a:ea typeface="+mn-lt"/>
                <a:cs typeface="+mn-lt"/>
              </a:rPr>
              <a:t>character</a:t>
            </a:r>
            <a:r>
              <a:rPr lang="ru-RU" dirty="0">
                <a:ea typeface="+mn-lt"/>
                <a:cs typeface="+mn-lt"/>
              </a:rPr>
              <a:t>.</a:t>
            </a:r>
          </a:p>
          <a:p>
            <a:r>
              <a:rPr lang="ru-RU" dirty="0">
                <a:latin typeface="Consolas"/>
                <a:cs typeface="Calibri"/>
              </a:rPr>
              <a:t>x </a:t>
            </a:r>
            <a:r>
              <a:rPr lang="ru-RU" b="1" dirty="0">
                <a:solidFill>
                  <a:schemeClr val="accent2"/>
                </a:solidFill>
                <a:latin typeface="Consolas"/>
                <a:cs typeface="Calibri"/>
              </a:rPr>
              <a:t>=</a:t>
            </a:r>
            <a:r>
              <a:rPr lang="ru-RU" dirty="0">
                <a:latin typeface="Consolas"/>
                <a:cs typeface="Calibri"/>
              </a:rPr>
              <a:t> </a:t>
            </a:r>
            <a:r>
              <a:rPr lang="ru-RU" b="1" dirty="0">
                <a:solidFill>
                  <a:schemeClr val="accent1"/>
                </a:solidFill>
                <a:latin typeface="Consolas"/>
                <a:cs typeface="Calibri"/>
              </a:rPr>
              <a:t>50</a:t>
            </a:r>
            <a:r>
              <a:rPr lang="ru-RU" dirty="0">
                <a:latin typeface="Consolas"/>
                <a:cs typeface="Calibri"/>
              </a:rPr>
              <a:t>
y </a:t>
            </a:r>
            <a:r>
              <a:rPr lang="ru-RU" b="1" dirty="0">
                <a:solidFill>
                  <a:schemeClr val="accent2"/>
                </a:solidFill>
                <a:latin typeface="Consolas"/>
                <a:cs typeface="Calibri"/>
              </a:rPr>
              <a:t>=</a:t>
            </a:r>
            <a:r>
              <a:rPr lang="ru-RU" dirty="0">
                <a:solidFill>
                  <a:schemeClr val="accent2"/>
                </a:solidFill>
                <a:latin typeface="Consolas"/>
                <a:cs typeface="Calibri"/>
              </a:rPr>
              <a:t> </a:t>
            </a:r>
            <a:r>
              <a:rPr lang="ru-RU" b="1" dirty="0">
                <a:solidFill>
                  <a:schemeClr val="accent1"/>
                </a:solidFill>
                <a:latin typeface="Consolas"/>
                <a:cs typeface="Calibri"/>
              </a:rPr>
              <a:t>50</a:t>
            </a:r>
            <a:r>
              <a:rPr lang="ru-RU" dirty="0">
                <a:latin typeface="Consolas"/>
                <a:cs typeface="Calibri"/>
              </a:rPr>
              <a:t>
</a:t>
            </a:r>
            <a:r>
              <a:rPr lang="ru-RU" dirty="0" err="1">
                <a:latin typeface="Consolas"/>
                <a:cs typeface="Calibri"/>
              </a:rPr>
              <a:t>width</a:t>
            </a:r>
            <a:r>
              <a:rPr lang="ru-RU" dirty="0">
                <a:latin typeface="Consolas"/>
                <a:cs typeface="Calibri"/>
              </a:rPr>
              <a:t> </a:t>
            </a:r>
            <a:r>
              <a:rPr lang="ru-RU" b="1" dirty="0">
                <a:solidFill>
                  <a:schemeClr val="accent2"/>
                </a:solidFill>
                <a:latin typeface="Consolas"/>
                <a:cs typeface="Calibri"/>
              </a:rPr>
              <a:t>=</a:t>
            </a:r>
            <a:r>
              <a:rPr lang="ru-RU" dirty="0">
                <a:latin typeface="Consolas"/>
                <a:cs typeface="Calibri"/>
              </a:rPr>
              <a:t> </a:t>
            </a:r>
            <a:r>
              <a:rPr lang="ru-RU" b="1" dirty="0">
                <a:solidFill>
                  <a:schemeClr val="accent1"/>
                </a:solidFill>
                <a:latin typeface="Consolas"/>
                <a:cs typeface="Calibri"/>
              </a:rPr>
              <a:t>40</a:t>
            </a:r>
            <a:r>
              <a:rPr lang="ru-RU" dirty="0">
                <a:latin typeface="Consolas"/>
                <a:cs typeface="Calibri"/>
              </a:rPr>
              <a:t>
</a:t>
            </a:r>
            <a:r>
              <a:rPr lang="ru-RU" dirty="0" err="1">
                <a:latin typeface="Consolas"/>
                <a:cs typeface="Calibri"/>
              </a:rPr>
              <a:t>height</a:t>
            </a:r>
            <a:r>
              <a:rPr lang="ru-RU" dirty="0">
                <a:latin typeface="Consolas"/>
                <a:cs typeface="Calibri"/>
              </a:rPr>
              <a:t> </a:t>
            </a:r>
            <a:r>
              <a:rPr lang="ru-RU" b="1" dirty="0">
                <a:solidFill>
                  <a:schemeClr val="accent2"/>
                </a:solidFill>
                <a:latin typeface="Consolas"/>
                <a:cs typeface="Calibri"/>
              </a:rPr>
              <a:t>=</a:t>
            </a:r>
            <a:r>
              <a:rPr lang="ru-RU" dirty="0">
                <a:latin typeface="Consolas"/>
                <a:cs typeface="Calibri"/>
              </a:rPr>
              <a:t> </a:t>
            </a:r>
            <a:r>
              <a:rPr lang="ru-RU" b="1" dirty="0">
                <a:solidFill>
                  <a:schemeClr val="accent1"/>
                </a:solidFill>
                <a:latin typeface="Consolas"/>
                <a:cs typeface="Calibri"/>
              </a:rPr>
              <a:t>60</a:t>
            </a:r>
            <a:r>
              <a:rPr lang="ru-RU" dirty="0">
                <a:solidFill>
                  <a:schemeClr val="accent1"/>
                </a:solidFill>
                <a:latin typeface="Consolas"/>
                <a:cs typeface="Calibri"/>
              </a:rPr>
              <a:t>
</a:t>
            </a:r>
            <a:r>
              <a:rPr lang="ru-RU" dirty="0" err="1">
                <a:latin typeface="Consolas"/>
                <a:cs typeface="Calibri"/>
              </a:rPr>
              <a:t>vel</a:t>
            </a:r>
            <a:r>
              <a:rPr lang="ru-RU" dirty="0">
                <a:latin typeface="Consolas"/>
                <a:cs typeface="Calibri"/>
              </a:rPr>
              <a:t> </a:t>
            </a:r>
            <a:r>
              <a:rPr lang="ru-RU" b="1" dirty="0">
                <a:solidFill>
                  <a:schemeClr val="accent2"/>
                </a:solidFill>
                <a:latin typeface="Consolas"/>
                <a:cs typeface="Calibri"/>
              </a:rPr>
              <a:t>=</a:t>
            </a:r>
            <a:r>
              <a:rPr lang="ru-RU" dirty="0">
                <a:latin typeface="Consolas"/>
                <a:cs typeface="Calibri"/>
              </a:rPr>
              <a:t> </a:t>
            </a:r>
            <a:r>
              <a:rPr lang="ru-RU" b="1" dirty="0">
                <a:solidFill>
                  <a:schemeClr val="accent1"/>
                </a:solidFill>
                <a:latin typeface="Consolas"/>
                <a:cs typeface="Calibri"/>
              </a:rPr>
              <a:t>5</a:t>
            </a:r>
            <a:endParaRPr lang="ru-RU" dirty="0">
              <a:solidFill>
                <a:schemeClr val="accent1"/>
              </a:solidFill>
              <a:cs typeface="Calibri"/>
            </a:endParaRPr>
          </a:p>
        </p:txBody>
      </p:sp>
    </p:spTree>
    <p:extLst>
      <p:ext uri="{BB962C8B-B14F-4D97-AF65-F5344CB8AC3E}">
        <p14:creationId xmlns:p14="http://schemas.microsoft.com/office/powerpoint/2010/main" val="235609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665A078-8D32-4CA8-83AA-52EC694F44F3}"/>
              </a:ext>
            </a:extLst>
          </p:cNvPr>
          <p:cNvSpPr>
            <a:spLocks noGrp="1"/>
          </p:cNvSpPr>
          <p:nvPr>
            <p:ph idx="1"/>
          </p:nvPr>
        </p:nvSpPr>
        <p:spPr>
          <a:xfrm>
            <a:off x="838200" y="459776"/>
            <a:ext cx="10515600" cy="5717187"/>
          </a:xfrm>
        </p:spPr>
        <p:txBody>
          <a:bodyPr vert="horz" lIns="91440" tIns="45720" rIns="91440" bIns="45720" rtlCol="0" anchor="t">
            <a:normAutofit/>
          </a:bodyPr>
          <a:lstStyle/>
          <a:p>
            <a:pPr marL="0" indent="0">
              <a:buNone/>
            </a:pPr>
            <a:r>
              <a:rPr lang="ru-RU" dirty="0" err="1">
                <a:ea typeface="+mn-lt"/>
                <a:cs typeface="+mn-lt"/>
              </a:rPr>
              <a:t>Now</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are</a:t>
            </a:r>
            <a:r>
              <a:rPr lang="ru-RU" dirty="0">
                <a:ea typeface="+mn-lt"/>
                <a:cs typeface="+mn-lt"/>
              </a:rPr>
              <a:t> </a:t>
            </a:r>
            <a:r>
              <a:rPr lang="ru-RU" dirty="0" err="1">
                <a:ea typeface="+mn-lt"/>
                <a:cs typeface="+mn-lt"/>
              </a:rPr>
              <a:t>going</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setup</a:t>
            </a:r>
            <a:r>
              <a:rPr lang="ru-RU" dirty="0">
                <a:ea typeface="+mn-lt"/>
                <a:cs typeface="+mn-lt"/>
              </a:rPr>
              <a:t> </a:t>
            </a:r>
            <a:r>
              <a:rPr lang="ru-RU" dirty="0" err="1">
                <a:ea typeface="+mn-lt"/>
                <a:cs typeface="+mn-lt"/>
              </a:rPr>
              <a:t>our</a:t>
            </a:r>
            <a:r>
              <a:rPr lang="ru-RU" dirty="0">
                <a:ea typeface="+mn-lt"/>
                <a:cs typeface="+mn-lt"/>
              </a:rPr>
              <a:t> </a:t>
            </a:r>
            <a:r>
              <a:rPr lang="ru-RU" b="1" dirty="0" err="1">
                <a:ea typeface="+mn-lt"/>
                <a:cs typeface="+mn-lt"/>
              </a:rPr>
              <a:t>main-loop</a:t>
            </a:r>
            <a:r>
              <a:rPr lang="ru-RU" b="1" dirty="0">
                <a:ea typeface="+mn-lt"/>
                <a:cs typeface="+mn-lt"/>
              </a:rPr>
              <a:t> </a:t>
            </a:r>
            <a:r>
              <a:rPr lang="ru-RU" b="1" dirty="0" err="1">
                <a:ea typeface="+mn-lt"/>
                <a:cs typeface="+mn-lt"/>
              </a:rPr>
              <a:t>or</a:t>
            </a:r>
            <a:r>
              <a:rPr lang="ru-RU" b="1" dirty="0">
                <a:ea typeface="+mn-lt"/>
                <a:cs typeface="+mn-lt"/>
              </a:rPr>
              <a:t> </a:t>
            </a:r>
            <a:r>
              <a:rPr lang="ru-RU" b="1" dirty="0" err="1">
                <a:ea typeface="+mn-lt"/>
                <a:cs typeface="+mn-lt"/>
              </a:rPr>
              <a:t>game-loop</a:t>
            </a:r>
            <a:r>
              <a:rPr lang="ru-RU" dirty="0">
                <a:ea typeface="+mn-lt"/>
                <a:cs typeface="+mn-lt"/>
              </a:rPr>
              <a:t>. All </a:t>
            </a:r>
            <a:r>
              <a:rPr lang="ru-RU" dirty="0" err="1">
                <a:ea typeface="+mn-lt"/>
                <a:cs typeface="+mn-lt"/>
              </a:rPr>
              <a:t>games</a:t>
            </a:r>
            <a:r>
              <a:rPr lang="ru-RU" dirty="0">
                <a:ea typeface="+mn-lt"/>
                <a:cs typeface="+mn-lt"/>
              </a:rPr>
              <a:t> </a:t>
            </a:r>
            <a:r>
              <a:rPr lang="ru-RU" dirty="0" err="1">
                <a:ea typeface="+mn-lt"/>
                <a:cs typeface="+mn-lt"/>
              </a:rPr>
              <a:t>have</a:t>
            </a:r>
            <a:r>
              <a:rPr lang="ru-RU" dirty="0">
                <a:ea typeface="+mn-lt"/>
                <a:cs typeface="+mn-lt"/>
              </a:rPr>
              <a:t> </a:t>
            </a:r>
            <a:r>
              <a:rPr lang="ru-RU" dirty="0" err="1">
                <a:ea typeface="+mn-lt"/>
                <a:cs typeface="+mn-lt"/>
              </a:rPr>
              <a:t>some</a:t>
            </a:r>
            <a:r>
              <a:rPr lang="ru-RU" dirty="0">
                <a:ea typeface="+mn-lt"/>
                <a:cs typeface="+mn-lt"/>
              </a:rPr>
              <a:t> </a:t>
            </a:r>
            <a:r>
              <a:rPr lang="ru-RU" dirty="0" err="1">
                <a:ea typeface="+mn-lt"/>
                <a:cs typeface="+mn-lt"/>
              </a:rPr>
              <a:t>sort</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loop</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executes</a:t>
            </a:r>
            <a:r>
              <a:rPr lang="ru-RU" dirty="0">
                <a:ea typeface="+mn-lt"/>
                <a:cs typeface="+mn-lt"/>
              </a:rPr>
              <a:t> </a:t>
            </a:r>
            <a:r>
              <a:rPr lang="ru-RU" dirty="0" err="1">
                <a:ea typeface="+mn-lt"/>
                <a:cs typeface="+mn-lt"/>
              </a:rPr>
              <a:t>constantly</a:t>
            </a:r>
            <a:r>
              <a:rPr lang="ru-RU" dirty="0">
                <a:ea typeface="+mn-lt"/>
                <a:cs typeface="+mn-lt"/>
              </a:rPr>
              <a:t>. </a:t>
            </a:r>
            <a:r>
              <a:rPr lang="ru-RU" dirty="0" err="1">
                <a:ea typeface="+mn-lt"/>
                <a:cs typeface="+mn-lt"/>
              </a:rPr>
              <a:t>This</a:t>
            </a:r>
            <a:r>
              <a:rPr lang="ru-RU" dirty="0">
                <a:ea typeface="+mn-lt"/>
                <a:cs typeface="+mn-lt"/>
              </a:rPr>
              <a:t> </a:t>
            </a:r>
            <a:r>
              <a:rPr lang="ru-RU" dirty="0" err="1">
                <a:ea typeface="+mn-lt"/>
                <a:cs typeface="+mn-lt"/>
              </a:rPr>
              <a:t>loop</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responsible</a:t>
            </a:r>
            <a:r>
              <a:rPr lang="ru-RU" dirty="0">
                <a:ea typeface="+mn-lt"/>
                <a:cs typeface="+mn-lt"/>
              </a:rPr>
              <a:t> </a:t>
            </a:r>
            <a:r>
              <a:rPr lang="ru-RU" dirty="0" err="1">
                <a:ea typeface="+mn-lt"/>
                <a:cs typeface="+mn-lt"/>
              </a:rPr>
              <a:t>for</a:t>
            </a:r>
            <a:r>
              <a:rPr lang="ru-RU" dirty="0">
                <a:ea typeface="+mn-lt"/>
                <a:cs typeface="+mn-lt"/>
              </a:rPr>
              <a:t> </a:t>
            </a:r>
            <a:r>
              <a:rPr lang="ru-RU" dirty="0" err="1">
                <a:ea typeface="+mn-lt"/>
                <a:cs typeface="+mn-lt"/>
              </a:rPr>
              <a:t>tasks</a:t>
            </a:r>
            <a:r>
              <a:rPr lang="ru-RU" dirty="0">
                <a:ea typeface="+mn-lt"/>
                <a:cs typeface="+mn-lt"/>
              </a:rPr>
              <a:t> </a:t>
            </a:r>
            <a:r>
              <a:rPr lang="ru-RU" dirty="0" err="1">
                <a:ea typeface="+mn-lt"/>
                <a:cs typeface="+mn-lt"/>
              </a:rPr>
              <a:t>such</a:t>
            </a:r>
            <a:r>
              <a:rPr lang="ru-RU" dirty="0">
                <a:ea typeface="+mn-lt"/>
                <a:cs typeface="+mn-lt"/>
              </a:rPr>
              <a:t> </a:t>
            </a:r>
            <a:r>
              <a:rPr lang="ru-RU" dirty="0" err="1">
                <a:ea typeface="+mn-lt"/>
                <a:cs typeface="+mn-lt"/>
              </a:rPr>
              <a:t>as</a:t>
            </a:r>
            <a:r>
              <a:rPr lang="ru-RU" dirty="0">
                <a:ea typeface="+mn-lt"/>
                <a:cs typeface="+mn-lt"/>
              </a:rPr>
              <a:t> </a:t>
            </a:r>
            <a:r>
              <a:rPr lang="ru-RU" dirty="0" err="1">
                <a:ea typeface="+mn-lt"/>
                <a:cs typeface="+mn-lt"/>
              </a:rPr>
              <a:t>checking</a:t>
            </a:r>
            <a:r>
              <a:rPr lang="ru-RU" dirty="0">
                <a:ea typeface="+mn-lt"/>
                <a:cs typeface="+mn-lt"/>
              </a:rPr>
              <a:t> </a:t>
            </a:r>
            <a:r>
              <a:rPr lang="ru-RU" dirty="0" err="1">
                <a:ea typeface="+mn-lt"/>
                <a:cs typeface="+mn-lt"/>
              </a:rPr>
              <a:t>for</a:t>
            </a:r>
            <a:r>
              <a:rPr lang="ru-RU" dirty="0">
                <a:ea typeface="+mn-lt"/>
                <a:cs typeface="+mn-lt"/>
              </a:rPr>
              <a:t> </a:t>
            </a:r>
            <a:r>
              <a:rPr lang="ru-RU" dirty="0" err="1">
                <a:ea typeface="+mn-lt"/>
                <a:cs typeface="+mn-lt"/>
              </a:rPr>
              <a:t>events</a:t>
            </a:r>
            <a:r>
              <a:rPr lang="ru-RU" dirty="0">
                <a:ea typeface="+mn-lt"/>
                <a:cs typeface="+mn-lt"/>
              </a:rPr>
              <a:t> (</a:t>
            </a:r>
            <a:r>
              <a:rPr lang="ru-RU" dirty="0" err="1">
                <a:ea typeface="+mn-lt"/>
                <a:cs typeface="+mn-lt"/>
              </a:rPr>
              <a:t>such</a:t>
            </a:r>
            <a:r>
              <a:rPr lang="ru-RU" dirty="0">
                <a:ea typeface="+mn-lt"/>
                <a:cs typeface="+mn-lt"/>
              </a:rPr>
              <a:t> </a:t>
            </a:r>
            <a:r>
              <a:rPr lang="ru-RU" dirty="0" err="1">
                <a:ea typeface="+mn-lt"/>
                <a:cs typeface="+mn-lt"/>
              </a:rPr>
              <a:t>as</a:t>
            </a:r>
            <a:r>
              <a:rPr lang="ru-RU" dirty="0">
                <a:ea typeface="+mn-lt"/>
                <a:cs typeface="+mn-lt"/>
              </a:rPr>
              <a:t> </a:t>
            </a:r>
            <a:r>
              <a:rPr lang="ru-RU" dirty="0" err="1">
                <a:ea typeface="+mn-lt"/>
                <a:cs typeface="+mn-lt"/>
              </a:rPr>
              <a:t>keyboard</a:t>
            </a:r>
            <a:r>
              <a:rPr lang="ru-RU" dirty="0">
                <a:ea typeface="+mn-lt"/>
                <a:cs typeface="+mn-lt"/>
              </a:rPr>
              <a:t> </a:t>
            </a:r>
            <a:r>
              <a:rPr lang="ru-RU" dirty="0" err="1">
                <a:ea typeface="+mn-lt"/>
                <a:cs typeface="+mn-lt"/>
              </a:rPr>
              <a:t>events</a:t>
            </a:r>
            <a:r>
              <a:rPr lang="ru-RU" dirty="0">
                <a:ea typeface="+mn-lt"/>
                <a:cs typeface="+mn-lt"/>
              </a:rPr>
              <a:t> </a:t>
            </a:r>
            <a:r>
              <a:rPr lang="ru-RU" dirty="0" err="1">
                <a:ea typeface="+mn-lt"/>
                <a:cs typeface="+mn-lt"/>
              </a:rPr>
              <a:t>or</a:t>
            </a:r>
            <a:r>
              <a:rPr lang="ru-RU" dirty="0">
                <a:ea typeface="+mn-lt"/>
                <a:cs typeface="+mn-lt"/>
              </a:rPr>
              <a:t> </a:t>
            </a:r>
            <a:r>
              <a:rPr lang="ru-RU" dirty="0" err="1">
                <a:ea typeface="+mn-lt"/>
                <a:cs typeface="+mn-lt"/>
              </a:rPr>
              <a:t>collision</a:t>
            </a:r>
            <a:r>
              <a:rPr lang="ru-RU" dirty="0">
                <a:ea typeface="+mn-lt"/>
                <a:cs typeface="+mn-lt"/>
              </a:rPr>
              <a:t>), </a:t>
            </a:r>
            <a:r>
              <a:rPr lang="ru-RU" dirty="0" err="1">
                <a:ea typeface="+mn-lt"/>
                <a:cs typeface="+mn-lt"/>
              </a:rPr>
              <a:t>moving</a:t>
            </a:r>
            <a:r>
              <a:rPr lang="ru-RU" dirty="0">
                <a:ea typeface="+mn-lt"/>
                <a:cs typeface="+mn-lt"/>
              </a:rPr>
              <a:t> </a:t>
            </a:r>
            <a:r>
              <a:rPr lang="ru-RU" dirty="0" err="1">
                <a:ea typeface="+mn-lt"/>
                <a:cs typeface="+mn-lt"/>
              </a:rPr>
              <a:t>objects</a:t>
            </a:r>
            <a:r>
              <a:rPr lang="ru-RU" dirty="0">
                <a:ea typeface="+mn-lt"/>
                <a:cs typeface="+mn-lt"/>
              </a:rPr>
              <a:t>, </a:t>
            </a:r>
            <a:r>
              <a:rPr lang="ru-RU" dirty="0" err="1">
                <a:ea typeface="+mn-lt"/>
                <a:cs typeface="+mn-lt"/>
              </a:rPr>
              <a:t>updating</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display</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eventually</a:t>
            </a:r>
            <a:r>
              <a:rPr lang="ru-RU" dirty="0">
                <a:ea typeface="+mn-lt"/>
                <a:cs typeface="+mn-lt"/>
              </a:rPr>
              <a:t> </a:t>
            </a:r>
            <a:r>
              <a:rPr lang="ru-RU" dirty="0" err="1">
                <a:ea typeface="+mn-lt"/>
                <a:cs typeface="+mn-lt"/>
              </a:rPr>
              <a:t>ending</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game</a:t>
            </a:r>
            <a:r>
              <a:rPr lang="ru-RU" dirty="0">
                <a:ea typeface="+mn-lt"/>
                <a:cs typeface="+mn-lt"/>
              </a:rPr>
              <a:t>.</a:t>
            </a:r>
            <a:br>
              <a:rPr lang="ru-RU" dirty="0">
                <a:ea typeface="+mn-lt"/>
                <a:cs typeface="+mn-lt"/>
              </a:rPr>
            </a:br>
            <a:r>
              <a:rPr lang="ru-RU" dirty="0">
                <a:ea typeface="+mn-lt"/>
                <a:cs typeface="+mn-lt"/>
              </a:rPr>
              <a:t>In </a:t>
            </a:r>
            <a:r>
              <a:rPr lang="ru-RU" dirty="0" err="1">
                <a:ea typeface="+mn-lt"/>
                <a:cs typeface="+mn-lt"/>
              </a:rPr>
              <a:t>our</a:t>
            </a:r>
            <a:r>
              <a:rPr lang="ru-RU" dirty="0">
                <a:ea typeface="+mn-lt"/>
                <a:cs typeface="+mn-lt"/>
              </a:rPr>
              <a:t> </a:t>
            </a:r>
            <a:r>
              <a:rPr lang="ru-RU" dirty="0" err="1">
                <a:ea typeface="+mn-lt"/>
                <a:cs typeface="+mn-lt"/>
              </a:rPr>
              <a:t>game</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use</a:t>
            </a:r>
            <a:r>
              <a:rPr lang="ru-RU" dirty="0">
                <a:ea typeface="+mn-lt"/>
                <a:cs typeface="+mn-lt"/>
              </a:rPr>
              <a:t> a </a:t>
            </a:r>
            <a:r>
              <a:rPr lang="ru-RU" dirty="0" err="1">
                <a:ea typeface="+mn-lt"/>
                <a:cs typeface="+mn-lt"/>
              </a:rPr>
              <a:t>while</a:t>
            </a:r>
            <a:r>
              <a:rPr lang="ru-RU" dirty="0">
                <a:ea typeface="+mn-lt"/>
                <a:cs typeface="+mn-lt"/>
              </a:rPr>
              <a:t> </a:t>
            </a:r>
            <a:r>
              <a:rPr lang="ru-RU" dirty="0" err="1">
                <a:ea typeface="+mn-lt"/>
                <a:cs typeface="+mn-lt"/>
              </a:rPr>
              <a:t>loop</a:t>
            </a:r>
            <a:r>
              <a:rPr lang="ru-RU" dirty="0">
                <a:ea typeface="+mn-lt"/>
                <a:cs typeface="+mn-lt"/>
              </a:rPr>
              <a:t>.</a:t>
            </a:r>
            <a:endParaRPr lang="ru-RU" dirty="0">
              <a:cs typeface="Calibri" panose="020F0502020204030204"/>
            </a:endParaRPr>
          </a:p>
          <a:p>
            <a:pPr marL="0" indent="0">
              <a:buNone/>
            </a:pPr>
            <a:r>
              <a:rPr lang="ru-RU" dirty="0" err="1">
                <a:ea typeface="+mn-lt"/>
                <a:cs typeface="+mn-lt"/>
              </a:rPr>
              <a:t>Inside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loop</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implement</a:t>
            </a:r>
            <a:r>
              <a:rPr lang="ru-RU" dirty="0">
                <a:ea typeface="+mn-lt"/>
                <a:cs typeface="+mn-lt"/>
              </a:rPr>
              <a:t> a </a:t>
            </a:r>
            <a:r>
              <a:rPr lang="ru-RU" dirty="0" err="1">
                <a:ea typeface="+mn-lt"/>
                <a:cs typeface="+mn-lt"/>
              </a:rPr>
              <a:t>time</a:t>
            </a:r>
            <a:r>
              <a:rPr lang="ru-RU" dirty="0">
                <a:ea typeface="+mn-lt"/>
                <a:cs typeface="+mn-lt"/>
              </a:rPr>
              <a:t> </a:t>
            </a:r>
            <a:r>
              <a:rPr lang="ru-RU" dirty="0" err="1">
                <a:ea typeface="+mn-lt"/>
                <a:cs typeface="+mn-lt"/>
              </a:rPr>
              <a:t>delay</a:t>
            </a:r>
            <a:r>
              <a:rPr lang="ru-RU" dirty="0">
                <a:ea typeface="+mn-lt"/>
                <a:cs typeface="+mn-lt"/>
              </a:rPr>
              <a:t> </a:t>
            </a:r>
            <a:r>
              <a:rPr lang="ru-RU" dirty="0" err="1">
                <a:ea typeface="+mn-lt"/>
                <a:cs typeface="+mn-lt"/>
              </a:rPr>
              <a:t>so</a:t>
            </a:r>
            <a:r>
              <a:rPr lang="ru-RU" dirty="0">
                <a:ea typeface="+mn-lt"/>
                <a:cs typeface="+mn-lt"/>
              </a:rPr>
              <a:t> </a:t>
            </a:r>
            <a:r>
              <a:rPr lang="ru-RU" dirty="0" err="1">
                <a:ea typeface="+mn-lt"/>
                <a:cs typeface="+mn-lt"/>
              </a:rPr>
              <a:t>we</a:t>
            </a:r>
            <a:r>
              <a:rPr lang="ru-RU" dirty="0">
                <a:ea typeface="+mn-lt"/>
                <a:cs typeface="+mn-lt"/>
              </a:rPr>
              <a:t> </a:t>
            </a:r>
            <a:r>
              <a:rPr lang="ru-RU" dirty="0" err="1">
                <a:ea typeface="+mn-lt"/>
                <a:cs typeface="+mn-lt"/>
              </a:rPr>
              <a:t>can</a:t>
            </a:r>
            <a:r>
              <a:rPr lang="ru-RU" dirty="0">
                <a:ea typeface="+mn-lt"/>
                <a:cs typeface="+mn-lt"/>
              </a:rPr>
              <a:t> </a:t>
            </a:r>
            <a:r>
              <a:rPr lang="ru-RU" dirty="0" err="1">
                <a:ea typeface="+mn-lt"/>
                <a:cs typeface="+mn-lt"/>
              </a:rPr>
              <a:t>control</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speed</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game</a:t>
            </a:r>
            <a:r>
              <a:rPr lang="ru-RU" dirty="0">
                <a:ea typeface="+mn-lt"/>
                <a:cs typeface="+mn-lt"/>
              </a:rPr>
              <a:t>. We </a:t>
            </a:r>
            <a:r>
              <a:rPr lang="ru-RU" dirty="0" err="1">
                <a:ea typeface="+mn-lt"/>
                <a:cs typeface="+mn-lt"/>
              </a:rPr>
              <a:t>will</a:t>
            </a:r>
            <a:r>
              <a:rPr lang="ru-RU" dirty="0">
                <a:ea typeface="+mn-lt"/>
                <a:cs typeface="+mn-lt"/>
              </a:rPr>
              <a:t> </a:t>
            </a:r>
            <a:r>
              <a:rPr lang="ru-RU" dirty="0" err="1">
                <a:ea typeface="+mn-lt"/>
                <a:cs typeface="+mn-lt"/>
              </a:rPr>
              <a:t>also</a:t>
            </a:r>
            <a:r>
              <a:rPr lang="ru-RU" dirty="0">
                <a:ea typeface="+mn-lt"/>
                <a:cs typeface="+mn-lt"/>
              </a:rPr>
              <a:t> </a:t>
            </a:r>
            <a:r>
              <a:rPr lang="ru-RU" dirty="0" err="1">
                <a:ea typeface="+mn-lt"/>
                <a:cs typeface="+mn-lt"/>
              </a:rPr>
              <a:t>start</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checking</a:t>
            </a:r>
            <a:r>
              <a:rPr lang="ru-RU" dirty="0">
                <a:ea typeface="+mn-lt"/>
                <a:cs typeface="+mn-lt"/>
              </a:rPr>
              <a:t> </a:t>
            </a:r>
            <a:r>
              <a:rPr lang="ru-RU" dirty="0" err="1">
                <a:ea typeface="+mn-lt"/>
                <a:cs typeface="+mn-lt"/>
              </a:rPr>
              <a:t>for</a:t>
            </a:r>
            <a:r>
              <a:rPr lang="ru-RU" dirty="0">
                <a:ea typeface="+mn-lt"/>
                <a:cs typeface="+mn-lt"/>
              </a:rPr>
              <a:t> </a:t>
            </a:r>
            <a:r>
              <a:rPr lang="ru-RU" dirty="0" err="1">
                <a:ea typeface="+mn-lt"/>
                <a:cs typeface="+mn-lt"/>
              </a:rPr>
              <a:t>some</a:t>
            </a:r>
            <a:r>
              <a:rPr lang="ru-RU" dirty="0">
                <a:ea typeface="+mn-lt"/>
                <a:cs typeface="+mn-lt"/>
              </a:rPr>
              <a:t> </a:t>
            </a:r>
            <a:r>
              <a:rPr lang="ru-RU" dirty="0" err="1">
                <a:ea typeface="+mn-lt"/>
                <a:cs typeface="+mn-lt"/>
              </a:rPr>
              <a:t>specific</a:t>
            </a:r>
            <a:r>
              <a:rPr lang="ru-RU" dirty="0">
                <a:ea typeface="+mn-lt"/>
                <a:cs typeface="+mn-lt"/>
              </a:rPr>
              <a:t> </a:t>
            </a:r>
            <a:r>
              <a:rPr lang="ru-RU" dirty="0" err="1">
                <a:ea typeface="+mn-lt"/>
                <a:cs typeface="+mn-lt"/>
              </a:rPr>
              <a:t>events</a:t>
            </a:r>
            <a:r>
              <a:rPr lang="ru-RU" dirty="0">
                <a:ea typeface="+mn-lt"/>
                <a:cs typeface="+mn-lt"/>
              </a:rPr>
              <a:t>.</a:t>
            </a:r>
            <a:endParaRPr lang="ru-RU" dirty="0">
              <a:cs typeface="Calibri"/>
            </a:endParaRPr>
          </a:p>
          <a:p>
            <a:endParaRPr lang="ru-RU" dirty="0">
              <a:cs typeface="Calibri"/>
            </a:endParaRPr>
          </a:p>
        </p:txBody>
      </p:sp>
    </p:spTree>
    <p:extLst>
      <p:ext uri="{BB962C8B-B14F-4D97-AF65-F5344CB8AC3E}">
        <p14:creationId xmlns:p14="http://schemas.microsoft.com/office/powerpoint/2010/main" val="3028851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08F64AE-F074-4D02-B62D-BF421A626AD0}"/>
              </a:ext>
            </a:extLst>
          </p:cNvPr>
          <p:cNvSpPr>
            <a:spLocks noGrp="1"/>
          </p:cNvSpPr>
          <p:nvPr>
            <p:ph idx="1"/>
          </p:nvPr>
        </p:nvSpPr>
        <p:spPr>
          <a:xfrm>
            <a:off x="119333" y="42833"/>
            <a:ext cx="11881448" cy="6723601"/>
          </a:xfrm>
        </p:spPr>
        <p:txBody>
          <a:bodyPr vert="horz" lIns="91440" tIns="45720" rIns="91440" bIns="45720" rtlCol="0" anchor="t">
            <a:noAutofit/>
          </a:bodyPr>
          <a:lstStyle/>
          <a:p>
            <a:pPr marL="0" indent="0">
              <a:buNone/>
            </a:pPr>
            <a:r>
              <a:rPr lang="ru-RU" sz="1800" b="1" dirty="0" err="1">
                <a:solidFill>
                  <a:schemeClr val="accent1"/>
                </a:solidFill>
                <a:latin typeface="Consolas"/>
              </a:rPr>
              <a:t>import</a:t>
            </a:r>
            <a:r>
              <a:rPr lang="ru-RU" sz="1800" dirty="0">
                <a:latin typeface="Consolas"/>
              </a:rPr>
              <a:t> </a:t>
            </a:r>
            <a:r>
              <a:rPr lang="ru-RU" sz="1800" dirty="0" err="1">
                <a:latin typeface="Consolas"/>
              </a:rPr>
              <a:t>pygame</a:t>
            </a:r>
            <a:r>
              <a:rPr lang="ru-RU" sz="1800" dirty="0">
                <a:latin typeface="Consolas"/>
              </a:rPr>
              <a:t>
</a:t>
            </a:r>
            <a:r>
              <a:rPr lang="ru-RU" sz="1800" dirty="0" err="1">
                <a:latin typeface="Consolas"/>
              </a:rPr>
              <a:t>pygame</a:t>
            </a:r>
            <a:r>
              <a:rPr lang="ru-RU" sz="1800" b="1" dirty="0" err="1">
                <a:solidFill>
                  <a:schemeClr val="accent2"/>
                </a:solidFill>
                <a:latin typeface="Consolas"/>
              </a:rPr>
              <a:t>.</a:t>
            </a:r>
            <a:r>
              <a:rPr lang="ru-RU" sz="1800" dirty="0" err="1">
                <a:latin typeface="Consolas"/>
              </a:rPr>
              <a:t>init</a:t>
            </a:r>
            <a:r>
              <a:rPr lang="ru-RU" sz="1800" b="1" dirty="0">
                <a:latin typeface="Consolas"/>
              </a:rPr>
              <a:t>()</a:t>
            </a:r>
            <a:r>
              <a:rPr lang="ru-RU" sz="1800" dirty="0">
                <a:latin typeface="Consolas"/>
              </a:rPr>
              <a:t>
</a:t>
            </a:r>
            <a:r>
              <a:rPr lang="ru-RU" sz="1800" dirty="0" err="1">
                <a:latin typeface="Consolas"/>
              </a:rPr>
              <a:t>win</a:t>
            </a:r>
            <a:r>
              <a:rPr lang="ru-RU" sz="1800" dirty="0">
                <a:latin typeface="Consolas"/>
              </a:rPr>
              <a:t> </a:t>
            </a:r>
            <a:r>
              <a:rPr lang="ru-RU" sz="1800" b="1" dirty="0">
                <a:solidFill>
                  <a:schemeClr val="accent2"/>
                </a:solidFill>
                <a:latin typeface="Consolas"/>
              </a:rPr>
              <a:t>=</a:t>
            </a:r>
            <a:r>
              <a:rPr lang="ru-RU" sz="1800" dirty="0">
                <a:solidFill>
                  <a:schemeClr val="accent2"/>
                </a:solidFill>
                <a:latin typeface="Consolas"/>
              </a:rPr>
              <a:t> </a:t>
            </a:r>
            <a:r>
              <a:rPr lang="ru-RU" sz="1800" dirty="0" err="1">
                <a:latin typeface="Consolas"/>
              </a:rPr>
              <a:t>pygame</a:t>
            </a:r>
            <a:r>
              <a:rPr lang="ru-RU" sz="1800" b="1" dirty="0" err="1">
                <a:solidFill>
                  <a:schemeClr val="accent2"/>
                </a:solidFill>
                <a:latin typeface="Consolas"/>
              </a:rPr>
              <a:t>.</a:t>
            </a:r>
            <a:r>
              <a:rPr lang="ru-RU" sz="1800" dirty="0" err="1">
                <a:latin typeface="Consolas"/>
              </a:rPr>
              <a:t>display</a:t>
            </a:r>
            <a:r>
              <a:rPr lang="ru-RU" sz="1800" b="1" dirty="0" err="1">
                <a:solidFill>
                  <a:schemeClr val="accent2"/>
                </a:solidFill>
                <a:latin typeface="Consolas"/>
              </a:rPr>
              <a:t>.</a:t>
            </a:r>
            <a:r>
              <a:rPr lang="ru-RU" sz="1800" dirty="0" err="1">
                <a:latin typeface="Consolas"/>
              </a:rPr>
              <a:t>set_mode</a:t>
            </a:r>
            <a:r>
              <a:rPr lang="ru-RU" sz="1800" b="1" dirty="0">
                <a:latin typeface="Consolas"/>
              </a:rPr>
              <a:t>((</a:t>
            </a:r>
            <a:r>
              <a:rPr lang="ru-RU" sz="1800" b="1" dirty="0">
                <a:solidFill>
                  <a:schemeClr val="accent1"/>
                </a:solidFill>
                <a:latin typeface="Consolas"/>
              </a:rPr>
              <a:t>500</a:t>
            </a:r>
            <a:r>
              <a:rPr lang="ru-RU" sz="1800" b="1" dirty="0">
                <a:latin typeface="Consolas"/>
              </a:rPr>
              <a:t>,</a:t>
            </a:r>
            <a:r>
              <a:rPr lang="ru-RU" sz="1800" b="1" dirty="0">
                <a:solidFill>
                  <a:schemeClr val="accent1"/>
                </a:solidFill>
                <a:latin typeface="Consolas"/>
              </a:rPr>
              <a:t>500</a:t>
            </a:r>
            <a:r>
              <a:rPr lang="ru-RU" sz="1800" b="1" dirty="0">
                <a:latin typeface="Consolas"/>
              </a:rPr>
              <a:t>))</a:t>
            </a:r>
            <a:r>
              <a:rPr lang="ru-RU" sz="1800" dirty="0">
                <a:latin typeface="Consolas"/>
              </a:rPr>
              <a:t>
</a:t>
            </a:r>
            <a:r>
              <a:rPr lang="ru-RU" sz="1800" dirty="0" err="1">
                <a:latin typeface="Consolas"/>
              </a:rPr>
              <a:t>pygame</a:t>
            </a:r>
            <a:r>
              <a:rPr lang="ru-RU" sz="1800" b="1" dirty="0" err="1">
                <a:solidFill>
                  <a:schemeClr val="accent2"/>
                </a:solidFill>
                <a:latin typeface="Consolas"/>
              </a:rPr>
              <a:t>.</a:t>
            </a:r>
            <a:r>
              <a:rPr lang="ru-RU" sz="1800" dirty="0" err="1">
                <a:latin typeface="Consolas"/>
              </a:rPr>
              <a:t>display</a:t>
            </a:r>
            <a:r>
              <a:rPr lang="ru-RU" sz="1800" b="1" dirty="0" err="1">
                <a:solidFill>
                  <a:schemeClr val="accent2"/>
                </a:solidFill>
                <a:latin typeface="Consolas"/>
              </a:rPr>
              <a:t>.</a:t>
            </a:r>
            <a:r>
              <a:rPr lang="ru-RU" sz="1800" dirty="0" err="1">
                <a:latin typeface="Consolas"/>
              </a:rPr>
              <a:t>set_caption</a:t>
            </a:r>
            <a:r>
              <a:rPr lang="ru-RU" sz="1800" b="1" dirty="0">
                <a:latin typeface="Consolas"/>
              </a:rPr>
              <a:t>(</a:t>
            </a:r>
            <a:r>
              <a:rPr lang="ru-RU" sz="1800" dirty="0">
                <a:solidFill>
                  <a:schemeClr val="accent2"/>
                </a:solidFill>
                <a:latin typeface="Consolas"/>
              </a:rPr>
              <a:t>"First Game"</a:t>
            </a:r>
            <a:r>
              <a:rPr lang="ru-RU" sz="1800" b="1" dirty="0">
                <a:latin typeface="Consolas"/>
              </a:rPr>
              <a:t>)</a:t>
            </a:r>
            <a:r>
              <a:rPr lang="ru-RU" sz="1800" dirty="0">
                <a:latin typeface="Consolas"/>
              </a:rPr>
              <a:t>
x </a:t>
            </a:r>
            <a:r>
              <a:rPr lang="ru-RU" sz="1800" b="1" dirty="0">
                <a:solidFill>
                  <a:schemeClr val="accent2"/>
                </a:solidFill>
                <a:latin typeface="Consolas"/>
              </a:rPr>
              <a:t>=</a:t>
            </a:r>
            <a:r>
              <a:rPr lang="ru-RU" sz="1800" dirty="0">
                <a:latin typeface="Consolas"/>
              </a:rPr>
              <a:t> </a:t>
            </a:r>
            <a:r>
              <a:rPr lang="ru-RU" sz="1800" b="1" dirty="0">
                <a:solidFill>
                  <a:schemeClr val="accent1"/>
                </a:solidFill>
                <a:latin typeface="Consolas"/>
              </a:rPr>
              <a:t>50</a:t>
            </a:r>
            <a:r>
              <a:rPr lang="ru-RU" sz="1800" dirty="0">
                <a:latin typeface="Consolas"/>
              </a:rPr>
              <a:t>
y </a:t>
            </a:r>
            <a:r>
              <a:rPr lang="ru-RU" sz="1800" b="1" dirty="0">
                <a:solidFill>
                  <a:schemeClr val="accent2"/>
                </a:solidFill>
                <a:latin typeface="Consolas"/>
              </a:rPr>
              <a:t>=</a:t>
            </a:r>
            <a:r>
              <a:rPr lang="ru-RU" sz="1800" dirty="0">
                <a:latin typeface="Consolas"/>
              </a:rPr>
              <a:t> </a:t>
            </a:r>
            <a:r>
              <a:rPr lang="ru-RU" sz="1800" b="1" dirty="0">
                <a:solidFill>
                  <a:schemeClr val="accent1"/>
                </a:solidFill>
                <a:latin typeface="Consolas"/>
              </a:rPr>
              <a:t>50</a:t>
            </a:r>
            <a:r>
              <a:rPr lang="ru-RU" sz="1800" dirty="0">
                <a:latin typeface="Consolas"/>
              </a:rPr>
              <a:t>
</a:t>
            </a:r>
            <a:r>
              <a:rPr lang="ru-RU" sz="1800" dirty="0" err="1">
                <a:latin typeface="Consolas"/>
              </a:rPr>
              <a:t>width</a:t>
            </a:r>
            <a:r>
              <a:rPr lang="ru-RU" sz="1800" dirty="0">
                <a:latin typeface="Consolas"/>
              </a:rPr>
              <a:t> </a:t>
            </a:r>
            <a:r>
              <a:rPr lang="ru-RU" sz="1800" b="1" dirty="0">
                <a:solidFill>
                  <a:schemeClr val="accent2"/>
                </a:solidFill>
                <a:latin typeface="Consolas"/>
              </a:rPr>
              <a:t>=</a:t>
            </a:r>
            <a:r>
              <a:rPr lang="ru-RU" sz="1800" dirty="0">
                <a:latin typeface="Consolas"/>
              </a:rPr>
              <a:t> </a:t>
            </a:r>
            <a:r>
              <a:rPr lang="ru-RU" sz="1800" b="1" dirty="0">
                <a:solidFill>
                  <a:schemeClr val="accent1"/>
                </a:solidFill>
                <a:latin typeface="Consolas"/>
              </a:rPr>
              <a:t>40</a:t>
            </a:r>
            <a:r>
              <a:rPr lang="ru-RU" sz="1800" dirty="0">
                <a:latin typeface="Consolas"/>
              </a:rPr>
              <a:t>
</a:t>
            </a:r>
            <a:r>
              <a:rPr lang="ru-RU" sz="1800" dirty="0" err="1">
                <a:latin typeface="Consolas"/>
              </a:rPr>
              <a:t>height</a:t>
            </a:r>
            <a:r>
              <a:rPr lang="ru-RU" sz="1800" dirty="0">
                <a:latin typeface="Consolas"/>
              </a:rPr>
              <a:t> </a:t>
            </a:r>
            <a:r>
              <a:rPr lang="ru-RU" sz="1800" b="1" dirty="0">
                <a:solidFill>
                  <a:schemeClr val="accent2"/>
                </a:solidFill>
                <a:latin typeface="Consolas"/>
              </a:rPr>
              <a:t>=</a:t>
            </a:r>
            <a:r>
              <a:rPr lang="ru-RU" sz="1800" dirty="0">
                <a:latin typeface="Consolas"/>
              </a:rPr>
              <a:t> </a:t>
            </a:r>
            <a:r>
              <a:rPr lang="ru-RU" sz="1800" b="1" dirty="0">
                <a:solidFill>
                  <a:schemeClr val="accent1"/>
                </a:solidFill>
                <a:latin typeface="Consolas"/>
              </a:rPr>
              <a:t>60</a:t>
            </a:r>
            <a:r>
              <a:rPr lang="ru-RU" sz="1800" dirty="0">
                <a:latin typeface="Consolas"/>
              </a:rPr>
              <a:t>
</a:t>
            </a:r>
            <a:r>
              <a:rPr lang="ru-RU" sz="1800" dirty="0" err="1">
                <a:latin typeface="Consolas"/>
              </a:rPr>
              <a:t>vel</a:t>
            </a:r>
            <a:r>
              <a:rPr lang="ru-RU" sz="1800" dirty="0">
                <a:latin typeface="Consolas"/>
              </a:rPr>
              <a:t> </a:t>
            </a:r>
            <a:r>
              <a:rPr lang="ru-RU" sz="1800" b="1" dirty="0">
                <a:solidFill>
                  <a:schemeClr val="accent2"/>
                </a:solidFill>
                <a:latin typeface="Consolas"/>
              </a:rPr>
              <a:t>=</a:t>
            </a:r>
            <a:r>
              <a:rPr lang="ru-RU" sz="1800" dirty="0">
                <a:latin typeface="Consolas"/>
              </a:rPr>
              <a:t> </a:t>
            </a:r>
            <a:r>
              <a:rPr lang="ru-RU" sz="1800" b="1" dirty="0">
                <a:solidFill>
                  <a:schemeClr val="accent1"/>
                </a:solidFill>
                <a:latin typeface="Consolas"/>
              </a:rPr>
              <a:t>5</a:t>
            </a:r>
            <a:r>
              <a:rPr lang="ru-RU" sz="1800" dirty="0">
                <a:latin typeface="Consolas"/>
              </a:rPr>
              <a:t>
</a:t>
            </a:r>
            <a:r>
              <a:rPr lang="ru-RU" sz="1800" dirty="0" err="1">
                <a:latin typeface="Consolas"/>
              </a:rPr>
              <a:t>run</a:t>
            </a:r>
            <a:r>
              <a:rPr lang="ru-RU" sz="1800" dirty="0">
                <a:latin typeface="Consolas"/>
              </a:rPr>
              <a:t> </a:t>
            </a:r>
            <a:r>
              <a:rPr lang="ru-RU" sz="1800" b="1" dirty="0">
                <a:solidFill>
                  <a:schemeClr val="accent2"/>
                </a:solidFill>
                <a:latin typeface="Consolas"/>
              </a:rPr>
              <a:t>=</a:t>
            </a:r>
            <a:r>
              <a:rPr lang="ru-RU" sz="1800" dirty="0">
                <a:latin typeface="Consolas"/>
              </a:rPr>
              <a:t> </a:t>
            </a:r>
            <a:r>
              <a:rPr lang="ru-RU" sz="1800" dirty="0" err="1">
                <a:solidFill>
                  <a:schemeClr val="accent1"/>
                </a:solidFill>
                <a:latin typeface="Consolas"/>
              </a:rPr>
              <a:t>True</a:t>
            </a:r>
            <a:r>
              <a:rPr lang="ru-RU" sz="1800" dirty="0">
                <a:latin typeface="Consolas"/>
              </a:rPr>
              <a:t>
</a:t>
            </a:r>
            <a:r>
              <a:rPr lang="ru-RU" sz="1800" b="1" dirty="0" err="1">
                <a:solidFill>
                  <a:schemeClr val="accent1"/>
                </a:solidFill>
                <a:latin typeface="Consolas"/>
              </a:rPr>
              <a:t>while</a:t>
            </a:r>
            <a:r>
              <a:rPr lang="ru-RU" sz="1800" dirty="0">
                <a:latin typeface="Consolas"/>
              </a:rPr>
              <a:t> </a:t>
            </a:r>
            <a:r>
              <a:rPr lang="ru-RU" sz="1800" dirty="0" err="1">
                <a:latin typeface="Consolas"/>
              </a:rPr>
              <a:t>run</a:t>
            </a:r>
            <a:r>
              <a:rPr lang="ru-RU" sz="1800" b="1" dirty="0">
                <a:latin typeface="Consolas"/>
              </a:rPr>
              <a:t>:</a:t>
            </a:r>
            <a:r>
              <a:rPr lang="ru-RU" sz="1800" dirty="0">
                <a:latin typeface="Consolas"/>
              </a:rPr>
              <a:t>
    </a:t>
            </a:r>
            <a:r>
              <a:rPr lang="ru-RU" sz="1800" dirty="0" err="1">
                <a:latin typeface="Consolas"/>
              </a:rPr>
              <a:t>pygame</a:t>
            </a:r>
            <a:r>
              <a:rPr lang="ru-RU" sz="1800" b="1" dirty="0" err="1">
                <a:solidFill>
                  <a:schemeClr val="accent2"/>
                </a:solidFill>
                <a:latin typeface="Consolas"/>
              </a:rPr>
              <a:t>.</a:t>
            </a:r>
            <a:r>
              <a:rPr lang="ru-RU" sz="1800" dirty="0" err="1">
                <a:latin typeface="Consolas"/>
              </a:rPr>
              <a:t>time</a:t>
            </a:r>
            <a:r>
              <a:rPr lang="ru-RU" sz="1800" b="1" dirty="0" err="1">
                <a:solidFill>
                  <a:schemeClr val="accent2"/>
                </a:solidFill>
                <a:latin typeface="Consolas"/>
              </a:rPr>
              <a:t>.</a:t>
            </a:r>
            <a:r>
              <a:rPr lang="ru-RU" sz="1800" dirty="0" err="1">
                <a:latin typeface="Consolas"/>
              </a:rPr>
              <a:t>delay</a:t>
            </a:r>
            <a:r>
              <a:rPr lang="ru-RU" sz="1800" b="1" dirty="0">
                <a:latin typeface="Consolas"/>
              </a:rPr>
              <a:t>(</a:t>
            </a:r>
            <a:r>
              <a:rPr lang="ru-RU" sz="1800" b="1" dirty="0">
                <a:solidFill>
                  <a:schemeClr val="accent1"/>
                </a:solidFill>
                <a:latin typeface="Consolas"/>
              </a:rPr>
              <a:t>100</a:t>
            </a:r>
            <a:r>
              <a:rPr lang="ru-RU" sz="1800" b="1" dirty="0">
                <a:latin typeface="Consolas"/>
              </a:rPr>
              <a:t>)</a:t>
            </a:r>
            <a:r>
              <a:rPr lang="ru-RU" sz="1800" dirty="0">
                <a:latin typeface="Consolas"/>
              </a:rPr>
              <a:t> </a:t>
            </a:r>
            <a:r>
              <a:rPr lang="ru-RU" sz="1800" i="1" dirty="0">
                <a:solidFill>
                  <a:schemeClr val="accent4"/>
                </a:solidFill>
                <a:latin typeface="Consolas"/>
              </a:rPr>
              <a:t># </a:t>
            </a:r>
            <a:r>
              <a:rPr lang="ru-RU" sz="1800" i="1" dirty="0" err="1">
                <a:solidFill>
                  <a:schemeClr val="accent4"/>
                </a:solidFill>
                <a:latin typeface="Consolas"/>
              </a:rPr>
              <a:t>This</a:t>
            </a:r>
            <a:r>
              <a:rPr lang="ru-RU" sz="1800" i="1" dirty="0">
                <a:solidFill>
                  <a:schemeClr val="accent4"/>
                </a:solidFill>
                <a:latin typeface="Consolas"/>
              </a:rPr>
              <a:t> </a:t>
            </a:r>
            <a:r>
              <a:rPr lang="ru-RU" sz="1800" i="1" dirty="0" err="1">
                <a:solidFill>
                  <a:schemeClr val="accent4"/>
                </a:solidFill>
                <a:latin typeface="Consolas"/>
              </a:rPr>
              <a:t>will</a:t>
            </a:r>
            <a:r>
              <a:rPr lang="ru-RU" sz="1800" i="1" dirty="0">
                <a:solidFill>
                  <a:schemeClr val="accent4"/>
                </a:solidFill>
                <a:latin typeface="Consolas"/>
              </a:rPr>
              <a:t> </a:t>
            </a:r>
            <a:r>
              <a:rPr lang="ru-RU" sz="1800" i="1" dirty="0" err="1">
                <a:solidFill>
                  <a:schemeClr val="accent4"/>
                </a:solidFill>
                <a:latin typeface="Consolas"/>
              </a:rPr>
              <a:t>delay</a:t>
            </a:r>
            <a:r>
              <a:rPr lang="ru-RU" sz="1800" i="1" dirty="0">
                <a:solidFill>
                  <a:schemeClr val="accent4"/>
                </a:solidFill>
                <a:latin typeface="Consolas"/>
              </a:rPr>
              <a:t> </a:t>
            </a:r>
            <a:r>
              <a:rPr lang="ru-RU" sz="1800" i="1" dirty="0" err="1">
                <a:solidFill>
                  <a:schemeClr val="accent4"/>
                </a:solidFill>
                <a:latin typeface="Consolas"/>
              </a:rPr>
              <a:t>the</a:t>
            </a:r>
            <a:r>
              <a:rPr lang="ru-RU" sz="1800" i="1" dirty="0">
                <a:solidFill>
                  <a:schemeClr val="accent4"/>
                </a:solidFill>
                <a:latin typeface="Consolas"/>
              </a:rPr>
              <a:t> </a:t>
            </a:r>
            <a:r>
              <a:rPr lang="ru-RU" sz="1800" i="1" dirty="0" err="1">
                <a:solidFill>
                  <a:schemeClr val="accent4"/>
                </a:solidFill>
                <a:latin typeface="Consolas"/>
              </a:rPr>
              <a:t>game</a:t>
            </a:r>
            <a:r>
              <a:rPr lang="ru-RU" sz="1800" i="1" dirty="0">
                <a:solidFill>
                  <a:schemeClr val="accent4"/>
                </a:solidFill>
                <a:latin typeface="Consolas"/>
              </a:rPr>
              <a:t> </a:t>
            </a:r>
            <a:r>
              <a:rPr lang="ru-RU" sz="1800" i="1" dirty="0" err="1">
                <a:solidFill>
                  <a:schemeClr val="accent4"/>
                </a:solidFill>
                <a:latin typeface="Consolas"/>
              </a:rPr>
              <a:t>the</a:t>
            </a:r>
            <a:r>
              <a:rPr lang="ru-RU" sz="1800" i="1" dirty="0">
                <a:solidFill>
                  <a:schemeClr val="accent4"/>
                </a:solidFill>
                <a:latin typeface="Consolas"/>
              </a:rPr>
              <a:t> </a:t>
            </a:r>
            <a:r>
              <a:rPr lang="ru-RU" sz="1800" i="1" dirty="0" err="1">
                <a:solidFill>
                  <a:schemeClr val="accent4"/>
                </a:solidFill>
                <a:latin typeface="Consolas"/>
              </a:rPr>
              <a:t>given</a:t>
            </a:r>
            <a:r>
              <a:rPr lang="ru-RU" sz="1800" i="1" dirty="0">
                <a:solidFill>
                  <a:schemeClr val="accent4"/>
                </a:solidFill>
                <a:latin typeface="Consolas"/>
              </a:rPr>
              <a:t> </a:t>
            </a:r>
            <a:r>
              <a:rPr lang="ru-RU" sz="1800" i="1" dirty="0" err="1">
                <a:solidFill>
                  <a:schemeClr val="accent4"/>
                </a:solidFill>
                <a:latin typeface="Consolas"/>
              </a:rPr>
              <a:t>amount</a:t>
            </a:r>
            <a:r>
              <a:rPr lang="ru-RU" sz="1800" i="1" dirty="0">
                <a:solidFill>
                  <a:schemeClr val="accent4"/>
                </a:solidFill>
                <a:latin typeface="Consolas"/>
              </a:rPr>
              <a:t> </a:t>
            </a:r>
            <a:r>
              <a:rPr lang="ru-RU" sz="1800" i="1" dirty="0" err="1">
                <a:solidFill>
                  <a:schemeClr val="accent4"/>
                </a:solidFill>
                <a:latin typeface="Consolas"/>
              </a:rPr>
              <a:t>of</a:t>
            </a:r>
            <a:r>
              <a:rPr lang="ru-RU" sz="1800" i="1" dirty="0">
                <a:solidFill>
                  <a:schemeClr val="accent4"/>
                </a:solidFill>
                <a:latin typeface="Consolas"/>
              </a:rPr>
              <a:t> </a:t>
            </a:r>
            <a:r>
              <a:rPr lang="ru-RU" sz="1800" i="1" dirty="0" err="1">
                <a:solidFill>
                  <a:schemeClr val="accent4"/>
                </a:solidFill>
                <a:latin typeface="Consolas"/>
              </a:rPr>
              <a:t>milliseconds</a:t>
            </a:r>
            <a:r>
              <a:rPr lang="ru-RU" sz="1800" i="1" dirty="0">
                <a:solidFill>
                  <a:schemeClr val="accent4"/>
                </a:solidFill>
                <a:latin typeface="Consolas"/>
              </a:rPr>
              <a:t>. In </a:t>
            </a:r>
            <a:r>
              <a:rPr lang="ru-RU" sz="1800" i="1" dirty="0" err="1">
                <a:solidFill>
                  <a:schemeClr val="accent4"/>
                </a:solidFill>
                <a:latin typeface="Consolas"/>
              </a:rPr>
              <a:t>our</a:t>
            </a:r>
            <a:r>
              <a:rPr lang="ru-RU" sz="1800" i="1" dirty="0">
                <a:solidFill>
                  <a:schemeClr val="accent4"/>
                </a:solidFill>
                <a:latin typeface="Consolas"/>
              </a:rPr>
              <a:t> </a:t>
            </a:r>
            <a:r>
              <a:rPr lang="ru-RU" sz="1800" i="1" dirty="0" err="1">
                <a:solidFill>
                  <a:schemeClr val="accent4"/>
                </a:solidFill>
                <a:latin typeface="Consolas"/>
              </a:rPr>
              <a:t>casee</a:t>
            </a:r>
            <a:r>
              <a:rPr lang="ru-RU" sz="1800" i="1" dirty="0">
                <a:solidFill>
                  <a:schemeClr val="accent4"/>
                </a:solidFill>
                <a:latin typeface="Consolas"/>
              </a:rPr>
              <a:t> 0.1 </a:t>
            </a:r>
            <a:r>
              <a:rPr lang="ru-RU" sz="1800" i="1" dirty="0" err="1">
                <a:solidFill>
                  <a:schemeClr val="accent4"/>
                </a:solidFill>
                <a:latin typeface="Consolas"/>
              </a:rPr>
              <a:t>seconds</a:t>
            </a:r>
            <a:r>
              <a:rPr lang="ru-RU" sz="1800" i="1" dirty="0">
                <a:solidFill>
                  <a:schemeClr val="accent4"/>
                </a:solidFill>
                <a:latin typeface="Consolas"/>
              </a:rPr>
              <a:t> </a:t>
            </a:r>
            <a:r>
              <a:rPr lang="ru-RU" sz="1800" i="1" dirty="0" err="1">
                <a:solidFill>
                  <a:schemeClr val="accent4"/>
                </a:solidFill>
                <a:latin typeface="Consolas"/>
              </a:rPr>
              <a:t>will</a:t>
            </a:r>
            <a:r>
              <a:rPr lang="ru-RU" sz="1800" i="1" dirty="0">
                <a:solidFill>
                  <a:schemeClr val="accent4"/>
                </a:solidFill>
                <a:latin typeface="Consolas"/>
              </a:rPr>
              <a:t> </a:t>
            </a:r>
            <a:r>
              <a:rPr lang="ru-RU" sz="1800" i="1" dirty="0" err="1">
                <a:solidFill>
                  <a:schemeClr val="accent4"/>
                </a:solidFill>
                <a:latin typeface="Consolas"/>
              </a:rPr>
              <a:t>be</a:t>
            </a:r>
            <a:r>
              <a:rPr lang="ru-RU" sz="1800" i="1" dirty="0">
                <a:solidFill>
                  <a:schemeClr val="accent4"/>
                </a:solidFill>
                <a:latin typeface="Consolas"/>
              </a:rPr>
              <a:t> </a:t>
            </a:r>
            <a:r>
              <a:rPr lang="ru-RU" sz="1800" i="1" dirty="0" err="1">
                <a:solidFill>
                  <a:schemeClr val="accent4"/>
                </a:solidFill>
                <a:latin typeface="Consolas"/>
              </a:rPr>
              <a:t>the</a:t>
            </a:r>
            <a:r>
              <a:rPr lang="ru-RU" sz="1800" i="1" dirty="0">
                <a:solidFill>
                  <a:schemeClr val="accent4"/>
                </a:solidFill>
                <a:latin typeface="Consolas"/>
              </a:rPr>
              <a:t> </a:t>
            </a:r>
            <a:r>
              <a:rPr lang="ru-RU" sz="1800" i="1" dirty="0" err="1">
                <a:solidFill>
                  <a:schemeClr val="accent4"/>
                </a:solidFill>
                <a:latin typeface="Consolas"/>
              </a:rPr>
              <a:t>delay</a:t>
            </a:r>
            <a:r>
              <a:rPr lang="ru-RU" sz="1800" dirty="0">
                <a:solidFill>
                  <a:schemeClr val="accent4"/>
                </a:solidFill>
                <a:latin typeface="Consolas"/>
              </a:rPr>
              <a:t>
</a:t>
            </a:r>
            <a:r>
              <a:rPr lang="ru-RU" sz="1800" dirty="0">
                <a:latin typeface="Consolas"/>
              </a:rPr>
              <a:t>
    </a:t>
            </a:r>
            <a:r>
              <a:rPr lang="ru-RU" sz="1800" b="1" dirty="0" err="1">
                <a:solidFill>
                  <a:schemeClr val="accent1"/>
                </a:solidFill>
                <a:latin typeface="Consolas"/>
              </a:rPr>
              <a:t>for</a:t>
            </a:r>
            <a:r>
              <a:rPr lang="ru-RU" sz="1800" dirty="0">
                <a:latin typeface="Consolas"/>
              </a:rPr>
              <a:t> </a:t>
            </a:r>
            <a:r>
              <a:rPr lang="ru-RU" sz="1800" dirty="0" err="1">
                <a:latin typeface="Consolas"/>
              </a:rPr>
              <a:t>event</a:t>
            </a:r>
            <a:r>
              <a:rPr lang="ru-RU" sz="1800" dirty="0">
                <a:latin typeface="Consolas"/>
              </a:rPr>
              <a:t> </a:t>
            </a:r>
            <a:r>
              <a:rPr lang="ru-RU" sz="1800" b="1" dirty="0" err="1">
                <a:solidFill>
                  <a:schemeClr val="accent1"/>
                </a:solidFill>
                <a:latin typeface="Consolas"/>
              </a:rPr>
              <a:t>in</a:t>
            </a:r>
            <a:r>
              <a:rPr lang="ru-RU" sz="1800" dirty="0">
                <a:latin typeface="Consolas"/>
              </a:rPr>
              <a:t> </a:t>
            </a:r>
            <a:r>
              <a:rPr lang="ru-RU" sz="1800" dirty="0" err="1">
                <a:latin typeface="Consolas"/>
              </a:rPr>
              <a:t>pygame</a:t>
            </a:r>
            <a:r>
              <a:rPr lang="ru-RU" sz="1800" b="1" dirty="0" err="1">
                <a:solidFill>
                  <a:schemeClr val="accent2"/>
                </a:solidFill>
                <a:latin typeface="Consolas"/>
              </a:rPr>
              <a:t>.</a:t>
            </a:r>
            <a:r>
              <a:rPr lang="ru-RU" sz="1800" dirty="0" err="1">
                <a:latin typeface="Consolas"/>
              </a:rPr>
              <a:t>event</a:t>
            </a:r>
            <a:r>
              <a:rPr lang="ru-RU" sz="1800" b="1" dirty="0" err="1">
                <a:solidFill>
                  <a:schemeClr val="accent2"/>
                </a:solidFill>
                <a:latin typeface="Consolas"/>
              </a:rPr>
              <a:t>.</a:t>
            </a:r>
            <a:r>
              <a:rPr lang="ru-RU" sz="1800" dirty="0" err="1">
                <a:latin typeface="Consolas"/>
              </a:rPr>
              <a:t>get</a:t>
            </a:r>
            <a:r>
              <a:rPr lang="ru-RU" sz="1800" b="1" dirty="0">
                <a:latin typeface="Consolas"/>
              </a:rPr>
              <a:t>():</a:t>
            </a:r>
            <a:r>
              <a:rPr lang="ru-RU" sz="1800" dirty="0">
                <a:latin typeface="Consolas"/>
              </a:rPr>
              <a:t>  </a:t>
            </a:r>
            <a:r>
              <a:rPr lang="ru-RU" sz="1800" i="1" dirty="0">
                <a:solidFill>
                  <a:schemeClr val="accent4"/>
                </a:solidFill>
                <a:latin typeface="Consolas"/>
              </a:rPr>
              <a:t># </a:t>
            </a:r>
            <a:r>
              <a:rPr lang="ru-RU" sz="1800" i="1" dirty="0" err="1">
                <a:solidFill>
                  <a:schemeClr val="accent4"/>
                </a:solidFill>
                <a:latin typeface="Consolas"/>
              </a:rPr>
              <a:t>This</a:t>
            </a:r>
            <a:r>
              <a:rPr lang="ru-RU" sz="1800" i="1" dirty="0">
                <a:solidFill>
                  <a:schemeClr val="accent4"/>
                </a:solidFill>
                <a:latin typeface="Consolas"/>
              </a:rPr>
              <a:t> </a:t>
            </a:r>
            <a:r>
              <a:rPr lang="ru-RU" sz="1800" i="1" dirty="0" err="1">
                <a:solidFill>
                  <a:schemeClr val="accent4"/>
                </a:solidFill>
                <a:latin typeface="Consolas"/>
              </a:rPr>
              <a:t>will</a:t>
            </a:r>
            <a:r>
              <a:rPr lang="ru-RU" sz="1800" i="1" dirty="0">
                <a:solidFill>
                  <a:schemeClr val="accent4"/>
                </a:solidFill>
                <a:latin typeface="Consolas"/>
              </a:rPr>
              <a:t> </a:t>
            </a:r>
            <a:r>
              <a:rPr lang="ru-RU" sz="1800" i="1" dirty="0" err="1">
                <a:solidFill>
                  <a:schemeClr val="accent4"/>
                </a:solidFill>
                <a:latin typeface="Consolas"/>
              </a:rPr>
              <a:t>loop</a:t>
            </a:r>
            <a:r>
              <a:rPr lang="ru-RU" sz="1800" i="1" dirty="0">
                <a:solidFill>
                  <a:schemeClr val="accent4"/>
                </a:solidFill>
                <a:latin typeface="Consolas"/>
              </a:rPr>
              <a:t> </a:t>
            </a:r>
            <a:r>
              <a:rPr lang="ru-RU" sz="1800" i="1" dirty="0" err="1">
                <a:solidFill>
                  <a:schemeClr val="accent4"/>
                </a:solidFill>
                <a:latin typeface="Consolas"/>
              </a:rPr>
              <a:t>through</a:t>
            </a:r>
            <a:r>
              <a:rPr lang="ru-RU" sz="1800" i="1" dirty="0">
                <a:solidFill>
                  <a:schemeClr val="accent4"/>
                </a:solidFill>
                <a:latin typeface="Consolas"/>
              </a:rPr>
              <a:t> a </a:t>
            </a:r>
            <a:r>
              <a:rPr lang="ru-RU" sz="1800" i="1" dirty="0" err="1">
                <a:solidFill>
                  <a:schemeClr val="accent4"/>
                </a:solidFill>
                <a:latin typeface="Consolas"/>
              </a:rPr>
              <a:t>list</a:t>
            </a:r>
            <a:r>
              <a:rPr lang="ru-RU" sz="1800" i="1" dirty="0">
                <a:solidFill>
                  <a:schemeClr val="accent4"/>
                </a:solidFill>
                <a:latin typeface="Consolas"/>
              </a:rPr>
              <a:t> </a:t>
            </a:r>
            <a:r>
              <a:rPr lang="ru-RU" sz="1800" i="1" dirty="0" err="1">
                <a:solidFill>
                  <a:schemeClr val="accent4"/>
                </a:solidFill>
                <a:latin typeface="Consolas"/>
              </a:rPr>
              <a:t>of</a:t>
            </a:r>
            <a:r>
              <a:rPr lang="ru-RU" sz="1800" i="1" dirty="0">
                <a:solidFill>
                  <a:schemeClr val="accent4"/>
                </a:solidFill>
                <a:latin typeface="Consolas"/>
              </a:rPr>
              <a:t> </a:t>
            </a:r>
            <a:r>
              <a:rPr lang="ru-RU" sz="1800" i="1" dirty="0" err="1">
                <a:solidFill>
                  <a:schemeClr val="accent4"/>
                </a:solidFill>
                <a:latin typeface="Consolas"/>
              </a:rPr>
              <a:t>any</a:t>
            </a:r>
            <a:r>
              <a:rPr lang="ru-RU" sz="1800" i="1" dirty="0">
                <a:solidFill>
                  <a:schemeClr val="accent4"/>
                </a:solidFill>
                <a:latin typeface="Consolas"/>
              </a:rPr>
              <a:t> </a:t>
            </a:r>
            <a:r>
              <a:rPr lang="ru-RU" sz="1800" i="1" dirty="0" err="1">
                <a:solidFill>
                  <a:schemeClr val="accent4"/>
                </a:solidFill>
                <a:latin typeface="Consolas"/>
              </a:rPr>
              <a:t>keyboard</a:t>
            </a:r>
            <a:r>
              <a:rPr lang="ru-RU" sz="1800" i="1" dirty="0">
                <a:solidFill>
                  <a:schemeClr val="accent4"/>
                </a:solidFill>
                <a:latin typeface="Consolas"/>
              </a:rPr>
              <a:t> </a:t>
            </a:r>
            <a:r>
              <a:rPr lang="ru-RU" sz="1800" i="1" dirty="0" err="1">
                <a:solidFill>
                  <a:schemeClr val="accent4"/>
                </a:solidFill>
                <a:latin typeface="Consolas"/>
              </a:rPr>
              <a:t>or</a:t>
            </a:r>
            <a:r>
              <a:rPr lang="ru-RU" sz="1800" i="1" dirty="0">
                <a:solidFill>
                  <a:schemeClr val="accent4"/>
                </a:solidFill>
                <a:latin typeface="Consolas"/>
              </a:rPr>
              <a:t> </a:t>
            </a:r>
            <a:r>
              <a:rPr lang="ru-RU" sz="1800" i="1" dirty="0" err="1">
                <a:solidFill>
                  <a:schemeClr val="accent4"/>
                </a:solidFill>
                <a:latin typeface="Consolas"/>
              </a:rPr>
              <a:t>mouse</a:t>
            </a:r>
            <a:r>
              <a:rPr lang="ru-RU" sz="1800" i="1" dirty="0">
                <a:solidFill>
                  <a:schemeClr val="accent4"/>
                </a:solidFill>
                <a:latin typeface="Consolas"/>
              </a:rPr>
              <a:t> </a:t>
            </a:r>
            <a:r>
              <a:rPr lang="ru-RU" sz="1800" i="1" dirty="0" err="1">
                <a:solidFill>
                  <a:schemeClr val="accent4"/>
                </a:solidFill>
                <a:latin typeface="Consolas"/>
              </a:rPr>
              <a:t>events</a:t>
            </a:r>
            <a:r>
              <a:rPr lang="ru-RU" sz="1800" i="1" dirty="0">
                <a:solidFill>
                  <a:schemeClr val="accent4"/>
                </a:solidFill>
                <a:latin typeface="Consolas"/>
              </a:rPr>
              <a:t>.</a:t>
            </a:r>
            <a:r>
              <a:rPr lang="ru-RU" sz="1800" dirty="0">
                <a:solidFill>
                  <a:schemeClr val="accent4"/>
                </a:solidFill>
                <a:latin typeface="Consolas"/>
              </a:rPr>
              <a:t>
</a:t>
            </a:r>
            <a:r>
              <a:rPr lang="ru-RU" sz="1800" dirty="0">
                <a:latin typeface="Consolas"/>
              </a:rPr>
              <a:t>        </a:t>
            </a:r>
            <a:r>
              <a:rPr lang="ru-RU" sz="1800" b="1" dirty="0" err="1">
                <a:solidFill>
                  <a:schemeClr val="accent1"/>
                </a:solidFill>
                <a:latin typeface="Consolas"/>
              </a:rPr>
              <a:t>if</a:t>
            </a:r>
            <a:r>
              <a:rPr lang="ru-RU" sz="1800" dirty="0">
                <a:latin typeface="Consolas"/>
              </a:rPr>
              <a:t> </a:t>
            </a:r>
            <a:r>
              <a:rPr lang="ru-RU" sz="1800" dirty="0" err="1">
                <a:latin typeface="Consolas"/>
              </a:rPr>
              <a:t>event</a:t>
            </a:r>
            <a:r>
              <a:rPr lang="ru-RU" sz="1800" b="1" dirty="0" err="1">
                <a:solidFill>
                  <a:schemeClr val="accent2"/>
                </a:solidFill>
                <a:latin typeface="Consolas"/>
              </a:rPr>
              <a:t>.</a:t>
            </a:r>
            <a:r>
              <a:rPr lang="ru-RU" sz="1800" dirty="0" err="1">
                <a:latin typeface="Consolas"/>
              </a:rPr>
              <a:t>type</a:t>
            </a:r>
            <a:r>
              <a:rPr lang="ru-RU" sz="1800" dirty="0">
                <a:latin typeface="Consolas"/>
              </a:rPr>
              <a:t> </a:t>
            </a:r>
            <a:r>
              <a:rPr lang="ru-RU" sz="1800" b="1" dirty="0">
                <a:solidFill>
                  <a:schemeClr val="accent2"/>
                </a:solidFill>
                <a:latin typeface="Consolas"/>
              </a:rPr>
              <a:t>==</a:t>
            </a:r>
            <a:r>
              <a:rPr lang="ru-RU" sz="1800" dirty="0">
                <a:latin typeface="Consolas"/>
              </a:rPr>
              <a:t> </a:t>
            </a:r>
            <a:r>
              <a:rPr lang="ru-RU" sz="1800" dirty="0" err="1">
                <a:latin typeface="Consolas"/>
              </a:rPr>
              <a:t>pygame</a:t>
            </a:r>
            <a:r>
              <a:rPr lang="ru-RU" sz="1800" b="1" dirty="0" err="1">
                <a:solidFill>
                  <a:schemeClr val="accent2"/>
                </a:solidFill>
                <a:latin typeface="Consolas"/>
              </a:rPr>
              <a:t>.</a:t>
            </a:r>
            <a:r>
              <a:rPr lang="ru-RU" sz="1800" dirty="0" err="1">
                <a:latin typeface="Consolas"/>
              </a:rPr>
              <a:t>QUIT</a:t>
            </a:r>
            <a:r>
              <a:rPr lang="ru-RU" sz="1800" b="1" dirty="0">
                <a:latin typeface="Consolas"/>
              </a:rPr>
              <a:t>:</a:t>
            </a:r>
            <a:r>
              <a:rPr lang="ru-RU" sz="1800" dirty="0">
                <a:latin typeface="Consolas"/>
              </a:rPr>
              <a:t> </a:t>
            </a:r>
            <a:r>
              <a:rPr lang="ru-RU" sz="1800" i="1" dirty="0">
                <a:solidFill>
                  <a:schemeClr val="accent4"/>
                </a:solidFill>
                <a:latin typeface="Consolas"/>
              </a:rPr>
              <a:t># </a:t>
            </a:r>
            <a:r>
              <a:rPr lang="ru-RU" sz="1800" i="1" dirty="0" err="1">
                <a:solidFill>
                  <a:schemeClr val="accent4"/>
                </a:solidFill>
                <a:latin typeface="Consolas"/>
              </a:rPr>
              <a:t>Checks</a:t>
            </a:r>
            <a:r>
              <a:rPr lang="ru-RU" sz="1800" i="1" dirty="0">
                <a:solidFill>
                  <a:schemeClr val="accent4"/>
                </a:solidFill>
                <a:latin typeface="Consolas"/>
              </a:rPr>
              <a:t> </a:t>
            </a:r>
            <a:r>
              <a:rPr lang="ru-RU" sz="1800" i="1" dirty="0" err="1">
                <a:solidFill>
                  <a:schemeClr val="accent4"/>
                </a:solidFill>
                <a:latin typeface="Consolas"/>
              </a:rPr>
              <a:t>if</a:t>
            </a:r>
            <a:r>
              <a:rPr lang="ru-RU" sz="1800" i="1" dirty="0">
                <a:solidFill>
                  <a:schemeClr val="accent4"/>
                </a:solidFill>
                <a:latin typeface="Consolas"/>
              </a:rPr>
              <a:t> </a:t>
            </a:r>
            <a:r>
              <a:rPr lang="ru-RU" sz="1800" i="1" dirty="0" err="1">
                <a:solidFill>
                  <a:schemeClr val="accent4"/>
                </a:solidFill>
                <a:latin typeface="Consolas"/>
              </a:rPr>
              <a:t>the</a:t>
            </a:r>
            <a:r>
              <a:rPr lang="ru-RU" sz="1800" i="1" dirty="0">
                <a:solidFill>
                  <a:schemeClr val="accent4"/>
                </a:solidFill>
                <a:latin typeface="Consolas"/>
              </a:rPr>
              <a:t> </a:t>
            </a:r>
            <a:r>
              <a:rPr lang="ru-RU" sz="1800" i="1" dirty="0" err="1">
                <a:solidFill>
                  <a:schemeClr val="accent4"/>
                </a:solidFill>
                <a:latin typeface="Consolas"/>
              </a:rPr>
              <a:t>red</a:t>
            </a:r>
            <a:r>
              <a:rPr lang="ru-RU" sz="1800" i="1" dirty="0">
                <a:solidFill>
                  <a:schemeClr val="accent4"/>
                </a:solidFill>
                <a:latin typeface="Consolas"/>
              </a:rPr>
              <a:t> </a:t>
            </a:r>
            <a:r>
              <a:rPr lang="ru-RU" sz="1800" i="1" dirty="0" err="1">
                <a:solidFill>
                  <a:schemeClr val="accent4"/>
                </a:solidFill>
                <a:latin typeface="Consolas"/>
              </a:rPr>
              <a:t>button</a:t>
            </a:r>
            <a:r>
              <a:rPr lang="ru-RU" sz="1800" i="1" dirty="0">
                <a:solidFill>
                  <a:schemeClr val="accent4"/>
                </a:solidFill>
                <a:latin typeface="Consolas"/>
              </a:rPr>
              <a:t> </a:t>
            </a:r>
            <a:r>
              <a:rPr lang="ru-RU" sz="1800" i="1" dirty="0" err="1">
                <a:solidFill>
                  <a:schemeClr val="accent4"/>
                </a:solidFill>
                <a:latin typeface="Consolas"/>
              </a:rPr>
              <a:t>in</a:t>
            </a:r>
            <a:r>
              <a:rPr lang="ru-RU" sz="1800" i="1" dirty="0">
                <a:solidFill>
                  <a:schemeClr val="accent4"/>
                </a:solidFill>
                <a:latin typeface="Consolas"/>
              </a:rPr>
              <a:t> </a:t>
            </a:r>
            <a:r>
              <a:rPr lang="ru-RU" sz="1800" i="1" dirty="0" err="1">
                <a:solidFill>
                  <a:schemeClr val="accent4"/>
                </a:solidFill>
                <a:latin typeface="Consolas"/>
              </a:rPr>
              <a:t>the</a:t>
            </a:r>
            <a:r>
              <a:rPr lang="ru-RU" sz="1800" i="1" dirty="0">
                <a:solidFill>
                  <a:schemeClr val="accent4"/>
                </a:solidFill>
                <a:latin typeface="Consolas"/>
              </a:rPr>
              <a:t> </a:t>
            </a:r>
            <a:r>
              <a:rPr lang="ru-RU" sz="1800" i="1" dirty="0" err="1">
                <a:solidFill>
                  <a:schemeClr val="accent4"/>
                </a:solidFill>
                <a:latin typeface="Consolas"/>
              </a:rPr>
              <a:t>corner</a:t>
            </a:r>
            <a:r>
              <a:rPr lang="ru-RU" sz="1800" i="1" dirty="0">
                <a:solidFill>
                  <a:schemeClr val="accent4"/>
                </a:solidFill>
                <a:latin typeface="Consolas"/>
              </a:rPr>
              <a:t> </a:t>
            </a:r>
            <a:r>
              <a:rPr lang="ru-RU" sz="1800" i="1" dirty="0" err="1">
                <a:solidFill>
                  <a:schemeClr val="accent4"/>
                </a:solidFill>
                <a:latin typeface="Consolas"/>
              </a:rPr>
              <a:t>of</a:t>
            </a:r>
            <a:r>
              <a:rPr lang="ru-RU" sz="1800" i="1" dirty="0">
                <a:solidFill>
                  <a:schemeClr val="accent4"/>
                </a:solidFill>
                <a:latin typeface="Consolas"/>
              </a:rPr>
              <a:t> </a:t>
            </a:r>
            <a:r>
              <a:rPr lang="ru-RU" sz="1800" i="1" dirty="0" err="1">
                <a:solidFill>
                  <a:schemeClr val="accent4"/>
                </a:solidFill>
                <a:latin typeface="Consolas"/>
              </a:rPr>
              <a:t>the</a:t>
            </a:r>
            <a:r>
              <a:rPr lang="ru-RU" sz="1800" i="1" dirty="0">
                <a:solidFill>
                  <a:schemeClr val="accent4"/>
                </a:solidFill>
                <a:latin typeface="Consolas"/>
              </a:rPr>
              <a:t> </a:t>
            </a:r>
            <a:r>
              <a:rPr lang="ru-RU" sz="1800" i="1" dirty="0" err="1">
                <a:solidFill>
                  <a:schemeClr val="accent4"/>
                </a:solidFill>
                <a:latin typeface="Consolas"/>
              </a:rPr>
              <a:t>window</a:t>
            </a:r>
            <a:r>
              <a:rPr lang="ru-RU" sz="1800" i="1" dirty="0">
                <a:solidFill>
                  <a:schemeClr val="accent4"/>
                </a:solidFill>
                <a:latin typeface="Consolas"/>
              </a:rPr>
              <a:t> </a:t>
            </a:r>
            <a:r>
              <a:rPr lang="ru-RU" sz="1800" i="1" dirty="0" err="1">
                <a:solidFill>
                  <a:schemeClr val="accent4"/>
                </a:solidFill>
                <a:latin typeface="Consolas"/>
              </a:rPr>
              <a:t>is</a:t>
            </a:r>
            <a:r>
              <a:rPr lang="ru-RU" sz="1800" i="1" dirty="0">
                <a:solidFill>
                  <a:schemeClr val="accent4"/>
                </a:solidFill>
                <a:latin typeface="Consolas"/>
              </a:rPr>
              <a:t> </a:t>
            </a:r>
            <a:r>
              <a:rPr lang="ru-RU" sz="1800" i="1" dirty="0" err="1">
                <a:solidFill>
                  <a:schemeClr val="accent4"/>
                </a:solidFill>
                <a:latin typeface="Consolas"/>
              </a:rPr>
              <a:t>clicked</a:t>
            </a:r>
            <a:r>
              <a:rPr lang="ru-RU" sz="1800" dirty="0">
                <a:solidFill>
                  <a:schemeClr val="accent4"/>
                </a:solidFill>
                <a:latin typeface="Consolas"/>
              </a:rPr>
              <a:t>
</a:t>
            </a:r>
            <a:r>
              <a:rPr lang="ru-RU" sz="1800" dirty="0">
                <a:latin typeface="Consolas"/>
              </a:rPr>
              <a:t>            </a:t>
            </a:r>
            <a:r>
              <a:rPr lang="ru-RU" sz="1800" dirty="0" err="1">
                <a:latin typeface="Consolas"/>
              </a:rPr>
              <a:t>run</a:t>
            </a:r>
            <a:r>
              <a:rPr lang="ru-RU" sz="1800" dirty="0">
                <a:latin typeface="Consolas"/>
              </a:rPr>
              <a:t> </a:t>
            </a:r>
            <a:r>
              <a:rPr lang="ru-RU" sz="1800" b="1" dirty="0">
                <a:solidFill>
                  <a:schemeClr val="accent2"/>
                </a:solidFill>
                <a:latin typeface="Consolas"/>
              </a:rPr>
              <a:t>=</a:t>
            </a:r>
            <a:r>
              <a:rPr lang="ru-RU" sz="1800" dirty="0">
                <a:latin typeface="Consolas"/>
              </a:rPr>
              <a:t> </a:t>
            </a:r>
            <a:r>
              <a:rPr lang="ru-RU" sz="1800" dirty="0" err="1">
                <a:solidFill>
                  <a:schemeClr val="accent1"/>
                </a:solidFill>
                <a:latin typeface="Consolas"/>
              </a:rPr>
              <a:t>False</a:t>
            </a:r>
            <a:r>
              <a:rPr lang="ru-RU" sz="1800" dirty="0">
                <a:solidFill>
                  <a:schemeClr val="accent1"/>
                </a:solidFill>
                <a:latin typeface="Consolas"/>
              </a:rPr>
              <a:t> </a:t>
            </a:r>
            <a:r>
              <a:rPr lang="ru-RU" sz="1800" dirty="0">
                <a:latin typeface="Consolas"/>
              </a:rPr>
              <a:t> </a:t>
            </a:r>
            <a:r>
              <a:rPr lang="ru-RU" sz="1800" i="1" dirty="0">
                <a:latin typeface="Consolas"/>
              </a:rPr>
              <a:t># </a:t>
            </a:r>
            <a:r>
              <a:rPr lang="ru-RU" sz="1800" i="1" dirty="0" err="1">
                <a:latin typeface="Consolas"/>
              </a:rPr>
              <a:t>Ends</a:t>
            </a:r>
            <a:r>
              <a:rPr lang="ru-RU" sz="1800" i="1" dirty="0">
                <a:latin typeface="Consolas"/>
              </a:rPr>
              <a:t> </a:t>
            </a:r>
            <a:r>
              <a:rPr lang="ru-RU" sz="1800" i="1" dirty="0" err="1">
                <a:latin typeface="Consolas"/>
              </a:rPr>
              <a:t>the</a:t>
            </a:r>
            <a:r>
              <a:rPr lang="ru-RU" sz="1800" i="1" dirty="0">
                <a:latin typeface="Consolas"/>
              </a:rPr>
              <a:t> </a:t>
            </a:r>
            <a:r>
              <a:rPr lang="ru-RU" sz="1800" i="1" dirty="0" err="1">
                <a:latin typeface="Consolas"/>
              </a:rPr>
              <a:t>game</a:t>
            </a:r>
            <a:r>
              <a:rPr lang="ru-RU" sz="1800" i="1" dirty="0">
                <a:latin typeface="Consolas"/>
              </a:rPr>
              <a:t> </a:t>
            </a:r>
            <a:r>
              <a:rPr lang="ru-RU" sz="1800" i="1" dirty="0" err="1">
                <a:latin typeface="Consolas"/>
              </a:rPr>
              <a:t>loop</a:t>
            </a:r>
            <a:r>
              <a:rPr lang="ru-RU" sz="1800" dirty="0">
                <a:latin typeface="Consolas"/>
              </a:rPr>
              <a:t>
</a:t>
            </a:r>
            <a:r>
              <a:rPr lang="ru-RU" sz="1800" dirty="0" err="1">
                <a:latin typeface="Consolas"/>
              </a:rPr>
              <a:t>pygame</a:t>
            </a:r>
            <a:r>
              <a:rPr lang="ru-RU" sz="1800" b="1" dirty="0" err="1">
                <a:latin typeface="Consolas"/>
              </a:rPr>
              <a:t>.</a:t>
            </a:r>
            <a:r>
              <a:rPr lang="ru-RU" sz="1800" dirty="0" err="1">
                <a:latin typeface="Consolas"/>
              </a:rPr>
              <a:t>quit</a:t>
            </a:r>
            <a:r>
              <a:rPr lang="ru-RU" sz="1800" b="1" dirty="0">
                <a:latin typeface="Consolas"/>
              </a:rPr>
              <a:t>()</a:t>
            </a:r>
            <a:r>
              <a:rPr lang="ru-RU" sz="1800" dirty="0">
                <a:latin typeface="Consolas"/>
              </a:rPr>
              <a:t>  </a:t>
            </a:r>
            <a:r>
              <a:rPr lang="ru-RU" sz="1800" i="1" dirty="0">
                <a:solidFill>
                  <a:schemeClr val="accent4"/>
                </a:solidFill>
                <a:latin typeface="Consolas"/>
              </a:rPr>
              <a:t># </a:t>
            </a:r>
            <a:r>
              <a:rPr lang="ru-RU" sz="1800" i="1" dirty="0" err="1">
                <a:solidFill>
                  <a:schemeClr val="accent4"/>
                </a:solidFill>
                <a:latin typeface="Consolas"/>
              </a:rPr>
              <a:t>If</a:t>
            </a:r>
            <a:r>
              <a:rPr lang="ru-RU" sz="1800" i="1" dirty="0">
                <a:solidFill>
                  <a:schemeClr val="accent4"/>
                </a:solidFill>
                <a:latin typeface="Consolas"/>
              </a:rPr>
              <a:t> </a:t>
            </a:r>
            <a:r>
              <a:rPr lang="ru-RU" sz="1800" i="1" dirty="0" err="1">
                <a:solidFill>
                  <a:schemeClr val="accent4"/>
                </a:solidFill>
                <a:latin typeface="Consolas"/>
              </a:rPr>
              <a:t>we</a:t>
            </a:r>
            <a:r>
              <a:rPr lang="ru-RU" sz="1800" i="1" dirty="0">
                <a:solidFill>
                  <a:schemeClr val="accent4"/>
                </a:solidFill>
                <a:latin typeface="Consolas"/>
              </a:rPr>
              <a:t> </a:t>
            </a:r>
            <a:r>
              <a:rPr lang="ru-RU" sz="1800" i="1" dirty="0" err="1">
                <a:solidFill>
                  <a:schemeClr val="accent4"/>
                </a:solidFill>
                <a:latin typeface="Consolas"/>
              </a:rPr>
              <a:t>exit</a:t>
            </a:r>
            <a:r>
              <a:rPr lang="ru-RU" sz="1800" i="1" dirty="0">
                <a:solidFill>
                  <a:schemeClr val="accent4"/>
                </a:solidFill>
                <a:latin typeface="Consolas"/>
              </a:rPr>
              <a:t> </a:t>
            </a:r>
            <a:r>
              <a:rPr lang="ru-RU" sz="1800" i="1" dirty="0" err="1">
                <a:solidFill>
                  <a:schemeClr val="accent4"/>
                </a:solidFill>
                <a:latin typeface="Consolas"/>
              </a:rPr>
              <a:t>the</a:t>
            </a:r>
            <a:r>
              <a:rPr lang="ru-RU" sz="1800" i="1" dirty="0">
                <a:solidFill>
                  <a:schemeClr val="accent4"/>
                </a:solidFill>
                <a:latin typeface="Consolas"/>
              </a:rPr>
              <a:t> </a:t>
            </a:r>
            <a:r>
              <a:rPr lang="ru-RU" sz="1800" i="1" dirty="0" err="1">
                <a:solidFill>
                  <a:schemeClr val="accent4"/>
                </a:solidFill>
                <a:latin typeface="Consolas"/>
              </a:rPr>
              <a:t>loop</a:t>
            </a:r>
            <a:r>
              <a:rPr lang="ru-RU" sz="1800" i="1" dirty="0">
                <a:solidFill>
                  <a:schemeClr val="accent4"/>
                </a:solidFill>
                <a:latin typeface="Consolas"/>
              </a:rPr>
              <a:t> </a:t>
            </a:r>
            <a:r>
              <a:rPr lang="ru-RU" sz="1800" i="1" dirty="0" err="1">
                <a:solidFill>
                  <a:schemeClr val="accent4"/>
                </a:solidFill>
                <a:latin typeface="Consolas"/>
              </a:rPr>
              <a:t>this</a:t>
            </a:r>
            <a:r>
              <a:rPr lang="ru-RU" sz="1800" i="1" dirty="0">
                <a:solidFill>
                  <a:schemeClr val="accent4"/>
                </a:solidFill>
                <a:latin typeface="Consolas"/>
              </a:rPr>
              <a:t> </a:t>
            </a:r>
            <a:r>
              <a:rPr lang="ru-RU" sz="1800" i="1" dirty="0" err="1">
                <a:solidFill>
                  <a:schemeClr val="accent4"/>
                </a:solidFill>
                <a:latin typeface="Consolas"/>
              </a:rPr>
              <a:t>will</a:t>
            </a:r>
            <a:r>
              <a:rPr lang="ru-RU" sz="1800" i="1" dirty="0">
                <a:solidFill>
                  <a:schemeClr val="accent4"/>
                </a:solidFill>
                <a:latin typeface="Consolas"/>
              </a:rPr>
              <a:t> </a:t>
            </a:r>
            <a:r>
              <a:rPr lang="ru-RU" sz="1800" i="1" dirty="0" err="1">
                <a:solidFill>
                  <a:schemeClr val="accent4"/>
                </a:solidFill>
                <a:latin typeface="Consolas"/>
              </a:rPr>
              <a:t>execute</a:t>
            </a:r>
            <a:r>
              <a:rPr lang="ru-RU" sz="1800" i="1" dirty="0">
                <a:solidFill>
                  <a:schemeClr val="accent4"/>
                </a:solidFill>
                <a:latin typeface="Consolas"/>
              </a:rPr>
              <a:t> </a:t>
            </a:r>
            <a:r>
              <a:rPr lang="ru-RU" sz="1800" i="1" dirty="0" err="1">
                <a:solidFill>
                  <a:schemeClr val="accent4"/>
                </a:solidFill>
                <a:latin typeface="Consolas"/>
              </a:rPr>
              <a:t>and</a:t>
            </a:r>
            <a:r>
              <a:rPr lang="ru-RU" sz="1800" i="1" dirty="0">
                <a:solidFill>
                  <a:schemeClr val="accent4"/>
                </a:solidFill>
                <a:latin typeface="Consolas"/>
              </a:rPr>
              <a:t> </a:t>
            </a:r>
            <a:r>
              <a:rPr lang="ru-RU" sz="1800" i="1" dirty="0" err="1">
                <a:solidFill>
                  <a:schemeClr val="accent4"/>
                </a:solidFill>
                <a:latin typeface="Consolas"/>
              </a:rPr>
              <a:t>close</a:t>
            </a:r>
            <a:r>
              <a:rPr lang="ru-RU" sz="1800" i="1" dirty="0">
                <a:solidFill>
                  <a:schemeClr val="accent4"/>
                </a:solidFill>
                <a:latin typeface="Consolas"/>
              </a:rPr>
              <a:t> </a:t>
            </a:r>
            <a:r>
              <a:rPr lang="ru-RU" sz="1800" i="1" dirty="0" err="1">
                <a:solidFill>
                  <a:schemeClr val="accent4"/>
                </a:solidFill>
                <a:latin typeface="Consolas"/>
              </a:rPr>
              <a:t>our</a:t>
            </a:r>
            <a:r>
              <a:rPr lang="ru-RU" sz="1800" i="1" dirty="0">
                <a:solidFill>
                  <a:schemeClr val="accent4"/>
                </a:solidFill>
                <a:latin typeface="Consolas"/>
              </a:rPr>
              <a:t> </a:t>
            </a:r>
            <a:r>
              <a:rPr lang="ru-RU" sz="1800" i="1" dirty="0" err="1">
                <a:solidFill>
                  <a:schemeClr val="accent4"/>
                </a:solidFill>
                <a:latin typeface="Consolas"/>
              </a:rPr>
              <a:t>game</a:t>
            </a:r>
            <a:endParaRPr lang="ru-RU" sz="1800">
              <a:solidFill>
                <a:schemeClr val="accent4"/>
              </a:solidFill>
              <a:cs typeface="Calibri" panose="020F0502020204030204"/>
            </a:endParaRPr>
          </a:p>
        </p:txBody>
      </p:sp>
    </p:spTree>
    <p:extLst>
      <p:ext uri="{BB962C8B-B14F-4D97-AF65-F5344CB8AC3E}">
        <p14:creationId xmlns:p14="http://schemas.microsoft.com/office/powerpoint/2010/main" val="35311849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50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50</vt:i4>
      </vt:variant>
    </vt:vector>
  </HeadingPairs>
  <TitlesOfParts>
    <vt:vector size="51" baseType="lpstr">
      <vt:lpstr>Тема Office</vt:lpstr>
      <vt:lpstr>Simple game about D. Trump.</vt:lpstr>
      <vt:lpstr>What is Pygame? </vt:lpstr>
      <vt:lpstr>Презентация PowerPoint</vt:lpstr>
      <vt:lpstr>Презентация PowerPoint</vt:lpstr>
      <vt:lpstr>Презентация PowerPoint</vt:lpstr>
      <vt:lpstr>Презентация PowerPoint</vt:lpstr>
      <vt:lpstr>Moving a Character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Project management</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573</cp:revision>
  <dcterms:created xsi:type="dcterms:W3CDTF">2021-12-29T08:36:53Z</dcterms:created>
  <dcterms:modified xsi:type="dcterms:W3CDTF">2021-12-30T10:56:44Z</dcterms:modified>
</cp:coreProperties>
</file>