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7" r:id="rId9"/>
    <p:sldId id="273" r:id="rId10"/>
    <p:sldId id="274" r:id="rId11"/>
    <p:sldId id="276" r:id="rId12"/>
    <p:sldId id="267" r:id="rId13"/>
    <p:sldId id="278" r:id="rId14"/>
  </p:sldIdLst>
  <p:sldSz cx="18288000" cy="10287000"/>
  <p:notesSz cx="6761163" cy="9942513"/>
  <p:embeddedFontLst>
    <p:embeddedFont>
      <p:font typeface="Brush Script MT" panose="03060802040406070304" pitchFamily="66" charset="0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lear Sans Regular" panose="020B0604020202020204" charset="0"/>
      <p:regular r:id="rId21"/>
    </p:embeddedFont>
    <p:embeddedFont>
      <p:font typeface="Lat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2513A-54CF-4A88-9AE9-7F34FFE624D9}" type="datetimeFigureOut">
              <a:rPr lang="ru-RU" smtClean="0"/>
              <a:t>11.06.2023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7B98D-DD37-4663-BB3E-EA0E2BA09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7B98D-DD37-4663-BB3E-EA0E2BA09C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8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7B98D-DD37-4663-BB3E-EA0E2BA09C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2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145" b="4145"/>
          <a:stretch>
            <a:fillRect/>
          </a:stretch>
        </p:blipFill>
        <p:spPr>
          <a:xfrm>
            <a:off x="0" y="-82009"/>
            <a:ext cx="11489055" cy="705290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504656">
            <a:off x="5972600" y="-153656"/>
            <a:ext cx="15921804" cy="1278862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 rot="5400000">
            <a:off x="219073" y="-219073"/>
            <a:ext cx="4716515" cy="5154662"/>
            <a:chOff x="0" y="0"/>
            <a:chExt cx="6869494" cy="75076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69494" cy="7507645"/>
            </a:xfrm>
            <a:custGeom>
              <a:avLst/>
              <a:gdLst/>
              <a:ahLst/>
              <a:cxnLst/>
              <a:rect l="l" t="t" r="r" b="b"/>
              <a:pathLst>
                <a:path w="6869494" h="7507645">
                  <a:moveTo>
                    <a:pt x="6869494" y="7507645"/>
                  </a:moveTo>
                  <a:lnTo>
                    <a:pt x="0" y="7507645"/>
                  </a:lnTo>
                  <a:lnTo>
                    <a:pt x="0" y="0"/>
                  </a:lnTo>
                  <a:lnTo>
                    <a:pt x="6869494" y="7507645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7898932" cy="10287000"/>
            <a:chOff x="0" y="0"/>
            <a:chExt cx="8851059" cy="115269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51059" cy="11526982"/>
            </a:xfrm>
            <a:custGeom>
              <a:avLst/>
              <a:gdLst/>
              <a:ahLst/>
              <a:cxnLst/>
              <a:rect l="l" t="t" r="r" b="b"/>
              <a:pathLst>
                <a:path w="8851059" h="11526982">
                  <a:moveTo>
                    <a:pt x="8851059" y="11526982"/>
                  </a:moveTo>
                  <a:lnTo>
                    <a:pt x="0" y="11526982"/>
                  </a:lnTo>
                  <a:lnTo>
                    <a:pt x="0" y="0"/>
                  </a:lnTo>
                  <a:lnTo>
                    <a:pt x="8851059" y="11526982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898933" y="1717711"/>
            <a:ext cx="9360368" cy="7709986"/>
            <a:chOff x="-824904" y="-974090"/>
            <a:chExt cx="12480490" cy="10279982"/>
          </a:xfrm>
        </p:grpSpPr>
        <p:sp>
          <p:nvSpPr>
            <p:cNvPr id="9" name="TextBox 9"/>
            <p:cNvSpPr txBox="1"/>
            <p:nvPr/>
          </p:nvSpPr>
          <p:spPr>
            <a:xfrm>
              <a:off x="-824904" y="-974090"/>
              <a:ext cx="12480490" cy="49244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7200"/>
                </a:lnSpc>
              </a:pPr>
              <a:r>
                <a:rPr lang="ru-RU" sz="7200" dirty="0">
                  <a:solidFill>
                    <a:srgbClr val="191919"/>
                  </a:solidFill>
                  <a:latin typeface="Lato Bold"/>
                </a:rPr>
                <a:t>Налог на доходы физических лиц: </a:t>
              </a:r>
              <a:r>
                <a:rPr lang="ru-RU" sz="7200" dirty="0">
                  <a:solidFill>
                    <a:srgbClr val="191919"/>
                  </a:solidFill>
                  <a:latin typeface="Lato Bold"/>
                  <a:cs typeface="Iskoola Pota" panose="020B0502040204020203" pitchFamily="34" charset="0"/>
                </a:rPr>
                <a:t>налоговые вычеты</a:t>
              </a:r>
              <a:endParaRPr lang="en-US" sz="7200" dirty="0">
                <a:solidFill>
                  <a:srgbClr val="191919"/>
                </a:solidFill>
                <a:latin typeface="Brush Script MT" panose="03060802040406070304" pitchFamily="66" charset="0"/>
                <a:cs typeface="Iskoola Pota" panose="020B0502040204020203" pitchFamily="34" charset="0"/>
              </a:endParaRPr>
            </a:p>
            <a:p>
              <a:pPr marL="0" lvl="0" indent="0" algn="r">
                <a:lnSpc>
                  <a:spcPts val="7200"/>
                </a:lnSpc>
              </a:pPr>
              <a:endParaRPr lang="en-US" sz="7200" dirty="0">
                <a:solidFill>
                  <a:srgbClr val="191919"/>
                </a:solidFill>
                <a:latin typeface="Lato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824904" y="7356640"/>
              <a:ext cx="12480490" cy="19492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814"/>
                </a:lnSpc>
              </a:pP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Автор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</a:t>
              </a: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работы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: </a:t>
              </a:r>
              <a:r>
                <a:rPr lang="en-US" sz="3600" dirty="0" err="1">
                  <a:solidFill>
                    <a:srgbClr val="191919"/>
                  </a:solidFill>
                  <a:latin typeface="Clear Sans Regular"/>
                </a:rPr>
                <a:t>Бобров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Д</a:t>
              </a:r>
              <a:r>
                <a:rPr lang="ru-RU" sz="3600" dirty="0" err="1">
                  <a:solidFill>
                    <a:srgbClr val="191919"/>
                  </a:solidFill>
                  <a:latin typeface="Clear Sans Regular"/>
                </a:rPr>
                <a:t>аниил</a:t>
              </a:r>
              <a:r>
                <a:rPr lang="en-US" sz="3600" dirty="0">
                  <a:solidFill>
                    <a:srgbClr val="191919"/>
                  </a:solidFill>
                  <a:latin typeface="Clear Sans Regular"/>
                </a:rPr>
                <a:t> А</a:t>
              </a:r>
              <a:r>
                <a:rPr lang="ru-RU" sz="3600" dirty="0" err="1">
                  <a:solidFill>
                    <a:srgbClr val="191919"/>
                  </a:solidFill>
                  <a:latin typeface="Clear Sans Regular"/>
                </a:rPr>
                <a:t>натольевич</a:t>
              </a:r>
              <a:endParaRPr lang="en-US" sz="3600" dirty="0">
                <a:solidFill>
                  <a:srgbClr val="191919"/>
                </a:solidFill>
                <a:latin typeface="Clear Sans Regular"/>
              </a:endParaRPr>
            </a:p>
            <a:p>
              <a:pPr algn="r">
                <a:lnSpc>
                  <a:spcPts val="3814"/>
                </a:lnSpc>
              </a:pPr>
              <a:endParaRPr lang="en-US" sz="2724" dirty="0">
                <a:solidFill>
                  <a:srgbClr val="191919"/>
                </a:solidFill>
                <a:latin typeface="Clear Sans Regular"/>
              </a:endParaRPr>
            </a:p>
            <a:p>
              <a:pPr algn="r">
                <a:lnSpc>
                  <a:spcPts val="3814"/>
                </a:lnSpc>
              </a:pPr>
              <a:endParaRPr lang="en-US" sz="2724" dirty="0">
                <a:solidFill>
                  <a:srgbClr val="191919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91458" y="419100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Разработка сайтов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07B7E82-F63C-4488-AA4D-3712C5135919}"/>
              </a:ext>
            </a:extLst>
          </p:cNvPr>
          <p:cNvGrpSpPr/>
          <p:nvPr/>
        </p:nvGrpSpPr>
        <p:grpSpPr>
          <a:xfrm>
            <a:off x="403821" y="1800225"/>
            <a:ext cx="17480355" cy="7153275"/>
            <a:chOff x="0" y="-47625"/>
            <a:chExt cx="2722398" cy="1195519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B6EABA-6DE8-445F-8C70-55D6DB1CC46A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8DF7B06-3E7E-4683-8BA0-0231F01F390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05E58481-E906-45DA-A2FC-741B4610B1A6}"/>
              </a:ext>
            </a:extLst>
          </p:cNvPr>
          <p:cNvSpPr txBox="1"/>
          <p:nvPr/>
        </p:nvSpPr>
        <p:spPr>
          <a:xfrm>
            <a:off x="403821" y="2471431"/>
            <a:ext cx="16992600" cy="6265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ts val="7139"/>
              </a:lnSpc>
            </a:pP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Flask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 - это веб-фреймворк на языке </a:t>
            </a: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, который позволяет быстро и легко создавать веб-приложения. Он обеспечивает простой и понятный интерфейс для работы с HTTP-запросами и ответами, а также предоставляет множество инструментов для обработки и передачи данных.</a:t>
            </a:r>
          </a:p>
          <a:p>
            <a:pPr indent="457200" algn="just">
              <a:lnSpc>
                <a:spcPts val="7139"/>
              </a:lnSpc>
            </a:pP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SQLite3 - это встроенная база данных, которая используется в </a:t>
            </a:r>
            <a:r>
              <a:rPr lang="ru-RU" sz="3600" dirty="0" err="1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3600" dirty="0">
                <a:solidFill>
                  <a:srgbClr val="FFFFFF"/>
                </a:solidFill>
                <a:latin typeface="Clear Sans Regular"/>
              </a:rPr>
              <a:t> для хранения небольших объемов данных. Она легка и удобна в использовании, но не подходит для больших объемов данных или сложных запросов.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967F2-53B3-4139-BBF1-E5842D95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8958470"/>
            <a:ext cx="2347150" cy="13127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0114E9-DA0C-472B-A484-41F1E88B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80" y="9034369"/>
            <a:ext cx="2772953" cy="11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91460" y="1019175"/>
            <a:ext cx="15705080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Тестирование и постановка  на хостинг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07B7E82-F63C-4488-AA4D-3712C5135919}"/>
              </a:ext>
            </a:extLst>
          </p:cNvPr>
          <p:cNvGrpSpPr/>
          <p:nvPr/>
        </p:nvGrpSpPr>
        <p:grpSpPr>
          <a:xfrm>
            <a:off x="403822" y="3789164"/>
            <a:ext cx="17480355" cy="5621536"/>
            <a:chOff x="0" y="-47625"/>
            <a:chExt cx="2722398" cy="1195519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B6EABA-6DE8-445F-8C70-55D6DB1CC46A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8DF7B06-3E7E-4683-8BA0-0231F01F390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05E58481-E906-45DA-A2FC-741B4610B1A6}"/>
              </a:ext>
            </a:extLst>
          </p:cNvPr>
          <p:cNvSpPr txBox="1"/>
          <p:nvPr/>
        </p:nvSpPr>
        <p:spPr>
          <a:xfrm>
            <a:off x="838200" y="4229100"/>
            <a:ext cx="15925800" cy="4493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Разработанный сайт был протестирован. Опробованы ввод некорректных данных, попытка взлома сайта с помощью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SQL-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инъекций.</a:t>
            </a:r>
          </a:p>
          <a:p>
            <a:pPr>
              <a:lnSpc>
                <a:spcPts val="7139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В качестве хостинга выбран </a:t>
            </a:r>
            <a:r>
              <a:rPr lang="en-US" sz="5400" dirty="0" err="1">
                <a:solidFill>
                  <a:srgbClr val="FFFFFF"/>
                </a:solidFill>
                <a:latin typeface="Clear Sans Regular"/>
              </a:rPr>
              <a:t>Pythonanywhere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.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Он бесплатный и простой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10890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867400" y="4000500"/>
            <a:ext cx="11963400" cy="5435047"/>
            <a:chOff x="0" y="0"/>
            <a:chExt cx="2543763" cy="10033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43763" cy="1003386"/>
            </a:xfrm>
            <a:custGeom>
              <a:avLst/>
              <a:gdLst/>
              <a:ahLst/>
              <a:cxnLst/>
              <a:rect l="l" t="t" r="r" b="b"/>
              <a:pathLst>
                <a:path w="2543763" h="1003386">
                  <a:moveTo>
                    <a:pt x="40880" y="0"/>
                  </a:moveTo>
                  <a:lnTo>
                    <a:pt x="2502882" y="0"/>
                  </a:lnTo>
                  <a:cubicBezTo>
                    <a:pt x="2513725" y="0"/>
                    <a:pt x="2524123" y="4307"/>
                    <a:pt x="2531789" y="11974"/>
                  </a:cubicBezTo>
                  <a:cubicBezTo>
                    <a:pt x="2539456" y="19640"/>
                    <a:pt x="2543763" y="30038"/>
                    <a:pt x="2543763" y="40880"/>
                  </a:cubicBezTo>
                  <a:lnTo>
                    <a:pt x="2543763" y="962506"/>
                  </a:lnTo>
                  <a:cubicBezTo>
                    <a:pt x="2543763" y="973348"/>
                    <a:pt x="2539456" y="983746"/>
                    <a:pt x="2531789" y="991413"/>
                  </a:cubicBezTo>
                  <a:cubicBezTo>
                    <a:pt x="2524123" y="999079"/>
                    <a:pt x="2513725" y="1003386"/>
                    <a:pt x="2502882" y="1003386"/>
                  </a:cubicBezTo>
                  <a:lnTo>
                    <a:pt x="40880" y="1003386"/>
                  </a:lnTo>
                  <a:cubicBezTo>
                    <a:pt x="30038" y="1003386"/>
                    <a:pt x="19640" y="999079"/>
                    <a:pt x="11974" y="991413"/>
                  </a:cubicBezTo>
                  <a:cubicBezTo>
                    <a:pt x="4307" y="983746"/>
                    <a:pt x="0" y="973348"/>
                    <a:pt x="0" y="962506"/>
                  </a:cubicBezTo>
                  <a:lnTo>
                    <a:pt x="0" y="40880"/>
                  </a:lnTo>
                  <a:cubicBezTo>
                    <a:pt x="0" y="30038"/>
                    <a:pt x="4307" y="19640"/>
                    <a:pt x="11974" y="11974"/>
                  </a:cubicBezTo>
                  <a:cubicBezTo>
                    <a:pt x="19640" y="4307"/>
                    <a:pt x="30038" y="0"/>
                    <a:pt x="408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72200" y="4166130"/>
            <a:ext cx="10777957" cy="4926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ru-RU" sz="5600" dirty="0">
                <a:solidFill>
                  <a:srgbClr val="FFFFFF"/>
                </a:solidFill>
                <a:latin typeface="Clear Sans Regular"/>
              </a:rPr>
              <a:t>Сайт, который успешно рассчитывает НДФЛ</a:t>
            </a:r>
            <a:r>
              <a:rPr lang="en-US" sz="56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ru-RU" sz="5600" dirty="0">
                <a:solidFill>
                  <a:srgbClr val="FFFFFF"/>
                </a:solidFill>
                <a:latin typeface="Clear Sans Regular"/>
              </a:rPr>
              <a:t>с учетом законодательно предусмотренных физическому лицу налоговых вычетов</a:t>
            </a:r>
            <a:endParaRPr lang="en-US" sz="5600" dirty="0">
              <a:solidFill>
                <a:srgbClr val="FFFFFF"/>
              </a:solidFill>
              <a:latin typeface="Clear Sans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en-US" sz="8325">
                <a:solidFill>
                  <a:srgbClr val="191919"/>
                </a:solidFill>
                <a:latin typeface="Lato Bold"/>
              </a:rPr>
              <a:t>Продукт исследования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91460" y="1019175"/>
            <a:ext cx="15705080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Перспективы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07B7E82-F63C-4488-AA4D-3712C5135919}"/>
              </a:ext>
            </a:extLst>
          </p:cNvPr>
          <p:cNvGrpSpPr/>
          <p:nvPr/>
        </p:nvGrpSpPr>
        <p:grpSpPr>
          <a:xfrm>
            <a:off x="403822" y="3789164"/>
            <a:ext cx="17480355" cy="2954536"/>
            <a:chOff x="0" y="-47625"/>
            <a:chExt cx="2722398" cy="1195519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B6EABA-6DE8-445F-8C70-55D6DB1CC46A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8DF7B06-3E7E-4683-8BA0-0231F01F390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05E58481-E906-45DA-A2FC-741B4610B1A6}"/>
              </a:ext>
            </a:extLst>
          </p:cNvPr>
          <p:cNvSpPr txBox="1"/>
          <p:nvPr/>
        </p:nvSpPr>
        <p:spPr>
          <a:xfrm>
            <a:off x="838200" y="4229100"/>
            <a:ext cx="15925800" cy="1762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Добавить возможность расчета НДФЛ для всех видов налоговых вычетов </a:t>
            </a:r>
          </a:p>
        </p:txBody>
      </p:sp>
    </p:spTree>
    <p:extLst>
      <p:ext uri="{BB962C8B-B14F-4D97-AF65-F5344CB8AC3E}">
        <p14:creationId xmlns:p14="http://schemas.microsoft.com/office/powerpoint/2010/main" val="154576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11747"/>
          <a:stretch>
            <a:fillRect/>
          </a:stretch>
        </p:blipFill>
        <p:spPr>
          <a:xfrm>
            <a:off x="0" y="-8577"/>
            <a:ext cx="6962231" cy="102955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1861961" y="5186730"/>
            <a:ext cx="3238309" cy="6962231"/>
            <a:chOff x="0" y="0"/>
            <a:chExt cx="5350489" cy="115033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0489" cy="11503332"/>
            </a:xfrm>
            <a:custGeom>
              <a:avLst/>
              <a:gdLst/>
              <a:ahLst/>
              <a:cxnLst/>
              <a:rect l="l" t="t" r="r" b="b"/>
              <a:pathLst>
                <a:path w="5350489" h="11503332">
                  <a:moveTo>
                    <a:pt x="5350489" y="11503332"/>
                  </a:moveTo>
                  <a:lnTo>
                    <a:pt x="0" y="11503332"/>
                  </a:lnTo>
                  <a:lnTo>
                    <a:pt x="0" y="0"/>
                  </a:lnTo>
                  <a:lnTo>
                    <a:pt x="5350489" y="1150333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144000" y="1028700"/>
            <a:ext cx="788312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191919"/>
                </a:solidFill>
                <a:latin typeface="Lato Bold"/>
              </a:rPr>
              <a:t>Цель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50190" y="4806315"/>
            <a:ext cx="861211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ru-RU" sz="4400" dirty="0">
                <a:solidFill>
                  <a:srgbClr val="191919"/>
                </a:solidFill>
                <a:latin typeface="Clear Sans Regular"/>
              </a:rPr>
              <a:t>Разработать</a:t>
            </a:r>
            <a:r>
              <a:rPr lang="en-US" sz="4400" dirty="0">
                <a:solidFill>
                  <a:srgbClr val="191919"/>
                </a:solidFill>
                <a:latin typeface="Clear Sans Regular"/>
              </a:rPr>
              <a:t> </a:t>
            </a:r>
            <a:r>
              <a:rPr lang="ru-RU" sz="4400" dirty="0">
                <a:solidFill>
                  <a:srgbClr val="191919"/>
                </a:solidFill>
                <a:latin typeface="Clear Sans Regular"/>
              </a:rPr>
              <a:t>сайт, на котором физическое лицо сможет определить размер положенных ему налоговых вычетов. И как результат, рассчитать сумму НДФЛ к удержанию.</a:t>
            </a:r>
            <a:endParaRPr lang="en-US" sz="4400" dirty="0">
              <a:solidFill>
                <a:srgbClr val="191919"/>
              </a:solidFill>
              <a:latin typeface="Clear Sans Regular"/>
            </a:endParaRPr>
          </a:p>
        </p:txBody>
      </p:sp>
      <p:grpSp>
        <p:nvGrpSpPr>
          <p:cNvPr id="7" name="Group 7"/>
          <p:cNvGrpSpPr/>
          <p:nvPr/>
        </p:nvGrpSpPr>
        <p:grpSpPr>
          <a:xfrm rot="12908061">
            <a:off x="-3130594" y="-1644652"/>
            <a:ext cx="5786244" cy="7397242"/>
            <a:chOff x="0" y="0"/>
            <a:chExt cx="6597892" cy="7712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597892" cy="7712147"/>
            </a:xfrm>
            <a:custGeom>
              <a:avLst/>
              <a:gdLst/>
              <a:ahLst/>
              <a:cxnLst/>
              <a:rect l="l" t="t" r="r" b="b"/>
              <a:pathLst>
                <a:path w="6597892" h="7712147">
                  <a:moveTo>
                    <a:pt x="6597892" y="7712147"/>
                  </a:moveTo>
                  <a:lnTo>
                    <a:pt x="0" y="7712147"/>
                  </a:lnTo>
                  <a:lnTo>
                    <a:pt x="0" y="0"/>
                  </a:lnTo>
                  <a:lnTo>
                    <a:pt x="6597892" y="7712147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0" y="0"/>
            <a:ext cx="7250190" cy="4300062"/>
            <a:chOff x="0" y="0"/>
            <a:chExt cx="11811432" cy="70053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11432" cy="7005319"/>
            </a:xfrm>
            <a:custGeom>
              <a:avLst/>
              <a:gdLst/>
              <a:ahLst/>
              <a:cxnLst/>
              <a:rect l="l" t="t" r="r" b="b"/>
              <a:pathLst>
                <a:path w="11811432" h="7005319">
                  <a:moveTo>
                    <a:pt x="11811432" y="7005319"/>
                  </a:moveTo>
                  <a:lnTo>
                    <a:pt x="0" y="7005319"/>
                  </a:lnTo>
                  <a:lnTo>
                    <a:pt x="0" y="0"/>
                  </a:lnTo>
                  <a:lnTo>
                    <a:pt x="11811432" y="7005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8">
            <a:extLst>
              <a:ext uri="{FF2B5EF4-FFF2-40B4-BE49-F238E27FC236}">
                <a16:creationId xmlns:a16="http://schemas.microsoft.com/office/drawing/2014/main" id="{06DF5478-00C2-475F-B599-9E67239CDB54}"/>
              </a:ext>
            </a:extLst>
          </p:cNvPr>
          <p:cNvGrpSpPr/>
          <p:nvPr/>
        </p:nvGrpSpPr>
        <p:grpSpPr>
          <a:xfrm>
            <a:off x="2122613" y="7317030"/>
            <a:ext cx="3205371" cy="2547112"/>
            <a:chOff x="0" y="0"/>
            <a:chExt cx="844213" cy="804947"/>
          </a:xfrm>
        </p:grpSpPr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2DCE7206-61F3-4507-9E19-078FA6CC3EC2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9FCBDC29-B4A9-4C4E-B7FF-0C42316CE857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3112746" y="1832233"/>
            <a:ext cx="1225108" cy="1213638"/>
            <a:chOff x="0" y="0"/>
            <a:chExt cx="1633477" cy="16181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3908" y="1832233"/>
            <a:ext cx="1225108" cy="1213638"/>
            <a:chOff x="0" y="0"/>
            <a:chExt cx="1633477" cy="16181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94597" y="1832233"/>
            <a:ext cx="1225108" cy="1213638"/>
            <a:chOff x="0" y="0"/>
            <a:chExt cx="1633477" cy="161818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22030" y="3150976"/>
            <a:ext cx="5033141" cy="2547112"/>
            <a:chOff x="0" y="0"/>
            <a:chExt cx="844213" cy="8049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91460" y="156658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Задачи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712268" y="3340321"/>
            <a:ext cx="4572000" cy="2465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Ознакомиться с понятиями НДФЛ и налоговый вычет </a:t>
            </a:r>
            <a:endParaRPr lang="en-US" sz="3500" dirty="0">
              <a:solidFill>
                <a:srgbClr val="FFFFFF"/>
              </a:solidFill>
              <a:latin typeface="Clear Sans Regular"/>
            </a:endParaRP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FFFFFF"/>
              </a:solidFill>
              <a:latin typeface="Clear Sans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6858000" y="3097891"/>
            <a:ext cx="4572000" cy="2547112"/>
            <a:chOff x="0" y="0"/>
            <a:chExt cx="844213" cy="8049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45282" y="3751479"/>
            <a:ext cx="4102875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Выбрать стек технологий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2649200" y="3151930"/>
            <a:ext cx="3924552" cy="2571006"/>
            <a:chOff x="0" y="0"/>
            <a:chExt cx="844213" cy="80494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799372" y="3122113"/>
            <a:ext cx="3628348" cy="2465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Изучить</a:t>
            </a:r>
            <a:r>
              <a:rPr lang="en-US" sz="3500" dirty="0">
                <a:solidFill>
                  <a:srgbClr val="FFFFFF"/>
                </a:solidFill>
                <a:latin typeface="Clear Sans Regular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Clear Sans Regular"/>
              </a:rPr>
              <a:t>теоретические аспекты разработки сайта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28218" y="7923070"/>
            <a:ext cx="2874889" cy="120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Написать сайт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45DA1EF3-E21D-4ABE-8978-541898044CF6}"/>
              </a:ext>
            </a:extLst>
          </p:cNvPr>
          <p:cNvGrpSpPr/>
          <p:nvPr/>
        </p:nvGrpSpPr>
        <p:grpSpPr>
          <a:xfrm>
            <a:off x="3115479" y="6045903"/>
            <a:ext cx="1225108" cy="1213638"/>
            <a:chOff x="0" y="0"/>
            <a:chExt cx="1633477" cy="1618184"/>
          </a:xfrm>
        </p:grpSpPr>
        <p:grpSp>
          <p:nvGrpSpPr>
            <p:cNvPr id="52" name="Group 3">
              <a:extLst>
                <a:ext uri="{FF2B5EF4-FFF2-40B4-BE49-F238E27FC236}">
                  <a16:creationId xmlns:a16="http://schemas.microsoft.com/office/drawing/2014/main" id="{5DD3BB9E-D679-4678-AA88-B82A4C370810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54" name="Freeform 4">
                <a:extLst>
                  <a:ext uri="{FF2B5EF4-FFF2-40B4-BE49-F238E27FC236}">
                    <a16:creationId xmlns:a16="http://schemas.microsoft.com/office/drawing/2014/main" id="{CFFAFE55-A04D-44E5-A74B-4FACB1058133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3" name="TextBox 5">
              <a:extLst>
                <a:ext uri="{FF2B5EF4-FFF2-40B4-BE49-F238E27FC236}">
                  <a16:creationId xmlns:a16="http://schemas.microsoft.com/office/drawing/2014/main" id="{1368EE59-10D5-440B-9E96-86376572A6EB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4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65" name="Group 18">
            <a:extLst>
              <a:ext uri="{FF2B5EF4-FFF2-40B4-BE49-F238E27FC236}">
                <a16:creationId xmlns:a16="http://schemas.microsoft.com/office/drawing/2014/main" id="{9A1E43DD-0AC6-4D1F-ABB7-B2EDCDCAD98A}"/>
              </a:ext>
            </a:extLst>
          </p:cNvPr>
          <p:cNvGrpSpPr/>
          <p:nvPr/>
        </p:nvGrpSpPr>
        <p:grpSpPr>
          <a:xfrm>
            <a:off x="12687552" y="7317030"/>
            <a:ext cx="3886200" cy="2547112"/>
            <a:chOff x="0" y="0"/>
            <a:chExt cx="844213" cy="804947"/>
          </a:xfrm>
        </p:grpSpPr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4D24DC8A-4118-4A71-84EA-333B35DF89D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44A9DB4E-117A-4250-ADC1-2FB260A12124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id="68" name="TextBox 34">
            <a:extLst>
              <a:ext uri="{FF2B5EF4-FFF2-40B4-BE49-F238E27FC236}">
                <a16:creationId xmlns:a16="http://schemas.microsoft.com/office/drawing/2014/main" id="{3BCB82BE-CEBD-4EAA-AB54-39F374EFA873}"/>
              </a:ext>
            </a:extLst>
          </p:cNvPr>
          <p:cNvSpPr txBox="1"/>
          <p:nvPr/>
        </p:nvSpPr>
        <p:spPr>
          <a:xfrm>
            <a:off x="12820203" y="7850178"/>
            <a:ext cx="3620897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Поставить сайт на хостинг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73" name="Group 18">
            <a:extLst>
              <a:ext uri="{FF2B5EF4-FFF2-40B4-BE49-F238E27FC236}">
                <a16:creationId xmlns:a16="http://schemas.microsoft.com/office/drawing/2014/main" id="{1374E334-FA84-4313-BC84-889B9156CA97}"/>
              </a:ext>
            </a:extLst>
          </p:cNvPr>
          <p:cNvGrpSpPr/>
          <p:nvPr/>
        </p:nvGrpSpPr>
        <p:grpSpPr>
          <a:xfrm>
            <a:off x="7087536" y="7317030"/>
            <a:ext cx="3990516" cy="2547112"/>
            <a:chOff x="0" y="0"/>
            <a:chExt cx="844213" cy="804947"/>
          </a:xfrm>
        </p:grpSpPr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129B2A3-D6B6-4259-8509-0FA28FD320E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0BE5425D-7D57-420B-9773-A1D80BE369B1}"/>
                </a:ext>
              </a:extLst>
            </p:cNvPr>
            <p:cNvSpPr/>
            <p:nvPr/>
          </p:nvSpPr>
          <p:spPr>
            <a:xfrm>
              <a:off x="0" y="0"/>
              <a:ext cx="844213" cy="804947"/>
            </a:xfrm>
            <a:custGeom>
              <a:avLst/>
              <a:gdLst/>
              <a:ahLst/>
              <a:cxnLst/>
              <a:rect l="l" t="t" r="r" b="b"/>
              <a:pathLst>
                <a:path w="844213" h="804947">
                  <a:moveTo>
                    <a:pt x="123180" y="0"/>
                  </a:moveTo>
                  <a:lnTo>
                    <a:pt x="721033" y="0"/>
                  </a:lnTo>
                  <a:cubicBezTo>
                    <a:pt x="753702" y="0"/>
                    <a:pt x="785033" y="12978"/>
                    <a:pt x="808134" y="36079"/>
                  </a:cubicBezTo>
                  <a:cubicBezTo>
                    <a:pt x="831235" y="59179"/>
                    <a:pt x="844213" y="90511"/>
                    <a:pt x="844213" y="123180"/>
                  </a:cubicBezTo>
                  <a:lnTo>
                    <a:pt x="844213" y="681767"/>
                  </a:lnTo>
                  <a:cubicBezTo>
                    <a:pt x="844213" y="749797"/>
                    <a:pt x="789063" y="804947"/>
                    <a:pt x="721033" y="804947"/>
                  </a:cubicBezTo>
                  <a:lnTo>
                    <a:pt x="123180" y="804947"/>
                  </a:lnTo>
                  <a:cubicBezTo>
                    <a:pt x="90511" y="804947"/>
                    <a:pt x="59179" y="791969"/>
                    <a:pt x="36079" y="768868"/>
                  </a:cubicBezTo>
                  <a:cubicBezTo>
                    <a:pt x="12978" y="745767"/>
                    <a:pt x="0" y="714436"/>
                    <a:pt x="0" y="681767"/>
                  </a:cubicBezTo>
                  <a:lnTo>
                    <a:pt x="0" y="123180"/>
                  </a:lnTo>
                  <a:cubicBezTo>
                    <a:pt x="0" y="90511"/>
                    <a:pt x="12978" y="59179"/>
                    <a:pt x="36079" y="36079"/>
                  </a:cubicBezTo>
                  <a:cubicBezTo>
                    <a:pt x="59179" y="12978"/>
                    <a:pt x="90511" y="0"/>
                    <a:pt x="123180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</p:grpSp>
      <p:sp>
        <p:nvSpPr>
          <p:cNvPr id="76" name="TextBox 34">
            <a:extLst>
              <a:ext uri="{FF2B5EF4-FFF2-40B4-BE49-F238E27FC236}">
                <a16:creationId xmlns:a16="http://schemas.microsoft.com/office/drawing/2014/main" id="{1D3ADD41-AA6C-4A53-BC87-E75C89844A32}"/>
              </a:ext>
            </a:extLst>
          </p:cNvPr>
          <p:cNvSpPr txBox="1"/>
          <p:nvPr/>
        </p:nvSpPr>
        <p:spPr>
          <a:xfrm>
            <a:off x="7331231" y="7921340"/>
            <a:ext cx="3526664" cy="120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ru-RU" sz="3500" dirty="0">
                <a:solidFill>
                  <a:schemeClr val="bg1"/>
                </a:solidFill>
                <a:latin typeface="Clear Sans Regular"/>
              </a:rPr>
              <a:t>Протестировать сайт</a:t>
            </a:r>
            <a:endParaRPr lang="en-US" sz="3500" dirty="0">
              <a:solidFill>
                <a:schemeClr val="bg1"/>
              </a:solidFill>
              <a:latin typeface="Clear Sans Regular"/>
            </a:endParaRPr>
          </a:p>
        </p:txBody>
      </p:sp>
      <p:grpSp>
        <p:nvGrpSpPr>
          <p:cNvPr id="77" name="Group 2">
            <a:extLst>
              <a:ext uri="{FF2B5EF4-FFF2-40B4-BE49-F238E27FC236}">
                <a16:creationId xmlns:a16="http://schemas.microsoft.com/office/drawing/2014/main" id="{7210B235-0899-431A-AAA9-EC724438F8E5}"/>
              </a:ext>
            </a:extLst>
          </p:cNvPr>
          <p:cNvGrpSpPr/>
          <p:nvPr/>
        </p:nvGrpSpPr>
        <p:grpSpPr>
          <a:xfrm>
            <a:off x="8470241" y="6021733"/>
            <a:ext cx="1225108" cy="1213638"/>
            <a:chOff x="0" y="0"/>
            <a:chExt cx="1633477" cy="1618184"/>
          </a:xfrm>
        </p:grpSpPr>
        <p:grpSp>
          <p:nvGrpSpPr>
            <p:cNvPr id="78" name="Group 3">
              <a:extLst>
                <a:ext uri="{FF2B5EF4-FFF2-40B4-BE49-F238E27FC236}">
                  <a16:creationId xmlns:a16="http://schemas.microsoft.com/office/drawing/2014/main" id="{029E208D-2E2C-4BB5-9F83-DE8E92B557A3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0" name="Freeform 4">
                <a:extLst>
                  <a:ext uri="{FF2B5EF4-FFF2-40B4-BE49-F238E27FC236}">
                    <a16:creationId xmlns:a16="http://schemas.microsoft.com/office/drawing/2014/main" id="{E62AC1CB-E6E3-4CC1-B2C4-F1172FDDA36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79" name="TextBox 5">
              <a:extLst>
                <a:ext uri="{FF2B5EF4-FFF2-40B4-BE49-F238E27FC236}">
                  <a16:creationId xmlns:a16="http://schemas.microsoft.com/office/drawing/2014/main" id="{CECDF489-727E-47F1-9B4E-AEE035A79A27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5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81" name="Group 2">
            <a:extLst>
              <a:ext uri="{FF2B5EF4-FFF2-40B4-BE49-F238E27FC236}">
                <a16:creationId xmlns:a16="http://schemas.microsoft.com/office/drawing/2014/main" id="{1B26DDDB-9285-4D2F-8DD0-6BEE24109607}"/>
              </a:ext>
            </a:extLst>
          </p:cNvPr>
          <p:cNvGrpSpPr/>
          <p:nvPr/>
        </p:nvGrpSpPr>
        <p:grpSpPr>
          <a:xfrm>
            <a:off x="13989306" y="6024195"/>
            <a:ext cx="1225108" cy="1213638"/>
            <a:chOff x="0" y="0"/>
            <a:chExt cx="1633477" cy="1618184"/>
          </a:xfrm>
        </p:grpSpPr>
        <p:grpSp>
          <p:nvGrpSpPr>
            <p:cNvPr id="82" name="Group 3">
              <a:extLst>
                <a:ext uri="{FF2B5EF4-FFF2-40B4-BE49-F238E27FC236}">
                  <a16:creationId xmlns:a16="http://schemas.microsoft.com/office/drawing/2014/main" id="{B748B651-5963-4489-AC39-49B80E357425}"/>
                </a:ext>
              </a:extLst>
            </p:cNvPr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4" name="Freeform 4">
                <a:extLst>
                  <a:ext uri="{FF2B5EF4-FFF2-40B4-BE49-F238E27FC236}">
                    <a16:creationId xmlns:a16="http://schemas.microsoft.com/office/drawing/2014/main" id="{2F76A023-E9BD-4D1A-B9CC-1A1640309D61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83" name="TextBox 5">
              <a:extLst>
                <a:ext uri="{FF2B5EF4-FFF2-40B4-BE49-F238E27FC236}">
                  <a16:creationId xmlns:a16="http://schemas.microsoft.com/office/drawing/2014/main" id="{301255D9-87FC-4799-9EAA-847FDE767AAB}"/>
                </a:ext>
              </a:extLst>
            </p:cNvPr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ru-RU" sz="3230" dirty="0">
                  <a:solidFill>
                    <a:srgbClr val="FFFFFF"/>
                  </a:solidFill>
                  <a:latin typeface="Clear Sans Regular"/>
                </a:rPr>
                <a:t>6</a:t>
              </a:r>
              <a:endParaRPr lang="en-US" sz="3230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239000" y="2933700"/>
            <a:ext cx="10698555" cy="6972300"/>
            <a:chOff x="0" y="-47625"/>
            <a:chExt cx="2722398" cy="11955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802841" y="3371955"/>
            <a:ext cx="9570872" cy="637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099" dirty="0">
                <a:solidFill>
                  <a:srgbClr val="FFFFFF"/>
                </a:solidFill>
                <a:latin typeface="Clear Sans Regular"/>
              </a:rPr>
              <a:t>Разработанный сайт поможет ознакомиться со всеми видами сумм, которые позволяют уменьшить налогооблагаемую базу по НДФЛ. И в итоге, самостоятельно рассчитать размер НДФЛ к уплате.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118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ru-RU" sz="8325" dirty="0">
                <a:solidFill>
                  <a:srgbClr val="191919"/>
                </a:solidFill>
                <a:latin typeface="Lato Bold"/>
              </a:rPr>
              <a:t>Новизна</a:t>
            </a:r>
            <a:endParaRPr lang="en-US" sz="8325" dirty="0">
              <a:solidFill>
                <a:srgbClr val="191919"/>
              </a:solidFill>
              <a:latin typeface="Lat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001000" y="0"/>
            <a:ext cx="10287000" cy="102870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95377" y="-95377"/>
              <a:ext cx="6540754" cy="6540754"/>
            </a:xfrm>
            <a:custGeom>
              <a:avLst/>
              <a:gdLst/>
              <a:ahLst/>
              <a:cxnLst/>
              <a:rect l="l" t="t" r="r" b="b"/>
              <a:pathLst>
                <a:path w="6540754" h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781300"/>
            <a:ext cx="7342363" cy="153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020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762000" y="2418204"/>
            <a:ext cx="10210800" cy="6373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4000" dirty="0">
                <a:latin typeface="Clear Sans Regular"/>
              </a:rPr>
              <a:t>НДФЛ – это обязательный платеж со всех видов доходов. Также это важнейший источник формирования доходов бюджета. Особенный характер НДФЛ выражается в возможности плательщика уменьшить налогооблагаемую базу на сумму налоговых вычетов.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19175"/>
            <a:ext cx="892074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Актуальность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0385261" y="-199425"/>
            <a:ext cx="7919641" cy="7928443"/>
            <a:chOff x="0" y="0"/>
            <a:chExt cx="6259642" cy="6266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59642" cy="6266599"/>
            </a:xfrm>
            <a:custGeom>
              <a:avLst/>
              <a:gdLst/>
              <a:ahLst/>
              <a:cxnLst/>
              <a:rect l="l" t="t" r="r" b="b"/>
              <a:pathLst>
                <a:path w="6259642" h="6266599">
                  <a:moveTo>
                    <a:pt x="6259642" y="6266599"/>
                  </a:moveTo>
                  <a:lnTo>
                    <a:pt x="0" y="6266599"/>
                  </a:lnTo>
                  <a:lnTo>
                    <a:pt x="0" y="0"/>
                  </a:lnTo>
                  <a:lnTo>
                    <a:pt x="6259642" y="6266599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3035953" y="5336674"/>
            <a:ext cx="4858680" cy="5679217"/>
            <a:chOff x="0" y="0"/>
            <a:chExt cx="6597892" cy="77121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97892" cy="7712147"/>
            </a:xfrm>
            <a:custGeom>
              <a:avLst/>
              <a:gdLst/>
              <a:ahLst/>
              <a:cxnLst/>
              <a:rect l="l" t="t" r="r" b="b"/>
              <a:pathLst>
                <a:path w="6597892" h="7712147">
                  <a:moveTo>
                    <a:pt x="6597892" y="7712147"/>
                  </a:moveTo>
                  <a:lnTo>
                    <a:pt x="0" y="7712147"/>
                  </a:lnTo>
                  <a:lnTo>
                    <a:pt x="0" y="0"/>
                  </a:lnTo>
                  <a:lnTo>
                    <a:pt x="6597892" y="7712147"/>
                  </a:lnTo>
                  <a:close/>
                </a:path>
              </a:pathLst>
            </a:custGeom>
            <a:solidFill>
              <a:srgbClr val="052896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782334"/>
            <a:ext cx="7469872" cy="3504666"/>
            <a:chOff x="0" y="0"/>
            <a:chExt cx="10502345" cy="49274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2345" cy="4927422"/>
            </a:xfrm>
            <a:custGeom>
              <a:avLst/>
              <a:gdLst/>
              <a:ahLst/>
              <a:cxnLst/>
              <a:rect l="l" t="t" r="r" b="b"/>
              <a:pathLst>
                <a:path w="10502345" h="4927422">
                  <a:moveTo>
                    <a:pt x="10502345" y="4927422"/>
                  </a:moveTo>
                  <a:lnTo>
                    <a:pt x="0" y="4927422"/>
                  </a:lnTo>
                  <a:lnTo>
                    <a:pt x="0" y="0"/>
                  </a:lnTo>
                  <a:lnTo>
                    <a:pt x="10502345" y="4927422"/>
                  </a:lnTo>
                  <a:close/>
                </a:path>
              </a:pathLst>
            </a:custGeom>
            <a:solidFill>
              <a:srgbClr val="EA4B3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96924" y="3751355"/>
            <a:ext cx="11689154" cy="4953000"/>
            <a:chOff x="0" y="-47625"/>
            <a:chExt cx="2722398" cy="11955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86600" y="4465369"/>
            <a:ext cx="9653643" cy="3642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39"/>
              </a:lnSpc>
            </a:pPr>
            <a:r>
              <a:rPr lang="ru-RU" sz="5099" dirty="0">
                <a:solidFill>
                  <a:srgbClr val="FFFFFF"/>
                </a:solidFill>
                <a:latin typeface="Clear Sans Regular"/>
              </a:rPr>
              <a:t>НДФЛ облагаются все виды доходов, полученные как в денежной, так и в натуральной форме.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7540113" cy="247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90"/>
              </a:lnSpc>
              <a:spcBef>
                <a:spcPct val="0"/>
              </a:spcBef>
            </a:pPr>
            <a:r>
              <a:rPr lang="ru-RU" sz="8325" dirty="0">
                <a:solidFill>
                  <a:srgbClr val="191919"/>
                </a:solidFill>
                <a:latin typeface="Lato Bold"/>
              </a:rPr>
              <a:t>Сферы применения</a:t>
            </a:r>
            <a:endParaRPr lang="en-US" sz="8325" dirty="0">
              <a:solidFill>
                <a:srgbClr val="191919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67526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C53A72F4-5A40-4F23-A0C9-4D44895CE923}"/>
              </a:ext>
            </a:extLst>
          </p:cNvPr>
          <p:cNvGrpSpPr/>
          <p:nvPr/>
        </p:nvGrpSpPr>
        <p:grpSpPr>
          <a:xfrm>
            <a:off x="403820" y="2187945"/>
            <a:ext cx="17480355" cy="5911110"/>
            <a:chOff x="0" y="-47625"/>
            <a:chExt cx="2722398" cy="1195519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E624EC3-F6B8-4DE9-9D0B-189BBE9755FE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5CA3C70D-83C8-4015-85BC-C329443C0CD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560090" y="261948"/>
            <a:ext cx="19408177" cy="125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7200" dirty="0">
                <a:solidFill>
                  <a:srgbClr val="191919"/>
                </a:solidFill>
                <a:latin typeface="Lato Bold"/>
              </a:rPr>
              <a:t>Изучение налогового законодательства</a:t>
            </a:r>
            <a:endParaRPr lang="en-US" sz="72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129BF7-F7CA-4E52-AE3B-893B86A323E4}"/>
              </a:ext>
            </a:extLst>
          </p:cNvPr>
          <p:cNvSpPr/>
          <p:nvPr/>
        </p:nvSpPr>
        <p:spPr>
          <a:xfrm>
            <a:off x="761997" y="2858273"/>
            <a:ext cx="167640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изучены понятия «налог на доходы физических лиц» и «налоговый вычет»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;</a:t>
            </a: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изучена методика применения налоговых вычетов при расчете налогооблагаемой базы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;</a:t>
            </a: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  - рассмотрена практика применения </a:t>
            </a:r>
            <a:r>
              <a:rPr lang="ru-RU" sz="5400">
                <a:solidFill>
                  <a:srgbClr val="FFFFFF"/>
                </a:solidFill>
                <a:latin typeface="Clear Sans Regular"/>
              </a:rPr>
              <a:t>налогового законодательства.</a:t>
            </a:r>
            <a:endParaRPr lang="en-US" sz="5400" dirty="0">
              <a:solidFill>
                <a:srgbClr val="FFFFFF"/>
              </a:solidFill>
              <a:latin typeface="Clear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855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">
            <a:extLst>
              <a:ext uri="{FF2B5EF4-FFF2-40B4-BE49-F238E27FC236}">
                <a16:creationId xmlns:a16="http://schemas.microsoft.com/office/drawing/2014/main" id="{C53A72F4-5A40-4F23-A0C9-4D44895CE923}"/>
              </a:ext>
            </a:extLst>
          </p:cNvPr>
          <p:cNvGrpSpPr/>
          <p:nvPr/>
        </p:nvGrpSpPr>
        <p:grpSpPr>
          <a:xfrm>
            <a:off x="403822" y="1485900"/>
            <a:ext cx="17480355" cy="7543800"/>
            <a:chOff x="0" y="-47625"/>
            <a:chExt cx="2722398" cy="1195519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E624EC3-F6B8-4DE9-9D0B-189BBE9755FE}"/>
                </a:ext>
              </a:extLst>
            </p:cNvPr>
            <p:cNvSpPr/>
            <p:nvPr/>
          </p:nvSpPr>
          <p:spPr>
            <a:xfrm>
              <a:off x="0" y="0"/>
              <a:ext cx="2722398" cy="1147894"/>
            </a:xfrm>
            <a:custGeom>
              <a:avLst/>
              <a:gdLst/>
              <a:ahLst/>
              <a:cxnLst/>
              <a:rect l="l" t="t" r="r" b="b"/>
              <a:pathLst>
                <a:path w="2722398" h="1147894">
                  <a:moveTo>
                    <a:pt x="38198" y="0"/>
                  </a:moveTo>
                  <a:lnTo>
                    <a:pt x="2684200" y="0"/>
                  </a:lnTo>
                  <a:cubicBezTo>
                    <a:pt x="2694331" y="0"/>
                    <a:pt x="2704047" y="4024"/>
                    <a:pt x="2711210" y="11188"/>
                  </a:cubicBezTo>
                  <a:cubicBezTo>
                    <a:pt x="2718374" y="18351"/>
                    <a:pt x="2722398" y="28067"/>
                    <a:pt x="2722398" y="38198"/>
                  </a:cubicBezTo>
                  <a:lnTo>
                    <a:pt x="2722398" y="1109696"/>
                  </a:lnTo>
                  <a:cubicBezTo>
                    <a:pt x="2722398" y="1119827"/>
                    <a:pt x="2718374" y="1129542"/>
                    <a:pt x="2711210" y="1136706"/>
                  </a:cubicBezTo>
                  <a:cubicBezTo>
                    <a:pt x="2704047" y="1143869"/>
                    <a:pt x="2694331" y="1147894"/>
                    <a:pt x="2684200" y="1147894"/>
                  </a:cubicBezTo>
                  <a:lnTo>
                    <a:pt x="38198" y="1147894"/>
                  </a:lnTo>
                  <a:cubicBezTo>
                    <a:pt x="28067" y="1147894"/>
                    <a:pt x="18351" y="1143869"/>
                    <a:pt x="11188" y="1136706"/>
                  </a:cubicBezTo>
                  <a:cubicBezTo>
                    <a:pt x="4024" y="1129542"/>
                    <a:pt x="0" y="1119827"/>
                    <a:pt x="0" y="1109696"/>
                  </a:cubicBezTo>
                  <a:lnTo>
                    <a:pt x="0" y="38198"/>
                  </a:lnTo>
                  <a:cubicBezTo>
                    <a:pt x="0" y="28067"/>
                    <a:pt x="4024" y="18351"/>
                    <a:pt x="11188" y="11188"/>
                  </a:cubicBezTo>
                  <a:cubicBezTo>
                    <a:pt x="18351" y="4024"/>
                    <a:pt x="28067" y="0"/>
                    <a:pt x="38198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5CA3C70D-83C8-4015-85BC-C329443C0CDD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1459" y="226605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Анализ источников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4129BF7-F7CA-4E52-AE3B-893B86A323E4}"/>
              </a:ext>
            </a:extLst>
          </p:cNvPr>
          <p:cNvSpPr/>
          <p:nvPr/>
        </p:nvSpPr>
        <p:spPr>
          <a:xfrm>
            <a:off x="761999" y="2187945"/>
            <a:ext cx="16764000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Изучены способы и методы разработки сайтов. Рассмотрены различные языки программирования и библиотеки. Для реализации поставленной задачи выбран язык программирования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python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 и библиотека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Flask,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сайт написан с использованием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HTML, CSS 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и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JavaScript</a:t>
            </a: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. Для хранения данных используются базы данных 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SQL.</a:t>
            </a:r>
            <a:endParaRPr lang="ru-RU" sz="5400" dirty="0">
              <a:solidFill>
                <a:srgbClr val="FFFFFF"/>
              </a:solidFill>
              <a:latin typeface="Clear Sans Regular"/>
            </a:endParaRPr>
          </a:p>
          <a:p>
            <a:pPr>
              <a:lnSpc>
                <a:spcPts val="5500"/>
              </a:lnSpc>
            </a:pPr>
            <a:r>
              <a:rPr lang="ru-RU" sz="5400" dirty="0">
                <a:solidFill>
                  <a:srgbClr val="FFFFFF"/>
                </a:solidFill>
                <a:latin typeface="Clear Sans Regular"/>
              </a:rPr>
              <a:t>Пройдены курсы и изучены статьи на популярных платформах</a:t>
            </a:r>
            <a:r>
              <a:rPr lang="en-US" sz="5400" dirty="0">
                <a:solidFill>
                  <a:srgbClr val="FFFFFF"/>
                </a:solidFill>
                <a:latin typeface="Clear Sans Regular"/>
              </a:rPr>
              <a:t>.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2AB5273-ED31-45AF-B6B0-E5531EE9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99" y="920838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7D40A24-6FF8-4245-8658-233C8898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920838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95A84A-7C05-4876-BED8-9C3A1E27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9113136"/>
            <a:ext cx="1028701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2863" y="3469876"/>
            <a:ext cx="1225108" cy="1213638"/>
            <a:chOff x="0" y="0"/>
            <a:chExt cx="1633477" cy="16181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886780" y="3469876"/>
            <a:ext cx="1225108" cy="1213638"/>
            <a:chOff x="0" y="0"/>
            <a:chExt cx="1633477" cy="16181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911099" y="3469876"/>
            <a:ext cx="1225108" cy="1213638"/>
            <a:chOff x="0" y="0"/>
            <a:chExt cx="1633477" cy="161818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633477" cy="161818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A4B3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63201" y="488555"/>
              <a:ext cx="907074" cy="65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6"/>
                </a:lnSpc>
              </a:pPr>
              <a:r>
                <a:rPr lang="en-US" sz="3230">
                  <a:solidFill>
                    <a:srgbClr val="FFFFFF"/>
                  </a:solidFill>
                  <a:latin typeface="Clear Sans Regular"/>
                </a:rPr>
                <a:t>3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1460" y="1019175"/>
            <a:ext cx="1570508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ru-RU" sz="9000" dirty="0">
                <a:solidFill>
                  <a:srgbClr val="191919"/>
                </a:solidFill>
                <a:latin typeface="Lato Bold"/>
              </a:rPr>
              <a:t>Стек технологий</a:t>
            </a:r>
            <a:endParaRPr lang="en-US" sz="9000" dirty="0">
              <a:solidFill>
                <a:srgbClr val="191919"/>
              </a:solidFill>
              <a:latin typeface="Lato Bold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D189B7CE-DB2C-42F9-A8DE-30C16515A2F5}"/>
              </a:ext>
            </a:extLst>
          </p:cNvPr>
          <p:cNvGrpSpPr/>
          <p:nvPr/>
        </p:nvGrpSpPr>
        <p:grpSpPr>
          <a:xfrm>
            <a:off x="1383506" y="5014442"/>
            <a:ext cx="4768306" cy="3056282"/>
            <a:chOff x="1365621" y="3488282"/>
            <a:chExt cx="4768306" cy="6361150"/>
          </a:xfrm>
        </p:grpSpPr>
        <p:grpSp>
          <p:nvGrpSpPr>
            <p:cNvPr id="15" name="Group 15"/>
            <p:cNvGrpSpPr/>
            <p:nvPr/>
          </p:nvGrpSpPr>
          <p:grpSpPr>
            <a:xfrm>
              <a:off x="1365621" y="3488282"/>
              <a:ext cx="4768306" cy="6361150"/>
              <a:chOff x="0" y="-47625"/>
              <a:chExt cx="1255850" cy="108322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255850" cy="1035595"/>
              </a:xfrm>
              <a:custGeom>
                <a:avLst/>
                <a:gdLst/>
                <a:ahLst/>
                <a:cxnLst/>
                <a:rect l="l" t="t" r="r" b="b"/>
                <a:pathLst>
                  <a:path w="1255850" h="804947">
                    <a:moveTo>
                      <a:pt x="82805" y="0"/>
                    </a:moveTo>
                    <a:lnTo>
                      <a:pt x="1173045" y="0"/>
                    </a:lnTo>
                    <a:cubicBezTo>
                      <a:pt x="1195007" y="0"/>
                      <a:pt x="1216068" y="8724"/>
                      <a:pt x="1231597" y="24253"/>
                    </a:cubicBezTo>
                    <a:cubicBezTo>
                      <a:pt x="1247126" y="39782"/>
                      <a:pt x="1255850" y="60843"/>
                      <a:pt x="1255850" y="82805"/>
                    </a:cubicBezTo>
                    <a:lnTo>
                      <a:pt x="1255850" y="722142"/>
                    </a:lnTo>
                    <a:cubicBezTo>
                      <a:pt x="1255850" y="767874"/>
                      <a:pt x="1218777" y="804947"/>
                      <a:pt x="1173045" y="804947"/>
                    </a:cubicBezTo>
                    <a:lnTo>
                      <a:pt x="82805" y="804947"/>
                    </a:lnTo>
                    <a:cubicBezTo>
                      <a:pt x="60843" y="804947"/>
                      <a:pt x="39782" y="796223"/>
                      <a:pt x="24253" y="780694"/>
                    </a:cubicBezTo>
                    <a:cubicBezTo>
                      <a:pt x="8724" y="765165"/>
                      <a:pt x="0" y="744103"/>
                      <a:pt x="0" y="722142"/>
                    </a:cubicBezTo>
                    <a:lnTo>
                      <a:pt x="0" y="82805"/>
                    </a:lnTo>
                    <a:cubicBezTo>
                      <a:pt x="0" y="60843"/>
                      <a:pt x="8724" y="39782"/>
                      <a:pt x="24253" y="24253"/>
                    </a:cubicBezTo>
                    <a:cubicBezTo>
                      <a:pt x="39782" y="8724"/>
                      <a:pt x="60843" y="0"/>
                      <a:pt x="82805" y="0"/>
                    </a:cubicBezTo>
                    <a:close/>
                  </a:path>
                </a:pathLst>
              </a:custGeom>
              <a:solidFill>
                <a:srgbClr val="05289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1774045" y="4667931"/>
              <a:ext cx="3786975" cy="35113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ru-RU" sz="3199" dirty="0">
                  <a:solidFill>
                    <a:srgbClr val="FFFFFF"/>
                  </a:solidFill>
                  <a:latin typeface="Clear Sans Regular"/>
                </a:rPr>
                <a:t>Язык программирования</a:t>
              </a:r>
              <a:r>
                <a:rPr lang="en-US" sz="3199" dirty="0">
                  <a:solidFill>
                    <a:srgbClr val="FFFFFF"/>
                  </a:solidFill>
                  <a:latin typeface="Clear Sans Regular"/>
                </a:rPr>
                <a:t>python</a:t>
              </a:r>
              <a:r>
                <a:rPr lang="ru-RU" sz="3199" dirty="0">
                  <a:solidFill>
                    <a:srgbClr val="FFFFFF"/>
                  </a:solidFill>
                  <a:latin typeface="Clear Sans Regular"/>
                </a:rPr>
                <a:t>. </a:t>
              </a:r>
              <a:endParaRPr lang="en-US" sz="3199" dirty="0">
                <a:solidFill>
                  <a:srgbClr val="FFFFFF"/>
                </a:solidFill>
                <a:latin typeface="Clear Sans Regular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846857" y="5065553"/>
            <a:ext cx="3353589" cy="2933435"/>
            <a:chOff x="0" y="0"/>
            <a:chExt cx="1255850" cy="8049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55850" cy="804947"/>
            </a:xfrm>
            <a:custGeom>
              <a:avLst/>
              <a:gdLst/>
              <a:ahLst/>
              <a:cxnLst/>
              <a:rect l="l" t="t" r="r" b="b"/>
              <a:pathLst>
                <a:path w="1255850" h="804947">
                  <a:moveTo>
                    <a:pt x="82805" y="0"/>
                  </a:moveTo>
                  <a:lnTo>
                    <a:pt x="1173045" y="0"/>
                  </a:lnTo>
                  <a:cubicBezTo>
                    <a:pt x="1195007" y="0"/>
                    <a:pt x="1216068" y="8724"/>
                    <a:pt x="1231597" y="24253"/>
                  </a:cubicBezTo>
                  <a:cubicBezTo>
                    <a:pt x="1247126" y="39782"/>
                    <a:pt x="1255850" y="60843"/>
                    <a:pt x="1255850" y="82805"/>
                  </a:cubicBezTo>
                  <a:lnTo>
                    <a:pt x="1255850" y="722142"/>
                  </a:lnTo>
                  <a:cubicBezTo>
                    <a:pt x="1255850" y="767874"/>
                    <a:pt x="1218777" y="804947"/>
                    <a:pt x="1173045" y="804947"/>
                  </a:cubicBezTo>
                  <a:lnTo>
                    <a:pt x="82805" y="804947"/>
                  </a:lnTo>
                  <a:cubicBezTo>
                    <a:pt x="60843" y="804947"/>
                    <a:pt x="39782" y="796223"/>
                    <a:pt x="24253" y="780694"/>
                  </a:cubicBezTo>
                  <a:cubicBezTo>
                    <a:pt x="8724" y="765165"/>
                    <a:pt x="0" y="744103"/>
                    <a:pt x="0" y="722142"/>
                  </a:cubicBezTo>
                  <a:lnTo>
                    <a:pt x="0" y="82805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5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890878" y="5548252"/>
            <a:ext cx="3265546" cy="1109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3200" dirty="0">
                <a:solidFill>
                  <a:srgbClr val="FFFFFF"/>
                </a:solidFill>
                <a:latin typeface="Clear Sans Regular"/>
              </a:rPr>
              <a:t>Базы данных </a:t>
            </a: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SQL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908534" y="5148814"/>
            <a:ext cx="5181600" cy="2921910"/>
            <a:chOff x="0" y="0"/>
            <a:chExt cx="1255850" cy="80494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55850" cy="804947"/>
            </a:xfrm>
            <a:custGeom>
              <a:avLst/>
              <a:gdLst/>
              <a:ahLst/>
              <a:cxnLst/>
              <a:rect l="l" t="t" r="r" b="b"/>
              <a:pathLst>
                <a:path w="1255850" h="804947">
                  <a:moveTo>
                    <a:pt x="82805" y="0"/>
                  </a:moveTo>
                  <a:lnTo>
                    <a:pt x="1173045" y="0"/>
                  </a:lnTo>
                  <a:cubicBezTo>
                    <a:pt x="1195007" y="0"/>
                    <a:pt x="1216068" y="8724"/>
                    <a:pt x="1231597" y="24253"/>
                  </a:cubicBezTo>
                  <a:cubicBezTo>
                    <a:pt x="1247126" y="39782"/>
                    <a:pt x="1255850" y="60843"/>
                    <a:pt x="1255850" y="82805"/>
                  </a:cubicBezTo>
                  <a:lnTo>
                    <a:pt x="1255850" y="722142"/>
                  </a:lnTo>
                  <a:cubicBezTo>
                    <a:pt x="1255850" y="767874"/>
                    <a:pt x="1218777" y="804947"/>
                    <a:pt x="1173045" y="804947"/>
                  </a:cubicBezTo>
                  <a:lnTo>
                    <a:pt x="82805" y="804947"/>
                  </a:lnTo>
                  <a:cubicBezTo>
                    <a:pt x="60843" y="804947"/>
                    <a:pt x="39782" y="796223"/>
                    <a:pt x="24253" y="780694"/>
                  </a:cubicBezTo>
                  <a:cubicBezTo>
                    <a:pt x="8724" y="765165"/>
                    <a:pt x="0" y="744103"/>
                    <a:pt x="0" y="722142"/>
                  </a:cubicBezTo>
                  <a:lnTo>
                    <a:pt x="0" y="82805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5" y="0"/>
                  </a:cubicBezTo>
                  <a:close/>
                </a:path>
              </a:pathLst>
            </a:custGeom>
            <a:solidFill>
              <a:srgbClr val="05289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54340" y="5688737"/>
            <a:ext cx="5181600" cy="1687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ru-RU" sz="3200" dirty="0">
                <a:solidFill>
                  <a:srgbClr val="FFFFFF"/>
                </a:solidFill>
                <a:latin typeface="Clear Sans Regular"/>
              </a:rPr>
              <a:t>Применяемые библиотеки: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Flask</a:t>
            </a:r>
            <a:endParaRPr lang="ru-RU" sz="3200" dirty="0">
              <a:solidFill>
                <a:srgbClr val="FFFFFF"/>
              </a:solidFill>
              <a:latin typeface="Clear Sans Regular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Clear Sans Regular"/>
              </a:rPr>
              <a:t>Sqlite3</a:t>
            </a:r>
          </a:p>
        </p:txBody>
      </p:sp>
      <p:grpSp>
        <p:nvGrpSpPr>
          <p:cNvPr id="1029" name="Группа 1028">
            <a:extLst>
              <a:ext uri="{FF2B5EF4-FFF2-40B4-BE49-F238E27FC236}">
                <a16:creationId xmlns:a16="http://schemas.microsoft.com/office/drawing/2014/main" id="{DB9AA519-1F21-4856-9724-FF16E2E103B5}"/>
              </a:ext>
            </a:extLst>
          </p:cNvPr>
          <p:cNvGrpSpPr/>
          <p:nvPr/>
        </p:nvGrpSpPr>
        <p:grpSpPr>
          <a:xfrm>
            <a:off x="3138798" y="8395074"/>
            <a:ext cx="12558428" cy="1312729"/>
            <a:chOff x="3138798" y="8395074"/>
            <a:chExt cx="12558428" cy="1312729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B9EF58F-2EF3-4429-8E0B-BA616ECC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798" y="8560032"/>
              <a:ext cx="1093235" cy="1105873"/>
            </a:xfrm>
            <a:prstGeom prst="rect">
              <a:avLst/>
            </a:prstGeom>
          </p:spPr>
        </p:pic>
        <p:pic>
          <p:nvPicPr>
            <p:cNvPr id="1027" name="Рисунок 1026">
              <a:extLst>
                <a:ext uri="{FF2B5EF4-FFF2-40B4-BE49-F238E27FC236}">
                  <a16:creationId xmlns:a16="http://schemas.microsoft.com/office/drawing/2014/main" id="{6BC4EA9A-6185-4F5A-A302-E4C39DC9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50076" y="8395074"/>
              <a:ext cx="2347150" cy="1312729"/>
            </a:xfrm>
            <a:prstGeom prst="rect">
              <a:avLst/>
            </a:prstGeom>
          </p:spPr>
        </p:pic>
        <p:pic>
          <p:nvPicPr>
            <p:cNvPr id="1028" name="Рисунок 1027">
              <a:extLst>
                <a:ext uri="{FF2B5EF4-FFF2-40B4-BE49-F238E27FC236}">
                  <a16:creationId xmlns:a16="http://schemas.microsoft.com/office/drawing/2014/main" id="{6199D0E8-F696-4B63-AE5F-3B6323989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2856" y="8470973"/>
              <a:ext cx="2772953" cy="1166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3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407</Words>
  <Application>Microsoft Office PowerPoint</Application>
  <PresentationFormat>Произвольный</PresentationFormat>
  <Paragraphs>51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Clear Sans Regular</vt:lpstr>
      <vt:lpstr>Arial</vt:lpstr>
      <vt:lpstr>Lato Bold</vt:lpstr>
      <vt:lpstr>Calibri</vt:lpstr>
      <vt:lpstr>Brush Script MT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</dc:title>
  <dc:creator>Даниил</dc:creator>
  <cp:lastModifiedBy>user</cp:lastModifiedBy>
  <cp:revision>31</cp:revision>
  <cp:lastPrinted>2023-05-12T21:42:47Z</cp:lastPrinted>
  <dcterms:created xsi:type="dcterms:W3CDTF">2006-08-16T00:00:00Z</dcterms:created>
  <dcterms:modified xsi:type="dcterms:W3CDTF">2023-06-11T10:48:27Z</dcterms:modified>
  <dc:identifier>DAFajQ7BTcY</dc:identifier>
</cp:coreProperties>
</file>