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9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5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7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6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8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DDC3-3909-4BD5-AED0-9EB117BB5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Обчислювальний годинник шикарда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E19D5-9370-4EBD-ACC0-FB1EC491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852274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>
                <a:latin typeface="Comic Sans MS" panose="030F0702030302020204" pitchFamily="66" charset="0"/>
              </a:rPr>
              <a:t>Виконала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Студентка групи АІ_202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Гребенік Анжеліка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E851AD-967A-4035-A29F-2D31FCE6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02" y="377505"/>
            <a:ext cx="47625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297037-7CFD-4CCC-8D8C-9D70AE87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6" y="377505"/>
            <a:ext cx="6718009" cy="5780014"/>
          </a:xfrm>
        </p:spPr>
        <p:txBody>
          <a:bodyPr>
            <a:normAutofit/>
          </a:bodyPr>
          <a:lstStyle/>
          <a:p>
            <a:r>
              <a:rPr lang="ru-RU" dirty="0"/>
              <a:t>Автором </a:t>
            </a:r>
            <a:r>
              <a:rPr lang="ru-RU" dirty="0" err="1"/>
              <a:t>першої</a:t>
            </a:r>
            <a:r>
              <a:rPr lang="ru-RU" dirty="0"/>
              <a:t> в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лі</a:t>
            </a:r>
            <a:r>
              <a:rPr lang="uk-UA" dirty="0"/>
              <a:t>чи</a:t>
            </a:r>
            <a:r>
              <a:rPr lang="ru-RU" dirty="0" err="1"/>
              <a:t>льної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є </a:t>
            </a:r>
            <a:r>
              <a:rPr lang="ru-RU" dirty="0" err="1"/>
              <a:t>Вільгельм</a:t>
            </a:r>
            <a:r>
              <a:rPr lang="ru-RU" dirty="0"/>
              <a:t> </a:t>
            </a:r>
            <a:r>
              <a:rPr lang="ru-RU" dirty="0" err="1"/>
              <a:t>Шиккард</a:t>
            </a:r>
            <a:r>
              <a:rPr lang="ru-RU" dirty="0"/>
              <a:t>.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винахід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у </a:t>
            </a:r>
            <a:r>
              <a:rPr lang="ru-RU" dirty="0" err="1"/>
              <a:t>середині</a:t>
            </a:r>
            <a:r>
              <a:rPr lang="ru-RU" dirty="0"/>
              <a:t> 1623 року</a:t>
            </a:r>
            <a:r>
              <a:rPr lang="en-US" dirty="0"/>
              <a:t> </a:t>
            </a:r>
            <a:r>
              <a:rPr lang="uk-UA" dirty="0"/>
              <a:t>та мав назву </a:t>
            </a:r>
            <a:r>
              <a:rPr lang="en-US" dirty="0"/>
              <a:t>“</a:t>
            </a:r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en-US" dirty="0"/>
              <a:t>”</a:t>
            </a:r>
            <a:r>
              <a:rPr lang="uk-UA" dirty="0"/>
              <a:t>. На жаль</a:t>
            </a:r>
            <a:r>
              <a:rPr lang="en-US" dirty="0"/>
              <a:t>, </a:t>
            </a:r>
            <a:r>
              <a:rPr lang="uk-UA" dirty="0"/>
              <a:t>два </a:t>
            </a:r>
            <a:r>
              <a:rPr lang="uk-UA" dirty="0" err="1"/>
              <a:t>единих</a:t>
            </a:r>
            <a:r>
              <a:rPr lang="uk-UA" dirty="0"/>
              <a:t> екземпляра цієї машини було втрачено через пожежу. </a:t>
            </a:r>
          </a:p>
          <a:p>
            <a:r>
              <a:rPr lang="uk-UA" dirty="0"/>
              <a:t>Метою використання цього пристрою було механічне</a:t>
            </a:r>
            <a:r>
              <a:rPr lang="en-US" dirty="0"/>
              <a:t>,</a:t>
            </a:r>
            <a:r>
              <a:rPr lang="uk-UA" dirty="0"/>
              <a:t> тобто автоматичне здійснення операцій додавання</a:t>
            </a:r>
            <a:r>
              <a:rPr lang="en-US" dirty="0"/>
              <a:t>,</a:t>
            </a:r>
            <a:r>
              <a:rPr lang="uk-UA" dirty="0"/>
              <a:t>різниці</a:t>
            </a:r>
            <a:r>
              <a:rPr lang="en-US" dirty="0"/>
              <a:t>,</a:t>
            </a:r>
            <a:r>
              <a:rPr lang="uk-UA" dirty="0"/>
              <a:t> множення та ділення чисел задля різноманітного подальшого маніпулювання  ними.</a:t>
            </a:r>
          </a:p>
          <a:p>
            <a:r>
              <a:rPr lang="uk-UA" dirty="0"/>
              <a:t>Враховуючи те</a:t>
            </a:r>
            <a:r>
              <a:rPr lang="en-US" dirty="0"/>
              <a:t>, </a:t>
            </a:r>
            <a:r>
              <a:rPr lang="uk-UA" dirty="0"/>
              <a:t>що це винахід 1623 року</a:t>
            </a:r>
            <a:r>
              <a:rPr lang="en-US" dirty="0"/>
              <a:t>,</a:t>
            </a:r>
            <a:r>
              <a:rPr lang="uk-UA" dirty="0"/>
              <a:t> можна зробити припущення</a:t>
            </a:r>
            <a:r>
              <a:rPr lang="en-US" dirty="0"/>
              <a:t>,</a:t>
            </a:r>
            <a:r>
              <a:rPr lang="uk-UA" dirty="0"/>
              <a:t> що воно мало практичну цінність в більшості для вчених</a:t>
            </a:r>
            <a:r>
              <a:rPr lang="en-US" dirty="0"/>
              <a:t>,</a:t>
            </a:r>
            <a:r>
              <a:rPr lang="uk-UA" dirty="0"/>
              <a:t> полегшуючи роботу над числами та економлячи час людей.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9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F3D-9370-498A-B312-5A4581AF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250"/>
            <a:ext cx="7729728" cy="1188720"/>
          </a:xfrm>
        </p:spPr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Приклад рисунків, схем роботи пристрою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Эскиз Вычисляющих часов">
            <a:extLst>
              <a:ext uri="{FF2B5EF4-FFF2-40B4-BE49-F238E27FC236}">
                <a16:creationId xmlns:a16="http://schemas.microsoft.com/office/drawing/2014/main" id="{7A2699A3-46DA-4639-9739-E9AAF457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0" y="2179674"/>
            <a:ext cx="5461590" cy="36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84973D-F311-4FA2-B252-CCB1FF36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2" y="2105245"/>
            <a:ext cx="5334000" cy="3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468E6D-5BE5-4564-A78D-E6D46553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71" y="509039"/>
            <a:ext cx="10353762" cy="5839922"/>
          </a:xfrm>
        </p:spPr>
        <p:txBody>
          <a:bodyPr>
            <a:normAutofit/>
          </a:bodyPr>
          <a:lstStyle/>
          <a:p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uk-UA" dirty="0"/>
              <a:t> містила підсумовуюче і розмножувальне пристрої, а також механізм для запису проміжних результатів.</a:t>
            </a:r>
          </a:p>
          <a:p>
            <a:r>
              <a:rPr lang="ru-RU" dirty="0"/>
              <a:t>Перший блок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шестирозрядної</a:t>
            </a:r>
            <a:r>
              <a:rPr lang="ru-RU" dirty="0"/>
              <a:t> </a:t>
            </a:r>
            <a:r>
              <a:rPr lang="ru-RU" dirty="0" err="1"/>
              <a:t>підсумовує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представляв собою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зубчастих</a:t>
            </a:r>
            <a:r>
              <a:rPr lang="ru-RU" dirty="0"/>
              <a:t> передач. На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ru-RU" dirty="0" err="1"/>
              <a:t>розташовувалося</a:t>
            </a:r>
            <a:r>
              <a:rPr lang="ru-RU" dirty="0"/>
              <a:t> по </a:t>
            </a:r>
            <a:r>
              <a:rPr lang="ru-RU" dirty="0" err="1"/>
              <a:t>шестірні</a:t>
            </a:r>
            <a:r>
              <a:rPr lang="ru-RU" dirty="0"/>
              <a:t> з </a:t>
            </a:r>
            <a:r>
              <a:rPr lang="ru-RU" dirty="0" err="1"/>
              <a:t>десятьма</a:t>
            </a:r>
            <a:r>
              <a:rPr lang="ru-RU" dirty="0"/>
              <a:t> </a:t>
            </a:r>
            <a:r>
              <a:rPr lang="ru-RU" dirty="0" err="1"/>
              <a:t>зубцями</a:t>
            </a:r>
            <a:r>
              <a:rPr lang="ru-RU" dirty="0"/>
              <a:t> і </a:t>
            </a:r>
            <a:r>
              <a:rPr lang="ru-RU" dirty="0" err="1"/>
              <a:t>допоміжним</a:t>
            </a:r>
            <a:r>
              <a:rPr lang="ru-RU" dirty="0"/>
              <a:t> </a:t>
            </a:r>
            <a:r>
              <a:rPr lang="ru-RU" dirty="0" err="1"/>
              <a:t>однозубим</a:t>
            </a:r>
            <a:r>
              <a:rPr lang="ru-RU" dirty="0"/>
              <a:t> колесом - пальцем. </a:t>
            </a:r>
            <a:r>
              <a:rPr lang="ru-RU" dirty="0" err="1"/>
              <a:t>Палець</a:t>
            </a:r>
            <a:r>
              <a:rPr lang="ru-RU" dirty="0"/>
              <a:t> служив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одиницю</a:t>
            </a:r>
            <a:r>
              <a:rPr lang="ru-RU" dirty="0"/>
              <a:t> в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розряд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шестірню</a:t>
            </a:r>
            <a:r>
              <a:rPr lang="ru-RU" dirty="0"/>
              <a:t> на </a:t>
            </a:r>
            <a:r>
              <a:rPr lang="ru-RU" dirty="0" err="1"/>
              <a:t>десяту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оберту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того як шестерня </a:t>
            </a:r>
            <a:r>
              <a:rPr lang="ru-RU" dirty="0" err="1"/>
              <a:t>попереднього</a:t>
            </a:r>
            <a:r>
              <a:rPr lang="ru-RU" dirty="0"/>
              <a:t> </a:t>
            </a:r>
            <a:r>
              <a:rPr lang="ru-RU" dirty="0" err="1"/>
              <a:t>розряду</a:t>
            </a:r>
            <a:r>
              <a:rPr lang="ru-RU" dirty="0"/>
              <a:t> </a:t>
            </a:r>
            <a:r>
              <a:rPr lang="ru-RU" dirty="0" err="1"/>
              <a:t>зробить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оборот</a:t>
            </a:r>
          </a:p>
          <a:p>
            <a:r>
              <a:rPr lang="ru-RU" dirty="0"/>
              <a:t>При </a:t>
            </a:r>
            <a:r>
              <a:rPr lang="ru-RU" dirty="0" err="1"/>
              <a:t>відніманні</a:t>
            </a:r>
            <a:r>
              <a:rPr lang="ru-RU" dirty="0"/>
              <a:t> </a:t>
            </a:r>
            <a:r>
              <a:rPr lang="ru-RU" dirty="0" err="1"/>
              <a:t>шестерінки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обертати</a:t>
            </a:r>
            <a:r>
              <a:rPr lang="ru-RU" dirty="0"/>
              <a:t> в </a:t>
            </a:r>
            <a:r>
              <a:rPr lang="ru-RU" dirty="0" err="1"/>
              <a:t>зворотну</a:t>
            </a:r>
            <a:r>
              <a:rPr lang="ru-RU" dirty="0"/>
              <a:t> сторону. Контроль ходу </a:t>
            </a:r>
            <a:r>
              <a:rPr lang="ru-RU" dirty="0" err="1"/>
              <a:t>обчислень</a:t>
            </a:r>
            <a:r>
              <a:rPr lang="ru-RU" dirty="0"/>
              <a:t> </a:t>
            </a:r>
            <a:r>
              <a:rPr lang="ru-RU" dirty="0" err="1"/>
              <a:t>здійснювався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віконець</a:t>
            </a:r>
            <a:r>
              <a:rPr lang="ru-RU" dirty="0"/>
              <a:t>, де </a:t>
            </a:r>
            <a:r>
              <a:rPr lang="ru-RU" dirty="0" err="1"/>
              <a:t>з'являлися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. Для </a:t>
            </a:r>
            <a:r>
              <a:rPr lang="ru-RU" dirty="0" err="1"/>
              <a:t>перемноження</a:t>
            </a:r>
            <a:r>
              <a:rPr lang="ru-RU" dirty="0"/>
              <a:t> </a:t>
            </a:r>
            <a:r>
              <a:rPr lang="ru-RU" dirty="0" err="1"/>
              <a:t>використовувався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головну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складали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осей з «</a:t>
            </a:r>
            <a:r>
              <a:rPr lang="ru-RU" dirty="0" err="1"/>
              <a:t>навернутих</a:t>
            </a:r>
            <a:r>
              <a:rPr lang="ru-RU" dirty="0"/>
              <a:t>» на них </a:t>
            </a:r>
            <a:r>
              <a:rPr lang="ru-RU" dirty="0" err="1"/>
              <a:t>таблицями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. </a:t>
            </a:r>
            <a:r>
              <a:rPr lang="ru-RU" dirty="0" err="1"/>
              <a:t>Віднімання</a:t>
            </a:r>
            <a:r>
              <a:rPr lang="ru-RU" dirty="0"/>
              <a:t> </a:t>
            </a:r>
            <a:r>
              <a:rPr lang="ru-RU" dirty="0" err="1"/>
              <a:t>виконувалося</a:t>
            </a:r>
            <a:r>
              <a:rPr lang="ru-RU" dirty="0"/>
              <a:t> </a:t>
            </a:r>
            <a:r>
              <a:rPr lang="ru-RU" dirty="0" err="1"/>
              <a:t>обертанням</a:t>
            </a:r>
            <a:r>
              <a:rPr lang="ru-RU" dirty="0"/>
              <a:t> </a:t>
            </a:r>
            <a:r>
              <a:rPr lang="ru-RU" dirty="0" err="1"/>
              <a:t>настановних</a:t>
            </a:r>
            <a:r>
              <a:rPr lang="ru-RU" dirty="0"/>
              <a:t> </a:t>
            </a:r>
            <a:r>
              <a:rPr lang="ru-RU" dirty="0" err="1"/>
              <a:t>коліс</a:t>
            </a:r>
            <a:r>
              <a:rPr lang="ru-RU" dirty="0"/>
              <a:t> в </a:t>
            </a:r>
            <a:r>
              <a:rPr lang="ru-RU" dirty="0" err="1"/>
              <a:t>зворотному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, так як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десятків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реверсивним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Насправді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машина </a:t>
            </a:r>
            <a:r>
              <a:rPr lang="ru-RU" dirty="0" err="1"/>
              <a:t>Шиккарда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простою.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дізнатися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73,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циліндр</a:t>
            </a:r>
            <a:r>
              <a:rPr lang="ru-RU" dirty="0"/>
              <a:t> в </a:t>
            </a:r>
            <a:r>
              <a:rPr lang="ru-RU" dirty="0" err="1"/>
              <a:t>положенні</a:t>
            </a:r>
            <a:r>
              <a:rPr lang="ru-RU" dirty="0"/>
              <a:t>, яке дозволить </a:t>
            </a:r>
            <a:r>
              <a:rPr lang="ru-RU" dirty="0" err="1"/>
              <a:t>вивести</a:t>
            </a:r>
            <a:r>
              <a:rPr lang="ru-RU" dirty="0"/>
              <a:t> в </a:t>
            </a:r>
            <a:r>
              <a:rPr lang="ru-RU" dirty="0" err="1"/>
              <a:t>верхньому</a:t>
            </a:r>
            <a:r>
              <a:rPr lang="ru-RU" dirty="0"/>
              <a:t> ряду </a:t>
            </a:r>
            <a:r>
              <a:rPr lang="ru-RU" dirty="0" err="1"/>
              <a:t>віконець</a:t>
            </a:r>
            <a:r>
              <a:rPr lang="ru-RU" dirty="0"/>
              <a:t> перший </a:t>
            </a:r>
            <a:r>
              <a:rPr lang="ru-RU" dirty="0" err="1"/>
              <a:t>множник</a:t>
            </a:r>
            <a:r>
              <a:rPr lang="ru-RU" dirty="0"/>
              <a:t>: 000296. </a:t>
            </a:r>
            <a:r>
              <a:rPr lang="ru-RU" dirty="0" err="1"/>
              <a:t>Твір</a:t>
            </a:r>
            <a:r>
              <a:rPr lang="ru-RU" dirty="0"/>
              <a:t> 296 х 3 </a:t>
            </a:r>
            <a:r>
              <a:rPr lang="ru-RU" dirty="0" err="1"/>
              <a:t>вийде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відчинити</a:t>
            </a:r>
            <a:r>
              <a:rPr lang="ru-RU" dirty="0"/>
              <a:t> </a:t>
            </a:r>
            <a:r>
              <a:rPr lang="ru-RU" dirty="0" err="1"/>
              <a:t>віконце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ряду і </a:t>
            </a:r>
            <a:r>
              <a:rPr lang="ru-RU" dirty="0" err="1"/>
              <a:t>підсумувати</a:t>
            </a:r>
            <a:r>
              <a:rPr lang="ru-RU" dirty="0"/>
              <a:t> </a:t>
            </a:r>
            <a:r>
              <a:rPr lang="ru-RU" dirty="0" err="1"/>
              <a:t>побачені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, як в </a:t>
            </a:r>
            <a:r>
              <a:rPr lang="ru-RU" dirty="0" err="1"/>
              <a:t>способі</a:t>
            </a:r>
            <a:r>
              <a:rPr lang="ru-RU" dirty="0"/>
              <a:t> </a:t>
            </a:r>
            <a:r>
              <a:rPr lang="ru-RU" dirty="0" err="1"/>
              <a:t>решітки</a:t>
            </a:r>
            <a:r>
              <a:rPr lang="ru-RU" dirty="0"/>
              <a:t> . </a:t>
            </a:r>
            <a:r>
              <a:rPr lang="ru-RU" dirty="0" err="1"/>
              <a:t>Далі</a:t>
            </a:r>
            <a:r>
              <a:rPr lang="ru-RU" dirty="0"/>
              <a:t> точно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відкриваються</a:t>
            </a:r>
            <a:r>
              <a:rPr lang="ru-RU" dirty="0"/>
              <a:t> </a:t>
            </a:r>
            <a:r>
              <a:rPr lang="ru-RU" dirty="0" err="1"/>
              <a:t>віконця</a:t>
            </a:r>
            <a:r>
              <a:rPr lang="ru-RU" dirty="0"/>
              <a:t> </a:t>
            </a:r>
            <a:r>
              <a:rPr lang="ru-RU" dirty="0" err="1"/>
              <a:t>сьомого</a:t>
            </a:r>
            <a:r>
              <a:rPr lang="ru-RU" dirty="0"/>
              <a:t> ряду,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 до </a:t>
            </a:r>
            <a:r>
              <a:rPr lang="ru-RU" dirty="0" err="1"/>
              <a:t>якого</a:t>
            </a:r>
            <a:r>
              <a:rPr lang="ru-RU" dirty="0"/>
              <a:t> слава </a:t>
            </a:r>
            <a:r>
              <a:rPr lang="ru-RU" dirty="0" err="1"/>
              <a:t>приписується</a:t>
            </a:r>
            <a:r>
              <a:rPr lang="ru-RU" dirty="0"/>
              <a:t> 0. І </a:t>
            </a:r>
            <a:r>
              <a:rPr lang="ru-RU" dirty="0" err="1"/>
              <a:t>залишиться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знайдені</a:t>
            </a:r>
            <a:r>
              <a:rPr lang="ru-RU" dirty="0"/>
              <a:t> числа на суммирующем </a:t>
            </a:r>
            <a:r>
              <a:rPr lang="ru-RU" dirty="0" err="1"/>
              <a:t>пристрої</a:t>
            </a:r>
            <a:r>
              <a:rPr lang="ru-RU" dirty="0"/>
              <a:t>. Все, результат </a:t>
            </a:r>
            <a:r>
              <a:rPr lang="ru-RU" dirty="0" err="1"/>
              <a:t>готовий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D5A1-257E-4D2C-AE60-36C39E26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61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Comic Sans MS" panose="030F0702030302020204" pitchFamily="66" charset="0"/>
              </a:rPr>
              <a:t>ПРОцеси управління компонентами механічного пристрою 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108C-D297-4E20-9B3D-3872614E0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0359" y="1589962"/>
            <a:ext cx="8791282" cy="50000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Вводимо </a:t>
            </a:r>
            <a:r>
              <a:rPr lang="uk-UA" altLang="ru-RU" sz="2000" dirty="0">
                <a:solidFill>
                  <a:srgbClr val="202124"/>
                </a:solidFill>
                <a:latin typeface="Comic Sans MS" panose="030F0702030302020204" pitchFamily="66" charset="0"/>
              </a:rPr>
              <a:t>число, яке потрібно помножити,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 за допомогою тумблерів, наявних у верхній частині «обчислювального годинника».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Висуваемо планку з першою цифрою числа, на яке потрібно множити, відкриваючи рядок з результатом множення.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 і приписуємо до нього справа нуль, бо множення здійснювалося на розряд десятків.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Вводимо отриманий результат в суммуючий пристрій обчислювального годинника.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Засуваємо 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планку  з першою цифрою, та висуваємо з другою цифрою числа, відкриваючи рядок з результатом множення.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Вводимо отримане число в суммуючий пристрій.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Отримуємо з віконець результату складання число, яке шукали. </a:t>
            </a:r>
            <a:endParaRPr kumimoji="0" lang="uk-UA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B56B3F-6470-4412-AA0B-1F7B297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9" y="4986469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805C84-2D69-4604-AC49-10252B9D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1" y="106125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121</TotalTime>
  <Words>456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Corbel</vt:lpstr>
      <vt:lpstr>Gill Sans MT</vt:lpstr>
      <vt:lpstr>Parcel</vt:lpstr>
      <vt:lpstr>Обчислювальний годинник шикарда</vt:lpstr>
      <vt:lpstr>Презентация PowerPoint</vt:lpstr>
      <vt:lpstr>Приклад рисунків, схем роботи пристрою</vt:lpstr>
      <vt:lpstr>Презентация PowerPoint</vt:lpstr>
      <vt:lpstr>ПРОцеси управління компонентами механічного пристрою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Обчислювальний годинник шикарда</dc:title>
  <dc:creator>Angelika</dc:creator>
  <cp:lastModifiedBy>Daniil .</cp:lastModifiedBy>
  <cp:revision>8</cp:revision>
  <dcterms:created xsi:type="dcterms:W3CDTF">2021-03-02T15:40:37Z</dcterms:created>
  <dcterms:modified xsi:type="dcterms:W3CDTF">2021-03-02T19:43:12Z</dcterms:modified>
</cp:coreProperties>
</file>