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99CF1-6EF1-439E-B149-E92C453CF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5684"/>
            <a:ext cx="9001462" cy="2387600"/>
          </a:xfrm>
        </p:spPr>
        <p:txBody>
          <a:bodyPr anchor="ctr"/>
          <a:lstStyle/>
          <a:p>
            <a:r>
              <a:rPr lang="ru-RU" dirty="0" err="1"/>
              <a:t>Презентац</a:t>
            </a:r>
            <a:r>
              <a:rPr lang="uk-UA" dirty="0" err="1"/>
              <a:t>ія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C68FB9-2CFE-4B06-9D7B-7E46A3BF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601" y="3526836"/>
            <a:ext cx="9001462" cy="1655762"/>
          </a:xfrm>
        </p:spPr>
        <p:txBody>
          <a:bodyPr/>
          <a:lstStyle/>
          <a:p>
            <a:r>
              <a:rPr lang="uk-UA" dirty="0"/>
              <a:t>Студента </a:t>
            </a:r>
          </a:p>
          <a:p>
            <a:r>
              <a:rPr lang="uk-UA" dirty="0"/>
              <a:t>Групи АІ-202</a:t>
            </a:r>
          </a:p>
          <a:p>
            <a:r>
              <a:rPr lang="uk-UA" dirty="0" err="1"/>
              <a:t>Лобко</a:t>
            </a:r>
            <a:r>
              <a:rPr lang="uk-UA" dirty="0"/>
              <a:t> </a:t>
            </a:r>
            <a:r>
              <a:rPr lang="uk-UA" dirty="0" err="1"/>
              <a:t>Даніїла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6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E851AD-967A-4035-A29F-2D31FCE6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02" y="377505"/>
            <a:ext cx="47625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297037-7CFD-4CCC-8D8C-9D70AE87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6" y="377505"/>
            <a:ext cx="6718009" cy="5780014"/>
          </a:xfrm>
        </p:spPr>
        <p:txBody>
          <a:bodyPr>
            <a:normAutofit/>
          </a:bodyPr>
          <a:lstStyle/>
          <a:p>
            <a:r>
              <a:rPr lang="uk-UA" dirty="0"/>
              <a:t>2.1.1</a:t>
            </a:r>
          </a:p>
          <a:p>
            <a:r>
              <a:rPr lang="ru-RU" dirty="0"/>
              <a:t>Автором </a:t>
            </a:r>
            <a:r>
              <a:rPr lang="ru-RU" dirty="0" err="1"/>
              <a:t>першої</a:t>
            </a:r>
            <a:r>
              <a:rPr lang="ru-RU" dirty="0"/>
              <a:t> в </a:t>
            </a:r>
            <a:r>
              <a:rPr lang="ru-RU" dirty="0" err="1"/>
              <a:t>світі</a:t>
            </a:r>
            <a:r>
              <a:rPr lang="ru-RU" dirty="0"/>
              <a:t> </a:t>
            </a:r>
            <a:r>
              <a:rPr lang="ru-RU" dirty="0" err="1"/>
              <a:t>лі</a:t>
            </a:r>
            <a:r>
              <a:rPr lang="uk-UA" dirty="0"/>
              <a:t>чи</a:t>
            </a:r>
            <a:r>
              <a:rPr lang="ru-RU" dirty="0" err="1"/>
              <a:t>льної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є </a:t>
            </a:r>
            <a:r>
              <a:rPr lang="ru-RU" dirty="0" err="1"/>
              <a:t>Вільгельм</a:t>
            </a:r>
            <a:r>
              <a:rPr lang="ru-RU" dirty="0"/>
              <a:t> </a:t>
            </a:r>
            <a:r>
              <a:rPr lang="ru-RU" dirty="0" err="1"/>
              <a:t>Шиккард</a:t>
            </a:r>
            <a:r>
              <a:rPr lang="ru-RU" dirty="0"/>
              <a:t>. </a:t>
            </a:r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винахід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у </a:t>
            </a:r>
            <a:r>
              <a:rPr lang="ru-RU" dirty="0" err="1"/>
              <a:t>середині</a:t>
            </a:r>
            <a:r>
              <a:rPr lang="ru-RU" dirty="0"/>
              <a:t> 1623 року</a:t>
            </a:r>
            <a:r>
              <a:rPr lang="en-US" dirty="0"/>
              <a:t> </a:t>
            </a:r>
            <a:r>
              <a:rPr lang="uk-UA" dirty="0"/>
              <a:t>та мав назву </a:t>
            </a:r>
            <a:r>
              <a:rPr lang="en-US" dirty="0"/>
              <a:t>“</a:t>
            </a:r>
            <a:r>
              <a:rPr lang="uk-UA" dirty="0"/>
              <a:t>Машина </a:t>
            </a:r>
            <a:r>
              <a:rPr lang="uk-UA" dirty="0" err="1"/>
              <a:t>Шиккарда</a:t>
            </a:r>
            <a:r>
              <a:rPr lang="en-US" dirty="0"/>
              <a:t>”</a:t>
            </a:r>
            <a:r>
              <a:rPr lang="uk-UA" dirty="0"/>
              <a:t>. На жаль</a:t>
            </a:r>
            <a:r>
              <a:rPr lang="en-US" dirty="0"/>
              <a:t>, </a:t>
            </a:r>
            <a:r>
              <a:rPr lang="uk-UA" dirty="0"/>
              <a:t>два </a:t>
            </a:r>
            <a:r>
              <a:rPr lang="uk-UA" dirty="0" err="1"/>
              <a:t>единих</a:t>
            </a:r>
            <a:r>
              <a:rPr lang="uk-UA" dirty="0"/>
              <a:t> екземпляра цієї машини було втрачено через пожежу. </a:t>
            </a:r>
          </a:p>
          <a:p>
            <a:r>
              <a:rPr lang="uk-UA" dirty="0"/>
              <a:t>Метою використання цього пристрою було механічне</a:t>
            </a:r>
            <a:r>
              <a:rPr lang="en-US" dirty="0"/>
              <a:t>,</a:t>
            </a:r>
            <a:r>
              <a:rPr lang="uk-UA" dirty="0"/>
              <a:t> тобто автоматичне здійснення операцій додавання</a:t>
            </a:r>
            <a:r>
              <a:rPr lang="en-US" dirty="0"/>
              <a:t>,</a:t>
            </a:r>
            <a:r>
              <a:rPr lang="uk-UA" dirty="0"/>
              <a:t>різниці</a:t>
            </a:r>
            <a:r>
              <a:rPr lang="en-US" dirty="0"/>
              <a:t>,</a:t>
            </a:r>
            <a:r>
              <a:rPr lang="uk-UA" dirty="0"/>
              <a:t> множення та ділення чисел задля різноманітного подальшого маніпулювання  ними.</a:t>
            </a:r>
          </a:p>
          <a:p>
            <a:r>
              <a:rPr lang="uk-UA" dirty="0"/>
              <a:t>Враховуючи те</a:t>
            </a:r>
            <a:r>
              <a:rPr lang="en-US" dirty="0"/>
              <a:t>, </a:t>
            </a:r>
            <a:r>
              <a:rPr lang="uk-UA" dirty="0"/>
              <a:t>що це винахід 1623 року</a:t>
            </a:r>
            <a:r>
              <a:rPr lang="en-US" dirty="0"/>
              <a:t>,</a:t>
            </a:r>
            <a:r>
              <a:rPr lang="uk-UA" dirty="0"/>
              <a:t> можна зробити припущення</a:t>
            </a:r>
            <a:r>
              <a:rPr lang="en-US" dirty="0"/>
              <a:t>,</a:t>
            </a:r>
            <a:r>
              <a:rPr lang="uk-UA" dirty="0"/>
              <a:t> що воно мало практичну цінність в більшості для вчених</a:t>
            </a:r>
            <a:r>
              <a:rPr lang="en-US" dirty="0"/>
              <a:t>,</a:t>
            </a:r>
            <a:r>
              <a:rPr lang="uk-UA" dirty="0"/>
              <a:t> полегшуючи роботу над числами та економлячи час людей.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9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468E6D-5BE5-4564-A78D-E6D46553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71" y="509039"/>
            <a:ext cx="10353762" cy="583992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2.1.4</a:t>
            </a:r>
          </a:p>
          <a:p>
            <a:r>
              <a:rPr lang="uk-UA" dirty="0"/>
              <a:t>Машина </a:t>
            </a:r>
            <a:r>
              <a:rPr lang="uk-UA" dirty="0" err="1"/>
              <a:t>Шиккарда</a:t>
            </a:r>
            <a:r>
              <a:rPr lang="uk-UA" dirty="0"/>
              <a:t> містила підсумовуюче і розмножувальне пристрої, а також механізм для запису проміжних результатів.</a:t>
            </a:r>
          </a:p>
          <a:p>
            <a:r>
              <a:rPr lang="ru-RU" dirty="0"/>
              <a:t>Перший блок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шестирозрядної</a:t>
            </a:r>
            <a:r>
              <a:rPr lang="ru-RU" dirty="0"/>
              <a:t> </a:t>
            </a:r>
            <a:r>
              <a:rPr lang="ru-RU" dirty="0" err="1"/>
              <a:t>підсумовує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представляв собою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ru-RU" dirty="0" err="1"/>
              <a:t>зубчастих</a:t>
            </a:r>
            <a:r>
              <a:rPr lang="ru-RU" dirty="0"/>
              <a:t> передач. На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ru-RU" dirty="0" err="1"/>
              <a:t>розташовувалося</a:t>
            </a:r>
            <a:r>
              <a:rPr lang="ru-RU" dirty="0"/>
              <a:t> по </a:t>
            </a:r>
            <a:r>
              <a:rPr lang="ru-RU" dirty="0" err="1"/>
              <a:t>шестірні</a:t>
            </a:r>
            <a:r>
              <a:rPr lang="ru-RU" dirty="0"/>
              <a:t> з </a:t>
            </a:r>
            <a:r>
              <a:rPr lang="ru-RU" dirty="0" err="1"/>
              <a:t>десятьма</a:t>
            </a:r>
            <a:r>
              <a:rPr lang="ru-RU" dirty="0"/>
              <a:t> </a:t>
            </a:r>
            <a:r>
              <a:rPr lang="ru-RU" dirty="0" err="1"/>
              <a:t>зубцями</a:t>
            </a:r>
            <a:r>
              <a:rPr lang="ru-RU" dirty="0"/>
              <a:t> і </a:t>
            </a:r>
            <a:r>
              <a:rPr lang="ru-RU" dirty="0" err="1"/>
              <a:t>допоміжним</a:t>
            </a:r>
            <a:r>
              <a:rPr lang="ru-RU" dirty="0"/>
              <a:t> </a:t>
            </a:r>
            <a:r>
              <a:rPr lang="ru-RU" dirty="0" err="1"/>
              <a:t>однозубим</a:t>
            </a:r>
            <a:r>
              <a:rPr lang="ru-RU" dirty="0"/>
              <a:t> колесом - пальцем. </a:t>
            </a:r>
            <a:r>
              <a:rPr lang="ru-RU" dirty="0" err="1"/>
              <a:t>Палець</a:t>
            </a:r>
            <a:r>
              <a:rPr lang="ru-RU" dirty="0"/>
              <a:t> служив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одиницю</a:t>
            </a:r>
            <a:r>
              <a:rPr lang="ru-RU" dirty="0"/>
              <a:t> в </a:t>
            </a: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ru-RU" dirty="0" err="1"/>
              <a:t>розряд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шестірню</a:t>
            </a:r>
            <a:r>
              <a:rPr lang="ru-RU" dirty="0"/>
              <a:t> на </a:t>
            </a:r>
            <a:r>
              <a:rPr lang="ru-RU" dirty="0" err="1"/>
              <a:t>десяту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err="1"/>
              <a:t>оберту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того як шестерня </a:t>
            </a:r>
            <a:r>
              <a:rPr lang="ru-RU" dirty="0" err="1"/>
              <a:t>попереднього</a:t>
            </a:r>
            <a:r>
              <a:rPr lang="ru-RU" dirty="0"/>
              <a:t> </a:t>
            </a:r>
            <a:r>
              <a:rPr lang="ru-RU" dirty="0" err="1"/>
              <a:t>розряду</a:t>
            </a:r>
            <a:r>
              <a:rPr lang="ru-RU" dirty="0"/>
              <a:t> </a:t>
            </a:r>
            <a:r>
              <a:rPr lang="ru-RU" dirty="0" err="1"/>
              <a:t>зробить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оборот</a:t>
            </a:r>
          </a:p>
          <a:p>
            <a:r>
              <a:rPr lang="ru-RU" dirty="0"/>
              <a:t>При </a:t>
            </a:r>
            <a:r>
              <a:rPr lang="ru-RU" dirty="0" err="1"/>
              <a:t>відніманні</a:t>
            </a:r>
            <a:r>
              <a:rPr lang="ru-RU" dirty="0"/>
              <a:t> </a:t>
            </a:r>
            <a:r>
              <a:rPr lang="ru-RU" dirty="0" err="1"/>
              <a:t>шестерінки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обертати</a:t>
            </a:r>
            <a:r>
              <a:rPr lang="ru-RU" dirty="0"/>
              <a:t> в </a:t>
            </a:r>
            <a:r>
              <a:rPr lang="ru-RU" dirty="0" err="1"/>
              <a:t>зворотну</a:t>
            </a:r>
            <a:r>
              <a:rPr lang="ru-RU" dirty="0"/>
              <a:t> сторону. Контроль ходу </a:t>
            </a:r>
            <a:r>
              <a:rPr lang="ru-RU" dirty="0" err="1"/>
              <a:t>обчислень</a:t>
            </a:r>
            <a:r>
              <a:rPr lang="ru-RU" dirty="0"/>
              <a:t> </a:t>
            </a:r>
            <a:r>
              <a:rPr lang="ru-RU" dirty="0" err="1"/>
              <a:t>здійснювався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віконець</a:t>
            </a:r>
            <a:r>
              <a:rPr lang="ru-RU" dirty="0"/>
              <a:t>, де </a:t>
            </a:r>
            <a:r>
              <a:rPr lang="ru-RU" dirty="0" err="1"/>
              <a:t>з'являлися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. Для </a:t>
            </a:r>
            <a:r>
              <a:rPr lang="ru-RU" dirty="0" err="1"/>
              <a:t>перемноження</a:t>
            </a:r>
            <a:r>
              <a:rPr lang="ru-RU" dirty="0"/>
              <a:t> </a:t>
            </a:r>
            <a:r>
              <a:rPr lang="ru-RU" dirty="0" err="1"/>
              <a:t>використовувався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головну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складали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осей з «</a:t>
            </a:r>
            <a:r>
              <a:rPr lang="ru-RU" dirty="0" err="1"/>
              <a:t>навернутих</a:t>
            </a:r>
            <a:r>
              <a:rPr lang="ru-RU" dirty="0"/>
              <a:t>» на них </a:t>
            </a:r>
            <a:r>
              <a:rPr lang="ru-RU" dirty="0" err="1"/>
              <a:t>таблицями</a:t>
            </a:r>
            <a:r>
              <a:rPr lang="ru-RU" dirty="0"/>
              <a:t> </a:t>
            </a:r>
            <a:r>
              <a:rPr lang="ru-RU" dirty="0" err="1"/>
              <a:t>множення</a:t>
            </a:r>
            <a:r>
              <a:rPr lang="ru-RU" dirty="0"/>
              <a:t>. </a:t>
            </a:r>
            <a:r>
              <a:rPr lang="ru-RU" dirty="0" err="1"/>
              <a:t>Віднімання</a:t>
            </a:r>
            <a:r>
              <a:rPr lang="ru-RU" dirty="0"/>
              <a:t> </a:t>
            </a:r>
            <a:r>
              <a:rPr lang="ru-RU" dirty="0" err="1"/>
              <a:t>виконувалося</a:t>
            </a:r>
            <a:r>
              <a:rPr lang="ru-RU" dirty="0"/>
              <a:t> </a:t>
            </a:r>
            <a:r>
              <a:rPr lang="ru-RU" dirty="0" err="1"/>
              <a:t>обертанням</a:t>
            </a:r>
            <a:r>
              <a:rPr lang="ru-RU" dirty="0"/>
              <a:t> </a:t>
            </a:r>
            <a:r>
              <a:rPr lang="ru-RU" dirty="0" err="1"/>
              <a:t>настановних</a:t>
            </a:r>
            <a:r>
              <a:rPr lang="ru-RU" dirty="0"/>
              <a:t> </a:t>
            </a:r>
            <a:r>
              <a:rPr lang="ru-RU" dirty="0" err="1"/>
              <a:t>коліс</a:t>
            </a:r>
            <a:r>
              <a:rPr lang="ru-RU" dirty="0"/>
              <a:t> в </a:t>
            </a:r>
            <a:r>
              <a:rPr lang="ru-RU" dirty="0" err="1"/>
              <a:t>зворотному</a:t>
            </a:r>
            <a:r>
              <a:rPr lang="ru-RU" dirty="0"/>
              <a:t> </a:t>
            </a:r>
            <a:r>
              <a:rPr lang="ru-RU" dirty="0" err="1"/>
              <a:t>напрямку</a:t>
            </a:r>
            <a:r>
              <a:rPr lang="ru-RU" dirty="0"/>
              <a:t>, так як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десятків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реверсивним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Насправді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 машина </a:t>
            </a:r>
            <a:r>
              <a:rPr lang="ru-RU" dirty="0" err="1"/>
              <a:t>Шиккарда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простою.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дізнатися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296 х 73,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циліндр</a:t>
            </a:r>
            <a:r>
              <a:rPr lang="ru-RU" dirty="0"/>
              <a:t> в </a:t>
            </a:r>
            <a:r>
              <a:rPr lang="ru-RU" dirty="0" err="1"/>
              <a:t>положенні</a:t>
            </a:r>
            <a:r>
              <a:rPr lang="ru-RU" dirty="0"/>
              <a:t>, яке дозволить </a:t>
            </a:r>
            <a:r>
              <a:rPr lang="ru-RU" dirty="0" err="1"/>
              <a:t>вивести</a:t>
            </a:r>
            <a:r>
              <a:rPr lang="ru-RU" dirty="0"/>
              <a:t> в </a:t>
            </a:r>
            <a:r>
              <a:rPr lang="ru-RU" dirty="0" err="1"/>
              <a:t>верхньому</a:t>
            </a:r>
            <a:r>
              <a:rPr lang="ru-RU" dirty="0"/>
              <a:t> ряду </a:t>
            </a:r>
            <a:r>
              <a:rPr lang="ru-RU" dirty="0" err="1"/>
              <a:t>віконець</a:t>
            </a:r>
            <a:r>
              <a:rPr lang="ru-RU" dirty="0"/>
              <a:t> перший </a:t>
            </a:r>
            <a:r>
              <a:rPr lang="ru-RU" dirty="0" err="1"/>
              <a:t>множник</a:t>
            </a:r>
            <a:r>
              <a:rPr lang="ru-RU" dirty="0"/>
              <a:t>: 000296. </a:t>
            </a:r>
            <a:r>
              <a:rPr lang="ru-RU" dirty="0" err="1"/>
              <a:t>Твір</a:t>
            </a:r>
            <a:r>
              <a:rPr lang="ru-RU" dirty="0"/>
              <a:t> 296 х 3 </a:t>
            </a:r>
            <a:r>
              <a:rPr lang="ru-RU" dirty="0" err="1"/>
              <a:t>вийде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відчинити</a:t>
            </a:r>
            <a:r>
              <a:rPr lang="ru-RU" dirty="0"/>
              <a:t> </a:t>
            </a:r>
            <a:r>
              <a:rPr lang="ru-RU" dirty="0" err="1"/>
              <a:t>віконце</a:t>
            </a:r>
            <a:r>
              <a:rPr lang="ru-RU" dirty="0"/>
              <a:t> </a:t>
            </a:r>
            <a:r>
              <a:rPr lang="ru-RU" dirty="0" err="1"/>
              <a:t>третього</a:t>
            </a:r>
            <a:r>
              <a:rPr lang="ru-RU" dirty="0"/>
              <a:t> ряду і </a:t>
            </a:r>
            <a:r>
              <a:rPr lang="ru-RU" dirty="0" err="1"/>
              <a:t>підсумувати</a:t>
            </a:r>
            <a:r>
              <a:rPr lang="ru-RU" dirty="0"/>
              <a:t> </a:t>
            </a:r>
            <a:r>
              <a:rPr lang="ru-RU" dirty="0" err="1"/>
              <a:t>побачені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, як в </a:t>
            </a:r>
            <a:r>
              <a:rPr lang="ru-RU" dirty="0" err="1"/>
              <a:t>способі</a:t>
            </a:r>
            <a:r>
              <a:rPr lang="ru-RU" dirty="0"/>
              <a:t> </a:t>
            </a:r>
            <a:r>
              <a:rPr lang="ru-RU" dirty="0" err="1"/>
              <a:t>решітки</a:t>
            </a:r>
            <a:r>
              <a:rPr lang="ru-RU" dirty="0"/>
              <a:t> . </a:t>
            </a:r>
            <a:r>
              <a:rPr lang="ru-RU" dirty="0" err="1"/>
              <a:t>Далі</a:t>
            </a:r>
            <a:r>
              <a:rPr lang="ru-RU" dirty="0"/>
              <a:t> точно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відкриваються</a:t>
            </a:r>
            <a:r>
              <a:rPr lang="ru-RU" dirty="0"/>
              <a:t> </a:t>
            </a:r>
            <a:r>
              <a:rPr lang="ru-RU" dirty="0" err="1"/>
              <a:t>віконця</a:t>
            </a:r>
            <a:r>
              <a:rPr lang="ru-RU" dirty="0"/>
              <a:t> </a:t>
            </a:r>
            <a:r>
              <a:rPr lang="ru-RU" dirty="0" err="1"/>
              <a:t>сьомого</a:t>
            </a:r>
            <a:r>
              <a:rPr lang="ru-RU" dirty="0"/>
              <a:t> ряду,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дають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296 х 7 до </a:t>
            </a:r>
            <a:r>
              <a:rPr lang="ru-RU" dirty="0" err="1"/>
              <a:t>якого</a:t>
            </a:r>
            <a:r>
              <a:rPr lang="ru-RU" dirty="0"/>
              <a:t> слава </a:t>
            </a:r>
            <a:r>
              <a:rPr lang="ru-RU" dirty="0" err="1"/>
              <a:t>приписується</a:t>
            </a:r>
            <a:r>
              <a:rPr lang="ru-RU" dirty="0"/>
              <a:t> 0. І </a:t>
            </a:r>
            <a:r>
              <a:rPr lang="ru-RU" dirty="0" err="1"/>
              <a:t>залишиться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знайдені</a:t>
            </a:r>
            <a:r>
              <a:rPr lang="ru-RU" dirty="0"/>
              <a:t> числа на суммирующем </a:t>
            </a:r>
            <a:r>
              <a:rPr lang="ru-RU" dirty="0" err="1"/>
              <a:t>пристрої</a:t>
            </a:r>
            <a:r>
              <a:rPr lang="ru-RU" dirty="0"/>
              <a:t>. Все, результат </a:t>
            </a:r>
            <a:r>
              <a:rPr lang="ru-RU" dirty="0" err="1"/>
              <a:t>готовий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0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165</TotalTime>
  <Words>335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Презентація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Daniil .</dc:creator>
  <cp:lastModifiedBy>Daniil .</cp:lastModifiedBy>
  <cp:revision>9</cp:revision>
  <dcterms:created xsi:type="dcterms:W3CDTF">2021-03-02T15:27:16Z</dcterms:created>
  <dcterms:modified xsi:type="dcterms:W3CDTF">2021-03-02T18:58:06Z</dcterms:modified>
</cp:coreProperties>
</file>