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C55A11"/>
    <a:srgbClr val="502986"/>
    <a:srgbClr val="0D549B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03" d="100"/>
          <a:sy n="103" d="100"/>
        </p:scale>
        <p:origin x="432" y="102"/>
      </p:cViewPr>
      <p:guideLst>
        <p:guide orient="horz" pos="2167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71650" y="1264920"/>
            <a:ext cx="9144000" cy="1172845"/>
          </a:xfrm>
        </p:spPr>
        <p:txBody>
          <a:bodyPr>
            <a:normAutofit fontScale="90000"/>
          </a:bodyPr>
          <a:lstStyle/>
          <a:p>
            <a:r>
              <a:rPr lang="ru-RU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charset="0"/>
                <a:cs typeface="Segoe UI Emoji" panose="020B0502040204020203" charset="0"/>
              </a:rPr>
              <a:t>Проект </a:t>
            </a:r>
            <a:r>
              <a:rPr lang="en-US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charset="0"/>
                <a:cs typeface="Segoe UI Emoji" panose="020B0502040204020203" charset="0"/>
              </a:rPr>
              <a:t>“</a:t>
            </a:r>
            <a:r>
              <a:rPr lang="ru-RU" alt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charset="0"/>
                <a:cs typeface="Segoe UI Emoji" panose="020B0502040204020203" charset="0"/>
              </a:rPr>
              <a:t>Заметки</a:t>
            </a:r>
            <a:r>
              <a:rPr lang="en-US" alt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Emoji" panose="020B0502040204020203" charset="0"/>
                <a:cs typeface="Segoe UI Emoji" panose="020B0502040204020203" charset="0"/>
              </a:rPr>
              <a:t>”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813175" y="3441065"/>
            <a:ext cx="6166485" cy="2042795"/>
          </a:xfrm>
        </p:spPr>
        <p:txBody>
          <a:bodyPr/>
          <a:lstStyle/>
          <a:p>
            <a:pPr algn="l"/>
            <a:r>
              <a:rPr lang="ru-RU" altLang="ru-RU" dirty="0">
                <a:latin typeface="Segoe UI Emoji" panose="020B0502040204020203" charset="0"/>
                <a:cs typeface="Segoe UI Emoji" panose="020B0502040204020203" charset="0"/>
              </a:rPr>
              <a:t>Выполнил:</a:t>
            </a:r>
          </a:p>
          <a:p>
            <a:pPr algn="l"/>
            <a:r>
              <a:rPr lang="ru-RU" altLang="ru-RU" b="1" dirty="0">
                <a:latin typeface="Segoe UI Emoji" panose="020B0502040204020203" charset="0"/>
                <a:cs typeface="Segoe UI Emoji" panose="020B0502040204020203" charset="0"/>
              </a:rPr>
              <a:t>Салтыков Даниил Денисович</a:t>
            </a:r>
            <a:r>
              <a:rPr lang="ru-RU" altLang="ru-RU" dirty="0">
                <a:latin typeface="Segoe UI Emoji" panose="020B0502040204020203" charset="0"/>
                <a:cs typeface="Segoe UI Emoji" panose="020B0502040204020203" charset="0"/>
              </a:rPr>
              <a:t>(ИЭ-72)</a:t>
            </a:r>
          </a:p>
          <a:p>
            <a:pPr algn="l"/>
            <a:r>
              <a:rPr lang="ru-RU" altLang="ru-RU" dirty="0">
                <a:latin typeface="Segoe UI Emoji" panose="020B0502040204020203" charset="0"/>
                <a:cs typeface="Segoe UI Emoji" panose="020B0502040204020203" charset="0"/>
              </a:rPr>
              <a:t>дата начала работы:</a:t>
            </a:r>
            <a:r>
              <a:rPr lang="ru-RU" altLang="ru-RU" b="1" dirty="0">
                <a:latin typeface="Segoe UI Emoji" panose="020B0502040204020203" charset="0"/>
                <a:cs typeface="Segoe UI Emoji" panose="020B0502040204020203" charset="0"/>
              </a:rPr>
              <a:t>17.04.2025 </a:t>
            </a:r>
            <a:endParaRPr lang="ru-RU" altLang="ru-RU" dirty="0">
              <a:latin typeface="Segoe UI Emoji" panose="020B0502040204020203" charset="0"/>
              <a:cs typeface="Segoe UI Emoji" panose="020B0502040204020203" charset="0"/>
            </a:endParaRPr>
          </a:p>
          <a:p>
            <a:pPr algn="l"/>
            <a:r>
              <a:rPr lang="ru-RU" altLang="ru-RU" dirty="0">
                <a:latin typeface="Segoe UI Emoji" panose="020B0502040204020203" charset="0"/>
                <a:cs typeface="Segoe UI Emoji" panose="020B0502040204020203" charset="0"/>
              </a:rPr>
              <a:t>дата окончания работы:</a:t>
            </a:r>
            <a:r>
              <a:rPr lang="ru-RU" altLang="ru-RU" b="1" dirty="0">
                <a:latin typeface="Segoe UI Emoji" panose="020B0502040204020203" charset="0"/>
                <a:cs typeface="Segoe UI Emoji" panose="020B0502040204020203" charset="0"/>
              </a:rPr>
              <a:t>14</a:t>
            </a:r>
            <a:r>
              <a:rPr lang="en-US" altLang="ru-RU" b="1" dirty="0">
                <a:latin typeface="Segoe UI Emoji" panose="020B0502040204020203" charset="0"/>
                <a:cs typeface="Segoe UI Emoji" panose="020B0502040204020203" charset="0"/>
              </a:rPr>
              <a:t>.</a:t>
            </a:r>
            <a:r>
              <a:rPr lang="ru-RU" altLang="ru-RU" b="1" dirty="0">
                <a:latin typeface="Segoe UI Emoji" panose="020B0502040204020203" charset="0"/>
                <a:cs typeface="Segoe UI Emoji" panose="020B0502040204020203" charset="0"/>
              </a:rPr>
              <a:t>05.2025</a:t>
            </a:r>
          </a:p>
        </p:txBody>
      </p:sp>
      <p:sp>
        <p:nvSpPr>
          <p:cNvPr id="9" name="Ромб 8"/>
          <p:cNvSpPr/>
          <p:nvPr/>
        </p:nvSpPr>
        <p:spPr>
          <a:xfrm>
            <a:off x="-652145" y="-35496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0" name="Ромб 9"/>
          <p:cNvSpPr/>
          <p:nvPr/>
        </p:nvSpPr>
        <p:spPr>
          <a:xfrm>
            <a:off x="78740" y="363220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1" name="Ромб 10"/>
          <p:cNvSpPr/>
          <p:nvPr/>
        </p:nvSpPr>
        <p:spPr>
          <a:xfrm>
            <a:off x="833120" y="-33591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2" name="Ромб 11"/>
          <p:cNvSpPr/>
          <p:nvPr/>
        </p:nvSpPr>
        <p:spPr>
          <a:xfrm>
            <a:off x="88265" y="-103187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3" name="Ромб 12"/>
          <p:cNvSpPr/>
          <p:nvPr/>
        </p:nvSpPr>
        <p:spPr>
          <a:xfrm>
            <a:off x="1571625" y="377190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4" name="Ромб 13"/>
          <p:cNvSpPr/>
          <p:nvPr/>
        </p:nvSpPr>
        <p:spPr>
          <a:xfrm>
            <a:off x="-652145" y="1104900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5" name="Ромб 14"/>
          <p:cNvSpPr/>
          <p:nvPr/>
        </p:nvSpPr>
        <p:spPr>
          <a:xfrm>
            <a:off x="823595" y="1104900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6" name="Ромб 15"/>
          <p:cNvSpPr/>
          <p:nvPr/>
        </p:nvSpPr>
        <p:spPr>
          <a:xfrm>
            <a:off x="80010" y="182562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7" name="Ромб 16"/>
          <p:cNvSpPr/>
          <p:nvPr/>
        </p:nvSpPr>
        <p:spPr>
          <a:xfrm>
            <a:off x="2318385" y="-33591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8" name="Ромб 17"/>
          <p:cNvSpPr/>
          <p:nvPr/>
        </p:nvSpPr>
        <p:spPr>
          <a:xfrm>
            <a:off x="1571625" y="-103187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19" name="Ромб 18"/>
          <p:cNvSpPr/>
          <p:nvPr/>
        </p:nvSpPr>
        <p:spPr>
          <a:xfrm>
            <a:off x="-652145" y="2564765"/>
            <a:ext cx="1348740" cy="1332865"/>
          </a:xfrm>
          <a:prstGeom prst="diamond">
            <a:avLst/>
          </a:prstGeom>
          <a:solidFill>
            <a:srgbClr val="502986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0" name="Ромб 19"/>
          <p:cNvSpPr/>
          <p:nvPr/>
        </p:nvSpPr>
        <p:spPr>
          <a:xfrm>
            <a:off x="9681210" y="445960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1" name="Ромб 20"/>
          <p:cNvSpPr/>
          <p:nvPr/>
        </p:nvSpPr>
        <p:spPr>
          <a:xfrm>
            <a:off x="10412095" y="515874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2" name="Ромб 21"/>
          <p:cNvSpPr/>
          <p:nvPr/>
        </p:nvSpPr>
        <p:spPr>
          <a:xfrm>
            <a:off x="11166475" y="445960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3" name="Ромб 22"/>
          <p:cNvSpPr/>
          <p:nvPr/>
        </p:nvSpPr>
        <p:spPr>
          <a:xfrm>
            <a:off x="10421620" y="376364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4" name="Ромб 23"/>
          <p:cNvSpPr/>
          <p:nvPr/>
        </p:nvSpPr>
        <p:spPr>
          <a:xfrm>
            <a:off x="11904980" y="517271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5" name="Ромб 24"/>
          <p:cNvSpPr/>
          <p:nvPr/>
        </p:nvSpPr>
        <p:spPr>
          <a:xfrm>
            <a:off x="9681210" y="590042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6" name="Ромб 25"/>
          <p:cNvSpPr/>
          <p:nvPr/>
        </p:nvSpPr>
        <p:spPr>
          <a:xfrm>
            <a:off x="11156950" y="590042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7" name="Ромб 26"/>
          <p:cNvSpPr/>
          <p:nvPr/>
        </p:nvSpPr>
        <p:spPr>
          <a:xfrm>
            <a:off x="10413365" y="662114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8" name="Ромб 27"/>
          <p:cNvSpPr/>
          <p:nvPr/>
        </p:nvSpPr>
        <p:spPr>
          <a:xfrm>
            <a:off x="11147425" y="302831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29" name="Ромб 28"/>
          <p:cNvSpPr/>
          <p:nvPr/>
        </p:nvSpPr>
        <p:spPr>
          <a:xfrm>
            <a:off x="11904980" y="374459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0" name="Ромб 29"/>
          <p:cNvSpPr/>
          <p:nvPr/>
        </p:nvSpPr>
        <p:spPr>
          <a:xfrm>
            <a:off x="8919210" y="515874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1" name="Ромб 30"/>
          <p:cNvSpPr/>
          <p:nvPr/>
        </p:nvSpPr>
        <p:spPr>
          <a:xfrm>
            <a:off x="8142605" y="5900420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2" name="Ромб 31"/>
          <p:cNvSpPr/>
          <p:nvPr/>
        </p:nvSpPr>
        <p:spPr>
          <a:xfrm>
            <a:off x="8919210" y="6621145"/>
            <a:ext cx="1348740" cy="1332865"/>
          </a:xfrm>
          <a:prstGeom prst="diamond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4" name="Ромб 33"/>
          <p:cNvSpPr/>
          <p:nvPr/>
        </p:nvSpPr>
        <p:spPr>
          <a:xfrm>
            <a:off x="-236855" y="475170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5" name="Ромб 34"/>
          <p:cNvSpPr/>
          <p:nvPr/>
        </p:nvSpPr>
        <p:spPr>
          <a:xfrm>
            <a:off x="494030" y="546989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6" name="Ромб 35"/>
          <p:cNvSpPr/>
          <p:nvPr/>
        </p:nvSpPr>
        <p:spPr>
          <a:xfrm>
            <a:off x="1248410" y="477075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7" name="Ромб 36"/>
          <p:cNvSpPr/>
          <p:nvPr/>
        </p:nvSpPr>
        <p:spPr>
          <a:xfrm>
            <a:off x="503555" y="407479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8" name="Ромб 37"/>
          <p:cNvSpPr/>
          <p:nvPr/>
        </p:nvSpPr>
        <p:spPr>
          <a:xfrm>
            <a:off x="1986915" y="548386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39" name="Ромб 38"/>
          <p:cNvSpPr/>
          <p:nvPr/>
        </p:nvSpPr>
        <p:spPr>
          <a:xfrm>
            <a:off x="-236855" y="621157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0" name="Ромб 39"/>
          <p:cNvSpPr/>
          <p:nvPr/>
        </p:nvSpPr>
        <p:spPr>
          <a:xfrm>
            <a:off x="1238885" y="621157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1" name="Ромб 40"/>
          <p:cNvSpPr/>
          <p:nvPr/>
        </p:nvSpPr>
        <p:spPr>
          <a:xfrm>
            <a:off x="2732405" y="477075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2" name="Ромб 41"/>
          <p:cNvSpPr/>
          <p:nvPr/>
        </p:nvSpPr>
        <p:spPr>
          <a:xfrm>
            <a:off x="1238885" y="332994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3" name="Ромб 42"/>
          <p:cNvSpPr/>
          <p:nvPr/>
        </p:nvSpPr>
        <p:spPr>
          <a:xfrm>
            <a:off x="1986915" y="407479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4" name="Ромб 43"/>
          <p:cNvSpPr/>
          <p:nvPr/>
        </p:nvSpPr>
        <p:spPr>
          <a:xfrm>
            <a:off x="-998855" y="546989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5" name="Ромб 44"/>
          <p:cNvSpPr/>
          <p:nvPr/>
        </p:nvSpPr>
        <p:spPr>
          <a:xfrm>
            <a:off x="3487420" y="5474335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6" name="Ромб 45"/>
          <p:cNvSpPr/>
          <p:nvPr/>
        </p:nvSpPr>
        <p:spPr>
          <a:xfrm>
            <a:off x="2732405" y="621157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sp>
        <p:nvSpPr>
          <p:cNvPr id="47" name="Ромб 46"/>
          <p:cNvSpPr/>
          <p:nvPr/>
        </p:nvSpPr>
        <p:spPr>
          <a:xfrm>
            <a:off x="4255135" y="6211570"/>
            <a:ext cx="1348740" cy="1332865"/>
          </a:xfrm>
          <a:prstGeom prst="diamond">
            <a:avLst/>
          </a:prstGeom>
          <a:solidFill>
            <a:srgbClr val="C55A1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altLang="en-US"/>
          </a:p>
        </p:txBody>
      </p:sp>
      <p:pic>
        <p:nvPicPr>
          <p:cNvPr id="49" name="Изображение 47">
            <a:extLst>
              <a:ext uri="{FF2B5EF4-FFF2-40B4-BE49-F238E27FC236}">
                <a16:creationId xmlns:a16="http://schemas.microsoft.com/office/drawing/2014/main" id="{40377679-41DC-4D42-82EC-1A14C183A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48" y="76251"/>
            <a:ext cx="1997112" cy="19443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22AF79-DE82-45E7-A170-5B41E1AA2E2A}"/>
              </a:ext>
            </a:extLst>
          </p:cNvPr>
          <p:cNvSpPr/>
          <p:nvPr/>
        </p:nvSpPr>
        <p:spPr>
          <a:xfrm>
            <a:off x="1418253" y="3985910"/>
            <a:ext cx="10678108" cy="1887959"/>
          </a:xfrm>
          <a:prstGeom prst="roundRect">
            <a:avLst/>
          </a:prstGeom>
          <a:solidFill>
            <a:srgbClr val="C55A11"/>
          </a:solidFill>
          <a:ln w="38100">
            <a:solidFill>
              <a:srgbClr val="5029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FAAAF7-652E-46E4-B10B-541242C9845E}"/>
              </a:ext>
            </a:extLst>
          </p:cNvPr>
          <p:cNvSpPr/>
          <p:nvPr/>
        </p:nvSpPr>
        <p:spPr>
          <a:xfrm>
            <a:off x="1377965" y="1724398"/>
            <a:ext cx="10678108" cy="1887959"/>
          </a:xfrm>
          <a:prstGeom prst="roundRect">
            <a:avLst/>
          </a:prstGeom>
          <a:solidFill>
            <a:srgbClr val="C55A11"/>
          </a:solidFill>
          <a:ln w="38100">
            <a:solidFill>
              <a:srgbClr val="50298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E0B5D-E0E9-49F2-8139-DFF3122B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E2942-E394-48AE-AAAE-C82A3C7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07" y="1724398"/>
            <a:ext cx="10515600" cy="4351338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Краткое описание темы проекта:</a:t>
            </a:r>
            <a:endParaRPr lang="ru-RU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ru-RU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моём проекте я разработал приложение для создания заметок и управления ими с помощью языка программирования Python. Это приложение позволяет пользователям удобно записывать информацию, ред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актировать и структурировать её.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ru-RU" b="0" i="0" dirty="0">
              <a:solidFill>
                <a:schemeClr val="bg1">
                  <a:lumMod val="7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Актуальность и значимость исследования:</a:t>
            </a:r>
            <a:r>
              <a:rPr lang="ru-RU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457200" lvl="1" indent="0" algn="just">
              <a:buNone/>
            </a:pPr>
            <a:r>
              <a:rPr lang="ru-RU" b="0" i="0" dirty="0">
                <a:solidFill>
                  <a:schemeClr val="bg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современном мире, где информация играет ключевую роль, эффективные инструменты для управления заметками становятся всё более важными. </a:t>
            </a:r>
            <a:r>
              <a:rPr lang="ru-RU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Ведь за день мы получаем много полезной и нужной информации которую нам необходимо структурировать.</a:t>
            </a:r>
            <a:endParaRPr lang="ru-RU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12" name="Изображение 47">
            <a:extLst>
              <a:ext uri="{FF2B5EF4-FFF2-40B4-BE49-F238E27FC236}">
                <a16:creationId xmlns:a16="http://schemas.microsoft.com/office/drawing/2014/main" id="{1EBBB0C8-BDBF-4722-A15F-901B53C26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64" y="76251"/>
            <a:ext cx="1548696" cy="150775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B78F3EF-69AF-4700-8932-0833AFD9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" y="2074328"/>
            <a:ext cx="1188098" cy="118809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74E7900-502E-403E-9785-488837513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9202" y="4312298"/>
            <a:ext cx="1433804" cy="143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510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22AF79-DE82-45E7-A170-5B41E1AA2E2A}"/>
              </a:ext>
            </a:extLst>
          </p:cNvPr>
          <p:cNvSpPr/>
          <p:nvPr/>
        </p:nvSpPr>
        <p:spPr>
          <a:xfrm>
            <a:off x="1399592" y="3754600"/>
            <a:ext cx="10678108" cy="2021697"/>
          </a:xfrm>
          <a:prstGeom prst="roundRect">
            <a:avLst/>
          </a:prstGeom>
          <a:solidFill>
            <a:srgbClr val="502986"/>
          </a:solidFill>
          <a:ln w="38100">
            <a:solidFill>
              <a:srgbClr val="C55A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FAAAF7-652E-46E4-B10B-541242C9845E}"/>
              </a:ext>
            </a:extLst>
          </p:cNvPr>
          <p:cNvSpPr/>
          <p:nvPr/>
        </p:nvSpPr>
        <p:spPr>
          <a:xfrm>
            <a:off x="1399592" y="1745345"/>
            <a:ext cx="10678108" cy="1626701"/>
          </a:xfrm>
          <a:prstGeom prst="roundRect">
            <a:avLst/>
          </a:prstGeom>
          <a:solidFill>
            <a:srgbClr val="502986"/>
          </a:solidFill>
          <a:ln w="38100">
            <a:solidFill>
              <a:srgbClr val="C55A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E0B5D-E0E9-49F2-8139-DFF3122B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E2942-E394-48AE-AAAE-C82A3C7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46" y="1794778"/>
            <a:ext cx="10515600" cy="4351338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Основная цель проекта:</a:t>
            </a:r>
            <a:endParaRPr lang="ru-RU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just">
              <a:buNone/>
            </a:pP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Моя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основная цель заключалась в создании удобного и функционального приложения для заметок, которое будет помогать структурировать информаци</a:t>
            </a:r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ю</a:t>
            </a:r>
            <a:endParaRPr lang="ru-RU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algn="l">
              <a:buNone/>
            </a:pPr>
            <a:endParaRPr lang="ru-RU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ru-RU" b="1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Конкретные задачи, которые необходимо решить:</a:t>
            </a: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Определить требования к приложению.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Реализовать интерфейс пользователя.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Обеспечить возможность сохранения и редактирования заметок.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Провести тестирование и отладку приложения.</a:t>
            </a:r>
          </a:p>
          <a:p>
            <a:pPr algn="l"/>
            <a:endParaRPr lang="ru-RU" dirty="0"/>
          </a:p>
        </p:txBody>
      </p:sp>
      <p:pic>
        <p:nvPicPr>
          <p:cNvPr id="4" name="Изображение 47">
            <a:extLst>
              <a:ext uri="{FF2B5EF4-FFF2-40B4-BE49-F238E27FC236}">
                <a16:creationId xmlns:a16="http://schemas.microsoft.com/office/drawing/2014/main" id="{CD2D6A4B-C18F-42A8-AF7A-7DF40D6C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64" y="76251"/>
            <a:ext cx="1548696" cy="15077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04F3167-08E6-4928-867A-7F1168368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22" y="2049596"/>
            <a:ext cx="1239416" cy="123941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628C3C-6043-4434-A8F5-68C613254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4188112"/>
            <a:ext cx="1125117" cy="112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2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FAAAF7-652E-46E4-B10B-541242C9845E}"/>
              </a:ext>
            </a:extLst>
          </p:cNvPr>
          <p:cNvSpPr/>
          <p:nvPr/>
        </p:nvSpPr>
        <p:spPr>
          <a:xfrm>
            <a:off x="1418253" y="1611022"/>
            <a:ext cx="10678108" cy="1626701"/>
          </a:xfrm>
          <a:prstGeom prst="roundRect">
            <a:avLst/>
          </a:prstGeom>
          <a:solidFill>
            <a:srgbClr val="548235"/>
          </a:solidFill>
          <a:ln w="38100">
            <a:solidFill>
              <a:srgbClr val="C55A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22AF79-DE82-45E7-A170-5B41E1AA2E2A}"/>
              </a:ext>
            </a:extLst>
          </p:cNvPr>
          <p:cNvSpPr/>
          <p:nvPr/>
        </p:nvSpPr>
        <p:spPr>
          <a:xfrm>
            <a:off x="1418253" y="3620277"/>
            <a:ext cx="10678108" cy="1626701"/>
          </a:xfrm>
          <a:prstGeom prst="roundRect">
            <a:avLst/>
          </a:prstGeom>
          <a:solidFill>
            <a:srgbClr val="548235"/>
          </a:solidFill>
          <a:ln w="38100">
            <a:solidFill>
              <a:srgbClr val="C55A1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E2942-E394-48AE-AAAE-C82A3C7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507" y="1697780"/>
            <a:ext cx="10515600" cy="3695316"/>
          </a:xfrm>
        </p:spPr>
        <p:txBody>
          <a:bodyPr>
            <a:normAutofit/>
          </a:bodyPr>
          <a:lstStyle/>
          <a:p>
            <a:pPr algn="l"/>
            <a:r>
              <a:rPr lang="ru-RU" sz="3200" b="1" i="0" dirty="0">
                <a:solidFill>
                  <a:srgbClr val="D1D5DB"/>
                </a:solidFill>
                <a:effectLst/>
                <a:latin typeface="__Inter_d65c78"/>
              </a:rPr>
              <a:t>Описание методов и инструментов, использованных в проекте</a:t>
            </a:r>
            <a:r>
              <a:rPr lang="ru-RU" sz="3200" b="0" i="0" dirty="0">
                <a:solidFill>
                  <a:srgbClr val="D1D5DB"/>
                </a:solidFill>
                <a:effectLst/>
                <a:latin typeface="__Inter_d65c78"/>
              </a:rPr>
              <a:t>: я использовал Python, библиотеку </a:t>
            </a:r>
            <a:r>
              <a:rPr lang="en-US" sz="3200" b="0" i="0" dirty="0">
                <a:solidFill>
                  <a:srgbClr val="D1D5DB"/>
                </a:solidFill>
                <a:effectLst/>
                <a:latin typeface="__Inter_d65c78"/>
              </a:rPr>
              <a:t>FLET</a:t>
            </a:r>
            <a:r>
              <a:rPr lang="ru-RU" sz="3200" b="0" i="0" dirty="0">
                <a:solidFill>
                  <a:srgbClr val="D1D5DB"/>
                </a:solidFill>
                <a:effectLst/>
                <a:latin typeface="__Inter_d65c78"/>
              </a:rPr>
              <a:t> и другие инструменты.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D1D5DB"/>
              </a:solidFill>
              <a:latin typeface="__Inter_d65c78"/>
            </a:endParaRPr>
          </a:p>
          <a:p>
            <a:pPr algn="l"/>
            <a:endParaRPr lang="ru-RU" sz="2000" b="0" i="0" dirty="0">
              <a:solidFill>
                <a:srgbClr val="D1D5DB"/>
              </a:solidFill>
              <a:effectLst/>
              <a:latin typeface="__Inter_d65c78"/>
            </a:endParaRPr>
          </a:p>
          <a:p>
            <a:pPr algn="l">
              <a:spcBef>
                <a:spcPts val="0"/>
              </a:spcBef>
            </a:pPr>
            <a:r>
              <a:rPr lang="ru-RU" b="1" i="0" dirty="0">
                <a:solidFill>
                  <a:srgbClr val="D1D5DB"/>
                </a:solidFill>
                <a:effectLst/>
                <a:latin typeface="__Inter_d65c78"/>
              </a:rPr>
              <a:t>Обоснование выбора </a:t>
            </a:r>
            <a:r>
              <a:rPr lang="ru-RU" b="1" dirty="0">
                <a:solidFill>
                  <a:srgbClr val="D1D5DB"/>
                </a:solidFill>
                <a:latin typeface="__Inter_d65c78"/>
              </a:rPr>
              <a:t>темы, методов и проекта</a:t>
            </a:r>
            <a:r>
              <a:rPr lang="ru-RU" b="0" i="0" dirty="0">
                <a:solidFill>
                  <a:srgbClr val="D1D5DB"/>
                </a:solidFill>
                <a:effectLst/>
                <a:latin typeface="__Inter_d65c78"/>
              </a:rPr>
              <a:t>: </a:t>
            </a:r>
          </a:p>
          <a:p>
            <a:pPr algn="just"/>
            <a:r>
              <a:rPr lang="ru-RU" b="0" i="0" dirty="0">
                <a:solidFill>
                  <a:srgbClr val="D1D5DB"/>
                </a:solidFill>
                <a:effectLst/>
                <a:latin typeface="__Inter_d65c78"/>
              </a:rPr>
              <a:t>я выбрал такую тему</a:t>
            </a:r>
            <a:r>
              <a:rPr lang="ru-RU" dirty="0">
                <a:solidFill>
                  <a:srgbClr val="D1D5DB"/>
                </a:solidFill>
                <a:latin typeface="__Inter_d65c78"/>
              </a:rPr>
              <a:t>, </a:t>
            </a:r>
            <a:r>
              <a:rPr lang="ru-RU" b="0" i="0" dirty="0">
                <a:solidFill>
                  <a:srgbClr val="D1D5DB"/>
                </a:solidFill>
                <a:effectLst/>
                <a:latin typeface="__Inter_d65c78"/>
              </a:rPr>
              <a:t>потому что она мне очен</a:t>
            </a:r>
            <a:r>
              <a:rPr lang="ru-RU" dirty="0">
                <a:solidFill>
                  <a:srgbClr val="D1D5DB"/>
                </a:solidFill>
                <a:latin typeface="__Inter_d65c78"/>
              </a:rPr>
              <a:t>ь понравилась своей</a:t>
            </a:r>
            <a:r>
              <a:rPr lang="ru-RU" b="0" i="0" dirty="0">
                <a:solidFill>
                  <a:srgbClr val="D1D5DB"/>
                </a:solidFill>
                <a:effectLst/>
                <a:latin typeface="__Inter_d65c78"/>
              </a:rPr>
              <a:t> простатой использования </a:t>
            </a:r>
            <a:r>
              <a:rPr lang="ru-RU" dirty="0">
                <a:solidFill>
                  <a:srgbClr val="D1D5DB"/>
                </a:solidFill>
                <a:latin typeface="__Inter_d65c78"/>
              </a:rPr>
              <a:t>и </a:t>
            </a:r>
            <a:r>
              <a:rPr lang="ru-RU" b="0" i="0" dirty="0">
                <a:solidFill>
                  <a:srgbClr val="D1D5DB"/>
                </a:solidFill>
                <a:effectLst/>
                <a:latin typeface="__Inter_d65c78"/>
              </a:rPr>
              <a:t>доступностью.</a:t>
            </a:r>
          </a:p>
          <a:p>
            <a:pPr marL="457200" lvl="1" indent="0" algn="l">
              <a:buNone/>
            </a:pPr>
            <a:endParaRPr lang="ru-RU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E0B5D-E0E9-49F2-8139-DFF3122B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 инструменты</a:t>
            </a:r>
          </a:p>
        </p:txBody>
      </p:sp>
      <p:pic>
        <p:nvPicPr>
          <p:cNvPr id="10" name="Изображение 47">
            <a:extLst>
              <a:ext uri="{FF2B5EF4-FFF2-40B4-BE49-F238E27FC236}">
                <a16:creationId xmlns:a16="http://schemas.microsoft.com/office/drawing/2014/main" id="{14F2CB61-FACE-4A07-9F6E-029D0C00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64" y="76251"/>
            <a:ext cx="1548696" cy="15077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F013907-8059-4FDC-8408-0B08A3F5A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64" y="1820910"/>
            <a:ext cx="1206923" cy="120692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A1D87B1-5412-464A-A64B-BDF85A5EA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39" y="3833358"/>
            <a:ext cx="1119284" cy="111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41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FAAAF7-652E-46E4-B10B-541242C9845E}"/>
              </a:ext>
            </a:extLst>
          </p:cNvPr>
          <p:cNvSpPr/>
          <p:nvPr/>
        </p:nvSpPr>
        <p:spPr>
          <a:xfrm>
            <a:off x="1446246" y="1611022"/>
            <a:ext cx="10678108" cy="1626701"/>
          </a:xfrm>
          <a:prstGeom prst="roundRect">
            <a:avLst/>
          </a:prstGeom>
          <a:solidFill>
            <a:srgbClr val="C55A11"/>
          </a:solidFill>
          <a:ln w="38100">
            <a:solidFill>
              <a:srgbClr val="5482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2922AF79-DE82-45E7-A170-5B41E1AA2E2A}"/>
              </a:ext>
            </a:extLst>
          </p:cNvPr>
          <p:cNvSpPr/>
          <p:nvPr/>
        </p:nvSpPr>
        <p:spPr>
          <a:xfrm>
            <a:off x="1446246" y="3620277"/>
            <a:ext cx="10678108" cy="2901821"/>
          </a:xfrm>
          <a:prstGeom prst="roundRect">
            <a:avLst/>
          </a:prstGeom>
          <a:solidFill>
            <a:srgbClr val="C55A11"/>
          </a:solidFill>
          <a:ln w="38100">
            <a:solidFill>
              <a:srgbClr val="54823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E0B5D-E0E9-49F2-8139-DFF3122B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</a:p>
        </p:txBody>
      </p:sp>
      <p:pic>
        <p:nvPicPr>
          <p:cNvPr id="10" name="Изображение 47">
            <a:extLst>
              <a:ext uri="{FF2B5EF4-FFF2-40B4-BE49-F238E27FC236}">
                <a16:creationId xmlns:a16="http://schemas.microsoft.com/office/drawing/2014/main" id="{14F2CB61-FACE-4A07-9F6E-029D0C00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64" y="76251"/>
            <a:ext cx="1548696" cy="15077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1F28E15-12C3-4E8C-B9F7-B8FFD6DA6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726161"/>
            <a:ext cx="1221922" cy="12219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3019AD4-F214-42D4-B0E2-639300DF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4375862"/>
            <a:ext cx="1221922" cy="1221922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447E2942-E394-48AE-AAAE-C82A3C7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4151" y="1828409"/>
            <a:ext cx="10515600" cy="4581722"/>
          </a:xfrm>
        </p:spPr>
        <p:txBody>
          <a:bodyPr>
            <a:normAutofit/>
          </a:bodyPr>
          <a:lstStyle/>
          <a:p>
            <a:pPr algn="l"/>
            <a:r>
              <a:rPr lang="ru-RU" sz="3200" i="0" dirty="0">
                <a:solidFill>
                  <a:srgbClr val="D1D5DB"/>
                </a:solidFill>
                <a:effectLst/>
                <a:latin typeface="__Inter_d65c78"/>
              </a:rPr>
              <a:t>Я сделал </a:t>
            </a:r>
            <a:r>
              <a:rPr lang="ru-RU" sz="3200" b="1" i="0" dirty="0">
                <a:solidFill>
                  <a:srgbClr val="D1D5DB"/>
                </a:solidFill>
                <a:effectLst/>
                <a:latin typeface="__Inter_d65c78"/>
              </a:rPr>
              <a:t>приложение</a:t>
            </a:r>
            <a:r>
              <a:rPr lang="ru-RU" sz="3200" i="0" dirty="0">
                <a:solidFill>
                  <a:srgbClr val="D1D5DB"/>
                </a:solidFill>
                <a:effectLst/>
                <a:latin typeface="__Inter_d65c78"/>
              </a:rPr>
              <a:t> с помощью </a:t>
            </a:r>
            <a:r>
              <a:rPr lang="en-US" sz="3200" b="1" i="0" dirty="0">
                <a:solidFill>
                  <a:srgbClr val="D1D5DB"/>
                </a:solidFill>
                <a:effectLst/>
                <a:latin typeface="__Inter_d65c78"/>
              </a:rPr>
              <a:t>FLET</a:t>
            </a:r>
            <a:r>
              <a:rPr lang="ru-RU" sz="3200" i="0" dirty="0">
                <a:solidFill>
                  <a:srgbClr val="D1D5DB"/>
                </a:solidFill>
                <a:effectLst/>
                <a:latin typeface="__Inter_d65c78"/>
              </a:rPr>
              <a:t> которое исполняет функцию </a:t>
            </a:r>
            <a:r>
              <a:rPr lang="ru-RU" sz="3200" b="1" i="0" dirty="0">
                <a:solidFill>
                  <a:srgbClr val="D1D5DB"/>
                </a:solidFill>
                <a:effectLst/>
                <a:latin typeface="__Inter_d65c78"/>
              </a:rPr>
              <a:t>заметок</a:t>
            </a:r>
            <a:r>
              <a:rPr lang="ru-RU" sz="3200" i="0" dirty="0">
                <a:solidFill>
                  <a:srgbClr val="D1D5DB"/>
                </a:solidFill>
                <a:effectLst/>
                <a:latin typeface="__Inter_d65c78"/>
              </a:rPr>
              <a:t>, то есть </a:t>
            </a:r>
            <a:r>
              <a:rPr lang="ru-RU" sz="3200" b="1" i="0" dirty="0">
                <a:solidFill>
                  <a:srgbClr val="D1D5DB"/>
                </a:solidFill>
                <a:effectLst/>
                <a:latin typeface="__Inter_d65c78"/>
              </a:rPr>
              <a:t>структурирует информацию.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ru-RU" sz="2000" dirty="0">
              <a:solidFill>
                <a:srgbClr val="D1D5DB"/>
              </a:solidFill>
              <a:latin typeface="__Inter_d65c78"/>
            </a:endParaRPr>
          </a:p>
          <a:p>
            <a:pPr algn="l"/>
            <a:endParaRPr lang="ru-RU" sz="2000" b="0" i="0" dirty="0">
              <a:solidFill>
                <a:srgbClr val="D1D5DB"/>
              </a:solidFill>
              <a:effectLst/>
              <a:latin typeface="__Inter_d65c78"/>
            </a:endParaRPr>
          </a:p>
          <a:p>
            <a:pPr algn="l"/>
            <a:r>
              <a:rPr lang="ru-RU" sz="2400" b="1" dirty="0">
                <a:solidFill>
                  <a:srgbClr val="D1D5DB"/>
                </a:solidFill>
                <a:latin typeface="__Inter_d65c78"/>
                <a:cs typeface="Arial" panose="020B0604020202020204" pitchFamily="34" charset="0"/>
              </a:rPr>
              <a:t>Моё приложение исполняет несколько функций таких как: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D1D5DB"/>
                </a:solidFill>
                <a:latin typeface="__Inter_d65c78"/>
                <a:cs typeface="Arial" panose="020B0604020202020204" pitchFamily="34" charset="0"/>
              </a:rPr>
              <a:t>д</a:t>
            </a:r>
            <a:r>
              <a:rPr lang="ru-RU" sz="2400" b="1" i="0" dirty="0">
                <a:solidFill>
                  <a:srgbClr val="D1D5DB"/>
                </a:solidFill>
                <a:effectLst/>
                <a:latin typeface="__Inter_d65c78"/>
                <a:cs typeface="Arial" panose="020B0604020202020204" pitchFamily="34" charset="0"/>
              </a:rPr>
              <a:t>обавление заметок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D1D5DB"/>
                </a:solidFill>
                <a:effectLst/>
                <a:latin typeface="__Inter_d65c78"/>
                <a:cs typeface="Arial" panose="020B0604020202020204" pitchFamily="34" charset="0"/>
              </a:rPr>
              <a:t>удаление заметок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D1D5DB"/>
                </a:solidFill>
                <a:effectLst/>
                <a:latin typeface="__Inter_d65c78"/>
                <a:cs typeface="Arial" panose="020B0604020202020204" pitchFamily="34" charset="0"/>
              </a:rPr>
              <a:t>просмотр существующих заметок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D1D5DB"/>
                </a:solidFill>
                <a:effectLst/>
                <a:latin typeface="__Inter_d65c78"/>
                <a:cs typeface="Arial" panose="020B0604020202020204" pitchFamily="34" charset="0"/>
              </a:rPr>
              <a:t>редактирование заметок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1" i="0" dirty="0">
                <a:solidFill>
                  <a:srgbClr val="D1D5DB"/>
                </a:solidFill>
                <a:effectLst/>
                <a:latin typeface="__Inter_d65c78"/>
                <a:cs typeface="Arial" panose="020B0604020202020204" pitchFamily="34" charset="0"/>
              </a:rPr>
              <a:t>изменение темы приложения</a:t>
            </a:r>
            <a:endParaRPr lang="ru-RU" sz="2400" b="0" i="0" dirty="0">
              <a:solidFill>
                <a:schemeClr val="bg1">
                  <a:lumMod val="85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843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CFFAAAF7-652E-46E4-B10B-541242C9845E}"/>
              </a:ext>
            </a:extLst>
          </p:cNvPr>
          <p:cNvSpPr/>
          <p:nvPr/>
        </p:nvSpPr>
        <p:spPr>
          <a:xfrm>
            <a:off x="1420975" y="1679116"/>
            <a:ext cx="10678108" cy="2668948"/>
          </a:xfrm>
          <a:prstGeom prst="roundRect">
            <a:avLst/>
          </a:prstGeom>
          <a:solidFill>
            <a:srgbClr val="548235"/>
          </a:solidFill>
          <a:ln w="3810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7E2942-E394-48AE-AAAE-C82A3C7B7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3483" y="1679116"/>
            <a:ext cx="10515600" cy="2827569"/>
          </a:xfrm>
        </p:spPr>
        <p:txBody>
          <a:bodyPr>
            <a:normAutofit/>
          </a:bodyPr>
          <a:lstStyle/>
          <a:p>
            <a:pPr algn="l"/>
            <a:r>
              <a:rPr lang="ru-RU" sz="4400" i="0" dirty="0">
                <a:solidFill>
                  <a:srgbClr val="D1D5DB"/>
                </a:solidFill>
                <a:effectLst/>
                <a:latin typeface="__Inter_d65c78"/>
              </a:rPr>
              <a:t>Я считаю, что у моего приложения есть перспективы на будущее и его можно расширять. </a:t>
            </a:r>
            <a:r>
              <a:rPr lang="ru-RU" sz="4400" dirty="0">
                <a:solidFill>
                  <a:srgbClr val="D1D5DB"/>
                </a:solidFill>
                <a:latin typeface="__Inter_d65c78"/>
              </a:rPr>
              <a:t>Л</a:t>
            </a:r>
            <a:r>
              <a:rPr lang="ru-RU" sz="4400" i="0" dirty="0">
                <a:solidFill>
                  <a:srgbClr val="D1D5DB"/>
                </a:solidFill>
                <a:effectLst/>
                <a:latin typeface="__Inter_d65c78"/>
              </a:rPr>
              <a:t>етом </a:t>
            </a:r>
            <a:r>
              <a:rPr lang="ru-RU" sz="4400" dirty="0">
                <a:solidFill>
                  <a:srgbClr val="D1D5DB"/>
                </a:solidFill>
                <a:latin typeface="__Inter_d65c78"/>
              </a:rPr>
              <a:t>я</a:t>
            </a:r>
            <a:r>
              <a:rPr lang="ru-RU" sz="4400" i="0" dirty="0">
                <a:solidFill>
                  <a:srgbClr val="D1D5DB"/>
                </a:solidFill>
                <a:effectLst/>
                <a:latin typeface="__Inter_d65c78"/>
              </a:rPr>
              <a:t> планирую заняться улучшением моего приложения.</a:t>
            </a:r>
            <a:endParaRPr lang="ru-RU" sz="4400" dirty="0">
              <a:solidFill>
                <a:srgbClr val="D1D5DB"/>
              </a:solidFill>
              <a:latin typeface="__Inter_d65c78"/>
            </a:endParaRPr>
          </a:p>
          <a:p>
            <a:pPr algn="l"/>
            <a:endParaRPr lang="ru-RU" sz="2000" b="0" i="0" dirty="0">
              <a:solidFill>
                <a:srgbClr val="D1D5DB"/>
              </a:solidFill>
              <a:effectLst/>
              <a:latin typeface="__Inter_d65c78"/>
            </a:endParaRPr>
          </a:p>
          <a:p>
            <a:pPr algn="l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8E0B5D-E0E9-49F2-8139-DFF3122BA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</a:t>
            </a:r>
          </a:p>
        </p:txBody>
      </p:sp>
      <p:pic>
        <p:nvPicPr>
          <p:cNvPr id="10" name="Изображение 47">
            <a:extLst>
              <a:ext uri="{FF2B5EF4-FFF2-40B4-BE49-F238E27FC236}">
                <a16:creationId xmlns:a16="http://schemas.microsoft.com/office/drawing/2014/main" id="{14F2CB61-FACE-4A07-9F6E-029D0C000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664" y="76251"/>
            <a:ext cx="1548696" cy="1507757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FA26EF2-5AAF-45B5-84E7-D4DEBA745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47" y="4419601"/>
            <a:ext cx="2438400" cy="2438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6D95F09-DE05-4099-B455-1878D127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960" y="4439814"/>
            <a:ext cx="2438400" cy="243840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894648-7189-4A7F-BAD0-EB661799FC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86" y="2401854"/>
            <a:ext cx="1223471" cy="1223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265</Words>
  <Application>Microsoft Office PowerPoint</Application>
  <PresentationFormat>Широкоэкранный</PresentationFormat>
  <Paragraphs>38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4" baseType="lpstr">
      <vt:lpstr>微软雅黑</vt:lpstr>
      <vt:lpstr>__Inter_d65c78</vt:lpstr>
      <vt:lpstr>Arial</vt:lpstr>
      <vt:lpstr>Calibri</vt:lpstr>
      <vt:lpstr>Calibri Light</vt:lpstr>
      <vt:lpstr>Segoe UI Emoji</vt:lpstr>
      <vt:lpstr>Times New Roman</vt:lpstr>
      <vt:lpstr>Office Theme</vt:lpstr>
      <vt:lpstr>Проект “Заметки”</vt:lpstr>
      <vt:lpstr>Введение</vt:lpstr>
      <vt:lpstr>Цель и задачи проекта</vt:lpstr>
      <vt:lpstr>Методы и инструменты</vt:lpstr>
      <vt:lpstr>Результаты</vt:lpstr>
      <vt:lpstr>Перспективы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Unicum_Student</dc:creator>
  <cp:lastModifiedBy>Денис С</cp:lastModifiedBy>
  <cp:revision>14</cp:revision>
  <dcterms:created xsi:type="dcterms:W3CDTF">2025-04-17T03:33:27Z</dcterms:created>
  <dcterms:modified xsi:type="dcterms:W3CDTF">2025-05-14T14:57:17Z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1049-12.2.0.20796</vt:lpwstr>
  </property>
  <property fmtid="{D5CDD505-2E9C-101B-9397-08002B2CF9AE}" pid="3" name="ICV">
    <vt:lpwstr>B959DD6CA2354C1586F270B8B55B086D_11</vt:lpwstr>
  </property>
</Properties>
</file>