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D8C51-003A-4EE3-BBC4-C9A4A096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95DEF4-F7D0-482D-BE4C-21BB924AF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337AB-4065-442F-88E0-70579C0C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41D73-254E-4477-8773-B119AF75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F7F3C-FD06-4A82-9792-644FDC8A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32F74-55A7-4A98-81F6-A5ECA67F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036F5C-03C8-42FC-B92B-14096D66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D995E-5972-44D4-B941-FFC30140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50787-8EC4-4135-B64D-11B6A5F3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E61A5F-7924-40F4-A445-6A22149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1CDF49-E80B-432A-9ED7-24AC0D3EF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4EF7C-D9D4-4082-9F7E-85AEECE6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6103F-F7F0-459C-B273-4FB6A99B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559CD-D01C-44FC-9543-568B368D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A69EB-9E8D-42D3-A90C-7C6DFA39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3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881-9442-4B01-B99C-8C7075F9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FD03C-294E-4D30-8D70-CB2A8D10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4187E-8677-4623-ACBB-85B7101C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0886B-0558-4681-A7CE-2539CD92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3C8EBB-BFCA-4EE9-A185-F190C9B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01855-DBE9-481C-A1F2-DF0B45DE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AF183-1A83-468A-8C90-DD77475E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CA5BF-839D-4109-AAC0-60BBA3CC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64F279-E865-404E-A53E-4DC9034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06649-423F-4257-8472-E89A6A7B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5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C9034-362E-4953-BEAA-AEB6A882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BA812-99DD-4DD3-9B45-62448929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5BF979-3242-4834-8977-9657E3D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494DA0-B2F0-43BE-9E4D-777D5BA8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BE7A3-76C5-4D0A-A5DA-F03DD52A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80670-191D-4379-AEAD-D5CDD13F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909B3-97A5-4269-BBDA-B8919BFE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D04F2-BC1B-4EDB-BABA-8115371FD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1A6AE-F66A-49A8-9D18-8AC762BC5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A299E-1DD9-4666-B90B-5B2CADA77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3C3F3-F1AE-4F55-9084-039FBA828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E0C084-8C67-47F6-848E-7F2E7BA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57E0CA-FCDB-4890-AB35-F0053F04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E1A4F0-AB0D-48BC-9FE0-CC6A3307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F42EB-D7F1-4A74-A30B-1456A1A1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E770C8-1D67-4FB2-9E25-A843862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366251-3AE5-432C-9A13-3C078EC4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971B29-2703-4CEB-87C0-480FC167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66C056-4024-4D78-AA7F-324ACB7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D0A465-691A-4954-8739-FF552887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8A5D08-1271-406A-93F6-4D6EE49F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19B8E-4494-4DB6-ABC2-BB6560DB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5D7F9-BD64-4CE1-BC5F-A337BECE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9F1FE1-D729-412D-9B5A-19878E2A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4D6AB6-706C-43B3-8DA1-5838ACA9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30FC71-1EDF-4FC8-9FC2-77BD8BA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621F5-B34A-4458-AA04-61A2AFC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7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9EEEA-3730-485B-90EA-1F63118C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12ABAD-7612-4BE3-A992-532195A2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031382-0D9D-48B3-A573-413390690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AC73A5-8A75-4795-83A7-6FF799DE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F2420C-09E7-4455-BB8F-1FEA321A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E189F1-3F48-434C-A3B6-21547E75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0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30D14-FBE4-4CA8-8F40-4C70B9BE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46E35-B675-457E-8D85-089D8F73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F4997-22FB-40EB-9BE0-1D56F348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3144-1EA2-4D17-ADB2-6F01B37809A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0467D-1AE4-467B-8875-1A7712008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35DB5-F676-4EFA-85F3-D53BE379E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1314-F852-4C75-B1BF-FC9822ABC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6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FCC70-1378-4CE8-997A-BEB392CC5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148"/>
            <a:ext cx="9144000" cy="4039704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рынка заведений общественного питания Москвы в июне 2022 г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0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FAAC5-E60B-4C77-B1F3-69DC385B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рекомендации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3DAE6-041F-4653-98CE-FC9EFDE6A5DA}"/>
              </a:ext>
            </a:extLst>
          </p:cNvPr>
          <p:cNvSpPr txBox="1"/>
          <p:nvPr/>
        </p:nvSpPr>
        <p:spPr>
          <a:xfrm>
            <a:off x="596348" y="2093843"/>
            <a:ext cx="110655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Рассмотреть открытие небольшого заведения - кафе с небольшим количеством мест(30-40) в центральном районе Москвы на улице с одним заведением - это требует меньшего стартового капитала. Район выбрать один из: Таганский, Басманный, Хамовники. Так как данные районы находятся в центре, то многим будет удобно добраться или просто гуляя в центре зайти в него. Уникальное обслуживание заинтересует многих.</a:t>
            </a:r>
          </a:p>
        </p:txBody>
      </p:sp>
    </p:spTree>
    <p:extLst>
      <p:ext uri="{BB962C8B-B14F-4D97-AF65-F5344CB8AC3E}">
        <p14:creationId xmlns:p14="http://schemas.microsoft.com/office/powerpoint/2010/main" val="28129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00541-A72E-4F44-AEBC-B074AE00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26"/>
            <a:ext cx="10515600" cy="1415084"/>
          </a:xfrm>
        </p:spPr>
        <p:txBody>
          <a:bodyPr/>
          <a:lstStyle/>
          <a:p>
            <a:r>
              <a:rPr lang="ru-RU" dirty="0"/>
              <a:t>Цель исследования: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E2D346-9D41-4161-B5BD-806FD5A1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21458"/>
            <a:ext cx="10515600" cy="14150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Исследовать рынок общественного питания в Москве в июне 2022 г. с целью определения целесообразности открытия нового заведения с уникальным обслуживанием. </a:t>
            </a:r>
          </a:p>
        </p:txBody>
      </p:sp>
    </p:spTree>
    <p:extLst>
      <p:ext uri="{BB962C8B-B14F-4D97-AF65-F5344CB8AC3E}">
        <p14:creationId xmlns:p14="http://schemas.microsoft.com/office/powerpoint/2010/main" val="13289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A2C9B-EC42-4EDB-9090-4B176372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6"/>
            <a:ext cx="10515600" cy="1133475"/>
          </a:xfrm>
        </p:spPr>
        <p:txBody>
          <a:bodyPr/>
          <a:lstStyle/>
          <a:p>
            <a:r>
              <a:rPr lang="ru-RU" dirty="0"/>
              <a:t>Задачи исследования: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CCD966-C237-461F-A079-1A59913A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51063"/>
            <a:ext cx="10515600" cy="17848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Определить тип заведения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Определить оптимальное количество мест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Определить территориальное место нахождения предполагаемого заведения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6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CF23C7-16AC-4C06-BE66-A111E63C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806656"/>
            <a:ext cx="11710022" cy="4873625"/>
          </a:xfrm>
        </p:spPr>
        <p:txBody>
          <a:bodyPr/>
          <a:lstStyle/>
          <a:p>
            <a:r>
              <a:rPr lang="ru-RU" dirty="0"/>
              <a:t>Несетевых заведений – 80%</a:t>
            </a:r>
          </a:p>
          <a:p>
            <a:r>
              <a:rPr lang="ru-RU" dirty="0"/>
              <a:t>Топ-3 популярных типа: кафе(39,7%), столовая(16,8%), закусочная(14,9%)</a:t>
            </a:r>
          </a:p>
          <a:p>
            <a:r>
              <a:rPr lang="ru-RU" dirty="0"/>
              <a:t>Топ-3 по среднему количеству мест: столовая(130), ресторан(96), буфет(51)</a:t>
            </a:r>
          </a:p>
          <a:p>
            <a:r>
              <a:rPr lang="ru-RU" dirty="0"/>
              <a:t>Центральные районы Москвы характерны высоким количеством улиц с одним заведением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113438-5536-471C-AFBF-8DAF7130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5530" y="212035"/>
            <a:ext cx="4586495" cy="594621"/>
          </a:xfrm>
        </p:spPr>
        <p:txBody>
          <a:bodyPr>
            <a:normAutofit lnSpcReduction="10000"/>
          </a:bodyPr>
          <a:lstStyle/>
          <a:p>
            <a:r>
              <a:rPr lang="ru-RU" sz="4000" dirty="0"/>
              <a:t>Краткие выводы:</a:t>
            </a:r>
          </a:p>
        </p:txBody>
      </p:sp>
    </p:spTree>
    <p:extLst>
      <p:ext uri="{BB962C8B-B14F-4D97-AF65-F5344CB8AC3E}">
        <p14:creationId xmlns:p14="http://schemas.microsoft.com/office/powerpoint/2010/main" val="163212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3E238-A8DB-4CB0-8733-9F58F069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11352212" cy="1600200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соотношение видов объектов общественного питания по количеству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ED6D77-9C15-4B14-B620-135E69438A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" b="2071"/>
          <a:stretch>
            <a:fillRect/>
          </a:stretch>
        </p:blipFill>
        <p:spPr>
          <a:xfrm>
            <a:off x="2133600" y="1202209"/>
            <a:ext cx="9221788" cy="48736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4DEB69-A07F-4ED0-A98E-25538AA0B740}"/>
              </a:ext>
            </a:extLst>
          </p:cNvPr>
          <p:cNvSpPr txBox="1"/>
          <p:nvPr/>
        </p:nvSpPr>
        <p:spPr>
          <a:xfrm>
            <a:off x="836612" y="6211669"/>
            <a:ext cx="1114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больше всего кафе (39,7%), столовых(16,8%), закусочных(14,9%). На них приходится 71,4% всех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79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354FB-ACFE-4C9C-8370-EC854575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1087169" cy="1600200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соотношение сетевых и несетевых заведений по количеству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17F53C-869C-456D-8FF2-4F8F884D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517" y="5654122"/>
            <a:ext cx="11206439" cy="534643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Helvetica Neue"/>
              </a:rPr>
              <a:t>несетевых объектов значительно больше сетевых, в 5 раз.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31F4D5-C0CB-46E0-A741-1DA6DB99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56" y="1485899"/>
            <a:ext cx="6686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2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7267C-1B14-492B-AEB9-F800164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45" y="0"/>
            <a:ext cx="10477569" cy="87464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среднее количество мест в зависимости от типа заведения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51E4B-05F2-4824-9213-1EDE37B14635}"/>
              </a:ext>
            </a:extLst>
          </p:cNvPr>
          <p:cNvSpPr txBox="1"/>
          <p:nvPr/>
        </p:nvSpPr>
        <p:spPr>
          <a:xfrm>
            <a:off x="0" y="2061967"/>
            <a:ext cx="6321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Столовая: 130</a:t>
            </a:r>
          </a:p>
          <a:p>
            <a:r>
              <a:rPr lang="ru-RU" sz="2400" dirty="0"/>
              <a:t>Ресторан: 96</a:t>
            </a:r>
          </a:p>
          <a:p>
            <a:r>
              <a:rPr lang="ru-RU" sz="2400" dirty="0"/>
              <a:t>Буфет: 51</a:t>
            </a:r>
          </a:p>
          <a:p>
            <a:r>
              <a:rPr lang="ru-RU" sz="2400" dirty="0"/>
              <a:t>Бар: 43</a:t>
            </a:r>
          </a:p>
          <a:p>
            <a:r>
              <a:rPr lang="ru-RU" sz="2400" dirty="0"/>
              <a:t>Кафе: 39</a:t>
            </a:r>
          </a:p>
          <a:p>
            <a:r>
              <a:rPr lang="ru-RU" sz="2400" dirty="0"/>
              <a:t>Предприятие быстрого обслуживания: 20</a:t>
            </a:r>
          </a:p>
          <a:p>
            <a:r>
              <a:rPr lang="ru-RU" sz="2400" dirty="0"/>
              <a:t>Кафетерий: 10</a:t>
            </a:r>
          </a:p>
          <a:p>
            <a:r>
              <a:rPr lang="ru-RU" sz="2400" dirty="0"/>
              <a:t>Закусочная: 7</a:t>
            </a:r>
          </a:p>
          <a:p>
            <a:r>
              <a:rPr lang="ru-RU" sz="2400" dirty="0"/>
              <a:t>Магазин отдел кулинарии: 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1D6D2E-D8F4-4351-A722-7934950A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70" y="775019"/>
            <a:ext cx="6504930" cy="59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73F54-402E-4CC9-8F4E-2EF30404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3932237" cy="20574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/>
              </a:rPr>
              <a:t>Топ-10 улиц Москвы по количеству объектов общественного питания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6CF877-98DF-48DF-AF64-F66DCCE6FF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36B21-E83D-4669-9B6A-7FAE1C7AE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Проспект Мира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Профсоюзная улица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Ленинградский проспект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Пресненская набережная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Варшавское шоссе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Ленинский проспект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Поселение Сосенское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Проспект Вернадского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Кутузовский проспект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Helvetica Neue"/>
              </a:rPr>
              <a:t>Каширское шоссе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AE912C-6518-4B56-A06A-CABE17DE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828054"/>
            <a:ext cx="7334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7E4B0-0E0F-4F39-A9ED-F6E30155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4" y="0"/>
            <a:ext cx="10512424" cy="954157"/>
          </a:xfrm>
        </p:spPr>
        <p:txBody>
          <a:bodyPr>
            <a:normAutofit/>
          </a:bodyPr>
          <a:lstStyle/>
          <a:p>
            <a:r>
              <a:rPr lang="ru-RU" sz="2900" b="1" dirty="0">
                <a:latin typeface="Helvetica Neue"/>
              </a:rPr>
              <a:t>Районы Москвы с большим числом улиц с одним заведением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15B810-53D9-4CE0-93AE-69520F73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1020" y="1805246"/>
            <a:ext cx="2700988" cy="42407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Таганский район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A00A34-3023-4D11-86EB-6BA9C94F24A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r="5476"/>
          <a:stretch>
            <a:fillRect/>
          </a:stretch>
        </p:blipFill>
        <p:spPr bwMode="auto">
          <a:xfrm>
            <a:off x="177319" y="2478156"/>
            <a:ext cx="3608391" cy="28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39C2E-EFF2-4BE6-980C-5DD7E706D213}"/>
              </a:ext>
            </a:extLst>
          </p:cNvPr>
          <p:cNvSpPr txBox="1"/>
          <p:nvPr/>
        </p:nvSpPr>
        <p:spPr>
          <a:xfrm>
            <a:off x="5023149" y="1745853"/>
            <a:ext cx="193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Басманный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BEC95FE-778F-4B7B-B927-B74AE858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13" y="2478156"/>
            <a:ext cx="3790186" cy="2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DF5C6-701A-4C60-9913-BB027B36D840}"/>
              </a:ext>
            </a:extLst>
          </p:cNvPr>
          <p:cNvSpPr txBox="1"/>
          <p:nvPr/>
        </p:nvSpPr>
        <p:spPr>
          <a:xfrm>
            <a:off x="9143999" y="1706096"/>
            <a:ext cx="193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Хамовники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14D3E0-CE7D-48D4-AA0B-7D9753B3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6" y="2478156"/>
            <a:ext cx="3770766" cy="28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812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299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Тема Office</vt:lpstr>
      <vt:lpstr>Исследование рынка заведений общественного питания Москвы в июне 2022 г </vt:lpstr>
      <vt:lpstr>Цель исследования:</vt:lpstr>
      <vt:lpstr>Задачи исследования:</vt:lpstr>
      <vt:lpstr>Презентация PowerPoint</vt:lpstr>
      <vt:lpstr>соотношение видов объектов общественного питания по количеству </vt:lpstr>
      <vt:lpstr>соотношение сетевых и несетевых заведений по количеству </vt:lpstr>
      <vt:lpstr>среднее количество мест в зависимости от типа заведения</vt:lpstr>
      <vt:lpstr>Топ-10 улиц Москвы по количеству объектов общественного питания</vt:lpstr>
      <vt:lpstr>Районы Москвы с большим числом улиц с одним заведением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dc:creator>Admin</dc:creator>
  <cp:lastModifiedBy>Admin</cp:lastModifiedBy>
  <cp:revision>2</cp:revision>
  <dcterms:created xsi:type="dcterms:W3CDTF">2022-06-08T17:07:32Z</dcterms:created>
  <dcterms:modified xsi:type="dcterms:W3CDTF">2022-06-10T11:44:04Z</dcterms:modified>
</cp:coreProperties>
</file>