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85" r:id="rId11"/>
    <p:sldId id="286" r:id="rId12"/>
    <p:sldId id="287" r:id="rId13"/>
    <p:sldId id="288" r:id="rId14"/>
    <p:sldId id="289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321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8A8F-F255-409C-A57D-8E91689EDE52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8A07-590A-41ED-BBA2-D7DF25D7B3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8A8F-F255-409C-A57D-8E91689EDE52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8A07-590A-41ED-BBA2-D7DF25D7B3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8A8F-F255-409C-A57D-8E91689EDE52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8A07-590A-41ED-BBA2-D7DF25D7B3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8A8F-F255-409C-A57D-8E91689EDE52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8A07-590A-41ED-BBA2-D7DF25D7B3E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8A8F-F255-409C-A57D-8E91689EDE52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8A07-590A-41ED-BBA2-D7DF25D7B3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8A8F-F255-409C-A57D-8E91689EDE52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8A07-590A-41ED-BBA2-D7DF25D7B3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8A8F-F255-409C-A57D-8E91689EDE52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8A07-590A-41ED-BBA2-D7DF25D7B3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8A8F-F255-409C-A57D-8E91689EDE52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8A07-590A-41ED-BBA2-D7DF25D7B3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8A8F-F255-409C-A57D-8E91689EDE52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8A07-590A-41ED-BBA2-D7DF25D7B3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8A8F-F255-409C-A57D-8E91689EDE52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8A07-590A-41ED-BBA2-D7DF25D7B3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8A8F-F255-409C-A57D-8E91689EDE52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8A07-590A-41ED-BBA2-D7DF25D7B3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8A8F-F255-409C-A57D-8E91689EDE52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8A07-590A-41ED-BBA2-D7DF25D7B3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8A8F-F255-409C-A57D-8E91689EDE52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8A07-590A-41ED-BBA2-D7DF25D7B3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8A8F-F255-409C-A57D-8E91689EDE52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8A07-590A-41ED-BBA2-D7DF25D7B3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8A8F-F255-409C-A57D-8E91689EDE52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8A07-590A-41ED-BBA2-D7DF25D7B3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8A8F-F255-409C-A57D-8E91689EDE52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8A07-590A-41ED-BBA2-D7DF25D7B3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8A8F-F255-409C-A57D-8E91689EDE52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8A07-590A-41ED-BBA2-D7DF25D7B3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tx2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F3F8A8F-F255-409C-A57D-8E91689EDE52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B8A07-590A-41ED-BBA2-D7DF25D7B3E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7" Type="http://schemas.openxmlformats.org/officeDocument/2006/relationships/image" Target="../media/image47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70.xml"/><Relationship Id="rId7" Type="http://schemas.openxmlformats.org/officeDocument/2006/relationships/image" Target="../media/image49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4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74.xml"/><Relationship Id="rId7" Type="http://schemas.openxmlformats.org/officeDocument/2006/relationships/image" Target="../media/image52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5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78.xml"/><Relationship Id="rId7" Type="http://schemas.openxmlformats.org/officeDocument/2006/relationships/image" Target="../media/image55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5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tags" Target="../tags/tag82.xml"/><Relationship Id="rId7" Type="http://schemas.openxmlformats.org/officeDocument/2006/relationships/image" Target="../media/image58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5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4" Type="http://schemas.openxmlformats.org/officeDocument/2006/relationships/image" Target="../media/image6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4" Type="http://schemas.openxmlformats.org/officeDocument/2006/relationships/image" Target="../media/image6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4" Type="http://schemas.openxmlformats.org/officeDocument/2006/relationships/image" Target="../media/image6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4" Type="http://schemas.openxmlformats.org/officeDocument/2006/relationships/image" Target="../media/image6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tags" Target="../tags/tag95.xml"/><Relationship Id="rId7" Type="http://schemas.openxmlformats.org/officeDocument/2006/relationships/image" Target="../media/image64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8.png"/><Relationship Id="rId5" Type="http://schemas.openxmlformats.org/officeDocument/2006/relationships/tags" Target="../tags/tag97.xml"/><Relationship Id="rId10" Type="http://schemas.openxmlformats.org/officeDocument/2006/relationships/image" Target="../media/image67.png"/><Relationship Id="rId4" Type="http://schemas.openxmlformats.org/officeDocument/2006/relationships/tags" Target="../tags/tag96.xml"/><Relationship Id="rId9" Type="http://schemas.openxmlformats.org/officeDocument/2006/relationships/image" Target="../media/image6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65910" y="1991995"/>
            <a:ext cx="9059545" cy="2196465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00000"/>
                </a:solidFill>
              </a:rPr>
              <a:t>Предметная область зоопарк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54778" y="5133515"/>
            <a:ext cx="4481772" cy="86142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Выполнил студент И-21 группы</a:t>
            </a:r>
          </a:p>
          <a:p>
            <a:r>
              <a:rPr lang="ru-RU" dirty="0">
                <a:solidFill>
                  <a:srgbClr val="000000"/>
                </a:solidFill>
              </a:rPr>
              <a:t>		</a:t>
            </a:r>
            <a:r>
              <a:rPr lang="ru-RU" dirty="0" err="1">
                <a:solidFill>
                  <a:srgbClr val="000000"/>
                </a:solidFill>
              </a:rPr>
              <a:t>Пильгуй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даниил</a:t>
            </a:r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8876030" cy="1400810"/>
          </a:xfrm>
        </p:spPr>
        <p:txBody>
          <a:bodyPr/>
          <a:lstStyle/>
          <a:p>
            <a:r>
              <a:rPr lang="ru-RU" altLang="en-US" sz="4000">
                <a:solidFill>
                  <a:srgbClr val="000000"/>
                </a:solidFill>
              </a:rPr>
              <a:t>Планирование разработки в </a:t>
            </a:r>
            <a:r>
              <a:rPr lang="en-US" altLang="en-US" sz="4000">
                <a:solidFill>
                  <a:srgbClr val="000000"/>
                </a:solidFill>
              </a:rPr>
              <a:t>MS</a:t>
            </a:r>
            <a:br>
              <a:rPr lang="en-US" altLang="en-US" sz="4000">
                <a:solidFill>
                  <a:srgbClr val="000000"/>
                </a:solidFill>
              </a:rPr>
            </a:br>
            <a:r>
              <a:rPr lang="en-US" altLang="en-US" sz="4000">
                <a:solidFill>
                  <a:srgbClr val="000000"/>
                </a:solidFill>
              </a:rPr>
              <a:t>Project</a:t>
            </a:r>
            <a:br>
              <a:rPr lang="en-US" altLang="en-US" sz="4000">
                <a:solidFill>
                  <a:srgbClr val="000000"/>
                </a:solidFill>
              </a:rPr>
            </a:br>
            <a:r>
              <a:rPr lang="ru-RU" altLang="en-US" sz="2000">
                <a:solidFill>
                  <a:srgbClr val="000000"/>
                </a:solidFill>
              </a:rPr>
              <a:t>Этапы, длительность, начало, окончание, предшественники</a:t>
            </a:r>
            <a:br>
              <a:rPr lang="en-US" altLang="en-US" sz="2000">
                <a:solidFill>
                  <a:srgbClr val="000000"/>
                </a:solidFill>
              </a:rPr>
            </a:br>
            <a:endParaRPr lang="en-US" altLang="en-US" sz="2000">
              <a:solidFill>
                <a:srgbClr val="000000"/>
              </a:solidFill>
            </a:endParaRPr>
          </a:p>
        </p:txBody>
      </p:sp>
      <p:pic>
        <p:nvPicPr>
          <p:cNvPr id="4" name="Замещающее содержимое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48255" y="2063115"/>
            <a:ext cx="7095490" cy="47390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>
                <a:solidFill>
                  <a:srgbClr val="000000"/>
                </a:solidFill>
                <a:sym typeface="+mn-ea"/>
              </a:rPr>
              <a:t>Планирование разработки в </a:t>
            </a:r>
            <a:r>
              <a:rPr lang="en-US" altLang="en-US" sz="4000">
                <a:solidFill>
                  <a:srgbClr val="000000"/>
                </a:solidFill>
                <a:sym typeface="+mn-ea"/>
              </a:rPr>
              <a:t>MS</a:t>
            </a:r>
            <a:br>
              <a:rPr lang="en-US" altLang="en-US" sz="4000">
                <a:solidFill>
                  <a:srgbClr val="000000"/>
                </a:solidFill>
                <a:sym typeface="+mn-ea"/>
              </a:rPr>
            </a:br>
            <a:r>
              <a:rPr lang="en-US" altLang="en-US" sz="4000">
                <a:solidFill>
                  <a:srgbClr val="000000"/>
                </a:solidFill>
                <a:sym typeface="+mn-ea"/>
              </a:rPr>
              <a:t>Project</a:t>
            </a:r>
            <a:br>
              <a:rPr lang="en-US" altLang="en-US" sz="4000">
                <a:solidFill>
                  <a:srgbClr val="000000"/>
                </a:solidFill>
                <a:sym typeface="+mn-ea"/>
              </a:rPr>
            </a:br>
            <a:r>
              <a:rPr lang="ru-RU" altLang="en-US" sz="2000">
                <a:solidFill>
                  <a:srgbClr val="000000"/>
                </a:solidFill>
                <a:sym typeface="+mn-ea"/>
              </a:rPr>
              <a:t>Ресурсы для реализации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5795" y="2713990"/>
            <a:ext cx="5314950" cy="328168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177280" y="2713990"/>
            <a:ext cx="5396865" cy="32816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>
                <a:solidFill>
                  <a:srgbClr val="000000"/>
                </a:solidFill>
                <a:sym typeface="+mn-ea"/>
              </a:rPr>
              <a:t>Планирование разработки в </a:t>
            </a:r>
            <a:r>
              <a:rPr lang="en-US" altLang="en-US" sz="4000">
                <a:solidFill>
                  <a:srgbClr val="000000"/>
                </a:solidFill>
                <a:sym typeface="+mn-ea"/>
              </a:rPr>
              <a:t>MS</a:t>
            </a:r>
            <a:br>
              <a:rPr lang="en-US" altLang="en-US" sz="4000">
                <a:solidFill>
                  <a:srgbClr val="000000"/>
                </a:solidFill>
                <a:sym typeface="+mn-ea"/>
              </a:rPr>
            </a:br>
            <a:r>
              <a:rPr lang="en-US" altLang="en-US" sz="4000">
                <a:solidFill>
                  <a:srgbClr val="000000"/>
                </a:solidFill>
                <a:sym typeface="+mn-ea"/>
              </a:rPr>
              <a:t>Project</a:t>
            </a:r>
            <a:br>
              <a:rPr lang="en-US" altLang="en-US">
                <a:solidFill>
                  <a:srgbClr val="000000"/>
                </a:solidFill>
                <a:sym typeface="+mn-ea"/>
              </a:rPr>
            </a:br>
            <a:r>
              <a:rPr lang="ru-RU" sz="2000">
                <a:solidFill>
                  <a:srgbClr val="000000"/>
                </a:solidFill>
                <a:sym typeface="+mn-ea"/>
              </a:rPr>
              <a:t>ресурсы для реализации</a:t>
            </a:r>
            <a:endParaRPr lang="ru-RU"/>
          </a:p>
        </p:txBody>
      </p:sp>
      <p:pic>
        <p:nvPicPr>
          <p:cNvPr id="4" name="Изображение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5795" y="2538095"/>
            <a:ext cx="5351145" cy="3570605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241415" y="2538095"/>
            <a:ext cx="5431790" cy="35706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>
                <a:solidFill>
                  <a:srgbClr val="000000"/>
                </a:solidFill>
                <a:sym typeface="+mn-ea"/>
              </a:rPr>
              <a:t>Планирование разработки в </a:t>
            </a:r>
            <a:r>
              <a:rPr lang="en-US" altLang="en-US" sz="4000">
                <a:solidFill>
                  <a:srgbClr val="000000"/>
                </a:solidFill>
                <a:sym typeface="+mn-ea"/>
              </a:rPr>
              <a:t>MS</a:t>
            </a:r>
            <a:br>
              <a:rPr lang="en-US" altLang="en-US" sz="4000">
                <a:solidFill>
                  <a:srgbClr val="000000"/>
                </a:solidFill>
                <a:sym typeface="+mn-ea"/>
              </a:rPr>
            </a:br>
            <a:r>
              <a:rPr lang="en-US" altLang="en-US" sz="4000">
                <a:solidFill>
                  <a:srgbClr val="000000"/>
                </a:solidFill>
                <a:sym typeface="+mn-ea"/>
              </a:rPr>
              <a:t>Project</a:t>
            </a:r>
            <a:br>
              <a:rPr lang="en-US" altLang="en-US" sz="4000">
                <a:solidFill>
                  <a:srgbClr val="000000"/>
                </a:solidFill>
                <a:sym typeface="+mn-ea"/>
              </a:rPr>
            </a:br>
            <a:r>
              <a:rPr lang="ru-RU" sz="2000">
                <a:solidFill>
                  <a:srgbClr val="000000"/>
                </a:solidFill>
                <a:sym typeface="+mn-ea"/>
              </a:rPr>
              <a:t>ресурсы для реализации</a:t>
            </a:r>
            <a:endParaRPr lang="ru-RU" altLang="en-US" sz="2000"/>
          </a:p>
        </p:txBody>
      </p:sp>
      <p:pic>
        <p:nvPicPr>
          <p:cNvPr id="4" name="Изображение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5795" y="2510155"/>
            <a:ext cx="5340350" cy="3571875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113780" y="2510155"/>
            <a:ext cx="5495290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>
                <a:solidFill>
                  <a:srgbClr val="000000"/>
                </a:solidFill>
                <a:sym typeface="+mn-ea"/>
              </a:rPr>
              <a:t>Планирование разработки в </a:t>
            </a:r>
            <a:r>
              <a:rPr lang="en-US" altLang="en-US" sz="4000">
                <a:solidFill>
                  <a:srgbClr val="000000"/>
                </a:solidFill>
                <a:sym typeface="+mn-ea"/>
              </a:rPr>
              <a:t>MS</a:t>
            </a:r>
            <a:br>
              <a:rPr lang="en-US" altLang="en-US" sz="4000">
                <a:solidFill>
                  <a:srgbClr val="000000"/>
                </a:solidFill>
                <a:sym typeface="+mn-ea"/>
              </a:rPr>
            </a:br>
            <a:r>
              <a:rPr lang="en-US" altLang="en-US" sz="4000">
                <a:solidFill>
                  <a:srgbClr val="000000"/>
                </a:solidFill>
                <a:sym typeface="+mn-ea"/>
              </a:rPr>
              <a:t>Project</a:t>
            </a:r>
            <a:br>
              <a:rPr lang="en-US" altLang="en-US" sz="4000">
                <a:solidFill>
                  <a:srgbClr val="000000"/>
                </a:solidFill>
                <a:sym typeface="+mn-ea"/>
              </a:rPr>
            </a:br>
            <a:r>
              <a:rPr lang="ru-RU" altLang="en-US" sz="2000">
                <a:solidFill>
                  <a:srgbClr val="000000"/>
                </a:solidFill>
                <a:sym typeface="+mn-ea"/>
              </a:rPr>
              <a:t>Диагармма Ганта</a:t>
            </a:r>
            <a:br>
              <a:rPr lang="en-US" altLang="en-US">
                <a:solidFill>
                  <a:srgbClr val="000000"/>
                </a:solidFill>
                <a:sym typeface="+mn-ea"/>
              </a:rPr>
            </a:br>
            <a:endParaRPr lang="ru-RU" altLang="en-US"/>
          </a:p>
        </p:txBody>
      </p:sp>
      <p:pic>
        <p:nvPicPr>
          <p:cNvPr id="4" name="Изображение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45795" y="2172970"/>
            <a:ext cx="10873105" cy="44767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rgbClr val="000000"/>
                </a:solidFill>
              </a:rPr>
              <a:t>Инфологическая модель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077" y="1376412"/>
            <a:ext cx="7345845" cy="535336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rgbClr val="000000"/>
                </a:solidFill>
              </a:rPr>
              <a:t>Нормализация отношений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Животное (</a:t>
            </a:r>
            <a:r>
              <a:rPr lang="ru-RU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id_Животного</a:t>
            </a:r>
            <a:r>
              <a:rPr lang="ru-RU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Кличка, Пол, Особые приметы, Вес, Возраст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Сотрудник(</a:t>
            </a:r>
            <a:r>
              <a:rPr lang="ru-RU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id_Сотрудника</a:t>
            </a:r>
            <a:r>
              <a:rPr lang="ru-RU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ФИО, Должность, Зарплата, Опыт работы, Контактная информация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Вольер (</a:t>
            </a:r>
            <a:r>
              <a:rPr lang="ru-RU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id_Вольера</a:t>
            </a:r>
            <a:r>
              <a:rPr lang="ru-RU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Размер, Условия содержания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Ветеринар(</a:t>
            </a:r>
            <a:r>
              <a:rPr lang="ru-RU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id_Ветеринара</a:t>
            </a:r>
            <a:r>
              <a:rPr lang="ru-RU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Дата посещения, Диагноз, Лечение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Осмотр (</a:t>
            </a:r>
            <a:r>
              <a:rPr lang="ru-RU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id_Осмотра</a:t>
            </a:r>
            <a:r>
              <a:rPr lang="ru-RU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Здоровье и общее состояние, Жалобы, Заключение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 пищи (</a:t>
            </a:r>
            <a:r>
              <a:rPr lang="ru-RU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id_Корма</a:t>
            </a:r>
            <a:r>
              <a:rPr lang="ru-RU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Вид корма, Количество, Время кормления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rgbClr val="000000"/>
                </a:solidFill>
              </a:rPr>
              <a:t>Даталогическое проектирование</a:t>
            </a:r>
            <a:br>
              <a:rPr lang="ru-RU" sz="4000" b="1" dirty="0">
                <a:solidFill>
                  <a:srgbClr val="000000"/>
                </a:solidFill>
              </a:rPr>
            </a:br>
            <a:r>
              <a:rPr lang="ru-RU" sz="2800" dirty="0">
                <a:solidFill>
                  <a:srgbClr val="000000"/>
                </a:solidFill>
              </a:rPr>
              <a:t>Сущность животное</a:t>
            </a:r>
            <a:endParaRPr lang="ru-RU" sz="4000" dirty="0">
              <a:solidFill>
                <a:srgbClr val="000000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</p:nvPr>
        </p:nvGraphicFramePr>
        <p:xfrm>
          <a:off x="1424538" y="2042192"/>
          <a:ext cx="9317255" cy="41957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3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7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0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6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92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Поле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Тип данных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Длина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Допустимое значение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Первичный ключ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Внешний ключ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Описание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Id_animal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Числовой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Номер животного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Кличка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Тектовый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Кличка животного 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Пол 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Текстовый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Пол животного 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Особые приметы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Текстовый 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Приметы животного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Вес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Числовой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Вес животного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2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Возраст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Числовой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Возраст животного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29" marR="50529" marT="25264" marB="2526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152408" cy="1400530"/>
          </a:xfrm>
        </p:spPr>
        <p:txBody>
          <a:bodyPr/>
          <a:lstStyle/>
          <a:p>
            <a:r>
              <a:rPr lang="ru-RU" sz="4000" b="1" dirty="0">
                <a:solidFill>
                  <a:srgbClr val="000000"/>
                </a:solidFill>
              </a:rPr>
              <a:t>Даталогическое проектирование</a:t>
            </a:r>
            <a:br>
              <a:rPr lang="ru-RU" sz="4400" b="1" dirty="0">
                <a:solidFill>
                  <a:srgbClr val="000000"/>
                </a:solidFill>
              </a:rPr>
            </a:br>
            <a:r>
              <a:rPr lang="ru-RU" sz="2800" dirty="0">
                <a:solidFill>
                  <a:srgbClr val="000000"/>
                </a:solidFill>
              </a:rPr>
              <a:t>Сущность сотрудник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1434163" y="2052638"/>
          <a:ext cx="9326880" cy="41845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8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61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54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34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Поле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Тип данных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Длина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Допустимое значение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Первичный ключ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Внешний ключ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Описание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0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Id_sotr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Числовой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Id </a:t>
                      </a: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Сотрудника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0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ФИО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Текстовый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ФИО Сотрудника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4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Должность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Текстовый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Должность сотрудника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4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Зарплата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Числовой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Зарплата сотрудника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0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Телефон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Числовой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Номер телефона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34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Опыт работы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Текстовый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Опыт работы сотрудника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34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Контактная информация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Числовой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Контакты сотрудника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82" marR="41982" marT="20991" marB="2099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rgbClr val="000000"/>
                </a:solidFill>
              </a:rPr>
              <a:t>Даталогическое проектирование</a:t>
            </a:r>
            <a:br>
              <a:rPr lang="ru-RU" sz="4400" b="1" dirty="0">
                <a:solidFill>
                  <a:srgbClr val="000000"/>
                </a:solidFill>
              </a:rPr>
            </a:br>
            <a:r>
              <a:rPr lang="ru-RU" sz="2800" dirty="0">
                <a:solidFill>
                  <a:srgbClr val="000000"/>
                </a:solidFill>
              </a:rPr>
              <a:t>Сущность вольер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1520792" y="2085941"/>
          <a:ext cx="9278753" cy="4141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2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4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9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4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2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93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Поле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Тип данных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Длина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Допустимое значение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Первичный ключ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Внешний ключ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Описание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7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Id_vol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Текстовый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Id </a:t>
                      </a: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Вольера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7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Размер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Числовой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Размер вольера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3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Условия содержания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Текстовый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Условия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rgbClr val="000000"/>
                </a:solidFill>
              </a:rPr>
              <a:t>Анализ предметной области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62681" y="2209801"/>
            <a:ext cx="3651568" cy="4195481"/>
          </a:xfrm>
        </p:spPr>
        <p:txBody>
          <a:bodyPr/>
          <a:lstStyle/>
          <a:p>
            <a:r>
              <a:rPr lang="ru-RU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Зоопарк 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– это</a:t>
            </a:r>
            <a:r>
              <a:rPr lang="ru-RU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учреждение для содержания животных в неволе с целью их демонстрации, сохранения, воспроизводства и изучения, в том числе и научного.</a:t>
            </a:r>
          </a:p>
          <a:p>
            <a:endParaRPr lang="ru-RU" dirty="0"/>
          </a:p>
        </p:txBody>
      </p:sp>
      <p:pic>
        <p:nvPicPr>
          <p:cNvPr id="1028" name="Picture 4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62889"/>
            <a:ext cx="5158405" cy="440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rgbClr val="000000"/>
                </a:solidFill>
              </a:rPr>
              <a:t>Даталогическое проектирование</a:t>
            </a:r>
            <a:br>
              <a:rPr lang="ru-RU" sz="4400" b="1" dirty="0">
                <a:solidFill>
                  <a:srgbClr val="000000"/>
                </a:solidFill>
              </a:rPr>
            </a:br>
            <a:r>
              <a:rPr lang="ru-RU" sz="2800" dirty="0">
                <a:solidFill>
                  <a:srgbClr val="000000"/>
                </a:solidFill>
              </a:rPr>
              <a:t>Сущность ветеринар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1568918" y="2027375"/>
          <a:ext cx="9212215" cy="41957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3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1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83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674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Поле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Тип данных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Длина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Допустимое значение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Первичный ключ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Внешний ключ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Описание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Id_vet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Числовой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Id </a:t>
                      </a: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Ветеринара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Дата посещения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Числовой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Дата посещения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2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Диагноз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Текстовый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Диагноз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2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Лечение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Текстовый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Лечение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rgbClr val="000000"/>
                </a:solidFill>
              </a:rPr>
              <a:t>Даталогическое проектирование</a:t>
            </a:r>
            <a:br>
              <a:rPr lang="ru-RU" sz="4400" b="1" dirty="0">
                <a:solidFill>
                  <a:srgbClr val="000000"/>
                </a:solidFill>
              </a:rPr>
            </a:br>
            <a:r>
              <a:rPr lang="ru-RU" sz="2800" dirty="0">
                <a:solidFill>
                  <a:srgbClr val="000000"/>
                </a:solidFill>
              </a:rPr>
              <a:t>Сущность осмотр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1597793" y="2032338"/>
          <a:ext cx="9086248" cy="41957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1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5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94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327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Поле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4" marR="75404" marT="37702" marB="3770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Тип данных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4" marR="75404" marT="37702" marB="3770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Длина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4" marR="75404" marT="37702" marB="3770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Допустимое значение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4" marR="75404" marT="37702" marB="3770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Первичный ключ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4" marR="75404" marT="37702" marB="3770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Внешний ключ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4" marR="75404" marT="37702" marB="3770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Описание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4" marR="75404" marT="37702" marB="377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7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Id_osm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4" marR="75404" marT="37702" marB="3770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Текстовый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4" marR="75404" marT="37702" marB="3770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4" marR="75404" marT="37702" marB="3770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4" marR="75404" marT="37702" marB="3770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4" marR="75404" marT="37702" marB="3770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4" marR="75404" marT="37702" marB="3770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Id </a:t>
                      </a: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Осмотра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4" marR="75404" marT="37702" marB="377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47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Здоровье и общее состояние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4" marR="75404" marT="37702" marB="3770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Текстовой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4" marR="75404" marT="37702" marB="3770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4" marR="75404" marT="37702" marB="3770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4" marR="75404" marT="37702" marB="3770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4" marR="75404" marT="37702" marB="3770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4" marR="75404" marT="37702" marB="3770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Общее состояние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4" marR="75404" marT="37702" marB="377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7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Жалобы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4" marR="75404" marT="37702" marB="3770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Текстовый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4" marR="75404" marT="37702" marB="3770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4" marR="75404" marT="37702" marB="3770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4" marR="75404" marT="37702" marB="3770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4" marR="75404" marT="37702" marB="3770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4" marR="75404" marT="37702" marB="3770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Жалобы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4" marR="75404" marT="37702" marB="3770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7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Заключение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4" marR="75404" marT="37702" marB="3770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Текстовый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4" marR="75404" marT="37702" marB="3770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4" marR="75404" marT="37702" marB="3770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4" marR="75404" marT="37702" marB="3770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4" marR="75404" marT="37702" marB="3770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4" marR="75404" marT="37702" marB="3770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</a:rPr>
                        <a:t>Заключение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4" marR="75404" marT="37702" marB="3770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rgbClr val="000000"/>
                </a:solidFill>
              </a:rPr>
              <a:t>Даталогическое проектирование</a:t>
            </a:r>
            <a:br>
              <a:rPr lang="ru-RU" sz="4400" b="1" dirty="0">
                <a:solidFill>
                  <a:srgbClr val="000000"/>
                </a:solidFill>
              </a:rPr>
            </a:br>
            <a:r>
              <a:rPr lang="ru-RU" sz="2800" dirty="0">
                <a:solidFill>
                  <a:srgbClr val="000000"/>
                </a:solidFill>
              </a:rPr>
              <a:t>Сущность корм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1617044" y="2027375"/>
          <a:ext cx="8864866" cy="41957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5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6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9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63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674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50" dirty="0">
                          <a:solidFill>
                            <a:srgbClr val="000000"/>
                          </a:solidFill>
                          <a:effectLst/>
                        </a:rPr>
                        <a:t>Поле</a:t>
                      </a:r>
                      <a:endParaRPr lang="ru-RU" sz="105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50" dirty="0">
                          <a:solidFill>
                            <a:srgbClr val="000000"/>
                          </a:solidFill>
                          <a:effectLst/>
                        </a:rPr>
                        <a:t>Тип данных</a:t>
                      </a:r>
                      <a:endParaRPr lang="ru-RU" sz="105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50" dirty="0">
                          <a:solidFill>
                            <a:srgbClr val="000000"/>
                          </a:solidFill>
                          <a:effectLst/>
                        </a:rPr>
                        <a:t>Длина</a:t>
                      </a:r>
                      <a:endParaRPr lang="ru-RU" sz="105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50">
                          <a:solidFill>
                            <a:srgbClr val="000000"/>
                          </a:solidFill>
                          <a:effectLst/>
                        </a:rPr>
                        <a:t>Допустимое значение</a:t>
                      </a:r>
                      <a:endParaRPr lang="ru-RU" sz="105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50">
                          <a:solidFill>
                            <a:srgbClr val="000000"/>
                          </a:solidFill>
                          <a:effectLst/>
                        </a:rPr>
                        <a:t>Первичный ключ</a:t>
                      </a:r>
                      <a:endParaRPr lang="ru-RU" sz="105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50">
                          <a:solidFill>
                            <a:srgbClr val="000000"/>
                          </a:solidFill>
                          <a:effectLst/>
                        </a:rPr>
                        <a:t>Внешний ключ</a:t>
                      </a:r>
                      <a:endParaRPr lang="ru-RU" sz="105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50">
                          <a:solidFill>
                            <a:srgbClr val="000000"/>
                          </a:solidFill>
                          <a:effectLst/>
                        </a:rPr>
                        <a:t>Описание</a:t>
                      </a:r>
                      <a:endParaRPr lang="ru-RU" sz="105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2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Id_korm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50">
                          <a:solidFill>
                            <a:srgbClr val="000000"/>
                          </a:solidFill>
                          <a:effectLst/>
                        </a:rPr>
                        <a:t>Текстовый</a:t>
                      </a:r>
                      <a:endParaRPr lang="ru-RU" sz="105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5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ru-RU" sz="105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5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ru-RU" sz="105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5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5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Id </a:t>
                      </a:r>
                      <a:r>
                        <a:rPr lang="ru-RU" sz="1050">
                          <a:solidFill>
                            <a:srgbClr val="000000"/>
                          </a:solidFill>
                          <a:effectLst/>
                        </a:rPr>
                        <a:t>Корма</a:t>
                      </a:r>
                      <a:endParaRPr lang="ru-RU" sz="105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2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50">
                          <a:solidFill>
                            <a:srgbClr val="000000"/>
                          </a:solidFill>
                          <a:effectLst/>
                        </a:rPr>
                        <a:t>Вид корма</a:t>
                      </a:r>
                      <a:endParaRPr lang="ru-RU" sz="105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50">
                          <a:solidFill>
                            <a:srgbClr val="000000"/>
                          </a:solidFill>
                          <a:effectLst/>
                        </a:rPr>
                        <a:t>Текстовой</a:t>
                      </a:r>
                      <a:endParaRPr lang="ru-RU" sz="105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5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ru-RU" sz="105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5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5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5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5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5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5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50">
                          <a:solidFill>
                            <a:srgbClr val="000000"/>
                          </a:solidFill>
                          <a:effectLst/>
                        </a:rPr>
                        <a:t>Вид корма</a:t>
                      </a:r>
                      <a:endParaRPr lang="ru-RU" sz="105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3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50">
                          <a:solidFill>
                            <a:srgbClr val="000000"/>
                          </a:solidFill>
                          <a:effectLst/>
                        </a:rPr>
                        <a:t>Количество</a:t>
                      </a:r>
                      <a:endParaRPr lang="ru-RU" sz="105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50">
                          <a:solidFill>
                            <a:srgbClr val="000000"/>
                          </a:solidFill>
                          <a:effectLst/>
                        </a:rPr>
                        <a:t>Числовой</a:t>
                      </a:r>
                      <a:endParaRPr lang="ru-RU" sz="105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5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ru-RU" sz="105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5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5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5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5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5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5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50" dirty="0">
                          <a:solidFill>
                            <a:srgbClr val="000000"/>
                          </a:solidFill>
                          <a:effectLst/>
                        </a:rPr>
                        <a:t>Количество корма</a:t>
                      </a:r>
                      <a:endParaRPr lang="ru-RU" sz="105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3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50">
                          <a:solidFill>
                            <a:srgbClr val="000000"/>
                          </a:solidFill>
                          <a:effectLst/>
                        </a:rPr>
                        <a:t>Время кормления</a:t>
                      </a:r>
                      <a:endParaRPr lang="ru-RU" sz="105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50">
                          <a:solidFill>
                            <a:srgbClr val="000000"/>
                          </a:solidFill>
                          <a:effectLst/>
                        </a:rPr>
                        <a:t>Числовой</a:t>
                      </a:r>
                      <a:endParaRPr lang="ru-RU" sz="105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5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ru-RU" sz="105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5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5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5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5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5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ru-RU" sz="105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50" dirty="0">
                          <a:solidFill>
                            <a:srgbClr val="000000"/>
                          </a:solidFill>
                          <a:effectLst/>
                        </a:rPr>
                        <a:t>Время кормления</a:t>
                      </a:r>
                      <a:endParaRPr lang="ru-RU" sz="105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38" marR="85238" marT="42619" marB="426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solidFill>
                  <a:srgbClr val="000000"/>
                </a:solidFill>
              </a:rPr>
              <a:t>Построение реляционной модели</a:t>
            </a:r>
          </a:p>
        </p:txBody>
      </p:sp>
      <p:pic>
        <p:nvPicPr>
          <p:cNvPr id="3" name="Изображение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69135" y="1666875"/>
            <a:ext cx="8082280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solidFill>
                  <a:srgbClr val="000000"/>
                </a:solidFill>
              </a:rPr>
              <a:t>Построение реляционной модели</a:t>
            </a:r>
            <a:endParaRPr lang="ru-RU" sz="4000" dirty="0"/>
          </a:p>
        </p:txBody>
      </p:sp>
      <p:pic>
        <p:nvPicPr>
          <p:cNvPr id="3" name="Изображение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819910" y="1524000"/>
            <a:ext cx="8230870" cy="471741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>
                <a:solidFill>
                  <a:srgbClr val="000000"/>
                </a:solidFill>
              </a:rPr>
              <a:t>Диаграмма вариантов использования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13510" y="1788795"/>
            <a:ext cx="9365615" cy="478345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>
                <a:solidFill>
                  <a:srgbClr val="000000"/>
                </a:solidFill>
              </a:rPr>
              <a:t>База данных</a:t>
            </a:r>
            <a:br>
              <a:rPr lang="ru-RU" altLang="en-US" sz="4000">
                <a:solidFill>
                  <a:srgbClr val="000000"/>
                </a:solidFill>
              </a:rPr>
            </a:br>
            <a:r>
              <a:rPr lang="ru-RU" altLang="en-US" sz="2000">
                <a:solidFill>
                  <a:srgbClr val="000000"/>
                </a:solidFill>
              </a:rPr>
              <a:t>Ветеринары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258945" y="2805430"/>
            <a:ext cx="7724775" cy="216535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5795" y="2589530"/>
            <a:ext cx="3467100" cy="265493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>
                <a:solidFill>
                  <a:srgbClr val="000000"/>
                </a:solidFill>
                <a:sym typeface="+mn-ea"/>
              </a:rPr>
              <a:t>База данных</a:t>
            </a:r>
            <a:br>
              <a:rPr lang="ru-RU" altLang="en-US">
                <a:solidFill>
                  <a:srgbClr val="000000"/>
                </a:solidFill>
                <a:sym typeface="+mn-ea"/>
              </a:rPr>
            </a:br>
            <a:r>
              <a:rPr lang="ru-RU" altLang="en-US" sz="2000">
                <a:solidFill>
                  <a:srgbClr val="000000"/>
                </a:solidFill>
                <a:sym typeface="+mn-ea"/>
              </a:rPr>
              <a:t>Вольер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92505" y="2287270"/>
            <a:ext cx="5029200" cy="3015615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242685" y="2696210"/>
            <a:ext cx="3648075" cy="206438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>
                <a:solidFill>
                  <a:srgbClr val="000000"/>
                </a:solidFill>
                <a:sym typeface="+mn-ea"/>
              </a:rPr>
              <a:t>База данных</a:t>
            </a:r>
            <a:br>
              <a:rPr lang="ru-RU" altLang="en-US">
                <a:solidFill>
                  <a:srgbClr val="000000"/>
                </a:solidFill>
                <a:sym typeface="+mn-ea"/>
              </a:rPr>
            </a:br>
            <a:r>
              <a:rPr lang="ru-RU" altLang="en-US" sz="2000">
                <a:solidFill>
                  <a:srgbClr val="000000"/>
                </a:solidFill>
                <a:sym typeface="+mn-ea"/>
              </a:rPr>
              <a:t>Животное</a:t>
            </a:r>
            <a:endParaRPr lang="ru-RU" altLang="en-US" sz="2000"/>
          </a:p>
        </p:txBody>
      </p:sp>
      <p:pic>
        <p:nvPicPr>
          <p:cNvPr id="4" name="Изображение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6855" y="2404110"/>
            <a:ext cx="7221220" cy="253873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621905" y="2404110"/>
            <a:ext cx="3924300" cy="253936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>
                <a:solidFill>
                  <a:srgbClr val="000000"/>
                </a:solidFill>
              </a:rPr>
              <a:t>База данных</a:t>
            </a:r>
            <a:br>
              <a:rPr lang="ru-RU" altLang="en-US" sz="4000">
                <a:solidFill>
                  <a:srgbClr val="000000"/>
                </a:solidFill>
              </a:rPr>
            </a:br>
            <a:r>
              <a:rPr lang="ru-RU" altLang="en-US" sz="2000">
                <a:solidFill>
                  <a:srgbClr val="000000"/>
                </a:solidFill>
              </a:rPr>
              <a:t>Осмотр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5795" y="2138045"/>
            <a:ext cx="6985000" cy="2581275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867650" y="2138045"/>
            <a:ext cx="3543300" cy="25819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/>
              </a:rPr>
              <a:t>Организационная</a:t>
            </a:r>
            <a:r>
              <a:rPr lang="en-US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/>
              </a:rPr>
              <a:t> </a:t>
            </a:r>
            <a:r>
              <a:rPr lang="en-US" sz="4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/>
              </a:rPr>
              <a:t>схема</a:t>
            </a:r>
            <a:r>
              <a:rPr lang="en-US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/>
              </a:rPr>
              <a:t> </a:t>
            </a:r>
            <a:r>
              <a:rPr lang="en-US" sz="4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/>
              </a:rPr>
              <a:t>зоопарка</a:t>
            </a:r>
            <a:endParaRPr dirty="0"/>
          </a:p>
        </p:txBody>
      </p:sp>
      <p:sp>
        <p:nvSpPr>
          <p:cNvPr id="5" name="TextShape 2"/>
          <p:cNvSpPr txBox="1">
            <a:spLocks noGrp="1"/>
          </p:cNvSpPr>
          <p:nvPr>
            <p:ph idx="1"/>
          </p:nvPr>
        </p:nvSpPr>
        <p:spPr>
          <a:xfrm>
            <a:off x="438785" y="2011680"/>
            <a:ext cx="4032885" cy="41954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0" indent="0" algn="l">
              <a:buNone/>
            </a:pPr>
            <a:r>
              <a:rPr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На схеме директор является главой организации.                   Административный отдел находит</a:t>
            </a:r>
            <a:r>
              <a:rPr lang="en-US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c</a:t>
            </a:r>
            <a:r>
              <a:rPr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я под его непосредственным                      руководством.Четыре других отдела  имеют  своих  руководителей.  Это</a:t>
            </a:r>
            <a:r>
              <a:rPr lang="en-US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 </a:t>
            </a:r>
            <a:r>
              <a:rPr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завотделом просвещения,  завотделом  технического  обслуживания,  главный  ветеринарный врач и куратор отдела содержания животных.</a:t>
            </a:r>
          </a:p>
          <a:p>
            <a:endParaRPr dirty="0"/>
          </a:p>
          <a:p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20" name="Прямоугольник 1"/>
          <p:cNvSpPr/>
          <p:nvPr>
            <p:custDataLst>
              <p:tags r:id="rId1"/>
            </p:custDataLst>
          </p:nvPr>
        </p:nvSpPr>
        <p:spPr>
          <a:xfrm>
            <a:off x="7578725" y="1804988"/>
            <a:ext cx="1610360" cy="63627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08000"/>
              </a:lnSpc>
              <a:spcAft>
                <a:spcPts val="800"/>
              </a:spcAft>
            </a:pPr>
            <a:r>
              <a:rPr lang="en-US" altLang="zh-CN" sz="1100" kern="100">
                <a:latin typeface="Calibri" panose="020F05020202040302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ДИРЕКТОР</a:t>
            </a:r>
          </a:p>
        </p:txBody>
      </p:sp>
      <p:sp>
        <p:nvSpPr>
          <p:cNvPr id="21" name="Прямоугольник 2"/>
          <p:cNvSpPr/>
          <p:nvPr>
            <p:custDataLst>
              <p:tags r:id="rId2"/>
            </p:custDataLst>
          </p:nvPr>
        </p:nvSpPr>
        <p:spPr>
          <a:xfrm>
            <a:off x="4845050" y="2622868"/>
            <a:ext cx="1304290" cy="72326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08000"/>
              </a:lnSpc>
              <a:spcAft>
                <a:spcPts val="800"/>
              </a:spcAft>
            </a:pPr>
            <a:r>
              <a:rPr lang="en-US" altLang="zh-CN" sz="1100" kern="100">
                <a:latin typeface="Calibri" panose="020F05020202040302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Завотделом              просвещения</a:t>
            </a:r>
            <a:endParaRPr lang="en-US" altLang="zh-CN" sz="1000" kern="100">
              <a:effectLst>
                <a:outerShdw blurRad="38100" dist="19050" dir="2700000" algn="tl">
                  <a:srgbClr val="000000">
                    <a:alpha val="40000"/>
                  </a:srgbClr>
                </a:outerShdw>
              </a:effectLst>
              <a:latin typeface="Times New Roman" panose="02020603050405020304"/>
              <a:ea typeface="Calibri" panose="020F05020202040302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Прямоугольник 3"/>
          <p:cNvSpPr/>
          <p:nvPr>
            <p:custDataLst>
              <p:tags r:id="rId3"/>
            </p:custDataLst>
          </p:nvPr>
        </p:nvSpPr>
        <p:spPr>
          <a:xfrm>
            <a:off x="6292850" y="3280093"/>
            <a:ext cx="1238250" cy="73279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08000"/>
              </a:lnSpc>
              <a:spcAft>
                <a:spcPts val="800"/>
              </a:spcAft>
            </a:pPr>
            <a:r>
              <a:rPr lang="en-US" altLang="zh-CN" sz="1000" kern="100">
                <a:solidFill>
                  <a:srgbClr val="E7E6E6"/>
                </a:solidFill>
                <a:effectLst>
                  <a:outerShdw blurRad="38100" dist="1905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Заместитель директора</a:t>
            </a:r>
          </a:p>
        </p:txBody>
      </p:sp>
      <p:sp>
        <p:nvSpPr>
          <p:cNvPr id="24" name="Прямоугольник 10"/>
          <p:cNvSpPr/>
          <p:nvPr>
            <p:custDataLst>
              <p:tags r:id="rId4"/>
            </p:custDataLst>
          </p:nvPr>
        </p:nvSpPr>
        <p:spPr>
          <a:xfrm>
            <a:off x="10721975" y="2627313"/>
            <a:ext cx="1285875" cy="75247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08000"/>
              </a:lnSpc>
              <a:spcAft>
                <a:spcPts val="800"/>
              </a:spcAft>
            </a:pPr>
            <a:r>
              <a:rPr lang="en-US" altLang="zh-CN" sz="1000" kern="100">
                <a:solidFill>
                  <a:srgbClr val="E7E6E6"/>
                </a:solidFill>
                <a:effectLst>
                  <a:outerShdw blurRad="38100" dist="1905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Главный ветврач</a:t>
            </a:r>
          </a:p>
        </p:txBody>
      </p:sp>
      <p:sp>
        <p:nvSpPr>
          <p:cNvPr id="25" name="Прямоугольник 13"/>
          <p:cNvSpPr/>
          <p:nvPr>
            <p:custDataLst>
              <p:tags r:id="rId5"/>
            </p:custDataLst>
          </p:nvPr>
        </p:nvSpPr>
        <p:spPr>
          <a:xfrm>
            <a:off x="6359525" y="4656138"/>
            <a:ext cx="1456690" cy="74168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08000"/>
              </a:lnSpc>
              <a:spcAft>
                <a:spcPts val="800"/>
              </a:spcAft>
            </a:pPr>
            <a:r>
              <a:rPr lang="en-US" altLang="zh-CN" sz="1000" kern="100">
                <a:solidFill>
                  <a:srgbClr val="E7E6E6"/>
                </a:solidFill>
                <a:effectLst>
                  <a:outerShdw blurRad="38100" dist="1905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Заведующий аквариумом</a:t>
            </a:r>
          </a:p>
        </p:txBody>
      </p:sp>
      <p:sp>
        <p:nvSpPr>
          <p:cNvPr id="26" name="Прямоугольник 15"/>
          <p:cNvSpPr/>
          <p:nvPr>
            <p:custDataLst>
              <p:tags r:id="rId6"/>
            </p:custDataLst>
          </p:nvPr>
        </p:nvSpPr>
        <p:spPr>
          <a:xfrm>
            <a:off x="4834890" y="4684713"/>
            <a:ext cx="1314450" cy="71310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08000"/>
              </a:lnSpc>
              <a:spcAft>
                <a:spcPts val="800"/>
              </a:spcAft>
            </a:pPr>
            <a:r>
              <a:rPr lang="en-US" altLang="zh-CN" sz="1000" kern="100">
                <a:solidFill>
                  <a:srgbClr val="E7E6E6"/>
                </a:solidFill>
                <a:effectLst>
                  <a:outerShdw blurRad="38100" dist="1905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Заведующий орниталогией</a:t>
            </a:r>
          </a:p>
        </p:txBody>
      </p:sp>
      <p:sp>
        <p:nvSpPr>
          <p:cNvPr id="27" name="Прямоугольник 17"/>
          <p:cNvSpPr/>
          <p:nvPr>
            <p:custDataLst>
              <p:tags r:id="rId7"/>
            </p:custDataLst>
          </p:nvPr>
        </p:nvSpPr>
        <p:spPr>
          <a:xfrm>
            <a:off x="7769225" y="2937193"/>
            <a:ext cx="1275080" cy="75184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08000"/>
              </a:lnSpc>
              <a:spcAft>
                <a:spcPts val="800"/>
              </a:spcAft>
            </a:pPr>
            <a:r>
              <a:rPr lang="en-US" altLang="zh-CN" sz="1000" kern="100">
                <a:solidFill>
                  <a:srgbClr val="E7E6E6"/>
                </a:solidFill>
                <a:effectLst>
                  <a:outerShdw blurRad="38100" dist="1905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Зав отделом технического обслуживания</a:t>
            </a:r>
          </a:p>
        </p:txBody>
      </p:sp>
      <p:sp>
        <p:nvSpPr>
          <p:cNvPr id="28" name="Прямоугольник 18"/>
          <p:cNvSpPr/>
          <p:nvPr>
            <p:custDataLst>
              <p:tags r:id="rId8"/>
            </p:custDataLst>
          </p:nvPr>
        </p:nvSpPr>
        <p:spPr>
          <a:xfrm>
            <a:off x="8035925" y="4656138"/>
            <a:ext cx="1477010" cy="74231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08000"/>
              </a:lnSpc>
              <a:spcAft>
                <a:spcPts val="800"/>
              </a:spcAft>
            </a:pPr>
            <a:r>
              <a:rPr lang="en-US" altLang="zh-CN" sz="1000" kern="100">
                <a:solidFill>
                  <a:srgbClr val="E7E6E6"/>
                </a:solidFill>
                <a:effectLst>
                  <a:outerShdw blurRad="38100" dist="1905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Заведующий отд, копытных</a:t>
            </a:r>
          </a:p>
        </p:txBody>
      </p:sp>
      <p:sp>
        <p:nvSpPr>
          <p:cNvPr id="29" name="Прямоугольник 22"/>
          <p:cNvSpPr/>
          <p:nvPr>
            <p:custDataLst>
              <p:tags r:id="rId9"/>
            </p:custDataLst>
          </p:nvPr>
        </p:nvSpPr>
        <p:spPr>
          <a:xfrm>
            <a:off x="9255125" y="3280093"/>
            <a:ext cx="1287145" cy="75184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08000"/>
              </a:lnSpc>
              <a:spcAft>
                <a:spcPts val="800"/>
              </a:spcAft>
            </a:pPr>
            <a:r>
              <a:rPr lang="en-US" altLang="zh-CN" sz="1000" kern="100">
                <a:solidFill>
                  <a:srgbClr val="E7E6E6"/>
                </a:solidFill>
                <a:effectLst>
                  <a:outerShdw blurRad="38100" dist="1905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Административный отдел</a:t>
            </a:r>
          </a:p>
        </p:txBody>
      </p:sp>
      <p:cxnSp>
        <p:nvCxnSpPr>
          <p:cNvPr id="30" name="Прямое соединение 4"/>
          <p:cNvCxnSpPr/>
          <p:nvPr>
            <p:custDataLst>
              <p:tags r:id="rId10"/>
            </p:custDataLst>
          </p:nvPr>
        </p:nvCxnSpPr>
        <p:spPr>
          <a:xfrm flipH="1">
            <a:off x="6127115" y="2445703"/>
            <a:ext cx="1447800" cy="1949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Прямое соединение 5"/>
          <p:cNvCxnSpPr/>
          <p:nvPr>
            <p:custDataLst>
              <p:tags r:id="rId11"/>
            </p:custDataLst>
          </p:nvPr>
        </p:nvCxnSpPr>
        <p:spPr>
          <a:xfrm flipH="1">
            <a:off x="6911975" y="2445703"/>
            <a:ext cx="1005840" cy="834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Прямое соединение 6"/>
          <p:cNvCxnSpPr/>
          <p:nvPr>
            <p:custDataLst>
              <p:tags r:id="rId12"/>
            </p:custDataLst>
          </p:nvPr>
        </p:nvCxnSpPr>
        <p:spPr>
          <a:xfrm>
            <a:off x="8383905" y="2441258"/>
            <a:ext cx="22860" cy="4959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Прямое соединение 7"/>
          <p:cNvCxnSpPr/>
          <p:nvPr>
            <p:custDataLst>
              <p:tags r:id="rId13"/>
            </p:custDataLst>
          </p:nvPr>
        </p:nvCxnSpPr>
        <p:spPr>
          <a:xfrm>
            <a:off x="9175115" y="2445703"/>
            <a:ext cx="1562100" cy="19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Прямое соединение 8"/>
          <p:cNvCxnSpPr/>
          <p:nvPr>
            <p:custDataLst>
              <p:tags r:id="rId14"/>
            </p:custDataLst>
          </p:nvPr>
        </p:nvCxnSpPr>
        <p:spPr>
          <a:xfrm>
            <a:off x="8908415" y="2455228"/>
            <a:ext cx="990600" cy="824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Прямое соединение 9"/>
          <p:cNvCxnSpPr/>
          <p:nvPr>
            <p:custDataLst>
              <p:tags r:id="rId15"/>
            </p:custDataLst>
          </p:nvPr>
        </p:nvCxnSpPr>
        <p:spPr>
          <a:xfrm flipH="1">
            <a:off x="5492115" y="3646488"/>
            <a:ext cx="800735" cy="1038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Прямое соединение 11"/>
          <p:cNvCxnSpPr/>
          <p:nvPr>
            <p:custDataLst>
              <p:tags r:id="rId16"/>
            </p:custDataLst>
          </p:nvPr>
        </p:nvCxnSpPr>
        <p:spPr>
          <a:xfrm>
            <a:off x="6911975" y="4012883"/>
            <a:ext cx="175895" cy="6432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Прямое соединение 12"/>
          <p:cNvCxnSpPr/>
          <p:nvPr>
            <p:custDataLst>
              <p:tags r:id="rId17"/>
            </p:custDataLst>
          </p:nvPr>
        </p:nvCxnSpPr>
        <p:spPr>
          <a:xfrm>
            <a:off x="7531100" y="3646488"/>
            <a:ext cx="1243330" cy="1009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>
                <a:solidFill>
                  <a:srgbClr val="000000"/>
                </a:solidFill>
                <a:sym typeface="+mn-ea"/>
              </a:rPr>
              <a:t>База данных</a:t>
            </a:r>
            <a:br>
              <a:rPr lang="ru-RU" altLang="en-US">
                <a:solidFill>
                  <a:srgbClr val="000000"/>
                </a:solidFill>
                <a:sym typeface="+mn-ea"/>
              </a:rPr>
            </a:br>
            <a:r>
              <a:rPr lang="ru-RU" altLang="en-US" sz="2000">
                <a:solidFill>
                  <a:srgbClr val="000000"/>
                </a:solidFill>
                <a:sym typeface="+mn-ea"/>
              </a:rPr>
              <a:t>Прием пищи</a:t>
            </a:r>
            <a:endParaRPr lang="ru-RU" altLang="en-US" sz="2000"/>
          </a:p>
        </p:txBody>
      </p:sp>
      <p:pic>
        <p:nvPicPr>
          <p:cNvPr id="4" name="Изображение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5795" y="2118995"/>
            <a:ext cx="6459855" cy="317246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335520" y="2118995"/>
            <a:ext cx="3514725" cy="317246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>
                <a:solidFill>
                  <a:srgbClr val="000000"/>
                </a:solidFill>
                <a:sym typeface="+mn-ea"/>
              </a:rPr>
              <a:t>База данных</a:t>
            </a:r>
            <a:br>
              <a:rPr lang="ru-RU" altLang="en-US">
                <a:solidFill>
                  <a:srgbClr val="000000"/>
                </a:solidFill>
                <a:sym typeface="+mn-ea"/>
              </a:rPr>
            </a:br>
            <a:r>
              <a:rPr lang="ru-RU" altLang="en-US" sz="2000">
                <a:solidFill>
                  <a:srgbClr val="000000"/>
                </a:solidFill>
                <a:sym typeface="+mn-ea"/>
              </a:rPr>
              <a:t>Сотрудники</a:t>
            </a:r>
            <a:endParaRPr lang="ru-RU" altLang="en-US" sz="2000"/>
          </a:p>
        </p:txBody>
      </p:sp>
      <p:pic>
        <p:nvPicPr>
          <p:cNvPr id="4" name="Изображение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5795" y="2530475"/>
            <a:ext cx="7004050" cy="276733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904480" y="2433320"/>
            <a:ext cx="3486150" cy="286448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>
                <a:solidFill>
                  <a:srgbClr val="000000"/>
                </a:solidFill>
              </a:rPr>
              <a:t>База данных</a:t>
            </a:r>
            <a:br>
              <a:rPr lang="ru-RU" altLang="en-US" sz="4000">
                <a:solidFill>
                  <a:srgbClr val="000000"/>
                </a:solidFill>
              </a:rPr>
            </a:br>
            <a:r>
              <a:rPr lang="ru-RU" altLang="en-US" sz="2000">
                <a:solidFill>
                  <a:srgbClr val="000000"/>
                </a:solidFill>
              </a:rPr>
              <a:t>Схема данных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92985" y="1853565"/>
            <a:ext cx="7425055" cy="493458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altLang="en-US" sz="4000">
                <a:solidFill>
                  <a:srgbClr val="000000"/>
                </a:solidFill>
              </a:rPr>
              <a:t>База данных</a:t>
            </a:r>
            <a:br>
              <a:rPr lang="ru-RU" altLang="en-US" sz="4000">
                <a:solidFill>
                  <a:srgbClr val="000000"/>
                </a:solidFill>
              </a:rPr>
            </a:br>
            <a:r>
              <a:rPr lang="ru-RU" altLang="en-US" sz="2000">
                <a:solidFill>
                  <a:srgbClr val="000000"/>
                </a:solidFill>
              </a:rPr>
              <a:t> Форма ветеринары</a:t>
            </a:r>
          </a:p>
        </p:txBody>
      </p:sp>
      <p:pic>
        <p:nvPicPr>
          <p:cNvPr id="5" name="Изображение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785110" y="1496695"/>
            <a:ext cx="6104890" cy="523367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>
                <a:solidFill>
                  <a:srgbClr val="000000"/>
                </a:solidFill>
              </a:rPr>
              <a:t>База данных</a:t>
            </a:r>
            <a:br>
              <a:rPr lang="ru-RU" altLang="en-US" sz="4000">
                <a:solidFill>
                  <a:srgbClr val="000000"/>
                </a:solidFill>
              </a:rPr>
            </a:br>
            <a:r>
              <a:rPr lang="ru-RU" altLang="en-US" sz="2000">
                <a:solidFill>
                  <a:srgbClr val="000000"/>
                </a:solidFill>
              </a:rPr>
              <a:t>Форма вольер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452370" y="2132330"/>
            <a:ext cx="7286625" cy="41814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altLang="en-US" sz="4000">
                <a:solidFill>
                  <a:srgbClr val="000000"/>
                </a:solidFill>
              </a:rPr>
              <a:t>База данных</a:t>
            </a:r>
            <a:br>
              <a:rPr lang="ru-RU" altLang="en-US" sz="4000">
                <a:solidFill>
                  <a:srgbClr val="000000"/>
                </a:solidFill>
              </a:rPr>
            </a:br>
            <a:r>
              <a:rPr lang="ru-RU" altLang="en-US" sz="2000">
                <a:solidFill>
                  <a:srgbClr val="000000"/>
                </a:solidFill>
              </a:rPr>
              <a:t>Форма животное</a:t>
            </a:r>
          </a:p>
        </p:txBody>
      </p:sp>
      <p:pic>
        <p:nvPicPr>
          <p:cNvPr id="5" name="Изображение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45435" y="1381760"/>
            <a:ext cx="6501765" cy="536956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altLang="en-US" sz="4000">
                <a:solidFill>
                  <a:srgbClr val="000000"/>
                </a:solidFill>
              </a:rPr>
              <a:t>База данных</a:t>
            </a:r>
            <a:br>
              <a:rPr lang="ru-RU" altLang="en-US" sz="4000">
                <a:solidFill>
                  <a:srgbClr val="000000"/>
                </a:solidFill>
              </a:rPr>
            </a:br>
            <a:r>
              <a:rPr lang="ru-RU" altLang="en-US" sz="2000">
                <a:solidFill>
                  <a:srgbClr val="000000"/>
                </a:solidFill>
              </a:rPr>
              <a:t>Форма осмотр</a:t>
            </a:r>
          </a:p>
        </p:txBody>
      </p:sp>
      <p:pic>
        <p:nvPicPr>
          <p:cNvPr id="5" name="Изображение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90495" y="1469390"/>
            <a:ext cx="6810375" cy="51530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altLang="en-US" sz="4000">
                <a:solidFill>
                  <a:srgbClr val="000000"/>
                </a:solidFill>
              </a:rPr>
              <a:t>База данных</a:t>
            </a:r>
            <a:br>
              <a:rPr lang="ru-RU" altLang="en-US" sz="4000">
                <a:solidFill>
                  <a:srgbClr val="000000"/>
                </a:solidFill>
              </a:rPr>
            </a:br>
            <a:r>
              <a:rPr lang="ru-RU" altLang="en-US" sz="2000">
                <a:solidFill>
                  <a:srgbClr val="000000"/>
                </a:solidFill>
              </a:rPr>
              <a:t>Форма прием пищи</a:t>
            </a:r>
          </a:p>
        </p:txBody>
      </p:sp>
      <p:pic>
        <p:nvPicPr>
          <p:cNvPr id="5" name="Изображение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714625" y="1642110"/>
            <a:ext cx="6762750" cy="47910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73111" y="579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altLang="en-US" sz="4000">
                <a:solidFill>
                  <a:srgbClr val="000000"/>
                </a:solidFill>
              </a:rPr>
              <a:t>База данных</a:t>
            </a:r>
            <a:br>
              <a:rPr lang="ru-RU" altLang="en-US" sz="4000">
                <a:solidFill>
                  <a:srgbClr val="000000"/>
                </a:solidFill>
              </a:rPr>
            </a:br>
            <a:r>
              <a:rPr lang="ru-RU" altLang="en-US" sz="2000">
                <a:solidFill>
                  <a:srgbClr val="000000"/>
                </a:solidFill>
              </a:rPr>
              <a:t>Форма сотрудники</a:t>
            </a:r>
          </a:p>
        </p:txBody>
      </p:sp>
      <p:pic>
        <p:nvPicPr>
          <p:cNvPr id="5" name="Изображение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59785" y="1548765"/>
            <a:ext cx="5471795" cy="51911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altLang="en-US" sz="4000">
                <a:solidFill>
                  <a:srgbClr val="000000"/>
                </a:solidFill>
              </a:rPr>
              <a:t>База данных</a:t>
            </a:r>
            <a:br>
              <a:rPr lang="ru-RU" altLang="en-US" sz="4000">
                <a:solidFill>
                  <a:srgbClr val="000000"/>
                </a:solidFill>
              </a:rPr>
            </a:br>
            <a:r>
              <a:rPr lang="ru-RU" altLang="en-US" sz="2000">
                <a:solidFill>
                  <a:srgbClr val="000000"/>
                </a:solidFill>
              </a:rPr>
              <a:t>Отчет ветеринары</a:t>
            </a:r>
          </a:p>
        </p:txBody>
      </p:sp>
      <p:pic>
        <p:nvPicPr>
          <p:cNvPr id="5" name="Изображение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3000" y="2057400"/>
            <a:ext cx="9906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6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Результат</a:t>
            </a:r>
            <a:r>
              <a:rPr lang="en-US" sz="6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 </a:t>
            </a:r>
            <a:r>
              <a:rPr lang="en-US" sz="6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автоматизации</a:t>
            </a:r>
            <a:endParaRPr dirty="0"/>
          </a:p>
        </p:txBody>
      </p:sp>
      <p:sp>
        <p:nvSpPr>
          <p:cNvPr id="9" name="TextShape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7500" lnSpcReduction="20000"/>
          </a:bodyPr>
          <a:lstStyle/>
          <a:p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В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основе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моей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автоматизации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будет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лежать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система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базы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данных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учёта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и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ухода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за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животными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. </a:t>
            </a:r>
            <a:endParaRPr dirty="0">
              <a:solidFill>
                <a:srgbClr val="000000"/>
              </a:solidFill>
            </a:endParaRPr>
          </a:p>
          <a:p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Это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поможет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:</a:t>
            </a:r>
            <a:endParaRPr dirty="0">
              <a:solidFill>
                <a:srgbClr val="000000"/>
              </a:solidFill>
            </a:endParaRPr>
          </a:p>
          <a:p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-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Вести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единую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базу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данных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животных</a:t>
            </a:r>
            <a:endParaRPr dirty="0">
              <a:solidFill>
                <a:srgbClr val="000000"/>
              </a:solidFill>
            </a:endParaRPr>
          </a:p>
          <a:p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-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Автоматизировать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учёт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ветеринарных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препаратов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и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кормов</a:t>
            </a:r>
            <a:endParaRPr dirty="0">
              <a:solidFill>
                <a:srgbClr val="000000"/>
              </a:solidFill>
            </a:endParaRPr>
          </a:p>
          <a:p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-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Вести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график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работы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персонала</a:t>
            </a:r>
            <a:endParaRPr dirty="0">
              <a:solidFill>
                <a:srgbClr val="000000"/>
              </a:solidFill>
            </a:endParaRPr>
          </a:p>
          <a:p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-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Отслеживать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информацию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о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посетителях</a:t>
            </a:r>
            <a:endParaRPr dirty="0">
              <a:solidFill>
                <a:srgbClr val="000000"/>
              </a:solidFill>
            </a:endParaRPr>
          </a:p>
          <a:p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-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Способствовать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достижению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высоких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параметров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здоровья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животных</a:t>
            </a:r>
            <a:endParaRPr dirty="0">
              <a:solidFill>
                <a:srgbClr val="000000"/>
              </a:solidFill>
            </a:endParaRPr>
          </a:p>
          <a:p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-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Снизить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трудоёмкость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на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этапе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первичного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внесения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данных</a:t>
            </a:r>
            <a:endParaRPr dirty="0">
              <a:solidFill>
                <a:srgbClr val="000000"/>
              </a:solidFill>
            </a:endParaRPr>
          </a:p>
          <a:p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-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Повысить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оперативность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и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эффективность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управления</a:t>
            </a:r>
            <a:endParaRPr dirty="0">
              <a:solidFill>
                <a:srgbClr val="000000"/>
              </a:solidFill>
            </a:endParaRPr>
          </a:p>
          <a:p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Вследствие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автоматизации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будет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упрощена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работа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как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самого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зоопарка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так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и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работа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персонала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так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как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это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улучшит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управление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данными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животных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облегчит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работу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с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документами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при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прибытии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нового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зверя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в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зоопарк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станет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легче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управлять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запасами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корма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и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лечебных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препаратов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. В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целом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автоматизированный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продукт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поможет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зоопарку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стать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наиболее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эффективным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и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привлекательным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для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посетителей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altLang="en-US" sz="4000">
                <a:solidFill>
                  <a:srgbClr val="000000"/>
                </a:solidFill>
              </a:rPr>
              <a:t>База данных</a:t>
            </a:r>
            <a:br>
              <a:rPr lang="ru-RU" altLang="en-US" sz="4000">
                <a:solidFill>
                  <a:srgbClr val="000000"/>
                </a:solidFill>
              </a:rPr>
            </a:br>
            <a:r>
              <a:rPr lang="ru-RU" altLang="en-US" sz="2000">
                <a:solidFill>
                  <a:srgbClr val="000000"/>
                </a:solidFill>
              </a:rPr>
              <a:t>Отчет вольер</a:t>
            </a:r>
          </a:p>
        </p:txBody>
      </p:sp>
      <p:pic>
        <p:nvPicPr>
          <p:cNvPr id="6" name="Изображение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95525" y="1678940"/>
            <a:ext cx="7600950" cy="47529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altLang="en-US" sz="4000">
                <a:solidFill>
                  <a:srgbClr val="000000"/>
                </a:solidFill>
              </a:rPr>
              <a:t>База данных</a:t>
            </a:r>
            <a:br>
              <a:rPr lang="ru-RU" altLang="en-US" sz="4000">
                <a:solidFill>
                  <a:srgbClr val="000000"/>
                </a:solidFill>
              </a:rPr>
            </a:br>
            <a:r>
              <a:rPr lang="ru-RU" altLang="en-US" sz="2000">
                <a:solidFill>
                  <a:srgbClr val="000000"/>
                </a:solidFill>
              </a:rPr>
              <a:t>Отчет животное</a:t>
            </a:r>
          </a:p>
        </p:txBody>
      </p:sp>
      <p:pic>
        <p:nvPicPr>
          <p:cNvPr id="5" name="Изображение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04900" y="2026920"/>
            <a:ext cx="9982200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altLang="en-US" sz="4000">
                <a:solidFill>
                  <a:srgbClr val="000000"/>
                </a:solidFill>
              </a:rPr>
              <a:t>База данных</a:t>
            </a:r>
            <a:br>
              <a:rPr lang="ru-RU" altLang="en-US" sz="4000">
                <a:solidFill>
                  <a:srgbClr val="000000"/>
                </a:solidFill>
              </a:rPr>
            </a:br>
            <a:r>
              <a:rPr lang="ru-RU" altLang="en-US" sz="2000">
                <a:solidFill>
                  <a:srgbClr val="000000"/>
                </a:solidFill>
              </a:rPr>
              <a:t>Отчет осмотр</a:t>
            </a:r>
          </a:p>
        </p:txBody>
      </p:sp>
      <p:pic>
        <p:nvPicPr>
          <p:cNvPr id="5" name="Изображение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7750" y="1853565"/>
            <a:ext cx="100965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altLang="en-US" sz="4000">
                <a:solidFill>
                  <a:srgbClr val="000000"/>
                </a:solidFill>
              </a:rPr>
              <a:t>База данных</a:t>
            </a:r>
            <a:br>
              <a:rPr lang="ru-RU" altLang="en-US" sz="4000">
                <a:solidFill>
                  <a:srgbClr val="000000"/>
                </a:solidFill>
              </a:rPr>
            </a:br>
            <a:r>
              <a:rPr lang="ru-RU" altLang="en-US" sz="2000">
                <a:solidFill>
                  <a:srgbClr val="000000"/>
                </a:solidFill>
              </a:rPr>
              <a:t>Отчет прием пищи </a:t>
            </a:r>
          </a:p>
        </p:txBody>
      </p:sp>
      <p:pic>
        <p:nvPicPr>
          <p:cNvPr id="5" name="Изображение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99820" y="1727200"/>
            <a:ext cx="9991725" cy="461962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altLang="en-US" sz="4000">
                <a:solidFill>
                  <a:srgbClr val="000000"/>
                </a:solidFill>
              </a:rPr>
              <a:t>База данных</a:t>
            </a:r>
            <a:br>
              <a:rPr lang="ru-RU" altLang="en-US" sz="4000">
                <a:solidFill>
                  <a:srgbClr val="000000"/>
                </a:solidFill>
              </a:rPr>
            </a:br>
            <a:r>
              <a:rPr lang="ru-RU" altLang="en-US" sz="2000">
                <a:solidFill>
                  <a:srgbClr val="000000"/>
                </a:solidFill>
              </a:rPr>
              <a:t>Отчет сотрудники</a:t>
            </a:r>
          </a:p>
        </p:txBody>
      </p:sp>
      <p:pic>
        <p:nvPicPr>
          <p:cNvPr id="5" name="Изображение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00100" y="1853565"/>
            <a:ext cx="10591800" cy="461962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>
                <a:solidFill>
                  <a:srgbClr val="000000"/>
                </a:solidFill>
                <a:sym typeface="+mn-ea"/>
              </a:rPr>
              <a:t>База данных</a:t>
            </a:r>
            <a:br>
              <a:rPr lang="ru-RU" altLang="en-US">
                <a:solidFill>
                  <a:srgbClr val="000000"/>
                </a:solidFill>
                <a:sym typeface="+mn-ea"/>
              </a:rPr>
            </a:br>
            <a:r>
              <a:rPr lang="ru-RU" altLang="en-US" sz="2000">
                <a:solidFill>
                  <a:srgbClr val="000000"/>
                </a:solidFill>
                <a:sym typeface="+mn-ea"/>
              </a:rPr>
              <a:t>Запросы.Время кормления животных</a:t>
            </a:r>
            <a:endParaRPr lang="ru-RU" altLang="en-US" sz="2000"/>
          </a:p>
        </p:txBody>
      </p:sp>
      <p:pic>
        <p:nvPicPr>
          <p:cNvPr id="4" name="Изображение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5795" y="1853565"/>
            <a:ext cx="3723640" cy="312674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45795" y="5224145"/>
            <a:ext cx="6696075" cy="1114425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450840" y="1853565"/>
            <a:ext cx="4724400" cy="257683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altLang="en-US" sz="4000">
                <a:solidFill>
                  <a:srgbClr val="000000"/>
                </a:solidFill>
                <a:sym typeface="+mn-ea"/>
              </a:rPr>
              <a:t>База данных</a:t>
            </a:r>
            <a:br>
              <a:rPr lang="ru-RU" altLang="en-US">
                <a:solidFill>
                  <a:srgbClr val="000000"/>
                </a:solidFill>
                <a:sym typeface="+mn-ea"/>
              </a:rPr>
            </a:br>
            <a:r>
              <a:rPr lang="ru-RU" altLang="en-US" sz="2000">
                <a:solidFill>
                  <a:srgbClr val="000000"/>
                </a:solidFill>
                <a:sym typeface="+mn-ea"/>
              </a:rPr>
              <a:t>Запросы.Вывод о закрепленных к ветеринарам животных</a:t>
            </a:r>
            <a:endParaRPr lang="ru-RU" altLang="en-US" sz="2000"/>
          </a:p>
        </p:txBody>
      </p:sp>
      <p:pic>
        <p:nvPicPr>
          <p:cNvPr id="8" name="Изображение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05840" y="1981200"/>
            <a:ext cx="4238625" cy="1733550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819400" y="4516755"/>
            <a:ext cx="6553200" cy="1276350"/>
          </a:xfrm>
          <a:prstGeom prst="rect">
            <a:avLst/>
          </a:prstGeom>
        </p:spPr>
      </p:pic>
      <p:pic>
        <p:nvPicPr>
          <p:cNvPr id="10" name="Изображение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537835" y="1981200"/>
            <a:ext cx="5257800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altLang="en-US" sz="4000">
                <a:solidFill>
                  <a:srgbClr val="000000"/>
                </a:solidFill>
                <a:sym typeface="+mn-ea"/>
              </a:rPr>
              <a:t>База данных</a:t>
            </a:r>
            <a:br>
              <a:rPr lang="ru-RU" altLang="en-US">
                <a:solidFill>
                  <a:srgbClr val="000000"/>
                </a:solidFill>
                <a:sym typeface="+mn-ea"/>
              </a:rPr>
            </a:br>
            <a:r>
              <a:rPr lang="ru-RU" altLang="en-US" sz="2000">
                <a:solidFill>
                  <a:srgbClr val="000000"/>
                </a:solidFill>
                <a:sym typeface="+mn-ea"/>
              </a:rPr>
              <a:t>Запросы.Вывод информации о животных мужского пола</a:t>
            </a:r>
          </a:p>
        </p:txBody>
      </p:sp>
      <p:pic>
        <p:nvPicPr>
          <p:cNvPr id="5" name="Изображение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10815" y="2361565"/>
            <a:ext cx="1590675" cy="1533525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452495" y="4563110"/>
            <a:ext cx="4305300" cy="1000125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170170" y="2122170"/>
            <a:ext cx="4686300" cy="21717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altLang="en-US" sz="4000">
                <a:solidFill>
                  <a:srgbClr val="000000"/>
                </a:solidFill>
                <a:sym typeface="+mn-ea"/>
              </a:rPr>
              <a:t>База данных</a:t>
            </a:r>
            <a:br>
              <a:rPr lang="ru-RU" altLang="en-US">
                <a:solidFill>
                  <a:srgbClr val="000000"/>
                </a:solidFill>
                <a:sym typeface="+mn-ea"/>
              </a:rPr>
            </a:br>
            <a:r>
              <a:rPr lang="ru-RU" altLang="en-US" sz="2000">
                <a:solidFill>
                  <a:srgbClr val="000000"/>
                </a:solidFill>
                <a:sym typeface="+mn-ea"/>
              </a:rPr>
              <a:t>Запросы.Вывод информации о здоровье животных</a:t>
            </a:r>
            <a:endParaRPr lang="ru-RU" altLang="en-US" sz="2000"/>
          </a:p>
        </p:txBody>
      </p:sp>
      <p:pic>
        <p:nvPicPr>
          <p:cNvPr id="5" name="Изображение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274445" y="2196465"/>
            <a:ext cx="4210050" cy="184785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838575" y="4467225"/>
            <a:ext cx="4514850" cy="106680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296660" y="2141220"/>
            <a:ext cx="4448175" cy="203835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altLang="en-US" sz="4000">
                <a:solidFill>
                  <a:srgbClr val="000000"/>
                </a:solidFill>
                <a:sym typeface="+mn-ea"/>
              </a:rPr>
              <a:t>База данных</a:t>
            </a:r>
            <a:br>
              <a:rPr lang="ru-RU" altLang="en-US">
                <a:solidFill>
                  <a:srgbClr val="000000"/>
                </a:solidFill>
                <a:sym typeface="+mn-ea"/>
              </a:rPr>
            </a:br>
            <a:r>
              <a:rPr lang="ru-RU" altLang="en-US" sz="2000">
                <a:solidFill>
                  <a:srgbClr val="000000"/>
                </a:solidFill>
                <a:sym typeface="+mn-ea"/>
              </a:rPr>
              <a:t>Запросы.Вывод информации о сотрудниках чья зп меньше 20000</a:t>
            </a:r>
          </a:p>
        </p:txBody>
      </p:sp>
      <p:pic>
        <p:nvPicPr>
          <p:cNvPr id="5" name="Изображение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579880" y="2069465"/>
            <a:ext cx="1638300" cy="1628775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453130" y="4347210"/>
            <a:ext cx="5467350" cy="923925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678680" y="2007870"/>
            <a:ext cx="510540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Пользователи</a:t>
            </a: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 </a:t>
            </a:r>
            <a:r>
              <a:rPr lang="en-US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системы</a:t>
            </a:r>
            <a:endParaRPr dirty="0"/>
          </a:p>
        </p:txBody>
      </p:sp>
      <p:sp>
        <p:nvSpPr>
          <p:cNvPr id="10" name="TextShape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Данным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программным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продуктом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будет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пользоваться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исключительно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персонал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зоопарка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так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как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там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будет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размещена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практически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вся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информация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и о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нем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, а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точнее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:</a:t>
            </a:r>
            <a:endParaRPr dirty="0">
              <a:solidFill>
                <a:srgbClr val="000000"/>
              </a:solidFill>
            </a:endParaRPr>
          </a:p>
          <a:p>
            <a:r>
              <a:rPr lang="en-US" sz="2000" spc="-1" dirty="0">
                <a:latin typeface="Times New Roman" panose="02020603050405020304"/>
                <a:ea typeface="Arial" panose="020B0604020202020204"/>
              </a:rPr>
              <a:t>•	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Графики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работы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сотрудников</a:t>
            </a:r>
            <a:endParaRPr dirty="0"/>
          </a:p>
          <a:p>
            <a:r>
              <a:rPr lang="en-US" sz="2000" spc="-1" dirty="0">
                <a:latin typeface="Times New Roman" panose="02020603050405020304"/>
                <a:ea typeface="Arial" panose="020B0604020202020204"/>
              </a:rPr>
              <a:t>•	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Количество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посетителей</a:t>
            </a:r>
            <a:endParaRPr dirty="0"/>
          </a:p>
          <a:p>
            <a:r>
              <a:rPr lang="en-US" sz="2000" spc="-1" dirty="0">
                <a:latin typeface="Times New Roman" panose="02020603050405020304"/>
                <a:ea typeface="Arial" panose="020B0604020202020204"/>
              </a:rPr>
              <a:t>•	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Время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посещения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ими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зоопарка</a:t>
            </a:r>
            <a:endParaRPr dirty="0"/>
          </a:p>
          <a:p>
            <a:r>
              <a:rPr lang="en-US" sz="2000" spc="-1" dirty="0">
                <a:latin typeface="Times New Roman" panose="02020603050405020304"/>
                <a:ea typeface="Arial" panose="020B0604020202020204"/>
              </a:rPr>
              <a:t>•	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Статистика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посещаемости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гостей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того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или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иного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животного</a:t>
            </a:r>
            <a:endParaRPr dirty="0"/>
          </a:p>
          <a:p>
            <a:r>
              <a:rPr lang="en-US" sz="2000" spc="-1" dirty="0">
                <a:latin typeface="Times New Roman" panose="02020603050405020304"/>
                <a:ea typeface="Arial" panose="020B0604020202020204"/>
              </a:rPr>
              <a:t>•	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Расписание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кормления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животных</a:t>
            </a:r>
            <a:endParaRPr dirty="0"/>
          </a:p>
          <a:p>
            <a:r>
              <a:rPr lang="en-US" sz="2000" spc="-1" dirty="0">
                <a:latin typeface="Times New Roman" panose="02020603050405020304"/>
                <a:ea typeface="Arial" panose="020B0604020202020204"/>
              </a:rPr>
              <a:t>•	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Количество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потребляемой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пищи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в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каждый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месяц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года</a:t>
            </a:r>
            <a:endParaRPr dirty="0"/>
          </a:p>
          <a:p>
            <a:r>
              <a:rPr lang="en-US" sz="2000" spc="-1" dirty="0">
                <a:latin typeface="Times New Roman" panose="02020603050405020304"/>
                <a:ea typeface="Arial" panose="020B0604020202020204"/>
              </a:rPr>
              <a:t>•	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Какая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медицинская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помощь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оказывалась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либо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же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требуется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животному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altLang="en-US" sz="4000">
                <a:solidFill>
                  <a:srgbClr val="000000"/>
                </a:solidFill>
                <a:sym typeface="+mn-ea"/>
              </a:rPr>
              <a:t>База данных</a:t>
            </a:r>
            <a:br>
              <a:rPr lang="ru-RU" altLang="en-US">
                <a:solidFill>
                  <a:srgbClr val="000000"/>
                </a:solidFill>
                <a:sym typeface="+mn-ea"/>
              </a:rPr>
            </a:br>
            <a:r>
              <a:rPr lang="ru-RU" altLang="en-US" sz="2000">
                <a:solidFill>
                  <a:srgbClr val="000000"/>
                </a:solidFill>
                <a:sym typeface="+mn-ea"/>
              </a:rPr>
              <a:t>Запросы.Вывод информации о животных которым больше или равоно 20</a:t>
            </a: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715010" y="2453005"/>
            <a:ext cx="11130280" cy="1071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altLang="en-US" sz="1600">
                <a:solidFill>
                  <a:srgbClr val="000000"/>
                </a:solidFill>
              </a:rPr>
              <a:t>SELECT Животное.Id_Животного, Животное.Поле1, Животное.Клика, Животное.Пол, Животное.[Особые приметы], Животное.Вес, Животное.Возраст, Животное.Id_Ветеринара</a:t>
            </a:r>
          </a:p>
          <a:p>
            <a:r>
              <a:rPr lang="ru-RU" altLang="en-US" sz="1600">
                <a:solidFill>
                  <a:srgbClr val="000000"/>
                </a:solidFill>
              </a:rPr>
              <a:t>FROM Животное</a:t>
            </a:r>
          </a:p>
          <a:p>
            <a:r>
              <a:rPr lang="ru-RU" altLang="en-US" sz="1600">
                <a:solidFill>
                  <a:srgbClr val="000000"/>
                </a:solidFill>
              </a:rPr>
              <a:t>WHERE (((Животное.Возраст)&gt;="20"));</a:t>
            </a:r>
          </a:p>
        </p:txBody>
      </p:sp>
      <p:pic>
        <p:nvPicPr>
          <p:cNvPr id="6" name="Изображение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33600" y="4124325"/>
            <a:ext cx="7924800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altLang="en-US" sz="4000">
                <a:solidFill>
                  <a:srgbClr val="000000"/>
                </a:solidFill>
                <a:sym typeface="+mn-ea"/>
              </a:rPr>
              <a:t>База данных</a:t>
            </a:r>
            <a:br>
              <a:rPr lang="ru-RU" altLang="en-US">
                <a:solidFill>
                  <a:srgbClr val="000000"/>
                </a:solidFill>
                <a:sym typeface="+mn-ea"/>
              </a:rPr>
            </a:br>
            <a:r>
              <a:rPr lang="ru-RU" altLang="en-US" sz="2000">
                <a:solidFill>
                  <a:srgbClr val="000000"/>
                </a:solidFill>
                <a:sym typeface="+mn-ea"/>
              </a:rPr>
              <a:t>Запросы.Вывод информации о том кто живет в вольерах</a:t>
            </a: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49985" y="2002790"/>
            <a:ext cx="98913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altLang="en-US">
                <a:solidFill>
                  <a:srgbClr val="000000"/>
                </a:solidFill>
              </a:rPr>
              <a:t>SELECT Вольер.Размер, Животное.Поле1</a:t>
            </a:r>
          </a:p>
          <a:p>
            <a:r>
              <a:rPr lang="ru-RU" altLang="en-US">
                <a:solidFill>
                  <a:srgbClr val="000000"/>
                </a:solidFill>
              </a:rPr>
              <a:t>FROM Вольер INNER JOIN Животное ON Вольер.Id_Вольера = Животное.Id_Вольера</a:t>
            </a:r>
          </a:p>
          <a:p>
            <a:r>
              <a:rPr lang="ru-RU" altLang="en-US">
                <a:solidFill>
                  <a:srgbClr val="000000"/>
                </a:solidFill>
              </a:rPr>
              <a:t>ORDER BY Вольер.Размер;</a:t>
            </a:r>
          </a:p>
        </p:txBody>
      </p:sp>
      <p:pic>
        <p:nvPicPr>
          <p:cNvPr id="7" name="Изображение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15410" y="3789680"/>
            <a:ext cx="4361815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altLang="en-US" sz="4000">
                <a:solidFill>
                  <a:srgbClr val="000000"/>
                </a:solidFill>
                <a:sym typeface="+mn-ea"/>
              </a:rPr>
              <a:t>База данных</a:t>
            </a:r>
            <a:br>
              <a:rPr lang="ru-RU" altLang="en-US">
                <a:solidFill>
                  <a:srgbClr val="000000"/>
                </a:solidFill>
                <a:sym typeface="+mn-ea"/>
              </a:rPr>
            </a:br>
            <a:r>
              <a:rPr lang="ru-RU" altLang="en-US" sz="2000">
                <a:solidFill>
                  <a:srgbClr val="000000"/>
                </a:solidFill>
                <a:sym typeface="+mn-ea"/>
              </a:rPr>
              <a:t>Запросы.Выборка данных</a:t>
            </a: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645795" y="2169160"/>
            <a:ext cx="65944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altLang="en-US">
                <a:solidFill>
                  <a:srgbClr val="000000"/>
                </a:solidFill>
              </a:rPr>
              <a:t>SELECT Сотрудники.Фамилия, Сотрудники.Имя, Сотрудники.Отчество, Сотрудники.Контакты</a:t>
            </a:r>
          </a:p>
          <a:p>
            <a:r>
              <a:rPr lang="ru-RU" altLang="en-US">
                <a:solidFill>
                  <a:srgbClr val="000000"/>
                </a:solidFill>
              </a:rPr>
              <a:t>FROM Сотрудники;</a:t>
            </a:r>
          </a:p>
        </p:txBody>
      </p:sp>
      <p:pic>
        <p:nvPicPr>
          <p:cNvPr id="6" name="Изображение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817620" y="3599180"/>
            <a:ext cx="4029075" cy="265747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altLang="en-US" sz="4000">
                <a:solidFill>
                  <a:srgbClr val="000000"/>
                </a:solidFill>
                <a:sym typeface="+mn-ea"/>
              </a:rPr>
              <a:t>База данных</a:t>
            </a:r>
            <a:br>
              <a:rPr lang="ru-RU" altLang="en-US">
                <a:solidFill>
                  <a:srgbClr val="000000"/>
                </a:solidFill>
                <a:sym typeface="+mn-ea"/>
              </a:rPr>
            </a:br>
            <a:r>
              <a:rPr lang="ru-RU" altLang="en-US" sz="2000">
                <a:solidFill>
                  <a:srgbClr val="000000"/>
                </a:solidFill>
                <a:sym typeface="+mn-ea"/>
              </a:rPr>
              <a:t>Запросы.Сортировка животных по возрасту</a:t>
            </a:r>
            <a:endParaRPr lang="ru-RU" altLang="en-US" sz="200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949960" y="232283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altLang="en-US">
                <a:solidFill>
                  <a:srgbClr val="000000"/>
                </a:solidFill>
              </a:rPr>
              <a:t>SELECT Животное.Поле1, Животное.Возраст</a:t>
            </a:r>
          </a:p>
          <a:p>
            <a:r>
              <a:rPr lang="ru-RU" altLang="en-US">
                <a:solidFill>
                  <a:srgbClr val="000000"/>
                </a:solidFill>
              </a:rPr>
              <a:t>FROM Животное</a:t>
            </a:r>
          </a:p>
          <a:p>
            <a:r>
              <a:rPr lang="ru-RU" altLang="en-US">
                <a:solidFill>
                  <a:srgbClr val="000000"/>
                </a:solidFill>
              </a:rPr>
              <a:t>ORDER BY Животное.Возраст DESC;</a:t>
            </a:r>
          </a:p>
        </p:txBody>
      </p:sp>
      <p:pic>
        <p:nvPicPr>
          <p:cNvPr id="6" name="Изображение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570095" y="3714115"/>
            <a:ext cx="2543175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ое поле 4"/>
          <p:cNvSpPr txBox="1"/>
          <p:nvPr/>
        </p:nvSpPr>
        <p:spPr>
          <a:xfrm>
            <a:off x="1485265" y="2745740"/>
            <a:ext cx="3371215" cy="13665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ru-RU" altLang="en-US" sz="2800">
                <a:solidFill>
                  <a:srgbClr val="000000"/>
                </a:solidFill>
              </a:rPr>
              <a:t>DELETE *</a:t>
            </a:r>
          </a:p>
          <a:p>
            <a:r>
              <a:rPr lang="ru-RU" altLang="en-US" sz="2800">
                <a:solidFill>
                  <a:srgbClr val="000000"/>
                </a:solidFill>
              </a:rPr>
              <a:t>FROM Животное</a:t>
            </a:r>
          </a:p>
          <a:p>
            <a:r>
              <a:rPr lang="ru-RU" altLang="en-US" sz="2800">
                <a:solidFill>
                  <a:srgbClr val="000000"/>
                </a:solidFill>
              </a:rPr>
              <a:t>WHERE Пол = 'Ж';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altLang="en-US" sz="4000">
                <a:solidFill>
                  <a:srgbClr val="000000"/>
                </a:solidFill>
                <a:sym typeface="+mn-ea"/>
              </a:rPr>
              <a:t>База данных</a:t>
            </a:r>
            <a:br>
              <a:rPr lang="ru-RU" altLang="en-US">
                <a:solidFill>
                  <a:srgbClr val="000000"/>
                </a:solidFill>
                <a:sym typeface="+mn-ea"/>
              </a:rPr>
            </a:br>
            <a:r>
              <a:rPr lang="ru-RU" altLang="en-US" sz="2000">
                <a:solidFill>
                  <a:srgbClr val="000000"/>
                </a:solidFill>
                <a:sym typeface="+mn-ea"/>
              </a:rPr>
              <a:t>Запросы.Удаление отдельного столбца. Изменение данных в таблице</a:t>
            </a:r>
            <a:endParaRPr lang="ru-RU" altLang="en-US" sz="2000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6581140" y="2745740"/>
            <a:ext cx="4152900" cy="14439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ru-RU" altLang="en-US" sz="2800">
                <a:solidFill>
                  <a:srgbClr val="000000"/>
                </a:solidFill>
              </a:rPr>
              <a:t>UPDATE Вольер SET Размер = '6x2'</a:t>
            </a:r>
          </a:p>
          <a:p>
            <a:r>
              <a:rPr lang="ru-RU" altLang="en-US" sz="2800">
                <a:solidFill>
                  <a:srgbClr val="000000"/>
                </a:solidFill>
              </a:rPr>
              <a:t>WHERE Id_Вольера=5;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>
                <a:solidFill>
                  <a:srgbClr val="000000"/>
                </a:solidFill>
              </a:rPr>
              <a:t>База данных</a:t>
            </a:r>
            <a:br>
              <a:rPr lang="ru-RU" altLang="en-US">
                <a:solidFill>
                  <a:srgbClr val="000000"/>
                </a:solidFill>
              </a:rPr>
            </a:br>
            <a:r>
              <a:rPr lang="ru-RU" altLang="en-US" sz="2000">
                <a:solidFill>
                  <a:srgbClr val="000000"/>
                </a:solidFill>
              </a:rPr>
              <a:t>Главная кнопочная форма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19100" y="1853565"/>
            <a:ext cx="3847465" cy="2085975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471035" y="1853565"/>
            <a:ext cx="3785235" cy="2085975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239645" y="4066540"/>
            <a:ext cx="3846830" cy="233172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460740" y="1853565"/>
            <a:ext cx="3296920" cy="2085975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318885" y="4066540"/>
            <a:ext cx="4112260" cy="234569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ru-RU">
                <a:solidFill>
                  <a:srgbClr val="000000"/>
                </a:solidFill>
              </a:rPr>
              <a:t>GITHUB</a:t>
            </a: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2811780" y="1853565"/>
            <a:ext cx="6569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altLang="en-US">
                <a:solidFill>
                  <a:srgbClr val="000000"/>
                </a:solidFill>
              </a:rPr>
              <a:t>https://github.com/Daniil5225/itogovaya/branches/yours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Все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,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что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необходимо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для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внедрения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 ПП</a:t>
            </a:r>
            <a:endParaRPr dirty="0"/>
          </a:p>
        </p:txBody>
      </p:sp>
      <p:sp>
        <p:nvSpPr>
          <p:cNvPr id="7" name="TextShape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400" spc="-1" dirty="0">
                <a:latin typeface="Arial" panose="020B0604020202020204"/>
                <a:ea typeface="Arial" panose="020B0604020202020204"/>
              </a:rPr>
              <a:t>•	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Для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внедрения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продукта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необходимо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:</a:t>
            </a:r>
            <a:endParaRPr dirty="0"/>
          </a:p>
          <a:p>
            <a:r>
              <a:rPr lang="en-US" sz="2000" spc="-1" dirty="0">
                <a:latin typeface="Times New Roman" panose="02020603050405020304"/>
                <a:ea typeface="Arial" panose="020B0604020202020204"/>
              </a:rPr>
              <a:t>•	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-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операционные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системы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такие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как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Windows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или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Linux</a:t>
            </a:r>
            <a:endParaRPr dirty="0"/>
          </a:p>
          <a:p>
            <a:r>
              <a:rPr lang="en-US" sz="2000" spc="-1" dirty="0">
                <a:latin typeface="Times New Roman" panose="02020603050405020304"/>
                <a:ea typeface="Arial" panose="020B0604020202020204"/>
              </a:rPr>
              <a:t>•	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-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Иметь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высокоскоростной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интернет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и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сеть</a:t>
            </a:r>
            <a:endParaRPr dirty="0"/>
          </a:p>
          <a:p>
            <a:r>
              <a:rPr lang="en-US" sz="2000" spc="-1" dirty="0">
                <a:latin typeface="Times New Roman" panose="02020603050405020304"/>
                <a:ea typeface="Arial" panose="020B0604020202020204"/>
              </a:rPr>
              <a:t>•	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-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Соответствующий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персонал</a:t>
            </a:r>
            <a:endParaRPr dirty="0"/>
          </a:p>
          <a:p>
            <a:r>
              <a:rPr lang="en-US" sz="2000" spc="-1" dirty="0">
                <a:latin typeface="Times New Roman" panose="02020603050405020304"/>
                <a:ea typeface="Arial" panose="020B0604020202020204"/>
              </a:rPr>
              <a:t>•	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-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Иметь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финансовые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ресурсы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и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план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определяющий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цели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новых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технологий</a:t>
            </a:r>
            <a:endParaRPr dirty="0"/>
          </a:p>
          <a:p>
            <a:r>
              <a:rPr lang="en-US" sz="2000" spc="-1" dirty="0">
                <a:latin typeface="Times New Roman" panose="02020603050405020304"/>
                <a:ea typeface="Arial" panose="020B0604020202020204"/>
              </a:rPr>
              <a:t>•	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-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Программное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обеспечение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для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работы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с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документами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такие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как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Microsoft Office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или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LibreOffice.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ar-S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/>
                <a:ea typeface="Microsoft YaHei" panose="020B0503020204020204" charset="-122"/>
              </a:rPr>
              <a:t>Техническое задание</a:t>
            </a:r>
            <a:endParaRPr dirty="0"/>
          </a:p>
        </p:txBody>
      </p:sp>
      <p:sp>
        <p:nvSpPr>
          <p:cNvPr id="7" name="TextShape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r>
              <a:rPr lang="ar-SA" sz="1800" b="1" spc="-1" dirty="0">
                <a:solidFill>
                  <a:srgbClr val="000000"/>
                </a:solidFill>
                <a:latin typeface="Century Gothic" panose="020B0502020202020204"/>
              </a:rPr>
              <a:t> </a:t>
            </a:r>
            <a:r>
              <a:rPr lang="en-US" sz="2800" b="1" spc="-1" dirty="0">
                <a:solidFill>
                  <a:srgbClr val="000000"/>
                </a:solidFill>
                <a:latin typeface="Times New Roman" panose="02020603050405020304"/>
              </a:rPr>
              <a:t>2.1. </a:t>
            </a:r>
            <a:r>
              <a:rPr lang="en-US" sz="2800" b="1" spc="-1" dirty="0" err="1">
                <a:solidFill>
                  <a:srgbClr val="000000"/>
                </a:solidFill>
                <a:latin typeface="Times New Roman" panose="02020603050405020304"/>
              </a:rPr>
              <a:t>Назначение</a:t>
            </a:r>
            <a:r>
              <a:rPr lang="en-US" sz="2800" b="1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800" b="1" spc="-1" dirty="0" err="1">
                <a:solidFill>
                  <a:srgbClr val="000000"/>
                </a:solidFill>
                <a:latin typeface="Times New Roman" panose="02020603050405020304"/>
              </a:rPr>
              <a:t>системы</a:t>
            </a:r>
            <a:endParaRPr dirty="0"/>
          </a:p>
          <a:p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БДЗ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преднозначена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для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повышения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эффективности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работы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зоопарка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.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Информационная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система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позволит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управлять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задачами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которые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будут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приниматься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Заказчиком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например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вести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график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работы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персонала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отслеживание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информации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о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посетителях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и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т.д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.</a:t>
            </a:r>
            <a:endParaRPr dirty="0">
              <a:solidFill>
                <a:srgbClr val="000000"/>
              </a:solidFill>
            </a:endParaRPr>
          </a:p>
          <a:p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В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рамках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проекта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автоматизируется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информационная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деятельность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в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следующих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процессах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:</a:t>
            </a:r>
            <a:endParaRPr dirty="0">
              <a:solidFill>
                <a:srgbClr val="000000"/>
              </a:solidFill>
            </a:endParaRPr>
          </a:p>
          <a:p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  <a:ea typeface="Arial" panose="020B0604020202020204"/>
              </a:rPr>
              <a:t>•	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Контроль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за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животными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  <a:ea typeface="Arial" panose="020B0604020202020204"/>
              </a:rPr>
              <a:t>•</a:t>
            </a:r>
            <a:r>
              <a:rPr lang="en-US" sz="2000" spc="-1" dirty="0">
                <a:latin typeface="Times New Roman" panose="02020603050405020304"/>
                <a:ea typeface="Arial" panose="020B0604020202020204"/>
              </a:rPr>
              <a:t>	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Работа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с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документами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;</a:t>
            </a:r>
            <a:endParaRPr dirty="0"/>
          </a:p>
          <a:p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  <a:ea typeface="Arial" panose="020B0604020202020204"/>
              </a:rPr>
              <a:t>•</a:t>
            </a:r>
            <a:r>
              <a:rPr lang="en-US" sz="2000" spc="-1" dirty="0">
                <a:latin typeface="Times New Roman" panose="02020603050405020304"/>
                <a:ea typeface="Arial" panose="020B0604020202020204"/>
              </a:rPr>
              <a:t>	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Учет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ветеринарных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препаратов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и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кормов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;</a:t>
            </a:r>
            <a:endParaRPr dirty="0"/>
          </a:p>
          <a:p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  <a:ea typeface="Arial" panose="020B0604020202020204"/>
              </a:rPr>
              <a:t>•</a:t>
            </a:r>
            <a:r>
              <a:rPr lang="en-US" sz="2000" spc="-1" dirty="0">
                <a:latin typeface="Times New Roman" panose="02020603050405020304"/>
                <a:ea typeface="Arial" panose="020B0604020202020204"/>
              </a:rPr>
              <a:t>	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Здоровье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животных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.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ar-S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/>
                <a:ea typeface="Microsoft YaHei" panose="020B0503020204020204" charset="-122"/>
              </a:rPr>
              <a:t>Техническое задание</a:t>
            </a:r>
            <a:endParaRPr dirty="0"/>
          </a:p>
        </p:txBody>
      </p:sp>
      <p:sp>
        <p:nvSpPr>
          <p:cNvPr id="5" name="TextShape 2"/>
          <p:cNvSpPr txBox="1">
            <a:spLocks noGrp="1"/>
          </p:cNvSpPr>
          <p:nvPr>
            <p:ph idx="1"/>
          </p:nvPr>
        </p:nvSpPr>
        <p:spPr>
          <a:xfrm>
            <a:off x="875201" y="193758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r>
              <a:rPr lang="en-US" sz="2800" b="1" spc="-1" dirty="0">
                <a:solidFill>
                  <a:srgbClr val="000000"/>
                </a:solidFill>
                <a:latin typeface="Times New Roman" panose="02020603050405020304"/>
              </a:rPr>
              <a:t>2.2. </a:t>
            </a:r>
            <a:r>
              <a:rPr lang="en-US" sz="2800" b="1" spc="-1" dirty="0" err="1">
                <a:solidFill>
                  <a:srgbClr val="000000"/>
                </a:solidFill>
                <a:latin typeface="Times New Roman" panose="02020603050405020304"/>
              </a:rPr>
              <a:t>Цели</a:t>
            </a:r>
            <a:r>
              <a:rPr lang="en-US" sz="2800" b="1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800" b="1" spc="-1" dirty="0" err="1">
                <a:solidFill>
                  <a:srgbClr val="000000"/>
                </a:solidFill>
                <a:latin typeface="Times New Roman" panose="02020603050405020304"/>
              </a:rPr>
              <a:t>создания</a:t>
            </a:r>
            <a:r>
              <a:rPr lang="en-US" sz="2800" b="1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800" b="1" spc="-1" dirty="0" err="1">
                <a:solidFill>
                  <a:srgbClr val="000000"/>
                </a:solidFill>
                <a:latin typeface="Times New Roman" panose="02020603050405020304"/>
              </a:rPr>
              <a:t>системы</a:t>
            </a:r>
            <a:endParaRPr dirty="0">
              <a:solidFill>
                <a:srgbClr val="000000"/>
              </a:solidFill>
            </a:endParaRPr>
          </a:p>
          <a:p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БДЗ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создается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с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целью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:</a:t>
            </a:r>
            <a:endParaRPr dirty="0">
              <a:solidFill>
                <a:srgbClr val="000000"/>
              </a:solidFill>
            </a:endParaRPr>
          </a:p>
          <a:p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-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хранения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информации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о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животных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их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мед.истории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и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т.д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.;</a:t>
            </a:r>
            <a:endParaRPr dirty="0">
              <a:solidFill>
                <a:srgbClr val="000000"/>
              </a:solidFill>
            </a:endParaRPr>
          </a:p>
          <a:p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-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контроля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за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популяцией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животных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-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это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поможет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более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эффективно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управлять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зоопарком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.</a:t>
            </a:r>
            <a:endParaRPr dirty="0">
              <a:solidFill>
                <a:srgbClr val="000000"/>
              </a:solidFill>
            </a:endParaRPr>
          </a:p>
          <a:p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В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результате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создания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базы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данных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должны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быть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улучшены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значения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следующих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показателей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:</a:t>
            </a:r>
            <a:endParaRPr dirty="0">
              <a:solidFill>
                <a:srgbClr val="000000"/>
              </a:solidFill>
            </a:endParaRPr>
          </a:p>
          <a:p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-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улучшение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условий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для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животных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-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эффективность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зоопарка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-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улучшение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инфраструктуры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зоопарка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-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эффективность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популяции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/>
              </a:rPr>
              <a:t>животных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/>
              </a:rPr>
              <a:t>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909" y="2052638"/>
            <a:ext cx="8101957" cy="4195762"/>
          </a:xfrm>
          <a:prstGeom prst="rect">
            <a:avLst/>
          </a:prstGeom>
        </p:spPr>
      </p:pic>
      <p:sp>
        <p:nvSpPr>
          <p:cNvPr id="4" name="TextShap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3.Характеристика </a:t>
            </a:r>
            <a:r>
              <a:rPr lang="en-US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объектов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 </a:t>
            </a:r>
            <a:r>
              <a:rPr lang="en-US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Microsoft YaHei" panose="020B0503020204020204" charset="-122"/>
              </a:rPr>
              <a:t>автоматизации</a:t>
            </a:r>
            <a:endParaRPr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Другая 1">
      <a:dk1>
        <a:srgbClr val="FFFFFF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Ион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1392</Words>
  <Application>Microsoft Office PowerPoint</Application>
  <PresentationFormat>Широкоэкранный</PresentationFormat>
  <Paragraphs>372</Paragraphs>
  <Slides>56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2" baseType="lpstr">
      <vt:lpstr>Arial</vt:lpstr>
      <vt:lpstr>Calibri</vt:lpstr>
      <vt:lpstr>Century Gothic</vt:lpstr>
      <vt:lpstr>Times New Roman</vt:lpstr>
      <vt:lpstr>Wingdings 3</vt:lpstr>
      <vt:lpstr>Ион</vt:lpstr>
      <vt:lpstr>Предметная область зоопарк</vt:lpstr>
      <vt:lpstr>Анализ предметной области</vt:lpstr>
      <vt:lpstr>Организационная схема зоопарка</vt:lpstr>
      <vt:lpstr>Результат автоматизации</vt:lpstr>
      <vt:lpstr>Пользователи системы</vt:lpstr>
      <vt:lpstr>Все, что необходимо для внедрения ПП</vt:lpstr>
      <vt:lpstr>Техническое задание</vt:lpstr>
      <vt:lpstr>Техническое задание</vt:lpstr>
      <vt:lpstr>3.Характеристика объектов автоматизации</vt:lpstr>
      <vt:lpstr>Планирование разработки в MS Project Этапы, длительность, начало, окончание, предшественники </vt:lpstr>
      <vt:lpstr>Планирование разработки в MS Project Ресурсы для реализации</vt:lpstr>
      <vt:lpstr>Планирование разработки в MS Project ресурсы для реализации</vt:lpstr>
      <vt:lpstr>Планирование разработки в MS Project ресурсы для реализации</vt:lpstr>
      <vt:lpstr>Планирование разработки в MS Project Диагармма Ганта </vt:lpstr>
      <vt:lpstr>Инфологическая модель</vt:lpstr>
      <vt:lpstr>Нормализация отношений</vt:lpstr>
      <vt:lpstr>Даталогическое проектирование Сущность животное</vt:lpstr>
      <vt:lpstr>Даталогическое проектирование Сущность сотрудник</vt:lpstr>
      <vt:lpstr>Даталогическое проектирование Сущность вольер</vt:lpstr>
      <vt:lpstr>Даталогическое проектирование Сущность ветеринар</vt:lpstr>
      <vt:lpstr>Даталогическое проектирование Сущность осмотр</vt:lpstr>
      <vt:lpstr>Даталогическое проектирование Сущность корм</vt:lpstr>
      <vt:lpstr>Построение реляционной модели</vt:lpstr>
      <vt:lpstr>Построение реляционной модели</vt:lpstr>
      <vt:lpstr>Диаграмма вариантов использования</vt:lpstr>
      <vt:lpstr>База данных Ветеринары</vt:lpstr>
      <vt:lpstr>База данных Вольер</vt:lpstr>
      <vt:lpstr>База данных Животное</vt:lpstr>
      <vt:lpstr>База данных Осмотр</vt:lpstr>
      <vt:lpstr>База данных Прием пищи</vt:lpstr>
      <vt:lpstr>База данных Сотрудники</vt:lpstr>
      <vt:lpstr>База данных Схема данных</vt:lpstr>
      <vt:lpstr>База данных  Форма ветеринары</vt:lpstr>
      <vt:lpstr>База данных Форма вольер</vt:lpstr>
      <vt:lpstr>База данных Форма животное</vt:lpstr>
      <vt:lpstr>База данных Форма осмотр</vt:lpstr>
      <vt:lpstr>База данных Форма прием пищи</vt:lpstr>
      <vt:lpstr>Презентация PowerPoint</vt:lpstr>
      <vt:lpstr>База данных Отчет ветеринары</vt:lpstr>
      <vt:lpstr>База данных Отчет вольер</vt:lpstr>
      <vt:lpstr>База данных Отчет животное</vt:lpstr>
      <vt:lpstr>База данных Отчет осмотр</vt:lpstr>
      <vt:lpstr>База данных Отчет прием пищи </vt:lpstr>
      <vt:lpstr>База данных Отчет сотрудники</vt:lpstr>
      <vt:lpstr>База данных Запросы.Время кормления животных</vt:lpstr>
      <vt:lpstr>База данных Запросы.Вывод о закрепленных к ветеринарам животных</vt:lpstr>
      <vt:lpstr>База данных Запросы.Вывод информации о животных мужского пола</vt:lpstr>
      <vt:lpstr>База данных Запросы.Вывод информации о здоровье животных</vt:lpstr>
      <vt:lpstr>База данных Запросы.Вывод информации о сотрудниках чья зп меньше 20000</vt:lpstr>
      <vt:lpstr>База данных Запросы.Вывод информации о животных которым больше или равоно 20</vt:lpstr>
      <vt:lpstr>База данных Запросы.Вывод информации о том кто живет в вольерах</vt:lpstr>
      <vt:lpstr>База данных Запросы.Выборка данных</vt:lpstr>
      <vt:lpstr>База данных Запросы.Сортировка животных по возрасту</vt:lpstr>
      <vt:lpstr>База данных Запросы.Удаление отдельного столбца. Изменение данных в таблице</vt:lpstr>
      <vt:lpstr>База данных Главная кнопочная форма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ZXCTwinky@hotmail.com</dc:creator>
  <cp:lastModifiedBy>ZXCTwinky@hotmail.com</cp:lastModifiedBy>
  <cp:revision>19</cp:revision>
  <dcterms:created xsi:type="dcterms:W3CDTF">2024-06-25T21:40:00Z</dcterms:created>
  <dcterms:modified xsi:type="dcterms:W3CDTF">2024-06-26T18:57:03Z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2806479F5FD8409D9E636FA96C888483_13</vt:lpwstr>
  </property>
  <property fmtid="{D5CDD505-2E9C-101B-9397-08002B2CF9AE}" pid="3" name="KSOProductBuildVer">
    <vt:lpwstr>1049-12.2.0.17119</vt:lpwstr>
  </property>
</Properties>
</file>