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82637-EBE7-48A9-9099-838FF33BA100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46FBB-F6E7-4212-B172-3222187883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48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46FBB-F6E7-4212-B172-32221878831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876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32B6-0D42-4DE1-AA27-F8FC6AD90F66}" type="datetime1">
              <a:rPr lang="ru-RU" smtClean="0"/>
              <a:t>20.04.2022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D218-B7FE-4641-BC62-5B95ECF5034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2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A0A1-1CA2-4A54-9E4B-3F9A7675767B}" type="datetime1">
              <a:rPr lang="ru-RU" smtClean="0"/>
              <a:t>20.04.2022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D218-B7FE-4641-BC62-5B95ECF50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12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F245-96AD-4D26-BC2F-923AEA13F954}" type="datetime1">
              <a:rPr lang="ru-RU" smtClean="0"/>
              <a:t>20.04.2022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D218-B7FE-4641-BC62-5B95ECF50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69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44AF-6FBC-4A1B-943C-16CADAD0F2E0}" type="datetime1">
              <a:rPr lang="ru-RU" smtClean="0"/>
              <a:t>20.04.2022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D218-B7FE-4641-BC62-5B95ECF50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3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2BE2-A0C3-4CDD-9668-4F1200300CDA}" type="datetime1">
              <a:rPr lang="ru-RU" smtClean="0"/>
              <a:t>20.04.2022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D218-B7FE-4641-BC62-5B95ECF5034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98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5D8A-D345-4E8D-ABB6-CCA853E92888}" type="datetime1">
              <a:rPr lang="ru-RU" smtClean="0"/>
              <a:t>20.04.2022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D218-B7FE-4641-BC62-5B95ECF50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15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4389-ADCB-4DF3-84C8-85E48827BB04}" type="datetime1">
              <a:rPr lang="ru-RU" smtClean="0"/>
              <a:t>20.04.2022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D218-B7FE-4641-BC62-5B95ECF50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64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19E6-46DB-4AF6-B145-9C40EA8FD682}" type="datetime1">
              <a:rPr lang="ru-RU" smtClean="0"/>
              <a:t>20.04.2022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D218-B7FE-4641-BC62-5B95ECF50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4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7BB2-C9A4-4347-88B6-5353D5EE1347}" type="datetime1">
              <a:rPr lang="ru-RU" smtClean="0"/>
              <a:t>20.04.2022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D218-B7FE-4641-BC62-5B95ECF50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89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C451A91-1867-4987-B5D6-E10F8201DAF0}" type="datetime1">
              <a:rPr lang="ru-RU" smtClean="0"/>
              <a:t>20.04.2022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26D218-B7FE-4641-BC62-5B95ECF50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29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AF604-16D0-4473-B68F-A1355A985739}" type="datetime1">
              <a:rPr lang="ru-RU" smtClean="0"/>
              <a:t>20.04.2022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D218-B7FE-4641-BC62-5B95ECF50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86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AF355E-BEFA-4E0F-804E-957FB01AE9C1}" type="datetime1">
              <a:rPr lang="ru-RU" smtClean="0"/>
              <a:t>20.04.2022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C26D218-B7FE-4641-BC62-5B95ECF50343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74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dirty="0" smtClean="0"/>
              <a:t>Исследовании </a:t>
            </a:r>
            <a:r>
              <a:rPr lang="ru-RU" dirty="0"/>
              <a:t>структуры социальных </a:t>
            </a:r>
            <a:r>
              <a:rPr lang="ru-RU" dirty="0" smtClean="0"/>
              <a:t>графов и </a:t>
            </a:r>
            <a:r>
              <a:rPr lang="ru-RU" dirty="0"/>
              <a:t>связанных прикладных задач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Работу выполнил Панюшин Д.В. 19Б12-пу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D218-B7FE-4641-BC62-5B95ECF5034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907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146463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Для анализа работы алгоритмов использованы три социальных графа: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b="1" dirty="0" smtClean="0"/>
              <a:t>CA-</a:t>
            </a:r>
            <a:r>
              <a:rPr lang="ru-RU" sz="2000" b="1" dirty="0" err="1" smtClean="0"/>
              <a:t>AstroPh</a:t>
            </a:r>
            <a:r>
              <a:rPr lang="ru-RU" sz="2000" dirty="0" smtClean="0"/>
              <a:t>: </a:t>
            </a:r>
            <a:r>
              <a:rPr lang="ru-RU" sz="2000" dirty="0"/>
              <a:t>неориентированный </a:t>
            </a:r>
            <a:r>
              <a:rPr lang="ru-RU" sz="2000" dirty="0" smtClean="0"/>
              <a:t>граф соавторства в области астрофизики (вершины – авторы статей</a:t>
            </a:r>
            <a:r>
              <a:rPr lang="ru-RU" sz="2000" dirty="0"/>
              <a:t>, </a:t>
            </a:r>
            <a:r>
              <a:rPr lang="ru-RU" sz="2000" dirty="0" smtClean="0"/>
              <a:t>рёбра–между соавторами одной статьи);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b="1" dirty="0" err="1" smtClean="0"/>
              <a:t>Web-Google</a:t>
            </a:r>
            <a:r>
              <a:rPr lang="ru-RU" sz="2000" dirty="0"/>
              <a:t>: </a:t>
            </a:r>
            <a:r>
              <a:rPr lang="ru-RU" sz="2000" dirty="0" smtClean="0"/>
              <a:t>ориентированный граф, вершины которого </a:t>
            </a:r>
            <a:r>
              <a:rPr lang="en-US" sz="2000" dirty="0" smtClean="0"/>
              <a:t>w</a:t>
            </a:r>
            <a:r>
              <a:rPr lang="ru-RU" sz="2000" dirty="0" err="1" smtClean="0"/>
              <a:t>eb</a:t>
            </a:r>
            <a:r>
              <a:rPr lang="ru-RU" sz="2000" dirty="0" smtClean="0"/>
              <a:t>-страницы,</a:t>
            </a:r>
            <a:r>
              <a:rPr lang="en-US" sz="2000" dirty="0" smtClean="0"/>
              <a:t> a</a:t>
            </a:r>
            <a:r>
              <a:rPr lang="ru-RU" sz="2000" dirty="0" smtClean="0"/>
              <a:t> </a:t>
            </a:r>
            <a:r>
              <a:rPr lang="ru-RU" sz="2000" dirty="0"/>
              <a:t>рёбра </a:t>
            </a:r>
            <a:r>
              <a:rPr lang="ru-RU" sz="2000" dirty="0" smtClean="0"/>
              <a:t>–</a:t>
            </a:r>
            <a:r>
              <a:rPr lang="en-US" sz="2000" dirty="0" smtClean="0"/>
              <a:t> </a:t>
            </a:r>
            <a:r>
              <a:rPr lang="ru-RU" sz="2000" dirty="0" smtClean="0"/>
              <a:t>ссылки между ними;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 smtClean="0"/>
              <a:t>V</a:t>
            </a:r>
            <a:r>
              <a:rPr lang="ru-RU" sz="2000" b="1" dirty="0" smtClean="0"/>
              <a:t>k</a:t>
            </a:r>
            <a:r>
              <a:rPr lang="ru-RU" sz="2000" dirty="0"/>
              <a:t>:</a:t>
            </a:r>
            <a:r>
              <a:rPr lang="ru-RU" sz="2000" dirty="0" smtClean="0"/>
              <a:t> неориентированный </a:t>
            </a:r>
            <a:r>
              <a:rPr lang="ru-RU" sz="2000" dirty="0"/>
              <a:t>взвешенный граф</a:t>
            </a:r>
            <a:r>
              <a:rPr lang="ru-RU" sz="2000" dirty="0" smtClean="0"/>
              <a:t> пользователей </a:t>
            </a:r>
            <a:r>
              <a:rPr lang="ru-RU" sz="2000" dirty="0" err="1" smtClean="0"/>
              <a:t>вконтакте</a:t>
            </a:r>
            <a:r>
              <a:rPr lang="ru-RU" sz="2000" dirty="0" smtClean="0"/>
              <a:t>.</a:t>
            </a:r>
          </a:p>
          <a:p>
            <a:pPr marL="201168" lvl="1" indent="0">
              <a:buNone/>
            </a:pPr>
            <a:r>
              <a:rPr lang="ru-RU" sz="2000" dirty="0" smtClean="0"/>
              <a:t>	В процессе исследования граф преобразуется в словарь - встроенный формат языка </a:t>
            </a:r>
            <a:r>
              <a:rPr lang="en-US" sz="2000" dirty="0" smtClean="0"/>
              <a:t>Python (</a:t>
            </a:r>
            <a:r>
              <a:rPr lang="ru-RU" sz="2000" dirty="0" smtClean="0"/>
              <a:t>который использовался для анализа).</a:t>
            </a:r>
            <a:r>
              <a:rPr lang="en-US" sz="2000" dirty="0"/>
              <a:t> </a:t>
            </a:r>
            <a:r>
              <a:rPr lang="ru-RU" sz="2000" dirty="0" smtClean="0"/>
              <a:t>Данный словарь хранит информацию как о структуре самого графа, так и мета-информацию, например различные метки и расстояния до ориентиров).</a:t>
            </a:r>
            <a:endParaRPr lang="ru-RU" sz="2000" dirty="0"/>
          </a:p>
          <a:p>
            <a:pPr marL="201168" lvl="1" indent="0">
              <a:buNone/>
            </a:pPr>
            <a:endParaRPr lang="ru-RU" sz="2000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D218-B7FE-4641-BC62-5B95ECF5034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62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1097280" y="878898"/>
            <a:ext cx="4937760" cy="736282"/>
          </a:xfrm>
        </p:spPr>
        <p:txBody>
          <a:bodyPr/>
          <a:lstStyle/>
          <a:p>
            <a:pPr algn="ctr"/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1097280" y="1863969"/>
            <a:ext cx="4937760" cy="409656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Вычисление </a:t>
            </a:r>
            <a:r>
              <a:rPr lang="ru-RU" dirty="0" smtClean="0"/>
              <a:t>кратчайших расстояний между </a:t>
            </a:r>
            <a:r>
              <a:rPr lang="ru-RU" dirty="0"/>
              <a:t>вершинами </a:t>
            </a:r>
            <a:r>
              <a:rPr lang="ru-RU" dirty="0" smtClean="0"/>
              <a:t>– один </a:t>
            </a:r>
            <a:r>
              <a:rPr lang="ru-RU" dirty="0"/>
              <a:t>из фундаментальных алгоритмов теории </a:t>
            </a:r>
            <a:r>
              <a:rPr lang="ru-RU" dirty="0" smtClean="0"/>
              <a:t>графов, который широко </a:t>
            </a:r>
            <a:r>
              <a:rPr lang="ru-RU" dirty="0"/>
              <a:t>используется при вычислении различных метрик вершин социальных </a:t>
            </a:r>
            <a:r>
              <a:rPr lang="ru-RU" dirty="0" smtClean="0"/>
              <a:t>сетей. Однако</a:t>
            </a:r>
            <a:r>
              <a:rPr lang="ru-RU" dirty="0"/>
              <a:t>, из-за размера таких сетей точное вычисление расстояний зачастую невозможно, и возникает необходимость в приближенных алгоритмах.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6217920" y="878898"/>
            <a:ext cx="4937760" cy="736282"/>
          </a:xfrm>
        </p:spPr>
        <p:txBody>
          <a:bodyPr/>
          <a:lstStyle/>
          <a:p>
            <a:pPr algn="ctr"/>
            <a:r>
              <a:rPr lang="ru-RU" dirty="0" smtClean="0"/>
              <a:t>Проделанная работа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>
          <a:xfrm>
            <a:off x="6217920" y="1863969"/>
            <a:ext cx="4937760" cy="409656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Исследована </a:t>
            </a:r>
            <a:r>
              <a:rPr lang="ru-RU" dirty="0" smtClean="0"/>
              <a:t>работа </a:t>
            </a:r>
            <a:r>
              <a:rPr lang="ru-RU" dirty="0"/>
              <a:t>алгоритмов</a:t>
            </a:r>
            <a:r>
              <a:rPr lang="ru-RU" dirty="0" smtClean="0"/>
              <a:t>: точность вычисления </a:t>
            </a:r>
            <a:r>
              <a:rPr lang="ru-RU" dirty="0"/>
              <a:t>расстояний, </a:t>
            </a:r>
            <a:r>
              <a:rPr lang="ru-RU" dirty="0" smtClean="0"/>
              <a:t>скорость </a:t>
            </a:r>
            <a:r>
              <a:rPr lang="ru-RU" dirty="0"/>
              <a:t>работы (алгоритма в целом и отдельных </a:t>
            </a:r>
            <a:r>
              <a:rPr lang="ru-RU" dirty="0" smtClean="0"/>
              <a:t>этапов/операций) и влияние на </a:t>
            </a:r>
            <a:r>
              <a:rPr lang="ru-RU" dirty="0"/>
              <a:t>точность работы алгоритма число и способ выбора </a:t>
            </a:r>
            <a:r>
              <a:rPr lang="ru-RU" dirty="0" smtClean="0"/>
              <a:t>вершин-ориентиров.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D218-B7FE-4641-BC62-5B95ECF5034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126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Алгоритмы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4960619" cy="402336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	В </a:t>
            </a:r>
            <a:r>
              <a:rPr lang="ru-RU" dirty="0" smtClean="0"/>
              <a:t>представленной работе сравнивается работа двух алгоритмов для вычисления расстояний между вершинами сети: стандартный обход в ширину (</a:t>
            </a:r>
            <a:r>
              <a:rPr lang="en-US" dirty="0"/>
              <a:t>Breath-First </a:t>
            </a:r>
            <a:r>
              <a:rPr lang="en-US" dirty="0" smtClean="0"/>
              <a:t>Search</a:t>
            </a:r>
            <a:r>
              <a:rPr lang="en-US" dirty="0"/>
              <a:t> </a:t>
            </a:r>
            <a:r>
              <a:rPr lang="en-US" dirty="0" smtClean="0"/>
              <a:t>- BFS)</a:t>
            </a:r>
            <a:r>
              <a:rPr lang="ru-RU" dirty="0" smtClean="0"/>
              <a:t> и обход в ширину с использованием вершин-ориентиров (</a:t>
            </a:r>
            <a:r>
              <a:rPr lang="en-US" dirty="0" smtClean="0"/>
              <a:t>Landmarks-BFS</a:t>
            </a:r>
            <a:r>
              <a:rPr lang="ru-RU" dirty="0" smtClean="0"/>
              <a:t>).</a:t>
            </a:r>
            <a:endParaRPr lang="en-US" dirty="0"/>
          </a:p>
          <a:p>
            <a:pPr marL="0" indent="0" algn="just">
              <a:buNone/>
            </a:pPr>
            <a:r>
              <a:rPr lang="ru-RU" dirty="0" smtClean="0"/>
              <a:t>	При </a:t>
            </a:r>
            <a:r>
              <a:rPr lang="ru-RU" dirty="0" smtClean="0"/>
              <a:t>определении вершин-ориентиров использованы три стратегии: случайный выбор ориентиров, выбор вершин с наибольшими степенями и выбор вершин с наименьшими коэффициентами </a:t>
            </a:r>
            <a:r>
              <a:rPr lang="ru-RU" dirty="0" smtClean="0"/>
              <a:t>центральности.</a:t>
            </a:r>
          </a:p>
          <a:p>
            <a:pPr marL="0" indent="0" algn="just">
              <a:buNone/>
            </a:pPr>
            <a:r>
              <a:rPr lang="ru-RU" dirty="0" smtClean="0"/>
              <a:t>	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D218-B7FE-4641-BC62-5B95ECF50343}" type="slidenum">
              <a:rPr lang="ru-RU" smtClean="0"/>
              <a:t>3</a:t>
            </a:fld>
            <a:endParaRPr lang="ru-RU"/>
          </a:p>
        </p:txBody>
      </p:sp>
      <p:pic>
        <p:nvPicPr>
          <p:cNvPr id="2054" name="Picture 6" descr="https://2.bp.blogspot.com/-1rtTcIVD2c4/W4gDI5EDXOI/AAAAAAAACvY/-JAD-eNklz8dM3vWn9dMzBBiywUcfug8gCLcBGAs/s1600/ojqZYw7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771" y="2058948"/>
            <a:ext cx="4563909" cy="359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824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Breath-First </a:t>
            </a:r>
            <a:r>
              <a:rPr lang="en-US" dirty="0" smtClean="0"/>
              <a:t>Search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5918983" cy="402336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Пусть задан граф </a:t>
            </a:r>
            <a:r>
              <a:rPr lang="en-US" dirty="0" smtClean="0"/>
              <a:t>G(V, E) </a:t>
            </a:r>
            <a:r>
              <a:rPr lang="ru-RU" dirty="0" smtClean="0"/>
              <a:t>и указана изначальная вершина </a:t>
            </a:r>
            <a:r>
              <a:rPr lang="en-US" dirty="0" smtClean="0"/>
              <a:t>s.</a:t>
            </a:r>
            <a:r>
              <a:rPr lang="ru-RU" dirty="0" smtClean="0"/>
              <a:t> Алгоритм обходит все рёбра графа для поиска  вершин, достижимых из </a:t>
            </a:r>
            <a:r>
              <a:rPr lang="en-US" dirty="0" smtClean="0"/>
              <a:t>s.</a:t>
            </a:r>
            <a:r>
              <a:rPr lang="ru-RU" dirty="0" smtClean="0"/>
              <a:t> Обходом в ширину он называется так как перед тем как приступить к поиску вершин  на расстоянии </a:t>
            </a:r>
            <a:r>
              <a:rPr lang="en-US" dirty="0" smtClean="0"/>
              <a:t>k+1</a:t>
            </a:r>
            <a:r>
              <a:rPr lang="ru-RU" dirty="0" smtClean="0"/>
              <a:t>, выполняется обход всех вершин на расстоянии </a:t>
            </a:r>
            <a:r>
              <a:rPr lang="en-US" dirty="0" smtClean="0"/>
              <a:t>k.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	В проделанной работе данный алгоритм реализован с использованием двух очередей: сначала не обойдённые вершины добавляются в одну из них, а затем извлекаются из неё, а следующие не обойдённые вершины добавляются в другую очередь. Когда каждая из них опустошается счётчик расстояния увеличивается на единицу.</a:t>
            </a:r>
            <a:endParaRPr lang="en-US" dirty="0" smtClean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407" y="1846369"/>
            <a:ext cx="4022725" cy="4022725"/>
          </a:xfrm>
        </p:spPr>
      </p:pic>
      <p:sp>
        <p:nvSpPr>
          <p:cNvPr id="28" name="Номер слайда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D218-B7FE-4641-BC62-5B95ECF5034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38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Использование </a:t>
            </a:r>
            <a:r>
              <a:rPr lang="en-US" dirty="0" smtClean="0"/>
              <a:t>Landmarks-BFS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41300" y="1845734"/>
                <a:ext cx="11811000" cy="4428066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 	Пусть дан граф, состоящий из </a:t>
                </a:r>
                <a:r>
                  <a:rPr lang="en-US" i="1" dirty="0"/>
                  <a:t>n</a:t>
                </a:r>
                <a:r>
                  <a:rPr lang="en-US" dirty="0" smtClean="0"/>
                  <a:t> </a:t>
                </a:r>
                <a:r>
                  <a:rPr lang="ru-RU" dirty="0" smtClean="0"/>
                  <a:t>вершин, </a:t>
                </a:r>
                <a:r>
                  <a:rPr lang="en-US" i="1" dirty="0" smtClean="0"/>
                  <a:t>m</a:t>
                </a:r>
                <a:r>
                  <a:rPr lang="ru-RU" i="1" dirty="0" smtClean="0"/>
                  <a:t> </a:t>
                </a:r>
                <a:r>
                  <a:rPr lang="ru-RU" dirty="0" smtClean="0"/>
                  <a:t>граней, множества из </a:t>
                </a:r>
                <a:r>
                  <a:rPr lang="en-US" i="1" dirty="0" smtClean="0"/>
                  <a:t>d</a:t>
                </a:r>
                <a:r>
                  <a:rPr lang="en-US" dirty="0" smtClean="0"/>
                  <a:t> </a:t>
                </a:r>
                <a:r>
                  <a:rPr lang="ru-RU" dirty="0" smtClean="0"/>
                  <a:t>вершин-ориентиров и заранее вычисленных расстояний от каждой вершины до каждого ориентира (если существует соответствующий путь).</a:t>
                </a:r>
                <a:r>
                  <a:rPr lang="ru-RU" dirty="0"/>
                  <a:t> </a:t>
                </a:r>
                <a:r>
                  <a:rPr lang="ru-RU" dirty="0" smtClean="0"/>
                  <a:t>Стоимость</a:t>
                </a:r>
                <a:r>
                  <a:rPr lang="en-US" i="1" dirty="0"/>
                  <a:t> </a:t>
                </a:r>
                <a:r>
                  <a:rPr lang="en-US" i="1" dirty="0" smtClean="0"/>
                  <a:t>d</a:t>
                </a:r>
                <a:r>
                  <a:rPr lang="ru-RU" dirty="0"/>
                  <a:t> </a:t>
                </a:r>
                <a:r>
                  <a:rPr lang="ru-RU" dirty="0" smtClean="0"/>
                  <a:t>запусков </a:t>
                </a:r>
                <a:r>
                  <a:rPr lang="en-US" dirty="0" smtClean="0"/>
                  <a:t>BFS</a:t>
                </a:r>
                <a:r>
                  <a:rPr lang="ru-RU" dirty="0" smtClean="0"/>
                  <a:t> из вершин-ориентиров - </a:t>
                </a:r>
                <a:r>
                  <a:rPr lang="en-US" i="1" dirty="0"/>
                  <a:t>O(md</a:t>
                </a:r>
                <a:r>
                  <a:rPr lang="en-US" i="1" dirty="0" smtClean="0"/>
                  <a:t>).</a:t>
                </a:r>
              </a:p>
              <a:p>
                <a:pPr marL="0" indent="0" algn="just">
                  <a:buNone/>
                </a:pPr>
                <a:r>
                  <a:rPr lang="ru-RU" dirty="0" smtClean="0"/>
                  <a:t>Ис</a:t>
                </a:r>
                <a:r>
                  <a:rPr lang="ru-RU" dirty="0"/>
                  <a:t>п</a:t>
                </a:r>
                <a:r>
                  <a:rPr lang="ru-RU" dirty="0" smtClean="0"/>
                  <a:t>ользуя ориентиры можно оценить расстояния между двумя любыми вершинами (принадлежащими одной компоненте связности) следующим образом: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/>
                        <m:t>𝐿</m:t>
                      </m:r>
                      <m:r>
                        <a:rPr lang="en-US" b="0" i="1" smtClean="0"/>
                        <m:t>=</m:t>
                      </m:r>
                      <m:func>
                        <m:funcPr>
                          <m:ctrlPr>
                            <a:rPr lang="en-US" i="1" smtClean="0"/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/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/>
                                <m:t>max</m:t>
                              </m:r>
                            </m:e>
                            <m:lim>
                              <m:r>
                                <a:rPr lang="en-US" b="0" i="1" smtClean="0"/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/>
                            <m:t>|</m:t>
                          </m:r>
                          <m:sSub>
                            <m:sSubPr>
                              <m:ctrlPr>
                                <a:rPr lang="en-US" b="0" i="1" smtClean="0"/>
                              </m:ctrlPr>
                            </m:sSubPr>
                            <m:e>
                              <m:r>
                                <a:rPr lang="en-US" b="0" i="1" smtClean="0"/>
                                <m:t>𝑠</m:t>
                              </m:r>
                            </m:e>
                            <m:sub>
                              <m:r>
                                <a:rPr lang="en-US" b="0" i="1" smtClean="0"/>
                                <m:t>𝑖</m:t>
                              </m:r>
                            </m:sub>
                          </m:sSub>
                          <m:r>
                            <a:rPr lang="en-US" b="0" i="1" smtClean="0"/>
                            <m:t>−</m:t>
                          </m:r>
                          <m:sSub>
                            <m:sSubPr>
                              <m:ctrlPr>
                                <a:rPr lang="en-US" b="0" i="1" smtClean="0"/>
                              </m:ctrlPr>
                            </m:sSubPr>
                            <m:e>
                              <m:r>
                                <a:rPr lang="en-US" b="0" i="1" smtClean="0"/>
                                <m:t>𝑡</m:t>
                              </m:r>
                            </m:e>
                            <m:sub>
                              <m:r>
                                <a:rPr lang="en-US" b="0" i="1" smtClean="0"/>
                                <m:t>𝑖</m:t>
                              </m:r>
                            </m:sub>
                          </m:sSub>
                          <m:r>
                            <a:rPr lang="en-US" b="0" i="1" smtClean="0"/>
                            <m:t>|</m:t>
                          </m:r>
                        </m:e>
                      </m:func>
                      <m:r>
                        <a:rPr lang="en-US" b="0" i="1" smtClean="0"/>
                        <m:t>≤</m:t>
                      </m:r>
                      <m:sSub>
                        <m:sSubPr>
                          <m:ctrlPr>
                            <a:rPr lang="en-US" b="0" i="1" smtClean="0"/>
                          </m:ctrlPr>
                        </m:sSubPr>
                        <m:e>
                          <m:r>
                            <a:rPr lang="en-US" b="0" i="1" smtClean="0"/>
                            <m:t>𝑑</m:t>
                          </m:r>
                        </m:e>
                        <m:sub>
                          <m:r>
                            <a:rPr lang="en-US" b="0" i="1" smtClean="0"/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b="0" i="1" smtClean="0"/>
                          </m:ctrlPr>
                        </m:dPr>
                        <m:e>
                          <m:r>
                            <a:rPr lang="en-US" b="0" i="1" smtClean="0"/>
                            <m:t>𝑠</m:t>
                          </m:r>
                          <m:r>
                            <a:rPr lang="en-US" b="0" i="1" smtClean="0"/>
                            <m:t>,</m:t>
                          </m:r>
                          <m:r>
                            <a:rPr lang="en-US" b="0" i="1" smtClean="0"/>
                            <m:t>𝑡</m:t>
                          </m:r>
                        </m:e>
                      </m:d>
                      <m:r>
                        <a:rPr lang="en-US" b="0" i="1" smtClean="0"/>
                        <m:t>≤</m:t>
                      </m:r>
                      <m:func>
                        <m:funcPr>
                          <m:ctrlPr>
                            <a:rPr lang="en-US" i="1" smtClean="0"/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/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/>
                                <m:t>min</m:t>
                              </m:r>
                            </m:e>
                            <m:lim>
                              <m:r>
                                <a:rPr lang="en-US" b="0" i="1" smtClean="0"/>
                                <m:t>𝑗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/>
                                  </m:ctrlPr>
                                </m:sSubPr>
                                <m:e>
                                  <m:r>
                                    <a:rPr lang="en-US" b="0" i="1" smtClean="0"/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/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/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/>
                                  </m:ctrlPr>
                                </m:sSubPr>
                                <m:e>
                                  <m:r>
                                    <a:rPr lang="en-US" b="0" i="1" smtClean="0"/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/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0" smtClean="0"/>
                        <m:t>=</m:t>
                      </m:r>
                      <m:r>
                        <m:rPr>
                          <m:sty m:val="p"/>
                        </m:rPr>
                        <a:rPr lang="en-US" b="0" i="0" smtClean="0"/>
                        <m:t>U</m:t>
                      </m:r>
                      <m:r>
                        <a:rPr lang="en-US" b="0" i="0" smtClean="0"/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algn="just"/>
                <a:r>
                  <a:rPr lang="ru-RU" dirty="0"/>
                  <a:t>г</a:t>
                </a:r>
                <a:r>
                  <a:rPr lang="ru-RU" dirty="0" smtClean="0"/>
                  <a:t>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/>
                        </m:ctrlPr>
                      </m:sSubPr>
                      <m:e>
                        <m:r>
                          <a:rPr lang="en-US" b="0" i="1" smtClean="0"/>
                          <m:t>𝑠</m:t>
                        </m:r>
                      </m:e>
                      <m:sub>
                        <m:r>
                          <a:rPr lang="en-US" b="0" i="1" smtClean="0"/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-</a:t>
                </a:r>
                <a:r>
                  <a:rPr lang="ru-RU" dirty="0" smtClean="0"/>
                  <a:t> расстояние от источника до </a:t>
                </a:r>
                <a:r>
                  <a:rPr lang="en-US" i="1" dirty="0" err="1" smtClean="0"/>
                  <a:t>i</a:t>
                </a:r>
                <a:r>
                  <a:rPr lang="en-US" dirty="0" smtClean="0"/>
                  <a:t>-</a:t>
                </a:r>
                <a:r>
                  <a:rPr lang="ru-RU" dirty="0" smtClean="0"/>
                  <a:t>того ориентира,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b="0" i="1" smtClean="0"/>
                          <m:t>𝑡</m:t>
                        </m:r>
                      </m:e>
                      <m:sub>
                        <m:r>
                          <a:rPr lang="en-US" b="0" i="1" smtClean="0"/>
                          <m:t>𝑗</m:t>
                        </m:r>
                      </m:sub>
                    </m:sSub>
                  </m:oMath>
                </a14:m>
                <a:r>
                  <a:rPr lang="ru-RU" dirty="0" smtClean="0"/>
                  <a:t> - расстояние от стока до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-</a:t>
                </a:r>
                <a:r>
                  <a:rPr lang="ru-RU" dirty="0" smtClean="0"/>
                  <a:t>того ориентира. Доказывается, что истинное расстояние от источника 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до стока </a:t>
                </a:r>
                <a:r>
                  <a:rPr lang="en-US" i="1" dirty="0" smtClean="0"/>
                  <a:t>t</a:t>
                </a:r>
                <a:r>
                  <a:rPr lang="ru-RU" dirty="0" smtClean="0"/>
                  <a:t> ограничено </a:t>
                </a:r>
                <a:r>
                  <a:rPr lang="en-US" i="1" dirty="0" smtClean="0"/>
                  <a:t>L</a:t>
                </a:r>
                <a:r>
                  <a:rPr lang="ru-RU" i="1" dirty="0" smtClean="0"/>
                  <a:t> </a:t>
                </a:r>
                <a:r>
                  <a:rPr lang="ru-RU" dirty="0" smtClean="0"/>
                  <a:t>снизу и </a:t>
                </a:r>
                <a:r>
                  <a:rPr lang="en-US" i="1" dirty="0" smtClean="0"/>
                  <a:t>U</a:t>
                </a:r>
                <a:r>
                  <a:rPr lang="ru-RU" dirty="0" smtClean="0"/>
                  <a:t> сверху. Таким образом можно оценивать истинное  расстояние одной из следующих формул: 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</m:rad>
                  </m:oMath>
                </a14:m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1300" y="1845734"/>
                <a:ext cx="11811000" cy="4428066"/>
              </a:xfrm>
              <a:blipFill rotWithShape="0">
                <a:blip r:embed="rId2"/>
                <a:stretch>
                  <a:fillRect l="-1342" t="-1515" r="-13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D218-B7FE-4641-BC62-5B95ECF5034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64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Выбор ориентиров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Существует несколько подходов к выбору вершин-ориентиров: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ru-RU" b="1" dirty="0" smtClean="0"/>
              <a:t>Случайный </a:t>
            </a:r>
            <a:r>
              <a:rPr lang="ru-RU" dirty="0" smtClean="0"/>
              <a:t>– выбираются</a:t>
            </a:r>
            <a:r>
              <a:rPr lang="en-US" dirty="0" smtClean="0"/>
              <a:t> </a:t>
            </a:r>
            <a:r>
              <a:rPr lang="ru-RU" dirty="0" smtClean="0"/>
              <a:t>случайные вершины, распределённые равномерно по графу.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b="1" dirty="0" smtClean="0"/>
              <a:t>Наибольшие степени</a:t>
            </a:r>
            <a:r>
              <a:rPr lang="ru-RU" dirty="0" smtClean="0"/>
              <a:t> – выбираются вершины, имеющие наибольшие степени. </a:t>
            </a:r>
            <a:r>
              <a:rPr lang="ru-RU" dirty="0"/>
              <a:t>Интуитивно понятно, чем </a:t>
            </a:r>
            <a:r>
              <a:rPr lang="ru-RU" dirty="0" smtClean="0"/>
              <a:t>больше связей у вершины, </a:t>
            </a:r>
            <a:r>
              <a:rPr lang="ru-RU" dirty="0"/>
              <a:t>тем выше вероятность того, что </a:t>
            </a:r>
            <a:r>
              <a:rPr lang="ru-RU" dirty="0" smtClean="0"/>
              <a:t>она находится на </a:t>
            </a:r>
            <a:r>
              <a:rPr lang="ru-RU" dirty="0"/>
              <a:t>многих кратчайших путях</a:t>
            </a:r>
            <a:r>
              <a:rPr lang="ru-RU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b="1" dirty="0" smtClean="0"/>
              <a:t>Центральность</a:t>
            </a:r>
            <a:r>
              <a:rPr lang="ru-RU" dirty="0" smtClean="0"/>
              <a:t> – выбираются вершины с наименьшей центральностью</a:t>
            </a:r>
            <a:r>
              <a:rPr lang="ru-RU" dirty="0"/>
              <a:t>. Интуитивно понятно</a:t>
            </a:r>
            <a:r>
              <a:rPr lang="ru-RU" dirty="0" smtClean="0"/>
              <a:t>, </a:t>
            </a:r>
            <a:r>
              <a:rPr lang="ru-RU" dirty="0"/>
              <a:t>что чем ближе </a:t>
            </a:r>
            <a:r>
              <a:rPr lang="ru-RU" dirty="0" smtClean="0"/>
              <a:t>вершина оказывается </a:t>
            </a:r>
            <a:r>
              <a:rPr lang="ru-RU" dirty="0"/>
              <a:t>к остальным узлам, тем больше вероятность того, что она находится на многих кратчайших путях.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D218-B7FE-4641-BC62-5B95ECF5034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64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Выбор ориентиров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ru-RU" dirty="0" smtClean="0"/>
              <a:t>Так </a:t>
            </a:r>
            <a:r>
              <a:rPr lang="ru-RU" dirty="0"/>
              <a:t>как вычисление коэффициентов центральности для каждой вершины графа очень дорогостоящая операция, то для </a:t>
            </a:r>
            <a:r>
              <a:rPr lang="ru-RU" dirty="0" smtClean="0"/>
              <a:t>масштабирования данной стратегии </a:t>
            </a:r>
            <a:r>
              <a:rPr lang="ru-RU" dirty="0"/>
              <a:t>выбора ориентиров на большие сети необходимо вычислять центральности приближенно следующим образом: выбираются случайные вершины (семена) и вычисляются дистанции от каждой вершины графа до каждого семени. Так как начальные числа выбираются равномерно случайным образом и предполагается, что расстояния графов ограничены небольшим числом (что верно, поскольку реальные графы обычно имеют небольшой диаметр), то, используя неравенство </a:t>
            </a:r>
            <a:r>
              <a:rPr lang="ru-RU" dirty="0" err="1"/>
              <a:t>Хёффдинга</a:t>
            </a:r>
            <a:r>
              <a:rPr lang="ru-RU" dirty="0"/>
              <a:t>, показывается</a:t>
            </a:r>
            <a:r>
              <a:rPr lang="en-US" dirty="0"/>
              <a:t> </a:t>
            </a:r>
            <a:r>
              <a:rPr lang="ru-RU" dirty="0"/>
              <a:t>возможность получения сколь угодно хорошего приближение к центральности посредством выбора постоянного числа семян.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D218-B7FE-4641-BC62-5B95ECF5034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24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Выбор ориентиров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ru-RU" dirty="0"/>
              <a:t>При использовании </a:t>
            </a:r>
            <a:r>
              <a:rPr lang="ru-RU" dirty="0" smtClean="0"/>
              <a:t>стратегий, описанных </a:t>
            </a:r>
            <a:r>
              <a:rPr lang="ru-RU" dirty="0"/>
              <a:t>выше, может случиться так, что </a:t>
            </a:r>
            <a:r>
              <a:rPr lang="ru-RU" dirty="0" smtClean="0"/>
              <a:t>ориентир</a:t>
            </a:r>
            <a:r>
              <a:rPr lang="ru-RU" dirty="0"/>
              <a:t>, который мы выбираем, покрывает набор </a:t>
            </a:r>
            <a:r>
              <a:rPr lang="ru-RU" dirty="0" smtClean="0"/>
              <a:t>вершин, </a:t>
            </a:r>
            <a:r>
              <a:rPr lang="ru-RU" dirty="0"/>
              <a:t>аналогичный </a:t>
            </a:r>
            <a:r>
              <a:rPr lang="ru-RU" dirty="0" smtClean="0"/>
              <a:t>другому ориентиру, </a:t>
            </a:r>
            <a:r>
              <a:rPr lang="ru-RU" dirty="0"/>
              <a:t>и, таким образом, его вклад в покрытие невелик</a:t>
            </a:r>
            <a:r>
              <a:rPr lang="ru-RU" dirty="0" smtClean="0"/>
              <a:t>.</a:t>
            </a:r>
          </a:p>
          <a:p>
            <a:pPr algn="just"/>
            <a:r>
              <a:rPr lang="ru-RU" dirty="0" smtClean="0"/>
              <a:t>	Для решения данной проблемы используются два метода: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Ограничение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Разделение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D218-B7FE-4641-BC62-5B95ECF5034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46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Выбор ориентиров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u-RU" dirty="0" smtClean="0"/>
              <a:t>Ограничение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>
          <a:xfrm>
            <a:off x="272562" y="2582334"/>
            <a:ext cx="5762478" cy="36953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	Сначала ранжируем вершины в </a:t>
            </a:r>
            <a:r>
              <a:rPr lang="ru-RU" dirty="0"/>
              <a:t>соответствии с какой-либо </a:t>
            </a:r>
            <a:r>
              <a:rPr lang="ru-RU" dirty="0" smtClean="0"/>
              <a:t>из вышеописанных стратегий. </a:t>
            </a:r>
            <a:r>
              <a:rPr lang="ru-RU" dirty="0"/>
              <a:t>Затем </a:t>
            </a:r>
            <a:r>
              <a:rPr lang="ru-RU" dirty="0" smtClean="0"/>
              <a:t>итеративно </a:t>
            </a:r>
            <a:r>
              <a:rPr lang="ru-RU" dirty="0"/>
              <a:t>выбираем ориентиры в соответствии с их рангом. Для каждого выбранного ориентира </a:t>
            </a:r>
            <a:r>
              <a:rPr lang="ru-RU" i="1" dirty="0"/>
              <a:t>l</a:t>
            </a:r>
            <a:r>
              <a:rPr lang="ru-RU" dirty="0"/>
              <a:t> </a:t>
            </a:r>
            <a:r>
              <a:rPr lang="ru-RU" dirty="0" smtClean="0"/>
              <a:t>отбрасываем </a:t>
            </a:r>
            <a:r>
              <a:rPr lang="ru-RU" dirty="0"/>
              <a:t>из рассмотрения все узлы, находящиеся на расстоянии </a:t>
            </a:r>
            <a:r>
              <a:rPr lang="en-US" i="1" dirty="0" smtClean="0"/>
              <a:t>h </a:t>
            </a:r>
            <a:r>
              <a:rPr lang="en-US" dirty="0" smtClean="0"/>
              <a:t>(</a:t>
            </a:r>
            <a:r>
              <a:rPr lang="ru-RU" dirty="0" smtClean="0"/>
              <a:t>или меньшем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ru-RU" dirty="0"/>
              <a:t>от </a:t>
            </a:r>
            <a:r>
              <a:rPr lang="ru-RU" i="1" dirty="0"/>
              <a:t>l</a:t>
            </a:r>
            <a:r>
              <a:rPr lang="ru-RU" dirty="0"/>
              <a:t>. Процесс повторяется до тех пор, пока не </a:t>
            </a:r>
            <a:r>
              <a:rPr lang="ru-RU" dirty="0" smtClean="0"/>
              <a:t>будет выбрано необходимое число ориентиров.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В проделанной работе использовался именно этот метод</a:t>
            </a:r>
            <a:r>
              <a:rPr lang="en-US" dirty="0" smtClean="0"/>
              <a:t>, </a:t>
            </a:r>
            <a:r>
              <a:rPr lang="ru-RU" dirty="0" smtClean="0"/>
              <a:t>а </a:t>
            </a:r>
            <a:r>
              <a:rPr lang="en-US" i="1" dirty="0" smtClean="0"/>
              <a:t>h </a:t>
            </a:r>
            <a:r>
              <a:rPr lang="ru-RU" dirty="0" smtClean="0"/>
              <a:t>было принято равным 1</a:t>
            </a:r>
            <a:r>
              <a:rPr lang="en-US" dirty="0" smtClean="0"/>
              <a:t> </a:t>
            </a:r>
            <a:r>
              <a:rPr lang="ru-RU" dirty="0" smtClean="0"/>
              <a:t>так как при этом были получены наилучшие результаты.</a:t>
            </a:r>
            <a:r>
              <a:rPr lang="en-US" i="1" dirty="0" smtClean="0"/>
              <a:t> </a:t>
            </a:r>
            <a:endParaRPr lang="ru-RU" i="1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ru-RU" dirty="0" smtClean="0"/>
              <a:t>Разделение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5660488" cy="33782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Чтобы </a:t>
            </a:r>
            <a:r>
              <a:rPr lang="ru-RU" dirty="0"/>
              <a:t>распределить ориентиры по разным частям </a:t>
            </a:r>
            <a:r>
              <a:rPr lang="ru-RU" dirty="0" smtClean="0"/>
              <a:t>графа можно сначала разбить граф на некоторое число частей (равное необходимому числу ориентиров), а затем выбирать вершины-ориентиры из полученных частей (руководствуясь вышеописанными стратегиями).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D218-B7FE-4641-BC62-5B95ECF5034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186018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461</TotalTime>
  <Words>45</Words>
  <Application>Microsoft Office PowerPoint</Application>
  <PresentationFormat>Широкоэкранный</PresentationFormat>
  <Paragraphs>54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Ретро</vt:lpstr>
      <vt:lpstr>Исследовании структуры социальных графов и связанных прикладных задач</vt:lpstr>
      <vt:lpstr>Презентация PowerPoint</vt:lpstr>
      <vt:lpstr>Алгоритмы</vt:lpstr>
      <vt:lpstr>Breath-First Search</vt:lpstr>
      <vt:lpstr>Использование Landmarks-BFS</vt:lpstr>
      <vt:lpstr>Выбор ориентиров</vt:lpstr>
      <vt:lpstr>Выбор ориентиров</vt:lpstr>
      <vt:lpstr>Выбор ориентиров</vt:lpstr>
      <vt:lpstr>Выбор ориентиров</vt:lpstr>
      <vt:lpstr>Данные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Исследовании структуры социальных графов и связанных прикладных задач</dc:title>
  <dc:creator>Учетная запись Майкрософт</dc:creator>
  <cp:lastModifiedBy>Учетная запись Майкрософт</cp:lastModifiedBy>
  <cp:revision>29</cp:revision>
  <dcterms:created xsi:type="dcterms:W3CDTF">2022-04-17T20:33:43Z</dcterms:created>
  <dcterms:modified xsi:type="dcterms:W3CDTF">2022-04-20T18:16:45Z</dcterms:modified>
</cp:coreProperties>
</file>