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4" r:id="rId3"/>
    <p:sldId id="259" r:id="rId4"/>
    <p:sldId id="295" r:id="rId5"/>
    <p:sldId id="296" r:id="rId6"/>
    <p:sldId id="299" r:id="rId7"/>
    <p:sldId id="298" r:id="rId8"/>
    <p:sldId id="310" r:id="rId9"/>
    <p:sldId id="304" r:id="rId10"/>
    <p:sldId id="297" r:id="rId11"/>
    <p:sldId id="301" r:id="rId12"/>
    <p:sldId id="302" r:id="rId13"/>
    <p:sldId id="303" r:id="rId14"/>
    <p:sldId id="306" r:id="rId15"/>
    <p:sldId id="305" r:id="rId16"/>
    <p:sldId id="309" r:id="rId17"/>
    <p:sldId id="307" r:id="rId18"/>
    <p:sldId id="30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65B759-05F5-3CE3-794C-ED888ED74537}" v="396" dt="2022-05-26T00:51:26.444"/>
    <p1510:client id="{9EB0CB30-605E-4212-BB3E-82C48827997E}" v="1469" dt="2022-05-26T00:02:39.044"/>
    <p1510:client id="{FA6EEC1F-3CF3-9E01-037E-EADF0097F8A3}" v="328" dt="2022-05-26T01:33:23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6586" autoAdjust="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C9464-AF6D-4304-80B2-883BCBC66A7A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7129B-A7CB-4AD7-A0E2-2CBEF66E2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379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9A354-0D31-49FA-A147-D760C759A3AA}" type="datetimeFigureOut">
              <a:t>24.12.2022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AEB79-C1D6-4320-806F-C9E25DB39C9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4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AEB79-C1D6-4320-806F-C9E25DB39C9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68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AEB79-C1D6-4320-806F-C9E25DB39C9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08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AEB79-C1D6-4320-806F-C9E25DB39C9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53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 контейнеризации и виртуализации есть сходство, но есть и различия. Виртуализация напоминает отдельный компьютер со своим оборудованием и ОС, внутри которого можно запустить еще одну ОС. А контейнеризация предполагает, что виртуальная среда запускается из ядра ОС, не предусматривает виртуализации оборудования и снижает потребление ресурсов.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Важнейшая особенность контейнеров — их сравнительно короткий жизненный цикл. Любой контейнер можно остановить, перезапустить или уничтожить, если это необходимо. Данные, которые содержатся в контейнере, при этом тоже пропадут. Так выработалось правило проектирования приложений: не хранить важные данные в контейнере. Такой подход называют </a:t>
            </a:r>
            <a:r>
              <a:rPr lang="ru-RU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</a:t>
            </a:r>
            <a:r>
              <a:rPr lang="ru-RU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Объем контейнеров измеряется в мегабайтах, поскольку в них упаковывают лишь те процессы и зависимости ОС, которые необходимы для выполнения кода. Легковесные контейнеры быстро запускаются и экономят место на диске.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 контейнер соответствует одному запущенному процессу. Отключение отдельного контейнера для отладки или обновления никак не помешает нормальной работе всего приложения.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Контейнеризация обеспечивает надежную изоляцию процессов и повышает уровень безопасности систем. Приложения, которые работают внутри контейнера, не имеют доступа к основной ОС и не могут на неё влиять.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Благодаря контейнерам можно автоматизировать развертывание приложений на разных хостах.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контейнеров позволяет перейти с монолита на </a:t>
            </a:r>
            <a:r>
              <a:rPr lang="ru-RU" sz="18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микросервисную</a:t>
            </a:r>
            <a:r>
              <a:rPr lang="ru-RU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архитектуру</a:t>
            </a:r>
            <a:r>
              <a:rPr lang="ru-RU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За счет этого ускоряется разработка новой функциональности, поскольку нет опасений, что изменения в одной компоненте затронут всю остальную систему.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 точки зрения эффективности контейнеры котируются выше виртуальных машин. На одинаковом оборудовании можно запустить большое количество контейнеров, тогда как ВМ будет в разы меньше. Это важно при использовании облачной инфраструктуры — потребуется меньше ресурсов.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AEB79-C1D6-4320-806F-C9E25DB39C9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2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2FEE-7B02-4976-9D97-06603732826D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1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12E5-2128-4F85-9B26-86CD65798EF5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6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E02-E9F3-465D-BABF-6A57F1E5F3CB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1A13-1AD2-4832-9012-3B2D1E3C4C8B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3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BF32-3D21-4436-A9ED-44EFD2FFE245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08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9712-EAF6-4361-A3A1-1C3CD3BA022C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4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5BC4-029F-4150-B250-C6235447C3D6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4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0CD2-34AD-419C-8605-81CF205CF4C6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0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739C-A8AD-4C05-9CF7-16775511B653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7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6AB07E-D00E-4DA3-BD1E-C5697C1F57BB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2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5937-0AAD-4A40-A1F1-0F5EA65C624C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6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DFD5C2-3CBD-4871-8B76-F38983CCC478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15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1022466"/>
            <a:ext cx="10058400" cy="33026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ru-RU" sz="4800" dirty="0"/>
              <a:t>Построение серверной составляющей веб-приложения для медиа-платформы магазина дизайнерских эскизов одежды с интеграцией </a:t>
            </a:r>
            <a:r>
              <a:rPr lang="ru-RU" sz="4800" dirty="0" err="1"/>
              <a:t>фриланс</a:t>
            </a:r>
            <a:r>
              <a:rPr lang="ru-RU" sz="4800"/>
              <a:t>-биржи </a:t>
            </a:r>
            <a:r>
              <a:rPr lang="ru-RU" sz="4800" smtClean="0"/>
              <a:t>портных.</a:t>
            </a:r>
            <a:endParaRPr lang="ru-RU" sz="6000" dirty="0">
              <a:cs typeface="Calibri Light" panose="020F0302020204030204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>
                <a:cs typeface="Calibri Light" panose="020F0302020204030204"/>
              </a:rPr>
              <a:t>Работу выполнил Панюшин </a:t>
            </a:r>
            <a:r>
              <a:rPr lang="ru-RU" dirty="0" err="1">
                <a:cs typeface="Calibri Light" panose="020F0302020204030204"/>
              </a:rPr>
              <a:t>даниил</a:t>
            </a:r>
            <a:r>
              <a:rPr lang="ru-RU" dirty="0">
                <a:cs typeface="Calibri Light" panose="020F0302020204030204"/>
              </a:rPr>
              <a:t> </a:t>
            </a:r>
            <a:r>
              <a:rPr lang="ru-RU" dirty="0" err="1">
                <a:cs typeface="Calibri Light" panose="020F0302020204030204"/>
              </a:rPr>
              <a:t>васильевич</a:t>
            </a:r>
            <a:endParaRPr lang="ru-RU" dirty="0">
              <a:cs typeface="Calibri Light" panose="020F0302020204030204"/>
            </a:endParaRPr>
          </a:p>
          <a:p>
            <a:pPr algn="r"/>
            <a:r>
              <a:rPr lang="ru-RU" dirty="0">
                <a:cs typeface="Calibri Light" panose="020F0302020204030204"/>
              </a:rPr>
              <a:t>19Б12-пу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25091" y="216129"/>
            <a:ext cx="56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Санкт-Петербургский государственный университет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https://www.erkanceran.com/wp-content/uploads/db_replicatio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14" y="3085175"/>
            <a:ext cx="2717381" cy="2620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Подходы к построению </a:t>
            </a:r>
            <a:r>
              <a:rPr lang="ru-RU" dirty="0" smtClean="0"/>
              <a:t>баз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решение проблемы низкой скорости доступа к данными при большом количестве запросов к единой базе данных можно применять различные методы: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репликация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err="1" smtClean="0"/>
              <a:t>шардинг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федерализация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Рисунок 5" descr="https://images.viblo.asia/a2222c93-4e01-47d8-89bf-5015cb79819c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91" y="3212075"/>
            <a:ext cx="3197967" cy="2494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19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Подходы к построению инфраструктуры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4794327" cy="4454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эффективного функционирования всей инфраструктуры системы, необходимо определиться со следующим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Система контейнеризации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Система </a:t>
            </a:r>
            <a:r>
              <a:rPr lang="ru-RU" dirty="0" err="1" smtClean="0"/>
              <a:t>оркестрации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dirty="0" err="1" smtClean="0"/>
              <a:t>Балансировщики</a:t>
            </a:r>
            <a:r>
              <a:rPr lang="ru-RU" dirty="0" smtClean="0"/>
              <a:t> нагрузки или обратные прокси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2050" name="Picture 2" descr="https://torusware.com/wp-content/uploads/2016/09/docker-swarm-her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97" y="3225135"/>
            <a:ext cx="2215493" cy="144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testdome.com/resources/media/3b655ee0-50c8-4551-b3d6-2240d8b60eb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181" y="2914833"/>
            <a:ext cx="3105785" cy="20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356/1*04CjOiu0Pwr0gX1FJ_XaEQ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81"/>
          <a:stretch/>
        </p:blipFill>
        <p:spPr bwMode="auto">
          <a:xfrm>
            <a:off x="8847563" y="2750214"/>
            <a:ext cx="2987158" cy="196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ip-calculator.ru/blog/wp-content/uploads/2020/11/reverse_prox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4"/>
          <a:stretch/>
        </p:blipFill>
        <p:spPr bwMode="auto">
          <a:xfrm>
            <a:off x="6482659" y="4952342"/>
            <a:ext cx="4314825" cy="136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brianrahimsyah.com/wp-content/uploads/2013/03/openvz_logo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9" r="9472" b="33011"/>
          <a:stretch/>
        </p:blipFill>
        <p:spPr bwMode="auto">
          <a:xfrm>
            <a:off x="7824786" y="1782196"/>
            <a:ext cx="1630573" cy="136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blog.skillfactory.ru/wp-content/uploads/2022/01/vertical-logo-monochromatic-2822952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r="5922" b="33668"/>
          <a:stretch/>
        </p:blipFill>
        <p:spPr bwMode="auto">
          <a:xfrm>
            <a:off x="6175572" y="1857233"/>
            <a:ext cx="1619250" cy="112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www.ochobitshacenunbyte.com/wp-content/uploads/2016/02/containers-portada-1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8" t="21327" r="29542" b="22191"/>
          <a:stretch/>
        </p:blipFill>
        <p:spPr bwMode="auto">
          <a:xfrm>
            <a:off x="9555204" y="1787341"/>
            <a:ext cx="1445248" cy="133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 основной функциональной составляющей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Сервисы: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Сервис авторизации и аутентификации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dirty="0"/>
              <a:t>Сервис </a:t>
            </a:r>
            <a:r>
              <a:rPr lang="ru-RU" dirty="0" smtClean="0"/>
              <a:t>контента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Сервис </a:t>
            </a:r>
            <a:r>
              <a:rPr lang="ru-RU" dirty="0" smtClean="0"/>
              <a:t>метаданных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Сервис </a:t>
            </a:r>
            <a:r>
              <a:rPr lang="ru-RU" dirty="0" smtClean="0"/>
              <a:t>чатов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Сервис </a:t>
            </a:r>
            <a:r>
              <a:rPr lang="ru-RU" dirty="0" smtClean="0"/>
              <a:t>оплаты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Сервис </a:t>
            </a:r>
            <a:r>
              <a:rPr lang="ru-RU" dirty="0" smtClean="0"/>
              <a:t>администрирования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Сервис </a:t>
            </a:r>
            <a:r>
              <a:rPr lang="ru-RU" dirty="0"/>
              <a:t>фоновых задач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89751"/>
          </a:xfrm>
        </p:spPr>
        <p:txBody>
          <a:bodyPr/>
          <a:lstStyle/>
          <a:p>
            <a:r>
              <a:rPr lang="ru-RU" dirty="0" smtClean="0"/>
              <a:t>Сущности баз данных: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Пользователи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 smtClean="0"/>
              <a:t>Роли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ru-RU" dirty="0" err="1" smtClean="0"/>
              <a:t>Токены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 smtClean="0"/>
              <a:t>Заказы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 smtClean="0"/>
              <a:t>Бронь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 smtClean="0"/>
              <a:t>Эскизы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 smtClean="0"/>
              <a:t>Реакции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 smtClean="0"/>
              <a:t>Комментарии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Отзывы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 инфраструктуры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Выбраны следующие подходы</a:t>
            </a:r>
            <a:r>
              <a:rPr lang="en-US" dirty="0" smtClean="0"/>
              <a:t> </a:t>
            </a:r>
            <a:r>
              <a:rPr lang="ru-RU" dirty="0" smtClean="0"/>
              <a:t>и технологии: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ru-RU" dirty="0" err="1" smtClean="0"/>
              <a:t>Микросервисная</a:t>
            </a:r>
            <a:r>
              <a:rPr lang="ru-RU" dirty="0" smtClean="0"/>
              <a:t> архитектура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Docker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Kubernetes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Nginx Plus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2" descr="https://myeditor.ru/wp-content/uploads/6/d/c/6dc91548a015aeb06ec9eabd2c0f816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655" y="4617774"/>
            <a:ext cx="2120900" cy="153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www.testdome.com/resources/media/3b655ee0-50c8-4551-b3d6-2240d8b60eb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50" y="2881650"/>
            <a:ext cx="3105785" cy="20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www.comp-web-pro.ru/wp-content/uploads/2019/05/kak-skryt-fakt-ispol-zovaniya-nginx-na-serve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817" y="4617774"/>
            <a:ext cx="1614653" cy="161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s://blog.skillfactory.ru/wp-content/uploads/2022/01/vertical-logo-monochromatic-2822952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r="5922" b="33668"/>
          <a:stretch/>
        </p:blipFill>
        <p:spPr bwMode="auto">
          <a:xfrm>
            <a:off x="6126480" y="3378764"/>
            <a:ext cx="1619250" cy="112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miro.medium.com/max/871/1*SiT_wbwBx_i_FunF3eL5S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606" y="1845734"/>
            <a:ext cx="1782164" cy="147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6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Docker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8194" name="Picture 2" descr="https://blog.manimuridi.com/content/images/wordpress/2020/09/docker-infrastructure-1024x7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20" y="1243488"/>
            <a:ext cx="7614920" cy="539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7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Kubernetes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7170" name="Picture 2" descr="https://tehnikaarenda.ru/wp-content/uploads/1/4/a/14a3aa8967ff747abbe057e253645f6d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3" b="2872"/>
          <a:stretch/>
        </p:blipFill>
        <p:spPr bwMode="auto">
          <a:xfrm>
            <a:off x="2215442" y="1803400"/>
            <a:ext cx="7822075" cy="45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4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Nginx Plus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29" y="1785488"/>
            <a:ext cx="8448502" cy="450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Разработанная инфраструктура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17" y="1787709"/>
            <a:ext cx="6816725" cy="452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 разворачивать?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3438625" cy="40233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Чтобы запустить сервис недостаточно просто написать код приложения и скрипты разворачивания.</a:t>
            </a:r>
          </a:p>
          <a:p>
            <a:pPr marL="0" indent="0">
              <a:buNone/>
            </a:pPr>
            <a:r>
              <a:rPr lang="ru-RU" dirty="0" smtClean="0"/>
              <a:t>Необходимо развернуть систему в облачном хостинге, подключить сервисы хранения данных и настроить </a:t>
            </a:r>
            <a:r>
              <a:rPr lang="en-US" dirty="0" smtClean="0"/>
              <a:t>CDN.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pic>
        <p:nvPicPr>
          <p:cNvPr id="9220" name="Picture 4" descr="https://cdn-images-1.medium.com/max/1600/1*urMF0EgCJ7YbtK090Rdikw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3" t="11787" r="7449" b="9790"/>
          <a:stretch/>
        </p:blipFill>
        <p:spPr bwMode="auto">
          <a:xfrm>
            <a:off x="5020911" y="1845734"/>
            <a:ext cx="2224439" cy="127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theblueprint.ru/upload/24954/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422" y="1491098"/>
            <a:ext cx="2879074" cy="194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loghi-famosi.com/wp-content/uploads/2021/08/Amazon-Web-Services-AW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376" y="1779052"/>
            <a:ext cx="2367442" cy="133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https://techbullion.com/wp-content/uploads/2022/08/CDN-WP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87" y="3377703"/>
            <a:ext cx="4853544" cy="290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5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Существует множество различных брендов, создающих вещи самых разных ценовых категорий. В таких компаниях трудится множество дизайнеров, чьи работы обречены выпускаться под именем компании их работодателя. Наша платформа позволит талантливым авторам выкладывать свои работы под собственным именем и зарабатывать этим.</a:t>
            </a:r>
          </a:p>
          <a:p>
            <a:r>
              <a:rPr lang="ru-RU" dirty="0"/>
              <a:t>Данная платформа позволит неизвестным дизайнерам сделать себе имя и предоставит простым пользователям возможность приобретать вещи, недоступные в прочих магазинах.</a:t>
            </a:r>
          </a:p>
          <a:p>
            <a:r>
              <a:rPr lang="ru-RU" dirty="0"/>
              <a:t>Стоит отметить, что платформа является прослойкой между тремя сторонами: покупателем, дизайнером и исполнителем. Последний необходим для избавления авторов эскизов от ручного создания продукта. Это позволит дизайнерам и портным заниматься своим </a:t>
            </a:r>
            <a:r>
              <a:rPr lang="ru-RU" dirty="0" smtClean="0"/>
              <a:t>делом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F868D68-D86E-727C-96D5-C5A12C53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cs typeface="Calibri Light"/>
              </a:rPr>
              <a:t>Проделанная работа</a:t>
            </a:r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FAF6F76-0336-D32B-E61D-A4E9E8DCE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22376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ru-RU" dirty="0"/>
              <a:t>На данный момент выбраны и разобраны технологии, используемые для создания </a:t>
            </a:r>
            <a:r>
              <a:rPr lang="ru-RU" dirty="0" smtClean="0"/>
              <a:t>приложения:</a:t>
            </a:r>
            <a:endParaRPr lang="en-US" dirty="0" smtClean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ea typeface="+mn-lt"/>
                <a:cs typeface="+mn-lt"/>
              </a:rPr>
              <a:t> </a:t>
            </a:r>
            <a:r>
              <a:rPr lang="ru-RU" i="1" dirty="0" smtClean="0">
                <a:ea typeface="+mn-lt"/>
                <a:cs typeface="+mn-lt"/>
              </a:rPr>
              <a:t>Язык программирования </a:t>
            </a:r>
            <a:r>
              <a:rPr lang="ru-RU" dirty="0" smtClean="0">
                <a:ea typeface="+mn-lt"/>
                <a:cs typeface="+mn-lt"/>
              </a:rPr>
              <a:t>– </a:t>
            </a:r>
            <a:r>
              <a:rPr lang="en-US" dirty="0" smtClean="0">
                <a:ea typeface="+mn-lt"/>
                <a:cs typeface="+mn-lt"/>
              </a:rPr>
              <a:t>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ru-RU" i="1" dirty="0"/>
              <a:t>Система управления базами данных</a:t>
            </a:r>
            <a:r>
              <a:rPr lang="ru-RU" dirty="0"/>
              <a:t> – </a:t>
            </a:r>
            <a:r>
              <a:rPr lang="en-US" dirty="0"/>
              <a:t>PostgreSQL</a:t>
            </a:r>
            <a:r>
              <a:rPr lang="ru-RU" dirty="0"/>
              <a:t>, </a:t>
            </a:r>
            <a:r>
              <a:rPr lang="en-US" dirty="0"/>
              <a:t>MongoDB</a:t>
            </a:r>
            <a:r>
              <a:rPr lang="ru-RU" dirty="0"/>
              <a:t> и </a:t>
            </a:r>
            <a:r>
              <a:rPr lang="en-US" dirty="0" err="1" smtClean="0"/>
              <a:t>Redis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ru-RU" i="1" dirty="0"/>
              <a:t>Фреймворки</a:t>
            </a:r>
            <a:r>
              <a:rPr lang="ru-RU" dirty="0"/>
              <a:t> ­­­­- </a:t>
            </a:r>
            <a:r>
              <a:rPr lang="en-US" dirty="0"/>
              <a:t>Spring</a:t>
            </a:r>
            <a:r>
              <a:rPr lang="ru-RU" dirty="0"/>
              <a:t>, </a:t>
            </a:r>
            <a:r>
              <a:rPr lang="en-US" dirty="0" smtClean="0"/>
              <a:t>Swagger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i="1" dirty="0" smtClean="0"/>
              <a:t>Система сборки - </a:t>
            </a:r>
            <a:r>
              <a:rPr lang="en-US" dirty="0" err="1" smtClean="0"/>
              <a:t>Gradle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ru-RU" i="1" dirty="0"/>
              <a:t>Средства разработки</a:t>
            </a:r>
            <a:r>
              <a:rPr lang="ru-RU" dirty="0"/>
              <a:t> </a:t>
            </a:r>
            <a:r>
              <a:rPr lang="en-US" dirty="0"/>
              <a:t>- IntelliJ IDEA, </a:t>
            </a:r>
            <a:r>
              <a:rPr lang="en-US" dirty="0" err="1"/>
              <a:t>PgAdmin</a:t>
            </a:r>
            <a:r>
              <a:rPr lang="en-US" dirty="0"/>
              <a:t> 4, </a:t>
            </a:r>
            <a:r>
              <a:rPr lang="en-US" dirty="0" err="1"/>
              <a:t>MongoDBCompass</a:t>
            </a:r>
            <a:r>
              <a:rPr lang="en-US" dirty="0"/>
              <a:t>, </a:t>
            </a:r>
            <a:r>
              <a:rPr lang="en-US" dirty="0" smtClean="0"/>
              <a:t>Postman</a:t>
            </a:r>
            <a:endParaRPr lang="en-US" dirty="0" smtClean="0">
              <a:ea typeface="+mn-lt"/>
              <a:cs typeface="+mn-lt"/>
            </a:endParaRPr>
          </a:p>
          <a:p>
            <a:endParaRPr lang="ru-RU" dirty="0"/>
          </a:p>
          <a:p>
            <a:endParaRPr lang="ru-RU" dirty="0">
              <a:cs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3DA736F-E0E5-A748-EC21-4E96417F6F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2" t="16797" r="55925" b="15540"/>
          <a:stretch/>
        </p:blipFill>
        <p:spPr>
          <a:xfrm>
            <a:off x="8139418" y="1755940"/>
            <a:ext cx="1200236" cy="138254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Рисунок 5">
            <a:extLst>
              <a:ext uri="{FF2B5EF4-FFF2-40B4-BE49-F238E27FC236}">
                <a16:creationId xmlns:a16="http://schemas.microsoft.com/office/drawing/2014/main" xmlns="" id="{986FDCEA-EC9F-1762-EEAD-2477580387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077" b="1042"/>
          <a:stretch/>
        </p:blipFill>
        <p:spPr>
          <a:xfrm>
            <a:off x="9462308" y="1853253"/>
            <a:ext cx="1296180" cy="1243285"/>
          </a:xfrm>
          <a:prstGeom prst="rect">
            <a:avLst/>
          </a:prstGeom>
        </p:spPr>
      </p:pic>
      <p:pic>
        <p:nvPicPr>
          <p:cNvPr id="8" name="Picture 2" descr="https://miro.medium.com/max/1142/1*Tp7FoXz1lj4Oes3TbwhYkw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22"/>
          <a:stretch/>
        </p:blipFill>
        <p:spPr bwMode="auto">
          <a:xfrm>
            <a:off x="8057278" y="4580918"/>
            <a:ext cx="1364515" cy="109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g.foolcdn.com/image/?url=https%3A//g.foolcdn.com/editorial/images/475542/mongodb_gray_logo_fullcolor_rgb-01.jpg&amp;w=2000&amp;op=resiz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23" r="84895" b="17549"/>
          <a:stretch/>
        </p:blipFill>
        <p:spPr bwMode="auto">
          <a:xfrm>
            <a:off x="8522799" y="3223362"/>
            <a:ext cx="557461" cy="113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pvsm.ru/images/2018/06/14/po-sledam-meetup-novye-vozmojnosti-PostgreSQL-1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561" y="3346092"/>
            <a:ext cx="1074433" cy="110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upload.wikimedia.org/wikipedia/commons/thumb/9/9c/IntelliJ_IDEA_Icon.svg/1200px-IntelliJ_IDEA_Icon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033" y="4580918"/>
            <a:ext cx="1233488" cy="123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asterisk-pbx.ru/wiki/_media/asterisk/ari/swaggerlogo36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557" y="1730673"/>
            <a:ext cx="1488443" cy="148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s://www.testautomatisierung.org/wp-content/uploads/postman-1536x939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3" r="18041"/>
          <a:stretch/>
        </p:blipFill>
        <p:spPr bwMode="auto">
          <a:xfrm>
            <a:off x="9421182" y="4487394"/>
            <a:ext cx="1409851" cy="133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netpoint-dc.com/blog/wp-content/uploads/2019/04/1100px_redis_logo_01-1024x707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5" t="21467" r="26946" b="20274"/>
          <a:stretch/>
        </p:blipFill>
        <p:spPr bwMode="auto">
          <a:xfrm>
            <a:off x="9505560" y="3265709"/>
            <a:ext cx="1209676" cy="105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8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Необходимость правильной архитектуры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680" y="1794934"/>
            <a:ext cx="5836920" cy="4466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 данным исследования компании </a:t>
            </a:r>
            <a:r>
              <a:rPr lang="en-US" dirty="0" smtClean="0"/>
              <a:t>Akamai: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47</a:t>
            </a:r>
            <a:r>
              <a:rPr lang="ru-RU" dirty="0"/>
              <a:t>% пользователей ожидают, что веб-страница загрузится в течение 2 секунд;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40</a:t>
            </a:r>
            <a:r>
              <a:rPr lang="ru-RU" dirty="0"/>
              <a:t>% посетителей могут уйти с сайта, который грузится более 3 секунд;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52</a:t>
            </a:r>
            <a:r>
              <a:rPr lang="ru-RU" dirty="0"/>
              <a:t>% утверждают, что быстрая загрузка влияет на их лояльность;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секунды </a:t>
            </a:r>
            <a:r>
              <a:rPr lang="ru-RU" dirty="0"/>
              <a:t>ожидания уменьшают лояльность клиентов примерно на 16% </a:t>
            </a:r>
            <a:r>
              <a:rPr lang="ru-RU" dirty="0" err="1"/>
              <a:t>Akamai</a:t>
            </a:r>
            <a:r>
              <a:rPr lang="ru-RU" dirty="0"/>
              <a:t> - поставщик услуг для акселерации веб-сайтов, провайдер платформ доставки контента и приложений.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70600" y="1794934"/>
            <a:ext cx="5836920" cy="44661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По данным исследования </a:t>
            </a:r>
            <a:r>
              <a:rPr lang="en-US" dirty="0" smtClean="0"/>
              <a:t>Equation Research: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dirty="0"/>
              <a:t>в часы пик 75% посетителей ушли на сайты конкурентов, не дождавшись загрузки страницы;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88</a:t>
            </a:r>
            <a:r>
              <a:rPr lang="ru-RU" dirty="0"/>
              <a:t>% заявили, что вряд ли вернутся на сайт после неудачной попытки его открыть;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больше </a:t>
            </a:r>
            <a:r>
              <a:rPr lang="ru-RU" dirty="0"/>
              <a:t>половины пользователей выразили менее позитивное мнение о компании в целом, если сайт медленно открывался;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более </a:t>
            </a:r>
            <a:r>
              <a:rPr lang="ru-RU" dirty="0"/>
              <a:t>трети поделились негативным впечатлением со </a:t>
            </a:r>
            <a:r>
              <a:rPr lang="ru-RU" dirty="0" smtClean="0"/>
              <a:t>знакомыми.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0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Подходы к построению основной функциональной составляющей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62408" cy="4023360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Построим архитектуру приложения, рассчитанное на нагрузку в миллион пользователей.</a:t>
            </a:r>
          </a:p>
          <a:p>
            <a:pPr marL="0" indent="0">
              <a:buNone/>
            </a:pPr>
            <a:r>
              <a:rPr lang="ru-RU" dirty="0" smtClean="0"/>
              <a:t>Для этого необходимо </a:t>
            </a:r>
            <a:r>
              <a:rPr lang="ru-RU" dirty="0" smtClean="0"/>
              <a:t>сделать следующие выборы: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dirty="0" err="1" smtClean="0"/>
              <a:t>Микросервисная</a:t>
            </a:r>
            <a:r>
              <a:rPr lang="ru-RU" dirty="0" smtClean="0"/>
              <a:t>, монолитная или </a:t>
            </a:r>
            <a:r>
              <a:rPr lang="ru-RU" dirty="0" err="1" smtClean="0"/>
              <a:t>бессерверная</a:t>
            </a:r>
            <a:r>
              <a:rPr lang="ru-RU" dirty="0" smtClean="0"/>
              <a:t> архитектура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Брокеры обмена сообщений или </a:t>
            </a:r>
            <a:r>
              <a:rPr lang="en-US" dirty="0" smtClean="0"/>
              <a:t>HTTP </a:t>
            </a:r>
            <a:r>
              <a:rPr lang="ru-RU" dirty="0" smtClean="0"/>
              <a:t>запросы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3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Микросервисная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ru-RU" dirty="0"/>
              <a:t>монолитная архитектура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https://backend.pixelplex.io/wp-content/uploads/2021/01/monolithic-vs-microservices-main-1600.jp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2" t="13146" r="9211" b="10282"/>
          <a:stretch/>
        </p:blipFill>
        <p:spPr bwMode="auto">
          <a:xfrm>
            <a:off x="806334" y="1817826"/>
            <a:ext cx="10843360" cy="442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5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RabbitMQ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Объект 4" descr="https://myeditor.ru/wp-content/uploads/c/7/a/c7a5f6d45fe353499d50784b19de3fca.jpe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8" t="26098" r="13273" b="21682"/>
          <a:stretch/>
        </p:blipFill>
        <p:spPr bwMode="auto">
          <a:xfrm>
            <a:off x="2496476" y="2028514"/>
            <a:ext cx="7259374" cy="36582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34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Apache Kafka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Рисунок 5" descr="https://www.casesup.com/files/OpenSource/Apache-Kafka/architecture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" t="12483" r="2502" b="1882"/>
          <a:stretch/>
        </p:blipFill>
        <p:spPr bwMode="auto">
          <a:xfrm>
            <a:off x="2802530" y="1824341"/>
            <a:ext cx="6647899" cy="44333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49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Бессерверная</a:t>
            </a:r>
            <a:r>
              <a:rPr lang="ru-RU" dirty="0" smtClean="0"/>
              <a:t> архитектура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6146" name="Picture 2" descr="https://s3.amazonaws.com/media-p.slid.es/uploads/168931/images/6476474/generic-serverless-archite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067" y="1849338"/>
            <a:ext cx="6854825" cy="439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7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469</Words>
  <Application>Microsoft Office PowerPoint</Application>
  <PresentationFormat>Широкоэкранный</PresentationFormat>
  <Paragraphs>108</Paragraphs>
  <Slides>18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Построение серверной составляющей веб-приложения для медиа-платформы магазина дизайнерских эскизов одежды с интеграцией фриланс-биржи портных.</vt:lpstr>
      <vt:lpstr>Описание проекта</vt:lpstr>
      <vt:lpstr>Проделанная работа</vt:lpstr>
      <vt:lpstr>Необходимость правильной архитектуры</vt:lpstr>
      <vt:lpstr>Подходы к построению основной функциональной составляющей</vt:lpstr>
      <vt:lpstr>Микросервисная и монолитная архитектура</vt:lpstr>
      <vt:lpstr>RabbitMQ</vt:lpstr>
      <vt:lpstr>Apache Kafka</vt:lpstr>
      <vt:lpstr>Бессерверная архитектура</vt:lpstr>
      <vt:lpstr>Подходы к построению баз данных</vt:lpstr>
      <vt:lpstr>Подходы к построению инфраструктуры системы</vt:lpstr>
      <vt:lpstr>Реализация основной функциональной составляющей</vt:lpstr>
      <vt:lpstr>Реализация инфраструктуры системы</vt:lpstr>
      <vt:lpstr>Docker</vt:lpstr>
      <vt:lpstr>Kubernetes</vt:lpstr>
      <vt:lpstr>Nginx Plus</vt:lpstr>
      <vt:lpstr>Разработанная инфраструктура</vt:lpstr>
      <vt:lpstr>Как разворачивать?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Учетная запись Майкрософт</cp:lastModifiedBy>
  <cp:revision>735</cp:revision>
  <dcterms:created xsi:type="dcterms:W3CDTF">2022-05-25T21:44:43Z</dcterms:created>
  <dcterms:modified xsi:type="dcterms:W3CDTF">2022-12-23T23:00:39Z</dcterms:modified>
</cp:coreProperties>
</file>