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9" r:id="rId10"/>
    <p:sldId id="267" r:id="rId11"/>
    <p:sldId id="268" r:id="rId12"/>
    <p:sldId id="269" r:id="rId13"/>
    <p:sldId id="278" r:id="rId14"/>
    <p:sldId id="264" r:id="rId15"/>
    <p:sldId id="266" r:id="rId16"/>
    <p:sldId id="276" r:id="rId17"/>
    <p:sldId id="277" r:id="rId18"/>
    <p:sldId id="273" r:id="rId19"/>
    <p:sldId id="270" r:id="rId20"/>
    <p:sldId id="271" r:id="rId21"/>
    <p:sldId id="272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86" autoAdjust="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123F-9BAA-4CC4-8CA2-6238299D32C3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3A9B-68C0-4562-A6AB-E35CED6A0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02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3A9B-68C0-4562-A6AB-E35CED6A01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5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02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4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30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4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9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9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5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FF72-6EA3-41CB-8FA7-D84F9F28B891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A05C57-A315-414A-9E42-79E2ED68C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Allomerus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9503" y="4050833"/>
            <a:ext cx="7074500" cy="1096899"/>
          </a:xfrm>
        </p:spPr>
        <p:txBody>
          <a:bodyPr>
            <a:normAutofit/>
          </a:bodyPr>
          <a:lstStyle/>
          <a:p>
            <a:r>
              <a:rPr lang="ru-RU" dirty="0"/>
              <a:t>Платформа, позволяющая дизайнерам публиковать свои эскизы, портным - создавать продукты по готовыми эскизам, а пользователям - приобретать готовые вещи.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04" y="5949778"/>
            <a:ext cx="476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Панюшин Даниил</a:t>
            </a:r>
          </a:p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Васнецов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29936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Ключевые </a:t>
            </a:r>
            <a:r>
              <a:rPr lang="ru-RU" dirty="0"/>
              <a:t>ресурсы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2160589"/>
            <a:ext cx="3666066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Для запуска платформы необходимо:</a:t>
            </a:r>
          </a:p>
          <a:p>
            <a:r>
              <a:rPr lang="ru-RU" dirty="0"/>
              <a:t>Создать команду разработки</a:t>
            </a:r>
          </a:p>
          <a:p>
            <a:r>
              <a:rPr lang="ru-RU" dirty="0"/>
              <a:t>Реализовать сайт</a:t>
            </a:r>
          </a:p>
          <a:p>
            <a:r>
              <a:rPr lang="ru-RU" dirty="0"/>
              <a:t>Реализовать мобильное приложение</a:t>
            </a:r>
          </a:p>
          <a:p>
            <a:r>
              <a:rPr lang="ru-RU" dirty="0"/>
              <a:t>Настроить сервисы оплаты</a:t>
            </a:r>
          </a:p>
          <a:p>
            <a:r>
              <a:rPr lang="ru-RU" dirty="0"/>
              <a:t>Настроить сервисы доставки</a:t>
            </a:r>
          </a:p>
          <a:p>
            <a:r>
              <a:rPr lang="ru-RU" dirty="0"/>
              <a:t>Создать команду поддержки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https://blog.4d.com/wp-content/uploads/2016/11/shutterstock_753596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r="22471"/>
          <a:stretch/>
        </p:blipFill>
        <p:spPr bwMode="auto">
          <a:xfrm>
            <a:off x="4813299" y="1930400"/>
            <a:ext cx="4118267" cy="380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1110" y="125174"/>
            <a:ext cx="3009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Этап 2 - разработка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21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Ключевые партнеры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ru-RU" dirty="0"/>
              <a:t>Вузы, выпускающие специалистов творческих профессий</a:t>
            </a:r>
          </a:p>
          <a:p>
            <a:r>
              <a:rPr lang="ru-RU" dirty="0"/>
              <a:t>Швейные фабрики</a:t>
            </a:r>
          </a:p>
          <a:p>
            <a:r>
              <a:rPr lang="ru-RU" dirty="0"/>
              <a:t>Дизайнерские агентства</a:t>
            </a:r>
          </a:p>
        </p:txBody>
      </p:sp>
      <p:pic>
        <p:nvPicPr>
          <p:cNvPr id="7178" name="Picture 10" descr="https://motivationfactor.com/wp-content/uploads/2013/09/group_line_key_stick_figure_1600_clr_56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04" y="2160589"/>
            <a:ext cx="6176950" cy="27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8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Издержки</a:t>
            </a:r>
          </a:p>
        </p:txBody>
      </p:sp>
      <p:pic>
        <p:nvPicPr>
          <p:cNvPr id="8194" name="Picture 2" descr="https://i.pinimg.com/originals/7f/9f/92/7f9f92f0796091c01cd5a1b60cb0d15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r="9749" b="4049"/>
          <a:stretch/>
        </p:blipFill>
        <p:spPr bwMode="auto">
          <a:xfrm>
            <a:off x="6150706" y="1563077"/>
            <a:ext cx="3485661" cy="37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674" y="1250280"/>
            <a:ext cx="6038941" cy="4697411"/>
          </a:xfrm>
        </p:spPr>
        <p:txBody>
          <a:bodyPr>
            <a:noAutofit/>
          </a:bodyPr>
          <a:lstStyle/>
          <a:p>
            <a:r>
              <a:rPr lang="ru-RU" dirty="0"/>
              <a:t>Аренда облачных вычислительных мощностей. </a:t>
            </a:r>
            <a:endParaRPr lang="ru-RU" dirty="0" smtClean="0"/>
          </a:p>
          <a:p>
            <a:r>
              <a:rPr lang="ru-RU" dirty="0" smtClean="0"/>
              <a:t>Оплата </a:t>
            </a:r>
            <a:r>
              <a:rPr lang="ru-RU" dirty="0"/>
              <a:t>труда команды разработки – на старте проекта небольшая команда авторов проекта работает за идею. Впоследствии команда расширится наймом более узкоспециализированных сотрудников.</a:t>
            </a:r>
          </a:p>
          <a:p>
            <a:r>
              <a:rPr lang="ru-RU" dirty="0"/>
              <a:t>Оплата труда команды поддержки - на старте работы одного сотрудника достаточно с зарплатой </a:t>
            </a:r>
            <a:r>
              <a:rPr lang="en-US" dirty="0"/>
              <a:t>~ 40000 </a:t>
            </a:r>
            <a:r>
              <a:rPr lang="ru-RU" dirty="0"/>
              <a:t>рублей в месяц. В дальнейшем команда расширится пропорционально росту числа пользователей.</a:t>
            </a:r>
          </a:p>
          <a:p>
            <a:r>
              <a:rPr lang="ru-RU" dirty="0"/>
              <a:t>Банковское обслуживание – в зависимости от банка </a:t>
            </a:r>
            <a:r>
              <a:rPr lang="en-US" dirty="0"/>
              <a:t>~ </a:t>
            </a:r>
            <a:r>
              <a:rPr lang="ru-RU" dirty="0"/>
              <a:t>до нескольких тысяч рублей в месяц. Отдельно существуют комиссии на переводы и обналичивание средств </a:t>
            </a:r>
            <a:r>
              <a:rPr lang="en-US" dirty="0"/>
              <a:t>~</a:t>
            </a:r>
            <a:r>
              <a:rPr lang="ru-RU" dirty="0"/>
              <a:t> 1</a:t>
            </a:r>
            <a:r>
              <a:rPr lang="ru-RU" dirty="0" smtClean="0"/>
              <a:t>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4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Хостинг</a:t>
            </a:r>
          </a:p>
        </p:txBody>
      </p:sp>
      <p:pic>
        <p:nvPicPr>
          <p:cNvPr id="1026" name="Picture 2" descr="https://www.slideteam.net/media/catalog/product/cache/960x720/0/9/0914_3d_man_standing_with_computer_server_stock_photo_Slide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9528" r="5911" b="1843"/>
          <a:stretch/>
        </p:blipFill>
        <p:spPr bwMode="auto">
          <a:xfrm>
            <a:off x="6463323" y="2336800"/>
            <a:ext cx="3264031" cy="26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942298" cy="463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Есть несколько способов хостинга приложения – купить вычислительные мощности или арендовать их. </a:t>
            </a:r>
          </a:p>
          <a:p>
            <a:pPr marL="0" indent="0">
              <a:buNone/>
            </a:pPr>
            <a:r>
              <a:rPr lang="ru-RU" dirty="0"/>
              <a:t>	Покупка нецелесообразно так как это дорого и если проект не «взлетит», то купленное оборудование будет простаивать, потеряв при этом в цене.</a:t>
            </a:r>
          </a:p>
          <a:p>
            <a:pPr marL="0" indent="0">
              <a:buNone/>
            </a:pPr>
            <a:r>
              <a:rPr lang="ru-RU" dirty="0"/>
              <a:t>	Аренду вычислительных мощностей и хранилищ данных предоставляют различные компании, в том числе </a:t>
            </a:r>
            <a:r>
              <a:rPr lang="en-US" dirty="0"/>
              <a:t>Google, Amazon </a:t>
            </a:r>
            <a:r>
              <a:rPr lang="ru-RU" dirty="0"/>
              <a:t>и </a:t>
            </a:r>
            <a:r>
              <a:rPr lang="en-US" dirty="0"/>
              <a:t>Microsoft.</a:t>
            </a:r>
            <a:r>
              <a:rPr lang="ru-RU" dirty="0"/>
              <a:t> Примерная стоимость аренды на начальном этапе (когда число пользователей не превышает 10000) – от </a:t>
            </a:r>
            <a:r>
              <a:rPr lang="ru-RU" dirty="0" smtClean="0"/>
              <a:t>10000 </a:t>
            </a:r>
            <a:r>
              <a:rPr lang="ru-RU" dirty="0"/>
              <a:t>до </a:t>
            </a:r>
            <a:r>
              <a:rPr lang="ru-RU" dirty="0" smtClean="0"/>
              <a:t>20000 рублей </a:t>
            </a:r>
            <a:r>
              <a:rPr lang="ru-RU" dirty="0"/>
              <a:t>в месяц (сервер - два виртуальных ядра и 2 гигабайта оперативной памяти на ядро, хранилище - 100 гигабайт данных и 10 </a:t>
            </a:r>
            <a:r>
              <a:rPr lang="ru-RU" dirty="0" err="1"/>
              <a:t>гагабайт</a:t>
            </a:r>
            <a:r>
              <a:rPr lang="ru-RU" dirty="0"/>
              <a:t> на хранение </a:t>
            </a:r>
            <a:r>
              <a:rPr lang="ru-RU" dirty="0" err="1"/>
              <a:t>бэкапов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15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Каналы </a:t>
            </a:r>
            <a:r>
              <a:rPr lang="ru-RU" dirty="0"/>
              <a:t>взаимодействия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639081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Способы привлечения клиентов:</a:t>
            </a:r>
          </a:p>
          <a:p>
            <a:r>
              <a:rPr lang="ru-RU" dirty="0"/>
              <a:t>Реклама в социальных сетях</a:t>
            </a:r>
          </a:p>
          <a:p>
            <a:r>
              <a:rPr lang="ru-RU" dirty="0"/>
              <a:t>Реклама в браузерах</a:t>
            </a:r>
          </a:p>
          <a:p>
            <a:r>
              <a:rPr lang="ru-RU" dirty="0"/>
              <a:t>Другие виды рекламы в интернете</a:t>
            </a:r>
          </a:p>
          <a:p>
            <a:endParaRPr lang="ru-RU" dirty="0"/>
          </a:p>
        </p:txBody>
      </p:sp>
      <p:pic>
        <p:nvPicPr>
          <p:cNvPr id="4104" name="Picture 8" descr="https://i.pinimg.com/originals/88/b2/b2/88b2b2924e82abd40019c2bf5c3c7b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15" y="1930400"/>
            <a:ext cx="3476307" cy="39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9978" y="147935"/>
            <a:ext cx="353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bg1">
                    <a:lumMod val="65000"/>
                  </a:schemeClr>
                </a:solidFill>
              </a:rPr>
              <a:t>Этап 3 - продвижение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3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 дохода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304" y="2152969"/>
            <a:ext cx="3269826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Основные:</a:t>
            </a:r>
          </a:p>
          <a:p>
            <a:r>
              <a:rPr lang="ru-RU" dirty="0"/>
              <a:t>Комиссия за совершение сделки между покупателем и дизайнером</a:t>
            </a:r>
          </a:p>
          <a:p>
            <a:r>
              <a:rPr lang="ru-RU" dirty="0"/>
              <a:t>Дополнительный функционал по подписке</a:t>
            </a:r>
          </a:p>
          <a:p>
            <a:pPr marL="0" indent="0">
              <a:buNone/>
            </a:pPr>
            <a:r>
              <a:rPr lang="ru-RU" dirty="0"/>
              <a:t>	Опциональные:</a:t>
            </a:r>
          </a:p>
          <a:p>
            <a:r>
              <a:rPr lang="ru-RU" dirty="0"/>
              <a:t>Продвижение скетчей внутри платформы</a:t>
            </a:r>
          </a:p>
          <a:p>
            <a:r>
              <a:rPr lang="ru-RU" dirty="0"/>
              <a:t>Реклама</a:t>
            </a:r>
          </a:p>
        </p:txBody>
      </p:sp>
      <p:pic>
        <p:nvPicPr>
          <p:cNvPr id="5122" name="Picture 2" descr="https://avatars.dzeninfra.ru/get-zen_doc/171054/pub_5b05583f581669d05135b16a_5b055898c3321b6423ff4f2c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27" y="2032000"/>
            <a:ext cx="4677675" cy="35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0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AAC9E5-CE32-4288-BB87-7D3911D8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Прибыль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5EC45ED-9AC2-446E-ACC4-0F0FA100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94" y="1406768"/>
            <a:ext cx="6819575" cy="4320319"/>
          </a:xfrm>
        </p:spPr>
        <p:txBody>
          <a:bodyPr>
            <a:noAutofit/>
          </a:bodyPr>
          <a:lstStyle/>
          <a:p>
            <a:r>
              <a:rPr lang="ru-RU" dirty="0"/>
              <a:t>Предполагаемое количество пользователей на начальном этапе: 10000</a:t>
            </a:r>
          </a:p>
          <a:p>
            <a:r>
              <a:rPr lang="ru-RU" dirty="0"/>
              <a:t>Предполагаемое количество покупок в первый месяц: 450</a:t>
            </a:r>
            <a:br>
              <a:rPr lang="ru-RU" dirty="0"/>
            </a:br>
            <a:r>
              <a:rPr lang="ru-RU" dirty="0"/>
              <a:t>Статистика гласит что в России, около 18% людей могут позволить себе приобрести одежду в случайный момент времени. Доверие пользователей к платформе зависит от множества факторов, но можно предположить что хотя бы четверть пользователей, готовых сделать заказ, сделают его именно на нашей платформе.</a:t>
            </a:r>
          </a:p>
          <a:p>
            <a:r>
              <a:rPr lang="ru-RU" dirty="0"/>
              <a:t>Средняя сумма заказа: 3750 рублей.</a:t>
            </a:r>
            <a:br>
              <a:rPr lang="ru-RU" dirty="0"/>
            </a:br>
            <a:r>
              <a:rPr lang="ru-RU" dirty="0"/>
              <a:t>Статистически люди покупают 2-3 вещи в одном заказе, тратя при этом 2500 – 5000 рублей.</a:t>
            </a:r>
          </a:p>
          <a:p>
            <a:r>
              <a:rPr lang="ru-RU" dirty="0"/>
              <a:t>Комиссия за продажу товара: 10%</a:t>
            </a:r>
          </a:p>
          <a:p>
            <a:r>
              <a:rPr lang="ru-RU" dirty="0"/>
              <a:t>Комиссионный доход на начальном этапе : 168750 рублей.</a:t>
            </a:r>
          </a:p>
          <a:p>
            <a:r>
              <a:rPr lang="ru-RU" dirty="0"/>
              <a:t>Доход от рекламы за месяц: 10000 рублей.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373ED2B-9B26-4440-B5C2-41E9954C6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33" y="2291862"/>
            <a:ext cx="3248775" cy="27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007BA7-6853-48AE-BFFD-D5E3FD2F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Окупаемость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CB0F4C1-74A3-4270-8496-A37761FC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77" y="2160589"/>
            <a:ext cx="6252307" cy="478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На начальном этапе размер чистой прибыли будет минимален, так как необходимо не только продвинуть продукт и привлечь пользователей, но и  заработать их доверие, доведя сайт до необходимого состояния – профессиональный дизайн, установление оптимальных логистических связей.</a:t>
            </a:r>
          </a:p>
          <a:p>
            <a:pPr marL="0" indent="0">
              <a:buNone/>
            </a:pPr>
            <a:r>
              <a:rPr lang="ru-RU" dirty="0"/>
              <a:t>	Во время дальнейшего развития платформы затраты на продвижение будут расти непропорционально росту числа пользователей в отличии от прибыли. Естественно затраты на хостинг и поддержку так же вырастут, но прибыль покрывает эти расходы.</a:t>
            </a:r>
          </a:p>
          <a:p>
            <a:pPr marL="0" indent="0">
              <a:buNone/>
            </a:pPr>
            <a:r>
              <a:rPr lang="ru-RU" dirty="0"/>
              <a:t>	Рассчитать точное время окупаемости нельзя, но в можно оценить его как 3-5 лет.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72D4E15F-E712-40B1-A311-D56A1E21B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"/>
          <a:stretch/>
        </p:blipFill>
        <p:spPr bwMode="auto">
          <a:xfrm>
            <a:off x="6883993" y="2371507"/>
            <a:ext cx="2838343" cy="24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7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Масштабирование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589866" cy="3880773"/>
          </a:xfrm>
        </p:spPr>
        <p:txBody>
          <a:bodyPr/>
          <a:lstStyle/>
          <a:p>
            <a:r>
              <a:rPr lang="ru-RU" dirty="0"/>
              <a:t>Увеличение количества сотрудников</a:t>
            </a:r>
          </a:p>
          <a:p>
            <a:r>
              <a:rPr lang="ru-RU" dirty="0"/>
              <a:t>Увеличение количества партнеров</a:t>
            </a:r>
          </a:p>
          <a:p>
            <a:r>
              <a:rPr lang="ru-RU" dirty="0"/>
              <a:t>Увеличение сети доставки вещей</a:t>
            </a:r>
          </a:p>
          <a:p>
            <a:r>
              <a:rPr lang="ru-RU" dirty="0"/>
              <a:t>Увеличение количества арендованных вычислительных мощностей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EF9121D6-5F70-44F3-AC9F-AD155F11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47" y="2098066"/>
            <a:ext cx="4981238" cy="298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4776" y="147935"/>
            <a:ext cx="31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bg1">
                    <a:lumMod val="65000"/>
                  </a:schemeClr>
                </a:solidFill>
              </a:rPr>
              <a:t>Этап 4 - расширение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8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6766" cy="3880773"/>
          </a:xfrm>
        </p:spPr>
        <p:txBody>
          <a:bodyPr/>
          <a:lstStyle/>
          <a:p>
            <a:r>
              <a:rPr lang="ru-RU" dirty="0"/>
              <a:t>На основании рейтинга эскизов с определённой периодичностью можно массово выпускать вещи, созданные уже не отдельными портными, а фабриками. Данные вещи будут произведены уже не по индивидуальным меркам, а по размерам. Количество вещей каждого размера может быть получено на основании </a:t>
            </a:r>
            <a:r>
              <a:rPr lang="ru-RU" dirty="0" err="1"/>
              <a:t>предзаказов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9220" name="Picture 4" descr="https://upa54.ru/image/cache/catalog/%20%D0%BA%D0%B0%D1%82%D0%B5%D0%B3%D0%BE%D1%80%D0%B8%D0%B9/Manufacture-1000x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5" y="1767867"/>
            <a:ext cx="3994026" cy="39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Существует множество различных брендов, создающих вещи самых разных ценовых категорий. В таких компаниях трудится множество дизайнеров, чьи работы обречены выпускаться под именем компании их работодателя. Наша платформа позволит талантливым авторам выкладывать свои работы под собственным именем и зарабатывать этим.</a:t>
            </a:r>
          </a:p>
          <a:p>
            <a:r>
              <a:rPr lang="ru-RU" dirty="0"/>
              <a:t>Не существует единой площадки, на которой портные могу искать и брать заказы.</a:t>
            </a:r>
          </a:p>
          <a:p>
            <a:r>
              <a:rPr lang="ru-RU" dirty="0"/>
              <a:t>На данный момент большинство иностранных интернет магазинов, занимающихся продажей вещей всех ценовых категорий, прекратило работу на территории РФ, а одежда, продаваемая в отечественных магазинах либо остатки со складов либо реплики ушедших брендов. Естественно цены на них выросли по сравнению с 2021 годом.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00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1770061"/>
          </a:xfrm>
        </p:spPr>
        <p:txBody>
          <a:bodyPr/>
          <a:lstStyle/>
          <a:p>
            <a:pPr lvl="0"/>
            <a:r>
              <a:rPr lang="ru-RU" dirty="0"/>
              <a:t>Добавление возможности примерить вещь посредством дополненной реальности.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браузерного</a:t>
            </a:r>
            <a:r>
              <a:rPr lang="ru-RU" dirty="0"/>
              <a:t> редактора эскизов, а также собственного формата данных, для их хранения.</a:t>
            </a:r>
          </a:p>
          <a:p>
            <a:endParaRPr lang="ru-RU" dirty="0"/>
          </a:p>
        </p:txBody>
      </p:sp>
      <p:pic>
        <p:nvPicPr>
          <p:cNvPr id="10242" name="Picture 2" descr="https://miro.medium.com/max/800/1*SA3hjW844exYg1D5qVAKh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93" y="3613712"/>
            <a:ext cx="2676115" cy="25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forums.goha.ru/cdn/forum/picture/100/100129.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1" y="3803650"/>
            <a:ext cx="3620298" cy="20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58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053666" cy="443706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Внедрение </a:t>
            </a:r>
            <a:r>
              <a:rPr lang="en-US" dirty="0"/>
              <a:t>NFT</a:t>
            </a:r>
            <a:r>
              <a:rPr lang="ru-RU" dirty="0"/>
              <a:t> (</a:t>
            </a:r>
            <a:r>
              <a:rPr lang="ru-RU" dirty="0" err="1"/>
              <a:t>Non</a:t>
            </a:r>
            <a:r>
              <a:rPr lang="ru-RU" dirty="0"/>
              <a:t> </a:t>
            </a:r>
            <a:r>
              <a:rPr lang="ru-RU" dirty="0" err="1"/>
              <a:t>Fungible</a:t>
            </a:r>
            <a:r>
              <a:rPr lang="ru-RU" dirty="0"/>
              <a:t> </a:t>
            </a:r>
            <a:r>
              <a:rPr lang="ru-RU" dirty="0" err="1"/>
              <a:t>Tokens</a:t>
            </a:r>
            <a:r>
              <a:rPr lang="ru-RU" dirty="0"/>
              <a:t>) для покупки/продажи эскизов. В данном случае токен, привязанный к эскизу является неким ключом для получения эскиза. Это можно использовать, например, следующим образом: дизайнер создаёт вещь в нескольких копиях, для каждой из которых генерируется </a:t>
            </a:r>
            <a:r>
              <a:rPr lang="en-US" dirty="0"/>
              <a:t>NFT</a:t>
            </a:r>
            <a:r>
              <a:rPr lang="ru-RU" dirty="0"/>
              <a:t>. Эти </a:t>
            </a:r>
            <a:r>
              <a:rPr lang="ru-RU" dirty="0" err="1"/>
              <a:t>токены</a:t>
            </a:r>
            <a:r>
              <a:rPr lang="ru-RU" dirty="0"/>
              <a:t> продаются автором и в дальнейшем происходят их покупки и продажи уже между другими пользователями. Если текущий владелец </a:t>
            </a:r>
            <a:r>
              <a:rPr lang="ru-RU" dirty="0" err="1"/>
              <a:t>токена</a:t>
            </a:r>
            <a:r>
              <a:rPr lang="ru-RU" dirty="0"/>
              <a:t> захочет получить вещь, закреплённую за </a:t>
            </a:r>
            <a:r>
              <a:rPr lang="ru-RU" dirty="0" err="1"/>
              <a:t>токеном</a:t>
            </a:r>
            <a:r>
              <a:rPr lang="ru-RU" dirty="0"/>
              <a:t>, то он отправляет его на определённый </a:t>
            </a:r>
            <a:r>
              <a:rPr lang="ru-RU" dirty="0" err="1"/>
              <a:t>эндпоинт</a:t>
            </a:r>
            <a:r>
              <a:rPr lang="ru-RU" dirty="0"/>
              <a:t> приложения и создатель вещи её ему присылает (так же отправку можно сделать автоматически). Для дизайнеров это позволит получить «роялти» (некоторое авторское отчисление) с каждой продажи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</p:txBody>
      </p:sp>
      <p:pic>
        <p:nvPicPr>
          <p:cNvPr id="11266" name="Picture 2" descr="https://thumbs.dreamstime.com/b/d-%D0%BC%D0%B0%D0%BB%D1%8B%D0%B5-%D0%BB%D1%8E%D0%B4%D0%B8-bitcoin-1076512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" t="7170" r="7461" b="8793"/>
          <a:stretch/>
        </p:blipFill>
        <p:spPr bwMode="auto">
          <a:xfrm>
            <a:off x="6604000" y="2470150"/>
            <a:ext cx="285258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12290" name="Picture 2" descr="https://catherineasquithgallery.com/uploads/posts/2021-03/1614558468_105-p-chelovechki-na-belom-fone-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05" y="1743432"/>
            <a:ext cx="3616325" cy="4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это работает?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регистрируется как покупатель, дизайнер или исполнитель.</a:t>
            </a:r>
          </a:p>
          <a:p>
            <a:r>
              <a:rPr lang="ru-RU" dirty="0"/>
              <a:t>Покупатель может добавлять эскизы в избранное, а также заказывать их. При заказе покупатель может связаться с дизайнером и задать ему все необходимые вопросы.</a:t>
            </a:r>
          </a:p>
          <a:p>
            <a:r>
              <a:rPr lang="ru-RU" dirty="0"/>
              <a:t>Дизайнер выкладывает свои эскизы на платформу. После поступления заказа от покупателя, дизайнер отвечает на вопросы, связанные с заказом. После оплаты покупателем дизайнер приступает к выполнению заказа. Он может самостоятельно изготовить товар, либо воспользоваться услугами исполнителя, найдя его через нашу платформу.</a:t>
            </a:r>
          </a:p>
          <a:p>
            <a:r>
              <a:rPr lang="ru-RU" dirty="0"/>
              <a:t>Исполнитель может просмотреть список доступных заказов от дизайнеров, связаться с ними и договориться об условиях.</a:t>
            </a:r>
          </a:p>
          <a:p>
            <a:r>
              <a:rPr lang="ru-RU" dirty="0"/>
              <a:t>После выполнения заказа дизайнер или исполнитель отправляет готовое изделие покупателю.</a:t>
            </a:r>
          </a:p>
        </p:txBody>
      </p:sp>
    </p:spTree>
    <p:extLst>
      <p:ext uri="{BB962C8B-B14F-4D97-AF65-F5344CB8AC3E}">
        <p14:creationId xmlns:p14="http://schemas.microsoft.com/office/powerpoint/2010/main" val="299990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конкуренты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Ярмарка мастеров</a:t>
            </a:r>
          </a:p>
          <a:p>
            <a:r>
              <a:rPr lang="en-US" dirty="0" err="1"/>
              <a:t>Ozon</a:t>
            </a:r>
            <a:endParaRPr lang="en-US" dirty="0"/>
          </a:p>
          <a:p>
            <a:r>
              <a:rPr lang="en-US" dirty="0" err="1"/>
              <a:t>Wildberries</a:t>
            </a:r>
            <a:endParaRPr lang="en-US" dirty="0"/>
          </a:p>
          <a:p>
            <a:r>
              <a:rPr lang="en-US" dirty="0" err="1"/>
              <a:t>Avito</a:t>
            </a:r>
            <a:endParaRPr lang="en-US" dirty="0"/>
          </a:p>
        </p:txBody>
      </p:sp>
      <p:pic>
        <p:nvPicPr>
          <p:cNvPr id="1032" name="Picture 8" descr="https://ruzaregion.ru/upload/news/2022/03/23/medium/%D1%8F%D1%80%D0%BC%D0%B0%D1%80%D0%BA%D0%B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8" t="17867" r="37243" b="53600"/>
          <a:stretch/>
        </p:blipFill>
        <p:spPr bwMode="auto">
          <a:xfrm>
            <a:off x="6466460" y="1955112"/>
            <a:ext cx="967739" cy="9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nfopro54.ru/wp-content/uploads/2021/02/OZON-9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81" y="2840210"/>
            <a:ext cx="2004560" cy="133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omanshop.ru/UserFiles/Image/new_folder/Wildberrie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02" y="3945711"/>
            <a:ext cx="2676115" cy="7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aransk.jobfilter.ru/img/logos/avi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49" y="5097149"/>
            <a:ext cx="2688674" cy="75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5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Ярмарка мастеров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Достоинства: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Авторы могут выкладывать и продавать свои работы</a:t>
            </a:r>
          </a:p>
          <a:p>
            <a:r>
              <a:rPr lang="ru-RU" dirty="0"/>
              <a:t>Пользователи могут покупать уникальные сделанные вручную работы</a:t>
            </a:r>
          </a:p>
          <a:p>
            <a:r>
              <a:rPr lang="ru-RU" dirty="0"/>
              <a:t>Возможность проводить мастер классы или участвовать в них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Недостатки: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Нет возможности выкладывать свои эскизы на </a:t>
            </a:r>
            <a:r>
              <a:rPr lang="ru-RU" dirty="0" err="1"/>
              <a:t>аутсурс</a:t>
            </a:r>
            <a:r>
              <a:rPr lang="ru-RU" dirty="0"/>
              <a:t> –необходимо </a:t>
            </a:r>
            <a:r>
              <a:rPr lang="ru-RU" dirty="0" err="1"/>
              <a:t>реализывать</a:t>
            </a:r>
            <a:r>
              <a:rPr lang="ru-RU" dirty="0"/>
              <a:t> всё самостоятельно</a:t>
            </a:r>
          </a:p>
          <a:p>
            <a:r>
              <a:rPr lang="ru-RU" dirty="0"/>
              <a:t>Нет специализации на одежде</a:t>
            </a:r>
          </a:p>
          <a:p>
            <a:r>
              <a:rPr lang="ru-RU" dirty="0"/>
              <a:t>Плата за размещение работ на платформе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44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Ozon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Widlberries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Avito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Достоинства: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4185623" cy="3304117"/>
          </a:xfrm>
        </p:spPr>
        <p:txBody>
          <a:bodyPr/>
          <a:lstStyle/>
          <a:p>
            <a:r>
              <a:rPr lang="ru-RU" dirty="0"/>
              <a:t>Собственный сервис доставки с большим покрытием</a:t>
            </a:r>
          </a:p>
          <a:p>
            <a:r>
              <a:rPr lang="ru-RU" dirty="0"/>
              <a:t>Возможность примерки вещи перед покупкой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Недостатки: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Нет возможности выкладывать свои эскизы на </a:t>
            </a:r>
            <a:r>
              <a:rPr lang="ru-RU" dirty="0" err="1"/>
              <a:t>аутсурс</a:t>
            </a:r>
            <a:r>
              <a:rPr lang="ru-RU" dirty="0"/>
              <a:t> –необходимо </a:t>
            </a:r>
            <a:r>
              <a:rPr lang="ru-RU" dirty="0" err="1"/>
              <a:t>реализывать</a:t>
            </a:r>
            <a:r>
              <a:rPr lang="ru-RU" dirty="0"/>
              <a:t> всё самостоятельно</a:t>
            </a:r>
          </a:p>
          <a:p>
            <a:r>
              <a:rPr lang="ru-RU" dirty="0"/>
              <a:t>Нет специализации на одежде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79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Уникальность торгового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3683651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Прямые конкуренты отсутствуют, так как наша платформа предоставляет возможность связать напрямую 3 стороны: покупателей, дизайнеров и исполнителей. При этом отсутствуют посредники в виде брендов.</a:t>
            </a:r>
          </a:p>
        </p:txBody>
      </p:sp>
      <p:pic>
        <p:nvPicPr>
          <p:cNvPr id="3082" name="Picture 10" descr="https://images.hamodia.com/hamod-uploads/2016/07/8640661_xxl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25" y="1606621"/>
            <a:ext cx="3904343" cy="39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pic>
        <p:nvPicPr>
          <p:cNvPr id="2052" name="Picture 4" descr="https://catherineasquithgallery.com/uploads/posts/2021-03/1614558451_84-p-chelovechki-na-belom-fone-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79" y="2001839"/>
            <a:ext cx="4510993" cy="338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747282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Целевая аудитория разбита на три сегменты: покупатели, дизайнеры и исполнители.</a:t>
            </a:r>
          </a:p>
          <a:p>
            <a:r>
              <a:rPr lang="ru-RU" dirty="0"/>
              <a:t>Покупатели - люди следящие за миром моды и желающие приобрести уникальные дизайнерские вещи.</a:t>
            </a:r>
          </a:p>
          <a:p>
            <a:r>
              <a:rPr lang="ru-RU" dirty="0"/>
              <a:t>Дизайнеры - в основном молодые люди от 18 до 27, студенты или выпускники дизайнерских специальностей, энтузиасты самоучки, у которых пока нет имени в мире моды и клиентской базы.</a:t>
            </a:r>
          </a:p>
          <a:p>
            <a:r>
              <a:rPr lang="ru-RU" dirty="0"/>
              <a:t>Исполнители - профессиональные швеи и швейные мастерские, которые нуждаются в дополнительных заказах.</a:t>
            </a:r>
          </a:p>
        </p:txBody>
      </p:sp>
    </p:spTree>
    <p:extLst>
      <p:ext uri="{BB962C8B-B14F-4D97-AF65-F5344CB8AC3E}">
        <p14:creationId xmlns:p14="http://schemas.microsoft.com/office/powerpoint/2010/main" val="281408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1478BE-544D-414C-AE24-DBDF91FC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43470F8-1792-4624-BB0C-4267939D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Регистрация </a:t>
            </a:r>
            <a:r>
              <a:rPr lang="en-US" dirty="0"/>
              <a:t>OOO “</a:t>
            </a:r>
            <a:r>
              <a:rPr lang="ru-RU" dirty="0" err="1"/>
              <a:t>Алломерус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Открытие счета</a:t>
            </a:r>
          </a:p>
          <a:p>
            <a:r>
              <a:rPr lang="ru-RU" dirty="0"/>
              <a:t>Регистрация товарного знака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E02A5C58-DC64-4230-867E-38A40053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38" y="2270969"/>
            <a:ext cx="3651659" cy="365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8949" y="148578"/>
            <a:ext cx="477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Этап 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1 – инициализация проекта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3998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929</TotalTime>
  <Words>714</Words>
  <Application>Microsoft Office PowerPoint</Application>
  <PresentationFormat>Широкоэкранный</PresentationFormat>
  <Paragraphs>109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Грань</vt:lpstr>
      <vt:lpstr>Allomerus</vt:lpstr>
      <vt:lpstr>Актуальность</vt:lpstr>
      <vt:lpstr>Как это работает?</vt:lpstr>
      <vt:lpstr>Основные конкуренты</vt:lpstr>
      <vt:lpstr>Ярмарка мастеров</vt:lpstr>
      <vt:lpstr>Ozon, Widlberries и Avito</vt:lpstr>
      <vt:lpstr>Уникальность торгового предложения</vt:lpstr>
      <vt:lpstr>Целевая аудитория</vt:lpstr>
      <vt:lpstr>Регистрация</vt:lpstr>
      <vt:lpstr>Ключевые ресурсы</vt:lpstr>
      <vt:lpstr>Ключевые партнеры</vt:lpstr>
      <vt:lpstr>Издержки</vt:lpstr>
      <vt:lpstr>Хостинг</vt:lpstr>
      <vt:lpstr>Каналы взаимодействия</vt:lpstr>
      <vt:lpstr>Источники дохода</vt:lpstr>
      <vt:lpstr>Прибыль</vt:lpstr>
      <vt:lpstr>Окупаемость</vt:lpstr>
      <vt:lpstr>Масштабирование</vt:lpstr>
      <vt:lpstr>Дальнейшее развитие проекта</vt:lpstr>
      <vt:lpstr>Дальнейшее развитие проекта</vt:lpstr>
      <vt:lpstr>Дальнейшее развитие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Allomerus</dc:title>
  <dc:creator>Учетная запись Майкрософт</dc:creator>
  <cp:lastModifiedBy>Учетная запись Майкрософт</cp:lastModifiedBy>
  <cp:revision>50</cp:revision>
  <dcterms:created xsi:type="dcterms:W3CDTF">2022-12-09T15:23:21Z</dcterms:created>
  <dcterms:modified xsi:type="dcterms:W3CDTF">2022-12-20T10:10:20Z</dcterms:modified>
</cp:coreProperties>
</file>