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463" autoAdjust="0"/>
  </p:normalViewPr>
  <p:slideViewPr>
    <p:cSldViewPr snapToGrid="0">
      <p:cViewPr varScale="1">
        <p:scale>
          <a:sx n="80" d="100"/>
          <a:sy n="80" d="100"/>
        </p:scale>
        <p:origin x="132"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C285F-FFAF-428D-AF5D-F1557D1B02E6}" type="datetimeFigureOut">
              <a:rPr lang="ru-RU" smtClean="0"/>
              <a:t>27.02.2023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602B0-7984-4F74-805D-4C41BD373736}" type="slidenum">
              <a:rPr lang="ru-RU" smtClean="0"/>
              <a:t>‹#›</a:t>
            </a:fld>
            <a:endParaRPr lang="ru-RU"/>
          </a:p>
        </p:txBody>
      </p:sp>
    </p:spTree>
    <p:extLst>
      <p:ext uri="{BB962C8B-B14F-4D97-AF65-F5344CB8AC3E}">
        <p14:creationId xmlns:p14="http://schemas.microsoft.com/office/powerpoint/2010/main" val="39046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Kubernetes (also known as K8s) is a portable, extensible, open source platform for managing containerized workloads and services, that facilitates both declarative configuration and automation. </a:t>
            </a:r>
            <a:r>
              <a:rPr lang="ru-RU" sz="1200" kern="1200" dirty="0" err="1" smtClean="0">
                <a:solidFill>
                  <a:schemeClr val="tx1"/>
                </a:solidFill>
                <a:effectLst/>
                <a:latin typeface="+mn-lt"/>
                <a:ea typeface="+mn-ea"/>
                <a:cs typeface="+mn-cs"/>
              </a:rPr>
              <a:t>It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has</a:t>
            </a:r>
            <a:r>
              <a:rPr lang="ru-RU" sz="1200" kern="1200" dirty="0" smtClean="0">
                <a:solidFill>
                  <a:schemeClr val="tx1"/>
                </a:solidFill>
                <a:effectLst/>
                <a:latin typeface="+mn-lt"/>
                <a:ea typeface="+mn-ea"/>
                <a:cs typeface="+mn-cs"/>
              </a:rPr>
              <a:t> a </a:t>
            </a:r>
            <a:r>
              <a:rPr lang="ru-RU" sz="1200" kern="1200" dirty="0" err="1" smtClean="0">
                <a:solidFill>
                  <a:schemeClr val="tx1"/>
                </a:solidFill>
                <a:effectLst/>
                <a:latin typeface="+mn-lt"/>
                <a:ea typeface="+mn-ea"/>
                <a:cs typeface="+mn-cs"/>
              </a:rPr>
              <a:t>large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rapidly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growing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ecosystem</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Kubernetes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services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support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tools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are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widely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available</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It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was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designed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Google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now</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maintained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the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Cloud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Native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Computing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Foundation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Kubernetes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combines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over</a:t>
            </a:r>
            <a:r>
              <a:rPr lang="ru-RU" sz="1200" kern="1200" dirty="0" smtClean="0">
                <a:solidFill>
                  <a:schemeClr val="tx1"/>
                </a:solidFill>
                <a:effectLst/>
                <a:latin typeface="+mn-lt"/>
                <a:ea typeface="+mn-ea"/>
                <a:cs typeface="+mn-cs"/>
              </a:rPr>
              <a:t> 15 </a:t>
            </a:r>
            <a:r>
              <a:rPr lang="ru-RU" sz="1200" kern="1200" dirty="0" err="1" smtClean="0">
                <a:solidFill>
                  <a:schemeClr val="tx1"/>
                </a:solidFill>
                <a:effectLst/>
                <a:latin typeface="+mn-lt"/>
                <a:ea typeface="+mn-ea"/>
                <a:cs typeface="+mn-cs"/>
              </a:rPr>
              <a:t>years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Google's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experience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running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production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workloads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scale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with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best-of-breed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ideas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practices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from</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the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community</a:t>
            </a:r>
            <a:r>
              <a:rPr lang="ru-RU"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First version was released on July 21, 2015.</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50602B0-7984-4F74-805D-4C41BD373736}" type="slidenum">
              <a:rPr lang="ru-RU" smtClean="0"/>
              <a:t>2</a:t>
            </a:fld>
            <a:endParaRPr lang="ru-RU"/>
          </a:p>
        </p:txBody>
      </p:sp>
    </p:spTree>
    <p:extLst>
      <p:ext uri="{BB962C8B-B14F-4D97-AF65-F5344CB8AC3E}">
        <p14:creationId xmlns:p14="http://schemas.microsoft.com/office/powerpoint/2010/main" val="2544568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On-disk files in a container are ephemeral, which presents some problems for non-trivial applications when running in containers. One problem is the loss of files when a container crashes. The </a:t>
            </a:r>
            <a:r>
              <a:rPr lang="en-US" sz="1200" kern="1200" dirty="0" err="1" smtClean="0">
                <a:solidFill>
                  <a:schemeClr val="tx1"/>
                </a:solidFill>
                <a:effectLst/>
                <a:latin typeface="+mn-lt"/>
                <a:ea typeface="+mn-ea"/>
                <a:cs typeface="+mn-cs"/>
              </a:rPr>
              <a:t>kubelet</a:t>
            </a:r>
            <a:r>
              <a:rPr lang="en-US" sz="1200" kern="1200" dirty="0" smtClean="0">
                <a:solidFill>
                  <a:schemeClr val="tx1"/>
                </a:solidFill>
                <a:effectLst/>
                <a:latin typeface="+mn-lt"/>
                <a:ea typeface="+mn-ea"/>
                <a:cs typeface="+mn-cs"/>
              </a:rPr>
              <a:t> restarts the container but with a clean state. A second problem occurs when sharing files between containers running together in a Pod. The Kubernetes volume abstraction solves both of these problems</a:t>
            </a:r>
            <a:r>
              <a:rPr lang="en-US" sz="1200" kern="1200" dirty="0" smtClean="0">
                <a:solidFill>
                  <a:schemeClr val="tx1"/>
                </a:solidFill>
                <a:effectLst/>
                <a:latin typeface="+mn-lt"/>
                <a:ea typeface="+mn-ea"/>
                <a:cs typeface="+mn-cs"/>
              </a:rPr>
              <a:t>.</a:t>
            </a: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pod can use any number of volume types simultaneously. </a:t>
            </a:r>
            <a:r>
              <a:rPr lang="en-US" sz="1200" kern="1200" dirty="0" smtClean="0">
                <a:solidFill>
                  <a:schemeClr val="tx1"/>
                </a:solidFill>
                <a:effectLst/>
                <a:latin typeface="+mn-lt"/>
                <a:ea typeface="+mn-ea"/>
                <a:cs typeface="+mn-cs"/>
              </a:rPr>
              <a:t>Persistent </a:t>
            </a:r>
            <a:r>
              <a:rPr lang="en-US" sz="1200" kern="1200" dirty="0" smtClean="0">
                <a:solidFill>
                  <a:schemeClr val="tx1"/>
                </a:solidFill>
                <a:effectLst/>
                <a:latin typeface="+mn-lt"/>
                <a:ea typeface="+mn-ea"/>
                <a:cs typeface="+mn-cs"/>
              </a:rPr>
              <a:t>volumes exist beyond the lifetime of a pod. When a pod ceases to </a:t>
            </a:r>
            <a:r>
              <a:rPr lang="en-US" sz="1200" kern="1200" dirty="0" smtClean="0">
                <a:solidFill>
                  <a:schemeClr val="tx1"/>
                </a:solidFill>
                <a:effectLst/>
                <a:latin typeface="+mn-lt"/>
                <a:ea typeface="+mn-ea"/>
                <a:cs typeface="+mn-cs"/>
              </a:rPr>
              <a:t>exist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Kubernetes does </a:t>
            </a:r>
            <a:r>
              <a:rPr lang="en-US" sz="1200" kern="1200" dirty="0" smtClean="0">
                <a:solidFill>
                  <a:schemeClr val="tx1"/>
                </a:solidFill>
                <a:effectLst/>
                <a:latin typeface="+mn-lt"/>
                <a:ea typeface="+mn-ea"/>
                <a:cs typeface="+mn-cs"/>
              </a:rPr>
              <a:t>not destroy persistent volumes</a:t>
            </a:r>
            <a:r>
              <a:rPr lang="en-US" sz="1200" kern="1200" dirty="0" smtClean="0">
                <a:solidFill>
                  <a:schemeClr val="tx1"/>
                </a:solidFill>
                <a:effectLst/>
                <a:latin typeface="+mn-lt"/>
                <a:ea typeface="+mn-ea"/>
                <a:cs typeface="+mn-cs"/>
              </a:rPr>
              <a:t>.</a:t>
            </a: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its core, a volume is a directory, possibly with some data in it, which is accessible to the containers in a pod.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Kubernetes</a:t>
            </a:r>
            <a:r>
              <a:rPr lang="en-US" sz="1200" kern="1200" baseline="0" dirty="0" smtClean="0">
                <a:solidFill>
                  <a:schemeClr val="tx1"/>
                </a:solidFill>
                <a:effectLst/>
                <a:latin typeface="+mn-lt"/>
                <a:ea typeface="+mn-ea"/>
                <a:cs typeface="+mn-cs"/>
              </a:rPr>
              <a:t> has </a:t>
            </a:r>
            <a:r>
              <a:rPr lang="en-US" sz="1200" kern="1200" dirty="0" err="1" smtClean="0">
                <a:solidFill>
                  <a:schemeClr val="tx1"/>
                </a:solidFill>
                <a:effectLst/>
                <a:latin typeface="+mn-lt"/>
                <a:ea typeface="+mn-ea"/>
                <a:cs typeface="+mn-cs"/>
              </a:rPr>
              <a:t>PersistentVolume</a:t>
            </a:r>
            <a:r>
              <a:rPr lang="en-US" sz="1200" kern="1200" dirty="0" smtClean="0">
                <a:solidFill>
                  <a:schemeClr val="tx1"/>
                </a:solidFill>
                <a:effectLst/>
                <a:latin typeface="+mn-lt"/>
                <a:ea typeface="+mn-ea"/>
                <a:cs typeface="+mn-cs"/>
              </a:rPr>
              <a:t> subsystem that provides an API for users and administrators that abstracts details of how storage is provided from how it is consumed. This subsystem provides cluster administrators with an ability to use large number of volumes that differ more than just in size and access mode.</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50602B0-7984-4F74-805D-4C41BD373736}" type="slidenum">
              <a:rPr lang="ru-RU" smtClean="0"/>
              <a:t>11</a:t>
            </a:fld>
            <a:endParaRPr lang="ru-RU"/>
          </a:p>
        </p:txBody>
      </p:sp>
    </p:spTree>
    <p:extLst>
      <p:ext uri="{BB962C8B-B14F-4D97-AF65-F5344CB8AC3E}">
        <p14:creationId xmlns:p14="http://schemas.microsoft.com/office/powerpoint/2010/main" val="2330469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Containers are a good way to bundle and run applications. In a production environment, it’s necessary to manage the containers that run the applications and ensure that there is no downtime.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Kubernetes takes care of:</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Service discovery and load balancing</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Kubernetes can expose a container using the DNS name or using their own IP address. Kubernetes is able to load balance and distribute the network traffic so that the deployment is stable.</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Storage orchestration</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Kubernetes allows us to automatically mount a storage system of our choice, such as local storages, public cloud providers, and more.</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Automated rollouts and rollbacks</a:t>
            </a:r>
            <a:br>
              <a:rPr lang="en-US" sz="1200" b="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Kubernetes can change the actual state to the desired state at a controlled rate. For example, we can automate Kubernetes to create new containers or remove existing for our deployment.</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Automatic bin packing</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can tell Kubernetes how much CPU and memory each container needs and they would be setup to make the best use of our resources.</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Self-healing</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Kubernetes restarts containers that fail, replaces containers, kills containers that don't respond to user-defined health check, and doesn't advertise them to clients until they are ready to serve.</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Secret and configuration management</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Kubernetes lets us store and manage sensitive information, such as passwords, OAuth tokens, and SSH keys.</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50602B0-7984-4F74-805D-4C41BD373736}" type="slidenum">
              <a:rPr lang="ru-RU" smtClean="0"/>
              <a:t>3</a:t>
            </a:fld>
            <a:endParaRPr lang="ru-RU"/>
          </a:p>
        </p:txBody>
      </p:sp>
    </p:spTree>
    <p:extLst>
      <p:ext uri="{BB962C8B-B14F-4D97-AF65-F5344CB8AC3E}">
        <p14:creationId xmlns:p14="http://schemas.microsoft.com/office/powerpoint/2010/main" val="59582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Kubernetes</a:t>
            </a:r>
            <a:r>
              <a:rPr lang="ru-RU"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Does not limit the types of applications supported. </a:t>
            </a:r>
            <a:r>
              <a:rPr lang="en-US" sz="1200" kern="1200" dirty="0" smtClean="0">
                <a:solidFill>
                  <a:schemeClr val="tx1"/>
                </a:solidFill>
                <a:effectLst/>
                <a:latin typeface="+mn-lt"/>
                <a:ea typeface="+mn-ea"/>
                <a:cs typeface="+mn-cs"/>
              </a:rPr>
              <a:t>Kubernetes aims to support an extremely diverse variety of workloads. If an application can run in a container, it should run great on Kubernetes.</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Does not deploy source code and does not build our application. </a:t>
            </a:r>
            <a:r>
              <a:rPr lang="en-US" sz="1200" kern="1200" dirty="0" smtClean="0">
                <a:solidFill>
                  <a:schemeClr val="tx1"/>
                </a:solidFill>
                <a:effectLst/>
                <a:latin typeface="+mn-lt"/>
                <a:ea typeface="+mn-ea"/>
                <a:cs typeface="+mn-cs"/>
              </a:rPr>
              <a:t>Continuous Integration, Delivery, and Deployment (CI/CD) workflows are determined by organization cultures and preferences as well as technical requirements.</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Does not provide application-level services, such as middleware, data-processing frameworks, databases, caches, nor cluster storage systems as built-in services. </a:t>
            </a:r>
            <a:r>
              <a:rPr lang="en-US" sz="1200" kern="1200" dirty="0" smtClean="0">
                <a:solidFill>
                  <a:schemeClr val="tx1"/>
                </a:solidFill>
                <a:effectLst/>
                <a:latin typeface="+mn-lt"/>
                <a:ea typeface="+mn-ea"/>
                <a:cs typeface="+mn-cs"/>
              </a:rPr>
              <a:t>Such components can run on Kubernetes, and can be accessed by applications running on Kubernetes.</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Does not dictate logging, monitoring, or alerting solutions. </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Does not provide nor mandate a configuration language/system</a:t>
            </a:r>
            <a:r>
              <a:rPr lang="en-US" sz="1200" kern="1200" dirty="0" smtClean="0">
                <a:solidFill>
                  <a:schemeClr val="tx1"/>
                </a:solidFill>
                <a:effectLst/>
                <a:latin typeface="+mn-lt"/>
                <a:ea typeface="+mn-ea"/>
                <a:cs typeface="+mn-cs"/>
              </a:rPr>
              <a:t>. It provides a declarative API that may be targeted by arbitrary forms of declarative specifications.</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Does not provide nor adopt any comprehensive machine configuration, maintenance, management, or self-healing systems.</a:t>
            </a:r>
            <a:endParaRPr lang="ru-RU" dirty="0"/>
          </a:p>
        </p:txBody>
      </p:sp>
      <p:sp>
        <p:nvSpPr>
          <p:cNvPr id="4" name="Номер слайда 3"/>
          <p:cNvSpPr>
            <a:spLocks noGrp="1"/>
          </p:cNvSpPr>
          <p:nvPr>
            <p:ph type="sldNum" sz="quarter" idx="10"/>
          </p:nvPr>
        </p:nvSpPr>
        <p:spPr/>
        <p:txBody>
          <a:bodyPr/>
          <a:lstStyle/>
          <a:p>
            <a:fld id="{E50602B0-7984-4F74-805D-4C41BD373736}" type="slidenum">
              <a:rPr lang="ru-RU" smtClean="0"/>
              <a:t>4</a:t>
            </a:fld>
            <a:endParaRPr lang="ru-RU"/>
          </a:p>
        </p:txBody>
      </p:sp>
    </p:spTree>
    <p:extLst>
      <p:ext uri="{BB962C8B-B14F-4D97-AF65-F5344CB8AC3E}">
        <p14:creationId xmlns:p14="http://schemas.microsoft.com/office/powerpoint/2010/main" val="292415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600" kern="1200" dirty="0" smtClean="0">
                <a:solidFill>
                  <a:schemeClr val="tx1"/>
                </a:solidFill>
                <a:effectLst/>
                <a:latin typeface="+mn-lt"/>
                <a:ea typeface="+mn-ea"/>
                <a:cs typeface="+mn-cs"/>
              </a:rPr>
              <a:t>Kubernetes </a:t>
            </a:r>
            <a:r>
              <a:rPr lang="en-US" sz="1600" kern="1200" dirty="0" smtClean="0">
                <a:solidFill>
                  <a:schemeClr val="tx1"/>
                </a:solidFill>
                <a:effectLst/>
                <a:latin typeface="+mn-lt"/>
                <a:ea typeface="+mn-ea"/>
                <a:cs typeface="+mn-cs"/>
              </a:rPr>
              <a:t>cluster consists of a set of worker machines, called </a:t>
            </a:r>
            <a:r>
              <a:rPr lang="ru-RU" sz="1600" kern="1200" dirty="0" err="1" smtClean="0">
                <a:solidFill>
                  <a:schemeClr val="tx1"/>
                </a:solidFill>
                <a:effectLst/>
                <a:latin typeface="+mn-lt"/>
                <a:ea typeface="+mn-ea"/>
                <a:cs typeface="+mn-cs"/>
              </a:rPr>
              <a:t>nodes</a:t>
            </a:r>
            <a:r>
              <a:rPr lang="en-US" sz="1600" kern="1200" dirty="0" smtClean="0">
                <a:solidFill>
                  <a:schemeClr val="tx1"/>
                </a:solidFill>
                <a:effectLst/>
                <a:latin typeface="+mn-lt"/>
                <a:ea typeface="+mn-ea"/>
                <a:cs typeface="+mn-cs"/>
              </a:rPr>
              <a:t>, that run containerized applications. Every cluster has at least one worker node</a:t>
            </a:r>
            <a:r>
              <a:rPr lang="en-US" sz="1600" kern="1200" dirty="0" smtClean="0">
                <a:solidFill>
                  <a:schemeClr val="tx1"/>
                </a:solidFill>
                <a:effectLst/>
                <a:latin typeface="+mn-lt"/>
                <a:ea typeface="+mn-ea"/>
                <a:cs typeface="+mn-cs"/>
              </a:rPr>
              <a:t>.</a:t>
            </a:r>
            <a:endParaRPr lang="ru-RU" sz="1600" kern="1200" dirty="0" smtClean="0">
              <a:solidFill>
                <a:schemeClr val="tx1"/>
              </a:solidFill>
              <a:effectLst/>
              <a:latin typeface="+mn-lt"/>
              <a:ea typeface="+mn-ea"/>
              <a:cs typeface="+mn-cs"/>
            </a:endParaRPr>
          </a:p>
          <a:p>
            <a:endParaRPr lang="ru-RU"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The </a:t>
            </a:r>
            <a:r>
              <a:rPr lang="en-US" sz="1600" kern="1200" dirty="0" smtClean="0">
                <a:solidFill>
                  <a:schemeClr val="tx1"/>
                </a:solidFill>
                <a:effectLst/>
                <a:latin typeface="+mn-lt"/>
                <a:ea typeface="+mn-ea"/>
                <a:cs typeface="+mn-cs"/>
              </a:rPr>
              <a:t>worker node(s) host the </a:t>
            </a:r>
            <a:r>
              <a:rPr lang="ru-RU" sz="1600" kern="1200" dirty="0" err="1" smtClean="0">
                <a:solidFill>
                  <a:schemeClr val="tx1"/>
                </a:solidFill>
                <a:effectLst/>
                <a:latin typeface="+mn-lt"/>
                <a:ea typeface="+mn-ea"/>
                <a:cs typeface="+mn-cs"/>
              </a:rPr>
              <a:t>Pods</a:t>
            </a:r>
            <a:r>
              <a:rPr lang="en-US" sz="1600" kern="1200" dirty="0" smtClean="0">
                <a:solidFill>
                  <a:schemeClr val="tx1"/>
                </a:solidFill>
                <a:effectLst/>
                <a:latin typeface="+mn-lt"/>
                <a:ea typeface="+mn-ea"/>
                <a:cs typeface="+mn-cs"/>
              </a:rPr>
              <a:t> that are the components of the application workload. The </a:t>
            </a:r>
            <a:r>
              <a:rPr lang="ru-RU" sz="1600" kern="1200" dirty="0" err="1" smtClean="0">
                <a:solidFill>
                  <a:schemeClr val="tx1"/>
                </a:solidFill>
                <a:effectLst/>
                <a:latin typeface="+mn-lt"/>
                <a:ea typeface="+mn-ea"/>
                <a:cs typeface="+mn-cs"/>
              </a:rPr>
              <a:t>control</a:t>
            </a:r>
            <a:r>
              <a:rPr lang="ru-RU" sz="1600" kern="1200" dirty="0" smtClean="0">
                <a:solidFill>
                  <a:schemeClr val="tx1"/>
                </a:solidFill>
                <a:effectLst/>
                <a:latin typeface="+mn-lt"/>
                <a:ea typeface="+mn-ea"/>
                <a:cs typeface="+mn-cs"/>
              </a:rPr>
              <a:t> </a:t>
            </a:r>
            <a:r>
              <a:rPr lang="ru-RU" sz="1600" kern="1200" dirty="0" err="1" smtClean="0">
                <a:solidFill>
                  <a:schemeClr val="tx1"/>
                </a:solidFill>
                <a:effectLst/>
                <a:latin typeface="+mn-lt"/>
                <a:ea typeface="+mn-ea"/>
                <a:cs typeface="+mn-cs"/>
              </a:rPr>
              <a:t>plane</a:t>
            </a:r>
            <a:r>
              <a:rPr lang="en-US" sz="1600" kern="1200" dirty="0" smtClean="0">
                <a:solidFill>
                  <a:schemeClr val="tx1"/>
                </a:solidFill>
                <a:effectLst/>
                <a:latin typeface="+mn-lt"/>
                <a:ea typeface="+mn-ea"/>
                <a:cs typeface="+mn-cs"/>
              </a:rPr>
              <a:t> manages the worker nodes and the Pods in the cluster. In production environments, the control plane usually runs across multiple computers and a cluster usually runs multiple nodes, providing fault-tolerance and high availability</a:t>
            </a:r>
            <a:r>
              <a:rPr lang="en-US" sz="1600" kern="1200" dirty="0" smtClean="0">
                <a:solidFill>
                  <a:schemeClr val="tx1"/>
                </a:solidFill>
                <a:effectLst/>
                <a:latin typeface="+mn-lt"/>
                <a:ea typeface="+mn-ea"/>
                <a:cs typeface="+mn-cs"/>
              </a:rPr>
              <a:t>.</a:t>
            </a:r>
            <a:endParaRPr lang="ru-RU" sz="1600" kern="1200" dirty="0" smtClean="0">
              <a:solidFill>
                <a:schemeClr val="tx1"/>
              </a:solidFill>
              <a:effectLst/>
              <a:latin typeface="+mn-lt"/>
              <a:ea typeface="+mn-ea"/>
              <a:cs typeface="+mn-cs"/>
            </a:endParaRPr>
          </a:p>
          <a:p>
            <a:endParaRPr lang="ru-RU"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Let's take a closer look at the components you can see on the right side of the picture.</a:t>
            </a:r>
            <a:endParaRPr lang="ru-RU"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600" b="1" kern="1200" dirty="0" err="1" smtClean="0">
                <a:solidFill>
                  <a:schemeClr val="tx1"/>
                </a:solidFill>
                <a:effectLst/>
                <a:latin typeface="+mn-lt"/>
                <a:ea typeface="+mn-ea"/>
                <a:cs typeface="+mn-cs"/>
              </a:rPr>
              <a:t>kube-apiserver</a:t>
            </a:r>
            <a:r>
              <a:rPr lang="en-US" sz="1600" kern="1200" dirty="0" smtClean="0">
                <a:solidFill>
                  <a:schemeClr val="tx1"/>
                </a:solidFill>
                <a:effectLst/>
                <a:latin typeface="+mn-lt"/>
                <a:ea typeface="+mn-ea"/>
                <a:cs typeface="+mn-cs"/>
              </a:rPr>
              <a:t> is a component of the Kubernetes control plane that exposes the Kubernetes </a:t>
            </a:r>
            <a:r>
              <a:rPr lang="en-US" sz="1600" kern="1200" dirty="0" smtClean="0">
                <a:solidFill>
                  <a:schemeClr val="tx1"/>
                </a:solidFill>
                <a:effectLst/>
                <a:latin typeface="+mn-lt"/>
                <a:ea typeface="+mn-ea"/>
                <a:cs typeface="+mn-cs"/>
              </a:rPr>
              <a:t>API that controls cluster.</a:t>
            </a:r>
            <a:endParaRPr lang="ru-RU"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600" b="1" kern="1200" dirty="0" err="1" smtClean="0">
                <a:solidFill>
                  <a:schemeClr val="tx1"/>
                </a:solidFill>
                <a:effectLst/>
                <a:latin typeface="+mn-lt"/>
                <a:ea typeface="+mn-ea"/>
                <a:cs typeface="+mn-cs"/>
              </a:rPr>
              <a:t>etcd</a:t>
            </a:r>
            <a:r>
              <a:rPr lang="en-US" sz="1600" kern="1200" dirty="0" smtClean="0">
                <a:solidFill>
                  <a:schemeClr val="tx1"/>
                </a:solidFill>
                <a:effectLst/>
                <a:latin typeface="+mn-lt"/>
                <a:ea typeface="+mn-ea"/>
                <a:cs typeface="+mn-cs"/>
              </a:rPr>
              <a:t> is highly-available key value store used as Kubernetes' backing store for all cluster data. </a:t>
            </a:r>
            <a:endParaRPr lang="ru-RU"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600" b="1" kern="1200" dirty="0" err="1" smtClean="0">
                <a:solidFill>
                  <a:schemeClr val="tx1"/>
                </a:solidFill>
                <a:effectLst/>
                <a:latin typeface="+mn-lt"/>
                <a:ea typeface="+mn-ea"/>
                <a:cs typeface="+mn-cs"/>
              </a:rPr>
              <a:t>kube</a:t>
            </a:r>
            <a:r>
              <a:rPr lang="en-US" sz="1600" b="1" kern="1200" dirty="0" smtClean="0">
                <a:solidFill>
                  <a:schemeClr val="tx1"/>
                </a:solidFill>
                <a:effectLst/>
                <a:latin typeface="+mn-lt"/>
                <a:ea typeface="+mn-ea"/>
                <a:cs typeface="+mn-cs"/>
              </a:rPr>
              <a:t>-</a:t>
            </a:r>
            <a:r>
              <a:rPr lang="ru-RU" sz="1600" b="1" kern="1200" dirty="0" err="1" smtClean="0">
                <a:solidFill>
                  <a:schemeClr val="tx1"/>
                </a:solidFill>
                <a:effectLst/>
                <a:latin typeface="+mn-lt"/>
                <a:ea typeface="+mn-ea"/>
                <a:cs typeface="+mn-cs"/>
              </a:rPr>
              <a:t>scheduler</a:t>
            </a:r>
            <a:r>
              <a:rPr lang="ru-RU" sz="1600" b="1" kern="1200" dirty="0" smtClean="0">
                <a:solidFill>
                  <a:schemeClr val="tx1"/>
                </a:solidFill>
                <a:effectLst/>
                <a:latin typeface="+mn-lt"/>
                <a:ea typeface="+mn-ea"/>
                <a:cs typeface="+mn-cs"/>
              </a:rPr>
              <a:t> </a:t>
            </a:r>
            <a:r>
              <a:rPr lang="ru-RU" sz="1600" kern="1200" dirty="0" err="1" smtClean="0">
                <a:solidFill>
                  <a:schemeClr val="tx1"/>
                </a:solidFill>
                <a:effectLst/>
                <a:latin typeface="+mn-lt"/>
                <a:ea typeface="+mn-ea"/>
                <a:cs typeface="+mn-cs"/>
              </a:rPr>
              <a:t>is</a:t>
            </a:r>
            <a:r>
              <a:rPr lang="ru-RU"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component that watches for newly created Pods with no assigned </a:t>
            </a:r>
            <a:r>
              <a:rPr lang="en-US" sz="1600" u="none" strike="noStrike" kern="1200" dirty="0" smtClean="0">
                <a:solidFill>
                  <a:schemeClr val="tx1"/>
                </a:solidFill>
                <a:effectLst/>
                <a:latin typeface="+mn-lt"/>
                <a:ea typeface="+mn-ea"/>
                <a:cs typeface="+mn-cs"/>
              </a:rPr>
              <a:t>node</a:t>
            </a:r>
            <a:r>
              <a:rPr lang="en-US" sz="1600" kern="1200" dirty="0" smtClean="0">
                <a:solidFill>
                  <a:schemeClr val="tx1"/>
                </a:solidFill>
                <a:effectLst/>
                <a:latin typeface="+mn-lt"/>
                <a:ea typeface="+mn-ea"/>
                <a:cs typeface="+mn-cs"/>
              </a:rPr>
              <a:t>, and selects a node for them to run on.</a:t>
            </a:r>
            <a:endParaRPr lang="ru-RU"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600" b="1" kern="1200" dirty="0" err="1" smtClean="0">
                <a:solidFill>
                  <a:schemeClr val="tx1"/>
                </a:solidFill>
                <a:effectLst/>
                <a:latin typeface="+mn-lt"/>
                <a:ea typeface="+mn-ea"/>
                <a:cs typeface="+mn-cs"/>
              </a:rPr>
              <a:t>kube</a:t>
            </a:r>
            <a:r>
              <a:rPr lang="en-US" sz="1600" b="1" kern="1200" dirty="0" smtClean="0">
                <a:solidFill>
                  <a:schemeClr val="tx1"/>
                </a:solidFill>
                <a:effectLst/>
                <a:latin typeface="+mn-lt"/>
                <a:ea typeface="+mn-ea"/>
                <a:cs typeface="+mn-cs"/>
              </a:rPr>
              <a:t>-controller-manager</a:t>
            </a:r>
            <a:r>
              <a:rPr lang="en-US" sz="1600" kern="1200" dirty="0" smtClean="0">
                <a:solidFill>
                  <a:schemeClr val="tx1"/>
                </a:solidFill>
                <a:effectLst/>
                <a:latin typeface="+mn-lt"/>
                <a:ea typeface="+mn-ea"/>
                <a:cs typeface="+mn-cs"/>
              </a:rPr>
              <a:t> is component that runs controller processes.</a:t>
            </a:r>
            <a:r>
              <a:rPr lang="ru-RU"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Here I need to say what</a:t>
            </a:r>
            <a:r>
              <a:rPr lang="en-US" sz="1600" kern="1200" baseline="0" dirty="0" smtClean="0">
                <a:solidFill>
                  <a:schemeClr val="tx1"/>
                </a:solidFill>
                <a:effectLst/>
                <a:latin typeface="+mn-lt"/>
                <a:ea typeface="+mn-ea"/>
                <a:cs typeface="+mn-cs"/>
              </a:rPr>
              <a:t> is controller – it is process that watches the shared state of cluster through the API server and makes changes attempting to move the current state toward the desired state.</a:t>
            </a:r>
            <a:endParaRPr lang="en-US"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600" b="1" kern="1200" dirty="0" smtClean="0">
                <a:solidFill>
                  <a:schemeClr val="tx1"/>
                </a:solidFill>
                <a:effectLst/>
                <a:latin typeface="+mn-lt"/>
                <a:ea typeface="+mn-ea"/>
                <a:cs typeface="+mn-cs"/>
              </a:rPr>
              <a:t>cloud-controller-manager</a:t>
            </a:r>
            <a:r>
              <a:rPr lang="en-US"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is component that embeds cloud-specific control logic. The cloud controller manager lets us link cluster into cloud provider's API, and separates out the components that interact with that cloud platform from components that only interact with our cluster. </a:t>
            </a:r>
            <a:endParaRPr lang="en-US"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600" b="1" kern="1200" dirty="0" err="1" smtClean="0">
                <a:solidFill>
                  <a:schemeClr val="tx1"/>
                </a:solidFill>
                <a:effectLst/>
                <a:latin typeface="+mn-lt"/>
                <a:ea typeface="+mn-ea"/>
                <a:cs typeface="+mn-cs"/>
              </a:rPr>
              <a:t>kubelet</a:t>
            </a:r>
            <a:r>
              <a:rPr lang="en-US"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is an agent that runs on each node in the cluster. It makes sure that containers are running in a Pod.</a:t>
            </a:r>
            <a:r>
              <a:rPr lang="ru-RU"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The </a:t>
            </a:r>
            <a:r>
              <a:rPr lang="en-US" sz="1600" kern="1200" dirty="0" err="1" smtClean="0">
                <a:solidFill>
                  <a:schemeClr val="tx1"/>
                </a:solidFill>
                <a:effectLst/>
                <a:latin typeface="+mn-lt"/>
                <a:ea typeface="+mn-ea"/>
                <a:cs typeface="+mn-cs"/>
              </a:rPr>
              <a:t>kubelet</a:t>
            </a:r>
            <a:r>
              <a:rPr lang="en-US" sz="1600" kern="1200" dirty="0" smtClean="0">
                <a:solidFill>
                  <a:schemeClr val="tx1"/>
                </a:solidFill>
                <a:effectLst/>
                <a:latin typeface="+mn-lt"/>
                <a:ea typeface="+mn-ea"/>
                <a:cs typeface="+mn-cs"/>
              </a:rPr>
              <a:t> takes a set of pod’s specifications that are provided through various mechanisms and ensures that the containers described in those specifications are running and healthy. </a:t>
            </a:r>
            <a:endParaRPr lang="en-US"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600" b="1" kern="1200" dirty="0" err="1" smtClean="0">
                <a:solidFill>
                  <a:schemeClr val="tx1"/>
                </a:solidFill>
                <a:effectLst/>
                <a:latin typeface="+mn-lt"/>
                <a:ea typeface="+mn-ea"/>
                <a:cs typeface="+mn-cs"/>
              </a:rPr>
              <a:t>kube</a:t>
            </a:r>
            <a:r>
              <a:rPr lang="en-US" sz="1600" b="1" kern="1200" dirty="0" smtClean="0">
                <a:solidFill>
                  <a:schemeClr val="tx1"/>
                </a:solidFill>
                <a:effectLst/>
                <a:latin typeface="+mn-lt"/>
                <a:ea typeface="+mn-ea"/>
                <a:cs typeface="+mn-cs"/>
              </a:rPr>
              <a:t>-proxy</a:t>
            </a:r>
            <a:r>
              <a:rPr lang="en-US"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is a network proxy that runs on each node in our cluster. This component maintains network rules on nodes. These network rules allow network communication to our Pods from network sessions inside or outside of the cluster. </a:t>
            </a:r>
            <a:r>
              <a:rPr lang="en-US" sz="1600" kern="1200" dirty="0" err="1" smtClean="0">
                <a:solidFill>
                  <a:schemeClr val="tx1"/>
                </a:solidFill>
                <a:effectLst/>
                <a:latin typeface="+mn-lt"/>
                <a:ea typeface="+mn-ea"/>
                <a:cs typeface="+mn-cs"/>
              </a:rPr>
              <a:t>kube</a:t>
            </a:r>
            <a:r>
              <a:rPr lang="en-US" sz="1600" kern="1200" dirty="0" smtClean="0">
                <a:solidFill>
                  <a:schemeClr val="tx1"/>
                </a:solidFill>
                <a:effectLst/>
                <a:latin typeface="+mn-lt"/>
                <a:ea typeface="+mn-ea"/>
                <a:cs typeface="+mn-cs"/>
              </a:rPr>
              <a:t>-proxy uses the operating system packet filtering layer if there is one and it's available. </a:t>
            </a:r>
            <a:r>
              <a:rPr lang="ru-RU" sz="1600" kern="1200" dirty="0" err="1" smtClean="0">
                <a:solidFill>
                  <a:schemeClr val="tx1"/>
                </a:solidFill>
                <a:effectLst/>
                <a:latin typeface="+mn-lt"/>
                <a:ea typeface="+mn-ea"/>
                <a:cs typeface="+mn-cs"/>
              </a:rPr>
              <a:t>Otherwise</a:t>
            </a:r>
            <a:r>
              <a:rPr lang="ru-RU" sz="1600" kern="1200" dirty="0" smtClean="0">
                <a:solidFill>
                  <a:schemeClr val="tx1"/>
                </a:solidFill>
                <a:effectLst/>
                <a:latin typeface="+mn-lt"/>
                <a:ea typeface="+mn-ea"/>
                <a:cs typeface="+mn-cs"/>
              </a:rPr>
              <a:t>, </a:t>
            </a:r>
            <a:r>
              <a:rPr lang="ru-RU" sz="1600" kern="1200" dirty="0" err="1" smtClean="0">
                <a:solidFill>
                  <a:schemeClr val="tx1"/>
                </a:solidFill>
                <a:effectLst/>
                <a:latin typeface="+mn-lt"/>
                <a:ea typeface="+mn-ea"/>
                <a:cs typeface="+mn-cs"/>
              </a:rPr>
              <a:t>kube-proxy</a:t>
            </a:r>
            <a:r>
              <a:rPr lang="ru-RU" sz="1600" kern="1200" dirty="0" smtClean="0">
                <a:solidFill>
                  <a:schemeClr val="tx1"/>
                </a:solidFill>
                <a:effectLst/>
                <a:latin typeface="+mn-lt"/>
                <a:ea typeface="+mn-ea"/>
                <a:cs typeface="+mn-cs"/>
              </a:rPr>
              <a:t> </a:t>
            </a:r>
            <a:r>
              <a:rPr lang="ru-RU" sz="1600" kern="1200" dirty="0" err="1" smtClean="0">
                <a:solidFill>
                  <a:schemeClr val="tx1"/>
                </a:solidFill>
                <a:effectLst/>
                <a:latin typeface="+mn-lt"/>
                <a:ea typeface="+mn-ea"/>
                <a:cs typeface="+mn-cs"/>
              </a:rPr>
              <a:t>forwards</a:t>
            </a:r>
            <a:r>
              <a:rPr lang="ru-RU" sz="1600" kern="1200" dirty="0" smtClean="0">
                <a:solidFill>
                  <a:schemeClr val="tx1"/>
                </a:solidFill>
                <a:effectLst/>
                <a:latin typeface="+mn-lt"/>
                <a:ea typeface="+mn-ea"/>
                <a:cs typeface="+mn-cs"/>
              </a:rPr>
              <a:t> </a:t>
            </a:r>
            <a:r>
              <a:rPr lang="ru-RU" sz="1600" kern="1200" dirty="0" err="1" smtClean="0">
                <a:solidFill>
                  <a:schemeClr val="tx1"/>
                </a:solidFill>
                <a:effectLst/>
                <a:latin typeface="+mn-lt"/>
                <a:ea typeface="+mn-ea"/>
                <a:cs typeface="+mn-cs"/>
              </a:rPr>
              <a:t>the</a:t>
            </a:r>
            <a:r>
              <a:rPr lang="ru-RU" sz="1600" kern="1200" dirty="0" smtClean="0">
                <a:solidFill>
                  <a:schemeClr val="tx1"/>
                </a:solidFill>
                <a:effectLst/>
                <a:latin typeface="+mn-lt"/>
                <a:ea typeface="+mn-ea"/>
                <a:cs typeface="+mn-cs"/>
              </a:rPr>
              <a:t> </a:t>
            </a:r>
            <a:r>
              <a:rPr lang="ru-RU" sz="1600" kern="1200" dirty="0" err="1" smtClean="0">
                <a:solidFill>
                  <a:schemeClr val="tx1"/>
                </a:solidFill>
                <a:effectLst/>
                <a:latin typeface="+mn-lt"/>
                <a:ea typeface="+mn-ea"/>
                <a:cs typeface="+mn-cs"/>
              </a:rPr>
              <a:t>traffic</a:t>
            </a:r>
            <a:r>
              <a:rPr lang="ru-RU" sz="1600" kern="1200" dirty="0" smtClean="0">
                <a:solidFill>
                  <a:schemeClr val="tx1"/>
                </a:solidFill>
                <a:effectLst/>
                <a:latin typeface="+mn-lt"/>
                <a:ea typeface="+mn-ea"/>
                <a:cs typeface="+mn-cs"/>
              </a:rPr>
              <a:t> </a:t>
            </a:r>
            <a:r>
              <a:rPr lang="ru-RU" sz="1600" kern="1200" dirty="0" err="1" smtClean="0">
                <a:solidFill>
                  <a:schemeClr val="tx1"/>
                </a:solidFill>
                <a:effectLst/>
                <a:latin typeface="+mn-lt"/>
                <a:ea typeface="+mn-ea"/>
                <a:cs typeface="+mn-cs"/>
              </a:rPr>
              <a:t>itself</a:t>
            </a:r>
            <a:r>
              <a:rPr lang="ru-RU" sz="16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50602B0-7984-4F74-805D-4C41BD373736}" type="slidenum">
              <a:rPr lang="ru-RU" smtClean="0"/>
              <a:t>5</a:t>
            </a:fld>
            <a:endParaRPr lang="ru-RU"/>
          </a:p>
        </p:txBody>
      </p:sp>
    </p:spTree>
    <p:extLst>
      <p:ext uri="{BB962C8B-B14F-4D97-AF65-F5344CB8AC3E}">
        <p14:creationId xmlns:p14="http://schemas.microsoft.com/office/powerpoint/2010/main" val="97083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Every Pod in a cluster gets its own unique cluster-wide IP address. This means we do not need to explicitly create links between Pods and we almost never need to deal with mapping container ports to host ports</a:t>
            </a:r>
            <a:r>
              <a:rPr lang="en-US"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a:r>
            <a:br>
              <a:rPr lang="ru-RU" sz="1200" kern="1200" dirty="0" smtClean="0">
                <a:solidFill>
                  <a:schemeClr val="tx1"/>
                </a:solidFill>
                <a:effectLst/>
                <a:latin typeface="+mn-lt"/>
                <a:ea typeface="+mn-ea"/>
                <a:cs typeface="+mn-cs"/>
              </a:rPr>
            </a:br>
            <a:r>
              <a:rPr lang="ru-RU" sz="1200" kern="1200" dirty="0" err="1" smtClean="0">
                <a:solidFill>
                  <a:schemeClr val="tx1"/>
                </a:solidFill>
                <a:effectLst/>
                <a:latin typeface="+mn-lt"/>
                <a:ea typeface="+mn-ea"/>
                <a:cs typeface="+mn-cs"/>
              </a:rPr>
              <a:t>This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creates</a:t>
            </a:r>
            <a:r>
              <a:rPr lang="ru-RU" sz="1200" kern="1200" dirty="0" smtClean="0">
                <a:solidFill>
                  <a:schemeClr val="tx1"/>
                </a:solidFill>
                <a:effectLst/>
                <a:latin typeface="+mn-lt"/>
                <a:ea typeface="+mn-ea"/>
                <a:cs typeface="+mn-cs"/>
              </a:rPr>
              <a:t> a </a:t>
            </a:r>
            <a:r>
              <a:rPr lang="ru-RU" sz="1200" kern="1200" dirty="0" err="1" smtClean="0">
                <a:solidFill>
                  <a:schemeClr val="tx1"/>
                </a:solidFill>
                <a:effectLst/>
                <a:latin typeface="+mn-lt"/>
                <a:ea typeface="+mn-ea"/>
                <a:cs typeface="+mn-cs"/>
              </a:rPr>
              <a:t>clean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backwards-compatible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model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where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Pods</a:t>
            </a:r>
            <a:r>
              <a:rPr lang="en-US" sz="1200" kern="1200" dirty="0" smtClean="0">
                <a:solidFill>
                  <a:schemeClr val="tx1"/>
                </a:solidFill>
                <a:effectLst/>
                <a:latin typeface="+mn-lt"/>
                <a:ea typeface="+mn-ea"/>
                <a:cs typeface="+mn-cs"/>
              </a:rPr>
              <a:t> can be treated much like VMs or physical hosts from the perspectives of port allocation, naming, service discovery, load balancing, application configuration, and migration</a:t>
            </a:r>
            <a:r>
              <a:rPr lang="en-US" sz="1200" kern="1200" dirty="0" smtClean="0">
                <a:solidFill>
                  <a:schemeClr val="tx1"/>
                </a:solidFill>
                <a:effectLst/>
                <a:latin typeface="+mn-lt"/>
                <a:ea typeface="+mn-ea"/>
                <a:cs typeface="+mn-cs"/>
              </a:rPr>
              <a:t>.</a:t>
            </a: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Kubernetes imposes the following fundamental requirements on any networking implementation:</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pods can communicate with all other pods on any other node without NAT (network address translation)</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agents on </a:t>
            </a:r>
            <a:r>
              <a:rPr lang="en-US" sz="1200"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node </a:t>
            </a:r>
            <a:r>
              <a:rPr lang="en-US" sz="1200" kern="1200" dirty="0" smtClean="0">
                <a:solidFill>
                  <a:schemeClr val="tx1"/>
                </a:solidFill>
                <a:effectLst/>
                <a:latin typeface="+mn-lt"/>
                <a:ea typeface="+mn-ea"/>
                <a:cs typeface="+mn-cs"/>
              </a:rPr>
              <a:t>(for example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system </a:t>
            </a:r>
            <a:r>
              <a:rPr lang="en-US" sz="1200" kern="1200" dirty="0" smtClean="0">
                <a:solidFill>
                  <a:schemeClr val="tx1"/>
                </a:solidFill>
                <a:effectLst/>
                <a:latin typeface="+mn-lt"/>
                <a:ea typeface="+mn-ea"/>
                <a:cs typeface="+mn-cs"/>
              </a:rPr>
              <a:t>daemons, </a:t>
            </a:r>
            <a:r>
              <a:rPr lang="en-US" sz="1200" kern="1200" dirty="0" err="1" smtClean="0">
                <a:solidFill>
                  <a:schemeClr val="tx1"/>
                </a:solidFill>
                <a:effectLst/>
                <a:latin typeface="+mn-lt"/>
                <a:ea typeface="+mn-ea"/>
                <a:cs typeface="+mn-cs"/>
              </a:rPr>
              <a:t>kubelet</a:t>
            </a:r>
            <a:r>
              <a:rPr lang="en-US" sz="1200" kern="1200" dirty="0" smtClean="0">
                <a:solidFill>
                  <a:schemeClr val="tx1"/>
                </a:solidFill>
                <a:effectLst/>
                <a:latin typeface="+mn-lt"/>
                <a:ea typeface="+mn-ea"/>
                <a:cs typeface="+mn-cs"/>
              </a:rPr>
              <a:t>) can communicate with all pods on that node</a:t>
            </a:r>
            <a:r>
              <a:rPr lang="en-US" sz="1200" kern="1200" dirty="0" smtClean="0">
                <a:solidFill>
                  <a:schemeClr val="tx1"/>
                </a:solidFill>
                <a:effectLst/>
                <a:latin typeface="+mn-lt"/>
                <a:ea typeface="+mn-ea"/>
                <a:cs typeface="+mn-cs"/>
              </a:rPr>
              <a:t>.</a:t>
            </a:r>
          </a:p>
          <a:p>
            <a:pPr marL="0" lvl="0" indent="0">
              <a:buFont typeface="Arial" panose="020B0604020202020204" pitchFamily="34" charset="0"/>
              <a:buNone/>
            </a:pP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Kubernetes IP addresses exist at the Pod scope - containers within a </a:t>
            </a:r>
            <a:r>
              <a:rPr lang="ru-RU" sz="1200" kern="1200" dirty="0" err="1" smtClean="0">
                <a:solidFill>
                  <a:schemeClr val="tx1"/>
                </a:solidFill>
                <a:effectLst/>
                <a:latin typeface="+mn-lt"/>
                <a:ea typeface="+mn-ea"/>
                <a:cs typeface="+mn-cs"/>
              </a:rPr>
              <a:t>Pod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share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their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namespace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means that containers within a Pod can all reach each other's ports on localhost</a:t>
            </a:r>
            <a:r>
              <a:rPr lang="en-US" sz="1200" kern="1200" baseline="0" dirty="0" smtClean="0">
                <a:solidFill>
                  <a:schemeClr val="tx1"/>
                </a:solidFill>
                <a:effectLst/>
                <a:latin typeface="+mn-lt"/>
                <a:ea typeface="+mn-ea"/>
                <a:cs typeface="+mn-cs"/>
              </a:rPr>
              <a:t> and they </a:t>
            </a:r>
            <a:r>
              <a:rPr lang="en-US" sz="1200" kern="1200" dirty="0" smtClean="0">
                <a:solidFill>
                  <a:schemeClr val="tx1"/>
                </a:solidFill>
                <a:effectLst/>
                <a:latin typeface="+mn-lt"/>
                <a:ea typeface="+mn-ea"/>
                <a:cs typeface="+mn-cs"/>
              </a:rPr>
              <a:t>must coordinate port usage.</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50602B0-7984-4F74-805D-4C41BD373736}" type="slidenum">
              <a:rPr lang="ru-RU" smtClean="0"/>
              <a:t>6</a:t>
            </a:fld>
            <a:endParaRPr lang="ru-RU"/>
          </a:p>
        </p:txBody>
      </p:sp>
    </p:spTree>
    <p:extLst>
      <p:ext uri="{BB962C8B-B14F-4D97-AF65-F5344CB8AC3E}">
        <p14:creationId xmlns:p14="http://schemas.microsoft.com/office/powerpoint/2010/main" val="49755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Kubernetes, a Service is an abstraction which defines a logical set of Pods </a:t>
            </a: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 policy by which to access them. The set of </a:t>
            </a:r>
            <a:r>
              <a:rPr lang="en-US" sz="1200" kern="1200" dirty="0" smtClean="0">
                <a:solidFill>
                  <a:schemeClr val="tx1"/>
                </a:solidFill>
                <a:effectLst/>
                <a:latin typeface="+mn-lt"/>
                <a:ea typeface="+mn-ea"/>
                <a:cs typeface="+mn-cs"/>
              </a:rPr>
              <a:t>Pods (so</a:t>
            </a:r>
            <a:r>
              <a:rPr lang="en-US" sz="1200" kern="1200" baseline="0" dirty="0" smtClean="0">
                <a:solidFill>
                  <a:schemeClr val="tx1"/>
                </a:solidFill>
                <a:effectLst/>
                <a:latin typeface="+mn-lt"/>
                <a:ea typeface="+mn-ea"/>
                <a:cs typeface="+mn-cs"/>
              </a:rPr>
              <a:t> called </a:t>
            </a:r>
            <a:r>
              <a:rPr lang="en-US" sz="1200" kern="1200" baseline="0" dirty="0" err="1" smtClean="0">
                <a:solidFill>
                  <a:schemeClr val="tx1"/>
                </a:solidFill>
                <a:effectLst/>
                <a:latin typeface="+mn-lt"/>
                <a:ea typeface="+mn-ea"/>
                <a:cs typeface="+mn-cs"/>
              </a:rPr>
              <a:t>ReplicaSet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targeted by a Service is usually determined by a selector.</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Kubernetes we don't need to modify our application to use an unfamiliar service discovery mechanism. Kubernetes gives Pods their own IP addresses and a single DNS name for a set of Pods, and can load-balance across them.</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50602B0-7984-4F74-805D-4C41BD373736}" type="slidenum">
              <a:rPr lang="ru-RU" smtClean="0"/>
              <a:t>7</a:t>
            </a:fld>
            <a:endParaRPr lang="ru-RU"/>
          </a:p>
        </p:txBody>
      </p:sp>
    </p:spTree>
    <p:extLst>
      <p:ext uri="{BB962C8B-B14F-4D97-AF65-F5344CB8AC3E}">
        <p14:creationId xmlns:p14="http://schemas.microsoft.com/office/powerpoint/2010/main" val="1292232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To apply load balancing we need to use ingress – an API object that manages external access to services in a </a:t>
            </a:r>
            <a:r>
              <a:rPr lang="en-US" sz="1200" kern="1200" dirty="0" smtClean="0">
                <a:solidFill>
                  <a:schemeClr val="tx1"/>
                </a:solidFill>
                <a:effectLst/>
                <a:latin typeface="+mn-lt"/>
                <a:ea typeface="+mn-ea"/>
                <a:cs typeface="+mn-cs"/>
              </a:rPr>
              <a:t>cluster. </a:t>
            </a:r>
            <a:r>
              <a:rPr lang="en-US" sz="1200" kern="1200" dirty="0" smtClean="0">
                <a:solidFill>
                  <a:schemeClr val="tx1"/>
                </a:solidFill>
                <a:effectLst/>
                <a:latin typeface="+mn-lt"/>
                <a:ea typeface="+mn-ea"/>
                <a:cs typeface="+mn-cs"/>
              </a:rPr>
              <a:t>Ingress exposes </a:t>
            </a:r>
            <a:r>
              <a:rPr lang="en-US" sz="1200" kern="1200" dirty="0" smtClean="0">
                <a:solidFill>
                  <a:schemeClr val="tx1"/>
                </a:solidFill>
                <a:effectLst/>
                <a:latin typeface="+mn-lt"/>
                <a:ea typeface="+mn-ea"/>
                <a:cs typeface="+mn-cs"/>
              </a:rPr>
              <a:t>routes </a:t>
            </a:r>
            <a:r>
              <a:rPr lang="en-US" sz="1200" kern="1200" dirty="0" smtClean="0">
                <a:solidFill>
                  <a:schemeClr val="tx1"/>
                </a:solidFill>
                <a:effectLst/>
                <a:latin typeface="+mn-lt"/>
                <a:ea typeface="+mn-ea"/>
                <a:cs typeface="+mn-cs"/>
              </a:rPr>
              <a:t>from outside the cluster to </a:t>
            </a:r>
            <a:r>
              <a:rPr lang="en-US" sz="1200" u="none" strike="noStrike" kern="1200" dirty="0" smtClean="0">
                <a:solidFill>
                  <a:schemeClr val="tx1"/>
                </a:solidFill>
                <a:effectLst/>
                <a:latin typeface="+mn-lt"/>
                <a:ea typeface="+mn-ea"/>
                <a:cs typeface="+mn-cs"/>
              </a:rPr>
              <a:t>services</a:t>
            </a:r>
            <a:r>
              <a:rPr lang="en-US" sz="1200" kern="1200" dirty="0" smtClean="0">
                <a:solidFill>
                  <a:schemeClr val="tx1"/>
                </a:solidFill>
                <a:effectLst/>
                <a:latin typeface="+mn-lt"/>
                <a:ea typeface="+mn-ea"/>
                <a:cs typeface="+mn-cs"/>
              </a:rPr>
              <a:t> within the cluster. Traffic routing is controlled by rules defined on the Ingress resource.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Ingress may be configured to give Services externally-reachable URLs, different load balancing strategy, and other tasks.</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50602B0-7984-4F74-805D-4C41BD373736}" type="slidenum">
              <a:rPr lang="ru-RU" smtClean="0"/>
              <a:t>8</a:t>
            </a:fld>
            <a:endParaRPr lang="ru-RU"/>
          </a:p>
        </p:txBody>
      </p:sp>
    </p:spTree>
    <p:extLst>
      <p:ext uri="{BB962C8B-B14F-4D97-AF65-F5344CB8AC3E}">
        <p14:creationId xmlns:p14="http://schemas.microsoft.com/office/powerpoint/2010/main" val="167620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Deployment is a mechanism that provides declarative updates for sets of Pods. </a:t>
            </a:r>
            <a:endParaRPr lang="en-US"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describe </a:t>
            </a:r>
            <a:r>
              <a:rPr lang="en-US" sz="1200" kern="1200" dirty="0" smtClean="0">
                <a:solidFill>
                  <a:schemeClr val="tx1"/>
                </a:solidFill>
                <a:effectLst/>
                <a:latin typeface="+mn-lt"/>
                <a:ea typeface="+mn-ea"/>
                <a:cs typeface="+mn-cs"/>
              </a:rPr>
              <a:t>a desired </a:t>
            </a:r>
            <a:r>
              <a:rPr lang="en-US" sz="1200" kern="1200" dirty="0" smtClean="0">
                <a:solidFill>
                  <a:schemeClr val="tx1"/>
                </a:solidFill>
                <a:effectLst/>
                <a:latin typeface="+mn-lt"/>
                <a:ea typeface="+mn-ea"/>
                <a:cs typeface="+mn-cs"/>
              </a:rPr>
              <a:t>state </a:t>
            </a:r>
            <a:r>
              <a:rPr lang="en-US" sz="1200" kern="1200" dirty="0" smtClean="0">
                <a:solidFill>
                  <a:schemeClr val="tx1"/>
                </a:solidFill>
                <a:effectLst/>
                <a:latin typeface="+mn-lt"/>
                <a:ea typeface="+mn-ea"/>
                <a:cs typeface="+mn-cs"/>
              </a:rPr>
              <a:t>in a Deployment, and the Deployment Controller changes the actual state to the desired state at a controlled rate.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Typical</a:t>
            </a:r>
            <a:r>
              <a:rPr lang="en-US" sz="1200" kern="1200" baseline="0" dirty="0" smtClean="0">
                <a:solidFill>
                  <a:schemeClr val="tx1"/>
                </a:solidFill>
                <a:effectLst/>
                <a:latin typeface="+mn-lt"/>
                <a:ea typeface="+mn-ea"/>
                <a:cs typeface="+mn-cs"/>
              </a:rPr>
              <a:t> use cases of this mechanism</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u="none" strike="noStrike" kern="1200" dirty="0" smtClean="0">
                <a:solidFill>
                  <a:schemeClr val="tx1"/>
                </a:solidFill>
                <a:effectLst/>
                <a:latin typeface="+mn-lt"/>
                <a:ea typeface="+mn-ea"/>
                <a:cs typeface="+mn-cs"/>
              </a:rPr>
              <a:t>Create a Deployment to rollout a </a:t>
            </a:r>
            <a:r>
              <a:rPr lang="en-US" sz="1200" u="none" strike="noStrike" kern="1200" dirty="0" err="1" smtClean="0">
                <a:solidFill>
                  <a:schemeClr val="tx1"/>
                </a:solidFill>
                <a:effectLst/>
                <a:latin typeface="+mn-lt"/>
                <a:ea typeface="+mn-ea"/>
                <a:cs typeface="+mn-cs"/>
              </a:rPr>
              <a:t>ReplicaSet</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ReplicaSet</a:t>
            </a:r>
            <a:r>
              <a:rPr lang="en-US" sz="1200" kern="1200" dirty="0" smtClean="0">
                <a:solidFill>
                  <a:schemeClr val="tx1"/>
                </a:solidFill>
                <a:effectLst/>
                <a:latin typeface="+mn-lt"/>
                <a:ea typeface="+mn-ea"/>
                <a:cs typeface="+mn-cs"/>
              </a:rPr>
              <a:t> creates Pods in the background. Check the status of the rollout to see if it succeeds or not.</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u="none" strike="noStrike" kern="1200" dirty="0" smtClean="0">
                <a:solidFill>
                  <a:schemeClr val="tx1"/>
                </a:solidFill>
                <a:effectLst/>
                <a:latin typeface="+mn-lt"/>
                <a:ea typeface="+mn-ea"/>
                <a:cs typeface="+mn-cs"/>
              </a:rPr>
              <a:t>Declare the new state of the Pods</a:t>
            </a:r>
            <a:r>
              <a:rPr lang="en-US" sz="1200" kern="1200" dirty="0" smtClean="0">
                <a:solidFill>
                  <a:schemeClr val="tx1"/>
                </a:solidFill>
                <a:effectLst/>
                <a:latin typeface="+mn-lt"/>
                <a:ea typeface="+mn-ea"/>
                <a:cs typeface="+mn-cs"/>
              </a:rPr>
              <a:t> by updating the Deployment. A new </a:t>
            </a:r>
            <a:r>
              <a:rPr lang="en-US" sz="1200" kern="1200" dirty="0" err="1" smtClean="0">
                <a:solidFill>
                  <a:schemeClr val="tx1"/>
                </a:solidFill>
                <a:effectLst/>
                <a:latin typeface="+mn-lt"/>
                <a:ea typeface="+mn-ea"/>
                <a:cs typeface="+mn-cs"/>
              </a:rPr>
              <a:t>ReplicaSet</a:t>
            </a:r>
            <a:r>
              <a:rPr lang="en-US" sz="1200" kern="1200" dirty="0" smtClean="0">
                <a:solidFill>
                  <a:schemeClr val="tx1"/>
                </a:solidFill>
                <a:effectLst/>
                <a:latin typeface="+mn-lt"/>
                <a:ea typeface="+mn-ea"/>
                <a:cs typeface="+mn-cs"/>
              </a:rPr>
              <a:t> is created and the Deployment manages moving the Pods from the old </a:t>
            </a:r>
            <a:r>
              <a:rPr lang="en-US" sz="1200" kern="1200" dirty="0" err="1" smtClean="0">
                <a:solidFill>
                  <a:schemeClr val="tx1"/>
                </a:solidFill>
                <a:effectLst/>
                <a:latin typeface="+mn-lt"/>
                <a:ea typeface="+mn-ea"/>
                <a:cs typeface="+mn-cs"/>
              </a:rPr>
              <a:t>ReplicaSet</a:t>
            </a:r>
            <a:r>
              <a:rPr lang="en-US" sz="1200" kern="1200" dirty="0" smtClean="0">
                <a:solidFill>
                  <a:schemeClr val="tx1"/>
                </a:solidFill>
                <a:effectLst/>
                <a:latin typeface="+mn-lt"/>
                <a:ea typeface="+mn-ea"/>
                <a:cs typeface="+mn-cs"/>
              </a:rPr>
              <a:t> to the new one at a controlled rate.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u="none" strike="noStrike" kern="1200" dirty="0" smtClean="0">
                <a:solidFill>
                  <a:schemeClr val="tx1"/>
                </a:solidFill>
                <a:effectLst/>
                <a:latin typeface="+mn-lt"/>
                <a:ea typeface="+mn-ea"/>
                <a:cs typeface="+mn-cs"/>
              </a:rPr>
              <a:t>Rollback </a:t>
            </a:r>
            <a:r>
              <a:rPr lang="en-US" sz="1200" u="none" strike="noStrike" kern="1200" dirty="0" smtClean="0">
                <a:solidFill>
                  <a:schemeClr val="tx1"/>
                </a:solidFill>
                <a:effectLst/>
                <a:latin typeface="+mn-lt"/>
                <a:ea typeface="+mn-ea"/>
                <a:cs typeface="+mn-cs"/>
              </a:rPr>
              <a:t>to an earlier Deployment revision</a:t>
            </a:r>
            <a:r>
              <a:rPr lang="en-US" sz="1200" kern="1200" dirty="0" smtClean="0">
                <a:solidFill>
                  <a:schemeClr val="tx1"/>
                </a:solidFill>
                <a:effectLst/>
                <a:latin typeface="+mn-lt"/>
                <a:ea typeface="+mn-ea"/>
                <a:cs typeface="+mn-cs"/>
              </a:rPr>
              <a:t> if the current state of the Deployment is not stable.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u="none" strike="noStrike" kern="1200" dirty="0" smtClean="0">
                <a:solidFill>
                  <a:schemeClr val="tx1"/>
                </a:solidFill>
                <a:effectLst/>
                <a:latin typeface="+mn-lt"/>
                <a:ea typeface="+mn-ea"/>
                <a:cs typeface="+mn-cs"/>
              </a:rPr>
              <a:t>Scale </a:t>
            </a:r>
            <a:r>
              <a:rPr lang="en-US" sz="1200" u="none" strike="noStrike" kern="1200" dirty="0" smtClean="0">
                <a:solidFill>
                  <a:schemeClr val="tx1"/>
                </a:solidFill>
                <a:effectLst/>
                <a:latin typeface="+mn-lt"/>
                <a:ea typeface="+mn-ea"/>
                <a:cs typeface="+mn-cs"/>
              </a:rPr>
              <a:t>up the Deployment to facilitate more load</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u="none" strike="noStrike" kern="1200" dirty="0" smtClean="0">
                <a:solidFill>
                  <a:schemeClr val="tx1"/>
                </a:solidFill>
                <a:effectLst/>
                <a:latin typeface="+mn-lt"/>
                <a:ea typeface="+mn-ea"/>
                <a:cs typeface="+mn-cs"/>
              </a:rPr>
              <a:t>Pause the rollout of a Deployment</a:t>
            </a:r>
            <a:r>
              <a:rPr lang="en-US" sz="1200" kern="1200" dirty="0" smtClean="0">
                <a:solidFill>
                  <a:schemeClr val="tx1"/>
                </a:solidFill>
                <a:effectLst/>
                <a:latin typeface="+mn-lt"/>
                <a:ea typeface="+mn-ea"/>
                <a:cs typeface="+mn-cs"/>
              </a:rPr>
              <a:t> to apply multiple fixes and then resume it to start a new rollout</a:t>
            </a:r>
            <a:r>
              <a:rPr lang="en-US" sz="120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E50602B0-7984-4F74-805D-4C41BD373736}" type="slidenum">
              <a:rPr lang="ru-RU" smtClean="0"/>
              <a:t>9</a:t>
            </a:fld>
            <a:endParaRPr lang="ru-RU"/>
          </a:p>
        </p:txBody>
      </p:sp>
    </p:spTree>
    <p:extLst>
      <p:ext uri="{BB962C8B-B14F-4D97-AF65-F5344CB8AC3E}">
        <p14:creationId xmlns:p14="http://schemas.microsoft.com/office/powerpoint/2010/main" val="122521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In Kubernetes, a </a:t>
            </a:r>
            <a:r>
              <a:rPr lang="en-US" sz="1200" i="1" kern="1200" dirty="0" err="1" smtClean="0">
                <a:solidFill>
                  <a:schemeClr val="tx1"/>
                </a:solidFill>
                <a:effectLst/>
                <a:latin typeface="+mn-lt"/>
                <a:ea typeface="+mn-ea"/>
                <a:cs typeface="+mn-cs"/>
              </a:rPr>
              <a:t>HorizontalPodAutoscaler</a:t>
            </a:r>
            <a:r>
              <a:rPr lang="en-US" sz="1200" kern="1200" dirty="0" smtClean="0">
                <a:solidFill>
                  <a:schemeClr val="tx1"/>
                </a:solidFill>
                <a:effectLst/>
                <a:latin typeface="+mn-lt"/>
                <a:ea typeface="+mn-ea"/>
                <a:cs typeface="+mn-cs"/>
              </a:rPr>
              <a:t> automatically updates a workload resource (for example Deployment) to be able to serve the current workload</a:t>
            </a:r>
            <a:r>
              <a:rPr lang="en-US" sz="1200" kern="1200" baseline="0" dirty="0" smtClean="0">
                <a:solidFill>
                  <a:schemeClr val="tx1"/>
                </a:solidFill>
                <a:effectLst/>
                <a:latin typeface="+mn-lt"/>
                <a:ea typeface="+mn-ea"/>
                <a:cs typeface="+mn-cs"/>
              </a:rPr>
              <a:t> that is determined with specified metrics.</a:t>
            </a:r>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Horizontal scaling in Kubernetes means to deploy more Pods. </a:t>
            </a:r>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load decreases, and the number of Pods is above the configured minimum, the </a:t>
            </a:r>
            <a:r>
              <a:rPr lang="en-US" sz="1200" kern="1200" dirty="0" err="1" smtClean="0">
                <a:solidFill>
                  <a:schemeClr val="tx1"/>
                </a:solidFill>
                <a:effectLst/>
                <a:latin typeface="+mn-lt"/>
                <a:ea typeface="+mn-ea"/>
                <a:cs typeface="+mn-cs"/>
              </a:rPr>
              <a:t>HorizontalPodAutoscaler</a:t>
            </a:r>
            <a:r>
              <a:rPr lang="en-US" sz="1200" kern="1200" dirty="0" smtClean="0">
                <a:solidFill>
                  <a:schemeClr val="tx1"/>
                </a:solidFill>
                <a:effectLst/>
                <a:latin typeface="+mn-lt"/>
                <a:ea typeface="+mn-ea"/>
                <a:cs typeface="+mn-cs"/>
              </a:rPr>
              <a:t> instructs the workload resource to scale back down</a:t>
            </a:r>
            <a:r>
              <a:rPr lang="en-US" sz="1200" kern="1200" dirty="0" smtClean="0">
                <a:solidFill>
                  <a:schemeClr val="tx1"/>
                </a:solidFill>
                <a:effectLst/>
                <a:latin typeface="+mn-lt"/>
                <a:ea typeface="+mn-ea"/>
                <a:cs typeface="+mn-cs"/>
              </a:rPr>
              <a:t>.</a:t>
            </a:r>
          </a:p>
        </p:txBody>
      </p:sp>
      <p:sp>
        <p:nvSpPr>
          <p:cNvPr id="4" name="Номер слайда 3"/>
          <p:cNvSpPr>
            <a:spLocks noGrp="1"/>
          </p:cNvSpPr>
          <p:nvPr>
            <p:ph type="sldNum" sz="quarter" idx="10"/>
          </p:nvPr>
        </p:nvSpPr>
        <p:spPr/>
        <p:txBody>
          <a:bodyPr/>
          <a:lstStyle/>
          <a:p>
            <a:fld id="{E50602B0-7984-4F74-805D-4C41BD373736}" type="slidenum">
              <a:rPr lang="ru-RU" smtClean="0"/>
              <a:t>10</a:t>
            </a:fld>
            <a:endParaRPr lang="ru-RU"/>
          </a:p>
        </p:txBody>
      </p:sp>
    </p:spTree>
    <p:extLst>
      <p:ext uri="{BB962C8B-B14F-4D97-AF65-F5344CB8AC3E}">
        <p14:creationId xmlns:p14="http://schemas.microsoft.com/office/powerpoint/2010/main" val="379550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C0C6DE4-DB47-453E-BDBE-A8635615D889}" type="datetimeFigureOut">
              <a:rPr lang="ru-RU" smtClean="0"/>
              <a:t>27.02.2023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702C1BE-D0CE-4D66-9996-82756FF76C55}"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82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C0C6DE4-DB47-453E-BDBE-A8635615D889}" type="datetimeFigureOut">
              <a:rPr lang="ru-RU" smtClean="0"/>
              <a:t>27.02.2023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124279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C0C6DE4-DB47-453E-BDBE-A8635615D889}" type="datetimeFigureOut">
              <a:rPr lang="ru-RU" smtClean="0"/>
              <a:t>27.02.2023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69805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C0C6DE4-DB47-453E-BDBE-A8635615D889}" type="datetimeFigureOut">
              <a:rPr lang="ru-RU" smtClean="0"/>
              <a:t>27.02.2023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143171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C0C6DE4-DB47-453E-BDBE-A8635615D889}" type="datetimeFigureOut">
              <a:rPr lang="ru-RU" smtClean="0"/>
              <a:t>27.02.2023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702C1BE-D0CE-4D66-9996-82756FF76C55}"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01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C0C6DE4-DB47-453E-BDBE-A8635615D889}" type="datetimeFigureOut">
              <a:rPr lang="ru-RU" smtClean="0"/>
              <a:t>27.02.2023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771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C0C6DE4-DB47-453E-BDBE-A8635615D889}" type="datetimeFigureOut">
              <a:rPr lang="ru-RU" smtClean="0"/>
              <a:t>27.02.2023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41470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C0C6DE4-DB47-453E-BDBE-A8635615D889}" type="datetimeFigureOut">
              <a:rPr lang="ru-RU" smtClean="0"/>
              <a:t>27.02.2023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260273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0C6DE4-DB47-453E-BDBE-A8635615D889}" type="datetimeFigureOut">
              <a:rPr lang="ru-RU" smtClean="0"/>
              <a:t>27.02.2023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23881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0C6DE4-DB47-453E-BDBE-A8635615D889}" type="datetimeFigureOut">
              <a:rPr lang="ru-RU" smtClean="0"/>
              <a:t>27.02.2023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02C1BE-D0CE-4D66-9996-82756FF76C55}" type="slidenum">
              <a:rPr lang="ru-RU" smtClean="0"/>
              <a:t>‹#›</a:t>
            </a:fld>
            <a:endParaRPr lang="ru-RU"/>
          </a:p>
        </p:txBody>
      </p:sp>
    </p:spTree>
    <p:extLst>
      <p:ext uri="{BB962C8B-B14F-4D97-AF65-F5344CB8AC3E}">
        <p14:creationId xmlns:p14="http://schemas.microsoft.com/office/powerpoint/2010/main" val="231500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C0C6DE4-DB47-453E-BDBE-A8635615D889}" type="datetimeFigureOut">
              <a:rPr lang="ru-RU" smtClean="0"/>
              <a:t>27.02.2023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702C1BE-D0CE-4D66-9996-82756FF76C55}" type="slidenum">
              <a:rPr lang="ru-RU" smtClean="0"/>
              <a:t>‹#›</a:t>
            </a:fld>
            <a:endParaRPr lang="ru-RU"/>
          </a:p>
        </p:txBody>
      </p:sp>
    </p:spTree>
    <p:extLst>
      <p:ext uri="{BB962C8B-B14F-4D97-AF65-F5344CB8AC3E}">
        <p14:creationId xmlns:p14="http://schemas.microsoft.com/office/powerpoint/2010/main" val="196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0C6DE4-DB47-453E-BDBE-A8635615D889}" type="datetimeFigureOut">
              <a:rPr lang="ru-RU" smtClean="0"/>
              <a:t>27.02.2023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02C1BE-D0CE-4D66-9996-82756FF76C55}"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409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algn="r"/>
            <a:r>
              <a:rPr lang="en-US" sz="6600" dirty="0" smtClean="0"/>
              <a:t>Kubernetes system for automating deployment, scaling, and management of containerized applications</a:t>
            </a:r>
            <a:endParaRPr lang="ru-RU" sz="6600" dirty="0"/>
          </a:p>
        </p:txBody>
      </p:sp>
      <p:sp>
        <p:nvSpPr>
          <p:cNvPr id="3" name="Подзаголовок 2"/>
          <p:cNvSpPr>
            <a:spLocks noGrp="1"/>
          </p:cNvSpPr>
          <p:nvPr>
            <p:ph type="subTitle" idx="1"/>
          </p:nvPr>
        </p:nvSpPr>
        <p:spPr/>
        <p:txBody>
          <a:bodyPr/>
          <a:lstStyle/>
          <a:p>
            <a:pPr algn="r"/>
            <a:r>
              <a:rPr lang="en-US" dirty="0" smtClean="0"/>
              <a:t>Panyushin </a:t>
            </a:r>
            <a:r>
              <a:rPr lang="en-US" dirty="0"/>
              <a:t>Daniil </a:t>
            </a:r>
            <a:r>
              <a:rPr lang="en-US" dirty="0" err="1"/>
              <a:t>Vasilevich</a:t>
            </a:r>
            <a:endParaRPr lang="ru-RU" dirty="0" smtClean="0"/>
          </a:p>
          <a:p>
            <a:pPr algn="r"/>
            <a:r>
              <a:rPr lang="ru-RU" dirty="0" smtClean="0"/>
              <a:t>19</a:t>
            </a:r>
            <a:r>
              <a:rPr lang="en-US" dirty="0" smtClean="0"/>
              <a:t>B</a:t>
            </a:r>
            <a:r>
              <a:rPr lang="ru-RU" dirty="0" smtClean="0"/>
              <a:t>12-пу</a:t>
            </a:r>
            <a:endParaRPr lang="ru-RU" dirty="0"/>
          </a:p>
        </p:txBody>
      </p:sp>
    </p:spTree>
    <p:extLst>
      <p:ext uri="{BB962C8B-B14F-4D97-AF65-F5344CB8AC3E}">
        <p14:creationId xmlns:p14="http://schemas.microsoft.com/office/powerpoint/2010/main" val="2300239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Horizontal pod </a:t>
            </a:r>
            <a:r>
              <a:rPr lang="en-US" dirty="0" err="1" smtClean="0"/>
              <a:t>autoscaling</a:t>
            </a:r>
            <a:endParaRPr lang="ru-RU" dirty="0"/>
          </a:p>
        </p:txBody>
      </p:sp>
      <p:pic>
        <p:nvPicPr>
          <p:cNvPr id="4" name="Объект 3"/>
          <p:cNvPicPr>
            <a:picLocks noGrp="1" noChangeAspect="1"/>
          </p:cNvPicPr>
          <p:nvPr>
            <p:ph idx="1"/>
          </p:nvPr>
        </p:nvPicPr>
        <p:blipFill>
          <a:blip r:embed="rId3"/>
          <a:stretch>
            <a:fillRect/>
          </a:stretch>
        </p:blipFill>
        <p:spPr>
          <a:xfrm>
            <a:off x="3900140" y="1793308"/>
            <a:ext cx="4452679" cy="4440513"/>
          </a:xfrm>
          <a:prstGeom prst="rect">
            <a:avLst/>
          </a:prstGeom>
        </p:spPr>
      </p:pic>
    </p:spTree>
    <p:extLst>
      <p:ext uri="{BB962C8B-B14F-4D97-AF65-F5344CB8AC3E}">
        <p14:creationId xmlns:p14="http://schemas.microsoft.com/office/powerpoint/2010/main" val="177449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Storage</a:t>
            </a:r>
            <a:endParaRPr lang="ru-RU" dirty="0"/>
          </a:p>
        </p:txBody>
      </p:sp>
      <p:pic>
        <p:nvPicPr>
          <p:cNvPr id="6152" name="Picture 8" descr="https://hostingjournalist.com/wp-content/uploads/2020/01/What39s-New-in-Kubernetes-Storage.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370" t="18100" r="21587" b="4850"/>
          <a:stretch/>
        </p:blipFill>
        <p:spPr bwMode="auto">
          <a:xfrm>
            <a:off x="3100392" y="1785486"/>
            <a:ext cx="6052175" cy="45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18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What is Kubernetes?</a:t>
            </a:r>
            <a:endParaRPr lang="ru-RU" dirty="0"/>
          </a:p>
        </p:txBody>
      </p:sp>
      <p:sp>
        <p:nvSpPr>
          <p:cNvPr id="3" name="Объект 2"/>
          <p:cNvSpPr>
            <a:spLocks noGrp="1"/>
          </p:cNvSpPr>
          <p:nvPr>
            <p:ph idx="1"/>
          </p:nvPr>
        </p:nvSpPr>
        <p:spPr>
          <a:xfrm>
            <a:off x="1097280" y="1845734"/>
            <a:ext cx="5372100" cy="4023360"/>
          </a:xfrm>
        </p:spPr>
        <p:txBody>
          <a:bodyPr/>
          <a:lstStyle/>
          <a:p>
            <a:r>
              <a:rPr lang="en-US" dirty="0" smtClean="0"/>
              <a:t>Kubernetes (also known as K8s)</a:t>
            </a:r>
            <a:r>
              <a:rPr lang="en-US" dirty="0"/>
              <a:t> is a portable, extensible, open source platform for managing containerized workloads and services, that facilitates both declarative configuration and automation. It has a large, rapidly growing ecosystem. Kubernetes services, support, and tools are widely </a:t>
            </a:r>
            <a:r>
              <a:rPr lang="en-US" dirty="0" smtClean="0"/>
              <a:t>available.</a:t>
            </a:r>
            <a:endParaRPr lang="ru-RU" dirty="0" smtClean="0"/>
          </a:p>
          <a:p>
            <a:r>
              <a:rPr lang="en-US" dirty="0" smtClean="0"/>
              <a:t>It was designed by</a:t>
            </a:r>
            <a:r>
              <a:rPr lang="en-US" dirty="0"/>
              <a:t> </a:t>
            </a:r>
            <a:r>
              <a:rPr lang="en-US" dirty="0" smtClean="0"/>
              <a:t>Google and now it is maintained </a:t>
            </a:r>
            <a:r>
              <a:rPr lang="en-US" dirty="0"/>
              <a:t>by the Cloud Native Computing Foundation</a:t>
            </a:r>
            <a:r>
              <a:rPr lang="en-US" dirty="0" smtClean="0"/>
              <a:t>.</a:t>
            </a:r>
          </a:p>
          <a:p>
            <a:r>
              <a:rPr lang="en-US" dirty="0" smtClean="0"/>
              <a:t>K8s was released in July 21</a:t>
            </a:r>
            <a:r>
              <a:rPr lang="ru-RU" dirty="0" smtClean="0"/>
              <a:t>,</a:t>
            </a:r>
            <a:r>
              <a:rPr lang="en-US" dirty="0" smtClean="0"/>
              <a:t> 2015</a:t>
            </a:r>
            <a:r>
              <a:rPr lang="ru-RU" dirty="0" smtClean="0"/>
              <a:t>.</a:t>
            </a:r>
            <a:endParaRPr lang="ru-RU" dirty="0"/>
          </a:p>
        </p:txBody>
      </p:sp>
      <p:pic>
        <p:nvPicPr>
          <p:cNvPr id="1026" name="Picture 2" descr="Kubernetes logo without workmark.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5455" y="1737360"/>
            <a:ext cx="4445442" cy="431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824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Why </a:t>
            </a:r>
            <a:r>
              <a:rPr lang="en-US" dirty="0" smtClean="0"/>
              <a:t>we need </a:t>
            </a:r>
            <a:r>
              <a:rPr lang="en-US" dirty="0"/>
              <a:t>Kubernetes and what it can do?</a:t>
            </a:r>
            <a:endParaRPr lang="ru-RU" dirty="0"/>
          </a:p>
        </p:txBody>
      </p:sp>
      <p:sp>
        <p:nvSpPr>
          <p:cNvPr id="3" name="Объект 2"/>
          <p:cNvSpPr>
            <a:spLocks noGrp="1"/>
          </p:cNvSpPr>
          <p:nvPr>
            <p:ph idx="1"/>
          </p:nvPr>
        </p:nvSpPr>
        <p:spPr/>
        <p:txBody>
          <a:bodyPr>
            <a:normAutofit/>
          </a:bodyPr>
          <a:lstStyle/>
          <a:p>
            <a:pPr>
              <a:buFont typeface="Arial" panose="020B0604020202020204" pitchFamily="34" charset="0"/>
              <a:buChar char="•"/>
            </a:pPr>
            <a:r>
              <a:rPr lang="en-US" dirty="0" smtClean="0"/>
              <a:t> Service discovery and load balancing </a:t>
            </a:r>
          </a:p>
          <a:p>
            <a:pPr>
              <a:buFont typeface="Arial" panose="020B0604020202020204" pitchFamily="34" charset="0"/>
              <a:buChar char="•"/>
            </a:pPr>
            <a:r>
              <a:rPr lang="en-US" dirty="0" smtClean="0"/>
              <a:t> Storage orchestration</a:t>
            </a:r>
          </a:p>
          <a:p>
            <a:pPr>
              <a:buFont typeface="Arial" panose="020B0604020202020204" pitchFamily="34" charset="0"/>
              <a:buChar char="•"/>
            </a:pPr>
            <a:r>
              <a:rPr lang="en-US" dirty="0" smtClean="0"/>
              <a:t> Automated rollouts and rollbacks</a:t>
            </a:r>
          </a:p>
          <a:p>
            <a:pPr>
              <a:buFont typeface="Arial" panose="020B0604020202020204" pitchFamily="34" charset="0"/>
              <a:buChar char="•"/>
            </a:pPr>
            <a:r>
              <a:rPr lang="en-US" dirty="0" smtClean="0"/>
              <a:t> Automatic bin packing</a:t>
            </a:r>
          </a:p>
          <a:p>
            <a:pPr>
              <a:buFont typeface="Arial" panose="020B0604020202020204" pitchFamily="34" charset="0"/>
              <a:buChar char="•"/>
            </a:pPr>
            <a:r>
              <a:rPr lang="en-US" dirty="0" smtClean="0"/>
              <a:t> Self-healing</a:t>
            </a:r>
          </a:p>
          <a:p>
            <a:pPr>
              <a:buFont typeface="Arial" panose="020B0604020202020204" pitchFamily="34" charset="0"/>
              <a:buChar char="•"/>
            </a:pPr>
            <a:r>
              <a:rPr lang="en-US" dirty="0" smtClean="0"/>
              <a:t> Secret and configuration management</a:t>
            </a:r>
            <a:endParaRPr lang="ru-RU" dirty="0"/>
          </a:p>
        </p:txBody>
      </p:sp>
    </p:spTree>
    <p:extLst>
      <p:ext uri="{BB962C8B-B14F-4D97-AF65-F5344CB8AC3E}">
        <p14:creationId xmlns:p14="http://schemas.microsoft.com/office/powerpoint/2010/main" val="3084635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What K8s is not?</a:t>
            </a:r>
            <a:endParaRPr lang="ru-RU" dirty="0"/>
          </a:p>
        </p:txBody>
      </p:sp>
      <p:sp>
        <p:nvSpPr>
          <p:cNvPr id="3" name="Объект 2"/>
          <p:cNvSpPr>
            <a:spLocks noGrp="1"/>
          </p:cNvSpPr>
          <p:nvPr>
            <p:ph idx="1"/>
          </p:nvPr>
        </p:nvSpPr>
        <p:spPr/>
        <p:txBody>
          <a:bodyPr/>
          <a:lstStyle/>
          <a:p>
            <a:pPr>
              <a:buFont typeface="Arial" panose="020B0604020202020204" pitchFamily="34" charset="0"/>
              <a:buChar char="•"/>
            </a:pPr>
            <a:r>
              <a:rPr lang="en-US" dirty="0" smtClean="0"/>
              <a:t> It does </a:t>
            </a:r>
            <a:r>
              <a:rPr lang="en-US" dirty="0"/>
              <a:t>not limit the types of applications supported. </a:t>
            </a:r>
            <a:endParaRPr lang="en-US" dirty="0" smtClean="0"/>
          </a:p>
          <a:p>
            <a:pPr>
              <a:buFont typeface="Arial" panose="020B0604020202020204" pitchFamily="34" charset="0"/>
              <a:buChar char="•"/>
            </a:pPr>
            <a:r>
              <a:rPr lang="en-US" dirty="0"/>
              <a:t> </a:t>
            </a:r>
            <a:r>
              <a:rPr lang="en-US" dirty="0" smtClean="0"/>
              <a:t>It does </a:t>
            </a:r>
            <a:r>
              <a:rPr lang="en-US" dirty="0"/>
              <a:t>not deploy source code and does not build </a:t>
            </a:r>
            <a:r>
              <a:rPr lang="en-US" dirty="0" smtClean="0"/>
              <a:t>our application</a:t>
            </a:r>
            <a:r>
              <a:rPr lang="en-US" dirty="0" smtClean="0"/>
              <a:t>.</a:t>
            </a:r>
          </a:p>
          <a:p>
            <a:pPr>
              <a:buFont typeface="Arial" panose="020B0604020202020204" pitchFamily="34" charset="0"/>
              <a:buChar char="•"/>
            </a:pPr>
            <a:r>
              <a:rPr lang="en-US" dirty="0"/>
              <a:t> </a:t>
            </a:r>
            <a:r>
              <a:rPr lang="en-US" dirty="0" smtClean="0"/>
              <a:t>It does </a:t>
            </a:r>
            <a:r>
              <a:rPr lang="en-US" dirty="0"/>
              <a:t>not provide application-level services, such as </a:t>
            </a:r>
            <a:r>
              <a:rPr lang="en-US" dirty="0" smtClean="0"/>
              <a:t>middleware, </a:t>
            </a:r>
            <a:r>
              <a:rPr lang="en-US" dirty="0"/>
              <a:t>data-processing </a:t>
            </a:r>
            <a:r>
              <a:rPr lang="en-US" dirty="0" smtClean="0"/>
              <a:t>frameworks, databases, </a:t>
            </a:r>
            <a:r>
              <a:rPr lang="en-US" dirty="0"/>
              <a:t>caches, nor cluster storage </a:t>
            </a:r>
            <a:r>
              <a:rPr lang="en-US" dirty="0" smtClean="0"/>
              <a:t>systems as build-in services.</a:t>
            </a:r>
          </a:p>
          <a:p>
            <a:pPr>
              <a:buFont typeface="Arial" panose="020B0604020202020204" pitchFamily="34" charset="0"/>
              <a:buChar char="•"/>
            </a:pPr>
            <a:r>
              <a:rPr lang="en-US" dirty="0"/>
              <a:t> </a:t>
            </a:r>
            <a:r>
              <a:rPr lang="en-US" dirty="0" smtClean="0"/>
              <a:t>It </a:t>
            </a:r>
            <a:r>
              <a:rPr lang="en-US" dirty="0"/>
              <a:t>d</a:t>
            </a:r>
            <a:r>
              <a:rPr lang="en-US" dirty="0" smtClean="0"/>
              <a:t>oes </a:t>
            </a:r>
            <a:r>
              <a:rPr lang="en-US" dirty="0"/>
              <a:t>not dictate logging, monitoring, or alerting solutions</a:t>
            </a:r>
            <a:r>
              <a:rPr lang="en-US" dirty="0" smtClean="0"/>
              <a:t>.</a:t>
            </a:r>
          </a:p>
          <a:p>
            <a:pPr>
              <a:buFont typeface="Arial" panose="020B0604020202020204" pitchFamily="34" charset="0"/>
              <a:buChar char="•"/>
            </a:pPr>
            <a:r>
              <a:rPr lang="en-US" dirty="0"/>
              <a:t> </a:t>
            </a:r>
            <a:r>
              <a:rPr lang="en-US" dirty="0" smtClean="0"/>
              <a:t>It does </a:t>
            </a:r>
            <a:r>
              <a:rPr lang="en-US" dirty="0"/>
              <a:t>not provide nor mandate a configuration </a:t>
            </a:r>
            <a:r>
              <a:rPr lang="en-US" dirty="0" smtClean="0"/>
              <a:t>language/system.</a:t>
            </a:r>
          </a:p>
          <a:p>
            <a:pPr>
              <a:buFont typeface="Arial" panose="020B0604020202020204" pitchFamily="34" charset="0"/>
              <a:buChar char="•"/>
            </a:pPr>
            <a:r>
              <a:rPr lang="en-US" dirty="0"/>
              <a:t> </a:t>
            </a:r>
            <a:r>
              <a:rPr lang="en-US" dirty="0" smtClean="0"/>
              <a:t>It does </a:t>
            </a:r>
            <a:r>
              <a:rPr lang="en-US" dirty="0"/>
              <a:t>not provide nor adopt any comprehensive machine configuration, maintenance, management, or self-healing systems</a:t>
            </a:r>
            <a:r>
              <a:rPr lang="en-US" dirty="0" smtClean="0"/>
              <a:t>.</a:t>
            </a:r>
            <a:endParaRPr lang="ru-RU" dirty="0"/>
          </a:p>
        </p:txBody>
      </p:sp>
    </p:spTree>
    <p:extLst>
      <p:ext uri="{BB962C8B-B14F-4D97-AF65-F5344CB8AC3E}">
        <p14:creationId xmlns:p14="http://schemas.microsoft.com/office/powerpoint/2010/main" val="1264162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Kubernetes components</a:t>
            </a:r>
            <a:endParaRPr lang="ru-RU" dirty="0"/>
          </a:p>
        </p:txBody>
      </p:sp>
      <p:pic>
        <p:nvPicPr>
          <p:cNvPr id="8" name="Объект 7"/>
          <p:cNvPicPr>
            <a:picLocks noGrp="1" noChangeAspect="1"/>
          </p:cNvPicPr>
          <p:nvPr>
            <p:ph idx="1"/>
          </p:nvPr>
        </p:nvPicPr>
        <p:blipFill>
          <a:blip r:embed="rId3"/>
          <a:stretch>
            <a:fillRect/>
          </a:stretch>
        </p:blipFill>
        <p:spPr>
          <a:xfrm>
            <a:off x="1774761" y="1846263"/>
            <a:ext cx="8702804" cy="4022725"/>
          </a:xfrm>
          <a:prstGeom prst="rect">
            <a:avLst/>
          </a:prstGeom>
        </p:spPr>
      </p:pic>
    </p:spTree>
    <p:extLst>
      <p:ext uri="{BB962C8B-B14F-4D97-AF65-F5344CB8AC3E}">
        <p14:creationId xmlns:p14="http://schemas.microsoft.com/office/powerpoint/2010/main" val="2657925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Kubernetes </a:t>
            </a:r>
            <a:r>
              <a:rPr lang="en-US" dirty="0" smtClean="0"/>
              <a:t>network model</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996" y="1846263"/>
            <a:ext cx="8660333" cy="4022725"/>
          </a:xfrm>
        </p:spPr>
      </p:pic>
      <p:sp>
        <p:nvSpPr>
          <p:cNvPr id="3" name="TextBox 2"/>
          <p:cNvSpPr txBox="1"/>
          <p:nvPr/>
        </p:nvSpPr>
        <p:spPr>
          <a:xfrm>
            <a:off x="2971204" y="5793225"/>
            <a:ext cx="6309916" cy="400110"/>
          </a:xfrm>
          <a:prstGeom prst="rect">
            <a:avLst/>
          </a:prstGeom>
          <a:noFill/>
        </p:spPr>
        <p:txBody>
          <a:bodyPr wrap="square" rtlCol="0">
            <a:spAutoFit/>
          </a:bodyPr>
          <a:lstStyle/>
          <a:p>
            <a:pPr algn="ctr"/>
            <a:r>
              <a:rPr lang="en-US" sz="2000" dirty="0" smtClean="0"/>
              <a:t>Example of communication of pods run on different nodes</a:t>
            </a:r>
            <a:endParaRPr lang="ru-RU" sz="2000" dirty="0"/>
          </a:p>
        </p:txBody>
      </p:sp>
    </p:spTree>
    <p:extLst>
      <p:ext uri="{BB962C8B-B14F-4D97-AF65-F5344CB8AC3E}">
        <p14:creationId xmlns:p14="http://schemas.microsoft.com/office/powerpoint/2010/main" val="2850692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Service</a:t>
            </a:r>
            <a:endParaRPr lang="ru-RU" dirty="0"/>
          </a:p>
        </p:txBody>
      </p:sp>
      <p:pic>
        <p:nvPicPr>
          <p:cNvPr id="6" name="Объект 5"/>
          <p:cNvPicPr>
            <a:picLocks noGrp="1" noChangeAspect="1"/>
          </p:cNvPicPr>
          <p:nvPr>
            <p:ph idx="1"/>
          </p:nvPr>
        </p:nvPicPr>
        <p:blipFill>
          <a:blip r:embed="rId3"/>
          <a:stretch>
            <a:fillRect/>
          </a:stretch>
        </p:blipFill>
        <p:spPr>
          <a:xfrm>
            <a:off x="2832161" y="1777115"/>
            <a:ext cx="6588637" cy="4361125"/>
          </a:xfrm>
          <a:prstGeom prst="rect">
            <a:avLst/>
          </a:prstGeom>
        </p:spPr>
      </p:pic>
    </p:spTree>
    <p:extLst>
      <p:ext uri="{BB962C8B-B14F-4D97-AF65-F5344CB8AC3E}">
        <p14:creationId xmlns:p14="http://schemas.microsoft.com/office/powerpoint/2010/main" val="931640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Ingress</a:t>
            </a:r>
            <a:endParaRPr lang="ru-RU" dirty="0"/>
          </a:p>
        </p:txBody>
      </p:sp>
      <p:pic>
        <p:nvPicPr>
          <p:cNvPr id="4" name="Объект 3"/>
          <p:cNvPicPr>
            <a:picLocks noGrp="1" noChangeAspect="1"/>
          </p:cNvPicPr>
          <p:nvPr>
            <p:ph idx="1"/>
          </p:nvPr>
        </p:nvPicPr>
        <p:blipFill>
          <a:blip r:embed="rId3"/>
          <a:stretch>
            <a:fillRect/>
          </a:stretch>
        </p:blipFill>
        <p:spPr>
          <a:xfrm>
            <a:off x="1485618" y="2329732"/>
            <a:ext cx="9281723" cy="2972794"/>
          </a:xfrm>
          <a:prstGeom prst="rect">
            <a:avLst/>
          </a:prstGeom>
        </p:spPr>
      </p:pic>
    </p:spTree>
    <p:extLst>
      <p:ext uri="{BB962C8B-B14F-4D97-AF65-F5344CB8AC3E}">
        <p14:creationId xmlns:p14="http://schemas.microsoft.com/office/powerpoint/2010/main" val="182370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Deployment</a:t>
            </a:r>
            <a:endParaRPr lang="ru-RU" dirty="0"/>
          </a:p>
        </p:txBody>
      </p:sp>
      <p:pic>
        <p:nvPicPr>
          <p:cNvPr id="5122" name="Picture 2" descr="https://i.ytimg.com/vi/y_vy9NVeCzo/maxresdefault.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1623"/>
          <a:stretch/>
        </p:blipFill>
        <p:spPr bwMode="auto">
          <a:xfrm>
            <a:off x="1607554" y="1785488"/>
            <a:ext cx="9037851" cy="449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161072"/>
      </p:ext>
    </p:extLst>
  </p:cSld>
  <p:clrMapOvr>
    <a:masterClrMapping/>
  </p:clrMapOvr>
</p:sld>
</file>

<file path=ppt/theme/theme1.xml><?xml version="1.0" encoding="utf-8"?>
<a:theme xmlns:a="http://schemas.openxmlformats.org/drawingml/2006/main" name="Ретро">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633</TotalTime>
  <Words>794</Words>
  <Application>Microsoft Office PowerPoint</Application>
  <PresentationFormat>Широкоэкранный</PresentationFormat>
  <Paragraphs>103</Paragraphs>
  <Slides>11</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Calibri Light</vt:lpstr>
      <vt:lpstr>Ретро</vt:lpstr>
      <vt:lpstr>Kubernetes system for automating deployment, scaling, and management of containerized applications</vt:lpstr>
      <vt:lpstr>What is Kubernetes?</vt:lpstr>
      <vt:lpstr>Why we need Kubernetes and what it can do?</vt:lpstr>
      <vt:lpstr>What K8s is not?</vt:lpstr>
      <vt:lpstr>Kubernetes components</vt:lpstr>
      <vt:lpstr>Kubernetes network model</vt:lpstr>
      <vt:lpstr>Service</vt:lpstr>
      <vt:lpstr>Ingress</vt:lpstr>
      <vt:lpstr>Deployment</vt:lpstr>
      <vt:lpstr>Horizontal pod autoscaling</vt:lpstr>
      <vt:lpstr>Storage</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system for automating deployment, scaling, and management of containerized applications</dc:title>
  <dc:creator>Учетная запись Майкрософт</dc:creator>
  <cp:lastModifiedBy>Учетная запись Майкрософт</cp:lastModifiedBy>
  <cp:revision>28</cp:revision>
  <dcterms:created xsi:type="dcterms:W3CDTF">2023-02-20T09:54:47Z</dcterms:created>
  <dcterms:modified xsi:type="dcterms:W3CDTF">2023-02-27T10:43:14Z</dcterms:modified>
</cp:coreProperties>
</file>