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8" r:id="rId14"/>
    <p:sldId id="270" r:id="rId15"/>
    <p:sldId id="274" r:id="rId16"/>
    <p:sldId id="275" r:id="rId17"/>
    <p:sldId id="276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55D651F-0D56-4FD1-B9F6-66BCA0AFCB6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9"/>
            <p14:sldId id="268"/>
            <p14:sldId id="270"/>
            <p14:sldId id="274"/>
            <p14:sldId id="275"/>
            <p14:sldId id="276"/>
            <p14:sldId id="271"/>
            <p14:sldId id="272"/>
            <p14:sldId id="273"/>
          </p14:sldIdLst>
        </p14:section>
        <p14:section name="Раздел без заголовка" id="{2F34B268-D546-4C9A-A6EB-4AE1BFF64C2F}">
          <p14:sldIdLst/>
        </p14:section>
        <p14:section name="Раздел без заголовка" id="{F3ADDA18-92EF-4CF4-93E0-E88B0FA8AC7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36" autoAdjust="0"/>
  </p:normalViewPr>
  <p:slideViewPr>
    <p:cSldViewPr snapToGrid="0">
      <p:cViewPr varScale="1">
        <p:scale>
          <a:sx n="134" d="100"/>
          <a:sy n="134" d="100"/>
        </p:scale>
        <p:origin x="12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30A2B-4DBF-45C4-A2C3-2CC3A48D4F33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B7AB0-87F8-49B5-863A-A52F6E26D8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73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Моя</a:t>
            </a:r>
            <a:r>
              <a:rPr lang="ru-RU" baseline="0" dirty="0" smtClean="0"/>
              <a:t> работа представляет собой реализацию приложения, с которым вы выступали на конкурсе </a:t>
            </a:r>
            <a:r>
              <a:rPr lang="ru-RU" baseline="0" dirty="0" err="1" smtClean="0"/>
              <a:t>стартапов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спбгу</a:t>
            </a:r>
            <a:r>
              <a:rPr lang="ru-RU" baseline="0" dirty="0" smtClean="0"/>
              <a:t> в этом году</a:t>
            </a:r>
          </a:p>
          <a:p>
            <a:r>
              <a:rPr lang="ru-RU" baseline="0" dirty="0" smtClean="0"/>
              <a:t>Проект представляет собой медиа платформу, на которой дизайнеры могут выставлять свои работы а простые пользователи просматривать и покупать их. Таким образом она представляет собой витрину, необходимую для постоянного продвижения работ как начинающих авторов. Особенностью платформы является интеграция в неё </a:t>
            </a:r>
            <a:r>
              <a:rPr lang="ru-RU" baseline="0" dirty="0" err="1" smtClean="0"/>
              <a:t>фриланс</a:t>
            </a:r>
            <a:r>
              <a:rPr lang="ru-RU" baseline="0" dirty="0" smtClean="0"/>
              <a:t> биржи портных, способных исполнять задумки дизайнеров по предоставленным эскизам.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B7AB0-87F8-49B5-863A-A52F6E26D84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493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cs typeface="Calibri"/>
              </a:rPr>
              <a:t>Для реализации проекта были использованы</a:t>
            </a:r>
            <a:r>
              <a:rPr lang="ru-RU" baseline="0" dirty="0" smtClean="0">
                <a:cs typeface="Calibri"/>
              </a:rPr>
              <a:t> следующие технологии (их логотипы  изображены на слайде):</a:t>
            </a:r>
          </a:p>
          <a:p>
            <a:r>
              <a:rPr lang="ru-RU" dirty="0" smtClean="0">
                <a:cs typeface="Calibri"/>
              </a:rPr>
              <a:t>Язык</a:t>
            </a:r>
            <a:r>
              <a:rPr lang="ru-RU" baseline="0" dirty="0" smtClean="0">
                <a:cs typeface="Calibri"/>
              </a:rPr>
              <a:t> программирования </a:t>
            </a:r>
            <a:r>
              <a:rPr lang="en-US" baseline="0" dirty="0" smtClean="0">
                <a:cs typeface="Calibri"/>
              </a:rPr>
              <a:t>Java</a:t>
            </a:r>
          </a:p>
          <a:p>
            <a:r>
              <a:rPr lang="ru-RU" dirty="0" smtClean="0">
                <a:cs typeface="Calibri"/>
              </a:rPr>
              <a:t>Экосистема</a:t>
            </a:r>
            <a:r>
              <a:rPr lang="ru-RU" baseline="0" dirty="0" smtClean="0">
                <a:cs typeface="Calibri"/>
              </a:rPr>
              <a:t> для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разработки веб приложений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Framework</a:t>
            </a:r>
          </a:p>
          <a:p>
            <a:r>
              <a:rPr lang="ru-RU" dirty="0" smtClean="0">
                <a:cs typeface="Calibri"/>
              </a:rPr>
              <a:t>СУБД</a:t>
            </a:r>
            <a:r>
              <a:rPr lang="ru-RU" baseline="0" dirty="0" smtClean="0">
                <a:cs typeface="Calibri"/>
              </a:rPr>
              <a:t>: </a:t>
            </a:r>
            <a:r>
              <a:rPr lang="en-US" baseline="0" dirty="0" smtClean="0">
                <a:cs typeface="Calibri"/>
              </a:rPr>
              <a:t>Postgres. MongoDB, </a:t>
            </a:r>
            <a:r>
              <a:rPr lang="en-US" baseline="0" dirty="0" err="1" smtClean="0">
                <a:cs typeface="Calibri"/>
              </a:rPr>
              <a:t>Redis</a:t>
            </a:r>
            <a:endParaRPr lang="ru-RU" baseline="0" dirty="0" smtClean="0">
              <a:cs typeface="Calibri"/>
            </a:endParaRPr>
          </a:p>
          <a:p>
            <a:r>
              <a:rPr lang="ru-RU" baseline="0" dirty="0" smtClean="0">
                <a:cs typeface="Calibri"/>
              </a:rPr>
              <a:t>Сборщик </a:t>
            </a:r>
            <a:r>
              <a:rPr lang="en-US" baseline="0" dirty="0" smtClean="0">
                <a:cs typeface="Calibri"/>
              </a:rPr>
              <a:t>Java</a:t>
            </a:r>
            <a:r>
              <a:rPr lang="ru-RU" baseline="0" dirty="0" smtClean="0">
                <a:cs typeface="Calibri"/>
              </a:rPr>
              <a:t> приложений – </a:t>
            </a:r>
            <a:r>
              <a:rPr lang="en-US" baseline="0" dirty="0" err="1" smtClean="0">
                <a:cs typeface="Calibri"/>
              </a:rPr>
              <a:t>Gradle</a:t>
            </a:r>
            <a:endParaRPr lang="ru-RU" baseline="0" dirty="0" smtClean="0">
              <a:cs typeface="Calibri"/>
            </a:endParaRPr>
          </a:p>
          <a:p>
            <a:r>
              <a:rPr lang="ru-RU" baseline="0" dirty="0" smtClean="0">
                <a:cs typeface="Calibri"/>
              </a:rPr>
              <a:t>Система контейнеризации – </a:t>
            </a:r>
            <a:r>
              <a:rPr lang="en-US" baseline="0" dirty="0" smtClean="0">
                <a:cs typeface="Calibri"/>
              </a:rPr>
              <a:t>Docker</a:t>
            </a:r>
            <a:endParaRPr lang="ru-RU" baseline="0" dirty="0" smtClean="0">
              <a:cs typeface="Calibri"/>
            </a:endParaRPr>
          </a:p>
          <a:p>
            <a:r>
              <a:rPr lang="ru-RU" baseline="0" dirty="0" smtClean="0">
                <a:cs typeface="Calibri"/>
              </a:rPr>
              <a:t>Система </a:t>
            </a:r>
            <a:r>
              <a:rPr lang="ru-RU" baseline="0" dirty="0" err="1" smtClean="0">
                <a:cs typeface="Calibri"/>
              </a:rPr>
              <a:t>оркестрации</a:t>
            </a:r>
            <a:r>
              <a:rPr lang="ru-RU" baseline="0" dirty="0" smtClean="0">
                <a:cs typeface="Calibri"/>
              </a:rPr>
              <a:t> </a:t>
            </a:r>
            <a:r>
              <a:rPr lang="ru-RU" baseline="0" dirty="0" err="1" smtClean="0">
                <a:cs typeface="Calibri"/>
              </a:rPr>
              <a:t>контейнеризованных</a:t>
            </a:r>
            <a:r>
              <a:rPr lang="ru-RU" baseline="0" dirty="0" smtClean="0">
                <a:cs typeface="Calibri"/>
              </a:rPr>
              <a:t> приложений – </a:t>
            </a:r>
            <a:r>
              <a:rPr lang="en-US" baseline="0" dirty="0" smtClean="0">
                <a:cs typeface="Calibri"/>
              </a:rPr>
              <a:t>Kubernetes</a:t>
            </a:r>
          </a:p>
          <a:p>
            <a:endParaRPr lang="ru-RU" baseline="0" dirty="0" smtClean="0">
              <a:cs typeface="Calibri"/>
            </a:endParaRPr>
          </a:p>
          <a:p>
            <a:endParaRPr lang="en-US" baseline="0" dirty="0" smtClean="0">
              <a:cs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AEB79-C1D6-4320-806F-C9E25DB39C9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990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Было решено использовать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микросервисный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подход ввиду его гибкости в разработке и поддерживании, простой масштабируемости и высокой доступности. Достоинства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микросервисов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особенно ярко проявляются при разворачивании приложения в контейнерах в системах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оркестрации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мы и используем.</a:t>
            </a:r>
          </a:p>
          <a:p>
            <a:r>
              <a:rPr lang="ru-RU" dirty="0" smtClean="0"/>
              <a:t>Как можно видеть</a:t>
            </a:r>
            <a:r>
              <a:rPr lang="ru-RU" baseline="0" dirty="0" smtClean="0"/>
              <a:t> на изображении на слайде, запросы от пользователей, то есть от </a:t>
            </a:r>
            <a:r>
              <a:rPr lang="ru-RU" baseline="0" dirty="0" err="1" smtClean="0"/>
              <a:t>фронтенда</a:t>
            </a:r>
            <a:r>
              <a:rPr lang="ru-RU" baseline="0" dirty="0" smtClean="0"/>
              <a:t> нашего приложения, попадают в </a:t>
            </a:r>
            <a:r>
              <a:rPr lang="ru-RU" baseline="0" dirty="0" err="1" smtClean="0"/>
              <a:t>балансировщики</a:t>
            </a:r>
            <a:r>
              <a:rPr lang="ru-RU" baseline="0" dirty="0" smtClean="0"/>
              <a:t> нагрузки, которые перенаправляют их в соответствующие сервисы. Сервисы могут взаимодействовать друг с другом с помощью брокера сообщений </a:t>
            </a:r>
            <a:r>
              <a:rPr lang="en-US" baseline="0" dirty="0" err="1" smtClean="0"/>
              <a:t>RabbitMQ</a:t>
            </a:r>
            <a:r>
              <a:rPr lang="en-US" baseline="0" dirty="0" smtClean="0"/>
              <a:t>. </a:t>
            </a:r>
            <a:r>
              <a:rPr lang="ru-RU" baseline="0" dirty="0" smtClean="0"/>
              <a:t>Пользовательские данные сохраняются в СУБД </a:t>
            </a:r>
            <a:r>
              <a:rPr lang="en-US" baseline="0" dirty="0" smtClean="0"/>
              <a:t>Postgres </a:t>
            </a:r>
            <a:r>
              <a:rPr lang="ru-RU" baseline="0" dirty="0" smtClean="0"/>
              <a:t>и </a:t>
            </a:r>
            <a:r>
              <a:rPr lang="en-US" baseline="0" dirty="0" smtClean="0"/>
              <a:t>MongoDB</a:t>
            </a:r>
            <a:r>
              <a:rPr lang="en-GB" baseline="0" dirty="0" smtClean="0"/>
              <a:t>. </a:t>
            </a:r>
            <a:r>
              <a:rPr lang="ru-RU" baseline="0" dirty="0" smtClean="0"/>
              <a:t>В реляционную базу сохраняются данные, необходимые для авторизации, а данные о контенте сервиса сохраняются в </a:t>
            </a:r>
            <a:r>
              <a:rPr lang="ru-RU" baseline="0" dirty="0" err="1" smtClean="0"/>
              <a:t>нереляционной</a:t>
            </a:r>
            <a:r>
              <a:rPr lang="ru-RU" baseline="0" dirty="0" smtClean="0"/>
              <a:t> базе. Такое распределение было сделано ввиду необходимости проведения транзакционных операций при авторизации и необходимости в высокой скорости проведения </a:t>
            </a:r>
            <a:r>
              <a:rPr lang="en-US" baseline="0" dirty="0" smtClean="0"/>
              <a:t>CRUD </a:t>
            </a:r>
            <a:r>
              <a:rPr lang="ru-RU" baseline="0" dirty="0" smtClean="0"/>
              <a:t>операций с контентом (скорость достигается </a:t>
            </a:r>
            <a:r>
              <a:rPr lang="ru-RU" baseline="0" dirty="0" err="1" smtClean="0"/>
              <a:t>денормализацией</a:t>
            </a:r>
            <a:r>
              <a:rPr lang="ru-RU" baseline="0" dirty="0" smtClean="0"/>
              <a:t> в </a:t>
            </a:r>
            <a:r>
              <a:rPr lang="ru-RU" baseline="0" dirty="0" err="1" smtClean="0"/>
              <a:t>нереляцоионных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субд</a:t>
            </a:r>
            <a:r>
              <a:rPr lang="ru-RU" baseline="0" dirty="0" smtClean="0"/>
              <a:t>). Так же используется </a:t>
            </a:r>
            <a:r>
              <a:rPr lang="en-US" baseline="0" dirty="0" smtClean="0"/>
              <a:t>in-memory</a:t>
            </a:r>
            <a:r>
              <a:rPr lang="en-GB" baseline="0" dirty="0" smtClean="0"/>
              <a:t> </a:t>
            </a:r>
            <a:r>
              <a:rPr lang="ru-RU" baseline="0" dirty="0" smtClean="0"/>
              <a:t>СУБД для кэширования ответов сервера. Это позволяет быстро получать ответы при повторяющихся запросах.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B7AB0-87F8-49B5-863A-A52F6E26D84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965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Понимание бизнес-процессов очень важно при реализации системы. От этого зависит то, на сколько удачно произойдёт разбиение системы на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микросервисы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и, соответственно, предметной области на сущности баз данных. Приведённая выше архитектура была построена после осознания основных бизнес процессов приложения, которыми являются: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регистрация, авторизация и аутентификации;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CDUD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операции с пользовательской информаций;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операции с основным контентом приложения, которым являются скетчи, тэги и сопутствующие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медиафайлы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(фотографии, видео и прочее);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операции с метаинформацией (оценки, комментарии, отзывы);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операции поддержания целостности системы (отчистка от неактуальной информации и прочее);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операции уведомлений (например, письма для подтверждения авторизации).</a:t>
            </a:r>
            <a:r>
              <a:rPr lang="ru-RU" dirty="0" smtClean="0">
                <a:effectLst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создание, чтение, обновление, удаление.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B7AB0-87F8-49B5-863A-A52F6E26D84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986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определении способа разбиения приложения на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микросервисы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была создана структурная диаграмма, не только описывающая схему базы данных, но и отображающая ограниченные контексты приложения.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B7AB0-87F8-49B5-863A-A52F6E26D84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600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приложении слой данных, взаимодействующий с СУБД, реализован с помощью технологии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JPA. Этот слой предоставляет абстракцию для взаимодействия с базой данных, предоставляя набор методов для выполнения различных операций с данными, таких как чтение, запись, обновление и удаление.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 слоя данных существуют классы, отображающие таблицы базы данных. Каждый такой класс представляет помечен специальной аннотацией представляет отдельную таблицу, и в нем определены поля, соответствующие столбцам этой таблицы. Так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же, с помощью специальных аннотаций можно настраивать связи между таблицами и различные ограничения. Для произведения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операция с данными существуют специальные интерфейсы, называемые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репозиториями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Поимо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репизиториев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можно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использоваеть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специальную библиотеку. Встроенную в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CriteriaAPI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Она позволяет создавать сложные запросы, использующие агрегирование и </a:t>
            </a:r>
            <a:r>
              <a:rPr lang="ru-RU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прочие возможности движка БД.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B7AB0-87F8-49B5-863A-A52F6E26D84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105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Миграция базы данных это изменение структуры базы данных от одной версии до другой. Они нужны для того, чтобы база данных находилась в том же состоянии, что и текущая версия кода приложения. Однако стоит заметить, что при использовании механизмов миграции можно не только менять структура БД, но и изменять хранимую в ней информацию, создавая, изменяя или удаляя записи.</a:t>
            </a:r>
          </a:p>
          <a:p>
            <a:r>
              <a:rPr lang="ru-RU" dirty="0" smtClean="0"/>
              <a:t>В</a:t>
            </a:r>
            <a:r>
              <a:rPr lang="ru-RU" baseline="0" dirty="0" smtClean="0"/>
              <a:t> нашем приложении используются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B7AB0-87F8-49B5-863A-A52F6E26D84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321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B7AB0-87F8-49B5-863A-A52F6E26D84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201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B7AB0-87F8-49B5-863A-A52F6E26D84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78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F222-C377-42B9-BF0A-AAB33B4C87FB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DFFF-EB34-4AB6-8E87-81980B4C1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86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F222-C377-42B9-BF0A-AAB33B4C87FB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DFFF-EB34-4AB6-8E87-81980B4C1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86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F222-C377-42B9-BF0A-AAB33B4C87FB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DFFF-EB34-4AB6-8E87-81980B4C15E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6514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F222-C377-42B9-BF0A-AAB33B4C87FB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DFFF-EB34-4AB6-8E87-81980B4C1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848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F222-C377-42B9-BF0A-AAB33B4C87FB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DFFF-EB34-4AB6-8E87-81980B4C15E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8385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F222-C377-42B9-BF0A-AAB33B4C87FB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DFFF-EB34-4AB6-8E87-81980B4C1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484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F222-C377-42B9-BF0A-AAB33B4C87FB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DFFF-EB34-4AB6-8E87-81980B4C1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518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F222-C377-42B9-BF0A-AAB33B4C87FB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DFFF-EB34-4AB6-8E87-81980B4C1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63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F222-C377-42B9-BF0A-AAB33B4C87FB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DFFF-EB34-4AB6-8E87-81980B4C1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07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F222-C377-42B9-BF0A-AAB33B4C87FB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DFFF-EB34-4AB6-8E87-81980B4C1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23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F222-C377-42B9-BF0A-AAB33B4C87FB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DFFF-EB34-4AB6-8E87-81980B4C1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89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F222-C377-42B9-BF0A-AAB33B4C87FB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DFFF-EB34-4AB6-8E87-81980B4C1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70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F222-C377-42B9-BF0A-AAB33B4C87FB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DFFF-EB34-4AB6-8E87-81980B4C1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95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F222-C377-42B9-BF0A-AAB33B4C87FB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DFFF-EB34-4AB6-8E87-81980B4C1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23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F222-C377-42B9-BF0A-AAB33B4C87FB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DFFF-EB34-4AB6-8E87-81980B4C1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6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F222-C377-42B9-BF0A-AAB33B4C87FB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DFFF-EB34-4AB6-8E87-81980B4C1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87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BF222-C377-42B9-BF0A-AAB33B4C87FB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BFDFFF-EB34-4AB6-8E87-81980B4C1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13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3065617"/>
            <a:ext cx="7766936" cy="1646302"/>
          </a:xfrm>
        </p:spPr>
        <p:txBody>
          <a:bodyPr>
            <a:noAutofit/>
          </a:bodyPr>
          <a:lstStyle/>
          <a:p>
            <a:pPr algn="r"/>
            <a:r>
              <a:rPr lang="ru-RU" sz="4000" dirty="0"/>
              <a:t>Построение серверной составляющей веб приложения для медиа-платформы магазина дизайнерских эскизов одежды с интеграцией </a:t>
            </a:r>
            <a:r>
              <a:rPr lang="ru-RU" sz="4000" dirty="0" err="1"/>
              <a:t>фриланс</a:t>
            </a:r>
            <a:r>
              <a:rPr lang="ru-RU" sz="4000" dirty="0"/>
              <a:t>-биржи портных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4711919"/>
            <a:ext cx="7766936" cy="1096899"/>
          </a:xfrm>
        </p:spPr>
        <p:txBody>
          <a:bodyPr/>
          <a:lstStyle/>
          <a:p>
            <a:pPr algn="r"/>
            <a:r>
              <a:rPr lang="ru-RU" dirty="0" smtClean="0"/>
              <a:t>Панюшин Даниил Васильевич 19Б12-пу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4204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Взаимодействие между сервисами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sz="2200" dirty="0" smtClean="0"/>
              <a:t>Так как реализованное приложение является распределённой системой, то возникает потребность взаимодействия между </a:t>
            </a:r>
            <a:r>
              <a:rPr lang="ru-RU" sz="2200" dirty="0" err="1" smtClean="0"/>
              <a:t>микросервисами</a:t>
            </a:r>
            <a:r>
              <a:rPr lang="ru-RU" sz="2200" dirty="0" smtClean="0"/>
              <a:t>. Например, это необходимо для механизма подтверждения авторизации.</a:t>
            </a:r>
          </a:p>
          <a:p>
            <a:pPr marL="0" indent="0">
              <a:buNone/>
            </a:pPr>
            <a:r>
              <a:rPr lang="ru-RU" sz="2200" dirty="0"/>
              <a:t>	</a:t>
            </a:r>
            <a:r>
              <a:rPr lang="ru-RU" sz="2200" dirty="0" smtClean="0"/>
              <a:t>В </a:t>
            </a:r>
            <a:r>
              <a:rPr lang="ru-RU" sz="2200" dirty="0"/>
              <a:t>современных приложениях эта задача может быть реализована принципиально различными способами – с помощью HTTP запросов между сервисами и с помощью брокеров сообщений</a:t>
            </a:r>
            <a:r>
              <a:rPr lang="ru-RU" sz="2200" dirty="0" smtClean="0"/>
              <a:t>. Созданное приложение использует брокер сообщений </a:t>
            </a:r>
            <a:r>
              <a:rPr lang="en-US" sz="2200" dirty="0" err="1" smtClean="0"/>
              <a:t>RabbitMQ</a:t>
            </a:r>
            <a:r>
              <a:rPr lang="en-US" sz="2200" dirty="0"/>
              <a:t>.</a:t>
            </a:r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166996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Слой бизнес логики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70637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sz="2200" dirty="0"/>
              <a:t>Механизмами основной бизнес логики являются функции, связывающие слой контроллеров со слоем данных. Это подразумевает собой </a:t>
            </a:r>
            <a:r>
              <a:rPr lang="en-US" sz="2200" dirty="0"/>
              <a:t>CRUD</a:t>
            </a:r>
            <a:r>
              <a:rPr lang="ru-RU" sz="2200" dirty="0"/>
              <a:t> операции с сущностями, входящими в различные контексты системы</a:t>
            </a:r>
            <a:r>
              <a:rPr lang="ru-RU" sz="2200" dirty="0" smtClean="0"/>
              <a:t>.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ru-RU" sz="2200" dirty="0" smtClean="0"/>
              <a:t>Безусловно, можно обойтись без данной прослойки и использовать интерфейсы непосредственно в контроллерах, но данная прослойка предоставляет уровень абстракции, позволяющий поменять как слой контроллеров, так и слой дынных с минимальными усилиями, что облегчает дальнейшее поддерживание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81072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Слой контроллеров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sz="2200" dirty="0" smtClean="0"/>
              <a:t>Слой </a:t>
            </a:r>
            <a:r>
              <a:rPr lang="ru-RU" sz="2200" dirty="0"/>
              <a:t>контроллеров приложения представляет собой интерфейс для взаимодействия пользователя с системой. Этот интерфейс представляет собой набор </a:t>
            </a:r>
            <a:r>
              <a:rPr lang="ru-RU" sz="2200" dirty="0" err="1"/>
              <a:t>эндпоинтов</a:t>
            </a:r>
            <a:r>
              <a:rPr lang="ru-RU" sz="2200" dirty="0"/>
              <a:t>, пути к каждому из которых в совокупности образуют дерево. </a:t>
            </a:r>
            <a:endParaRPr lang="ru-RU" sz="2200" dirty="0" smtClean="0"/>
          </a:p>
          <a:p>
            <a:pPr marL="0" indent="0">
              <a:buNone/>
            </a:pPr>
            <a:r>
              <a:rPr lang="ru-RU" sz="2200" dirty="0"/>
              <a:t>	</a:t>
            </a:r>
            <a:r>
              <a:rPr lang="ru-RU" sz="2200" dirty="0" smtClean="0"/>
              <a:t>Так как этот слой находится на самом верхнем уровне, то именно тут настраивается обработка исключений, которые могут появляться во время работы системы. Для этого в создаются специальные классы обработчики.</a:t>
            </a:r>
          </a:p>
          <a:p>
            <a:pPr marL="0" indent="0">
              <a:buNone/>
            </a:pPr>
            <a:r>
              <a:rPr lang="ru-RU" sz="2200" dirty="0" smtClean="0"/>
              <a:t>	Именно в слое контролёров настраивается генерация </a:t>
            </a:r>
            <a:r>
              <a:rPr lang="ru-RU" sz="2200" dirty="0" smtClean="0"/>
              <a:t>документации и кэширование.</a:t>
            </a:r>
            <a:endParaRPr lang="en-GB" sz="2200" dirty="0" smtClean="0"/>
          </a:p>
        </p:txBody>
      </p:sp>
    </p:spTree>
    <p:extLst>
      <p:ext uri="{BB962C8B-B14F-4D97-AF65-F5344CB8AC3E}">
        <p14:creationId xmlns:p14="http://schemas.microsoft.com/office/powerpoint/2010/main" val="175428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Дерево путей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69" y="1639514"/>
            <a:ext cx="9073439" cy="383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7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Развёртывание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sz="2200" dirty="0" smtClean="0"/>
              <a:t>Локальное развертывание системы имеет место быть, но всё таки сопряжено с определёнными рисками, начиная со отсутствия достаточной производительности персональных компьютеров и заканчивая с повышенной вероятностью форс-мажорных обстоятельств (отключение от сети Интернет, отключение от энергоснабжения, кофе, пролитое на ПК). Для </a:t>
            </a:r>
            <a:r>
              <a:rPr lang="ru-RU" sz="2200" dirty="0" err="1" smtClean="0"/>
              <a:t>избежани</a:t>
            </a:r>
            <a:r>
              <a:rPr lang="ru-RU" sz="2200" dirty="0" err="1"/>
              <a:t>я</a:t>
            </a:r>
            <a:r>
              <a:rPr lang="ru-RU" sz="2200" dirty="0" smtClean="0"/>
              <a:t> данных проблем подобные сервисы обычно развертывают на облачных платформах, таких как </a:t>
            </a:r>
            <a:r>
              <a:rPr lang="en-US" sz="2200" dirty="0" smtClean="0"/>
              <a:t>Google Cloud Platform </a:t>
            </a:r>
            <a:r>
              <a:rPr lang="ru-RU" sz="2200" dirty="0" smtClean="0"/>
              <a:t>или </a:t>
            </a:r>
            <a:r>
              <a:rPr lang="en-US" sz="2200" dirty="0" smtClean="0"/>
              <a:t>Amazon Web Services.</a:t>
            </a:r>
          </a:p>
        </p:txBody>
      </p:sp>
      <p:pic>
        <p:nvPicPr>
          <p:cNvPr id="2052" name="Picture 4" descr="https://www.escape-technology.com/media/k2/items/cache/9abae742a9374d5c2cfee072fa802c4b_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698" y="5345293"/>
            <a:ext cx="2125401" cy="139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netxonline.net/wp-content/uploads/2022/05/Amazon-Web-Services-AWS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6" y="5345293"/>
            <a:ext cx="2349500" cy="132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57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Развертывание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sz="2600" dirty="0" smtClean="0"/>
              <a:t>Развёртывание </a:t>
            </a:r>
            <a:r>
              <a:rPr lang="ru-RU" sz="2600" dirty="0" err="1" smtClean="0"/>
              <a:t>микросервисного</a:t>
            </a:r>
            <a:r>
              <a:rPr lang="ru-RU" sz="2600" dirty="0" smtClean="0"/>
              <a:t> приложения сопряжено с определёнными проблемами: обнаружение сервисов, управление системой, управление данными, управление конфигурацией, порядок развертывания, управление версиями и тестирование.</a:t>
            </a:r>
          </a:p>
          <a:p>
            <a:pPr marL="0" indent="0">
              <a:buNone/>
            </a:pPr>
            <a:r>
              <a:rPr lang="ru-RU" sz="2600" dirty="0" smtClean="0"/>
              <a:t>	 Для решения вышеперечисленных проблем было решено использовать контейнеры </a:t>
            </a:r>
            <a:r>
              <a:rPr lang="en-US" sz="2600" dirty="0" smtClean="0"/>
              <a:t>Docker</a:t>
            </a:r>
            <a:r>
              <a:rPr lang="en-US" sz="2600" baseline="30000" dirty="0" smtClean="0"/>
              <a:t> </a:t>
            </a:r>
            <a:r>
              <a:rPr lang="ru-RU" sz="2600" dirty="0" smtClean="0"/>
              <a:t>и систему </a:t>
            </a:r>
            <a:r>
              <a:rPr lang="ru-RU" sz="2600" dirty="0" err="1" smtClean="0"/>
              <a:t>оркестрации</a:t>
            </a:r>
            <a:r>
              <a:rPr lang="ru-RU" sz="2600" dirty="0" smtClean="0"/>
              <a:t> </a:t>
            </a:r>
            <a:r>
              <a:rPr lang="en-US" sz="2600" dirty="0" smtClean="0"/>
              <a:t>Kubernetes</a:t>
            </a:r>
            <a:r>
              <a:rPr lang="ru-RU" sz="2600" dirty="0" smtClean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78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sz="2200" dirty="0"/>
              <a:t>Контейнеры </a:t>
            </a:r>
            <a:r>
              <a:rPr lang="en-US" sz="2200" dirty="0"/>
              <a:t>Docker </a:t>
            </a:r>
            <a:r>
              <a:rPr lang="ru-RU" sz="2200" dirty="0"/>
              <a:t>это единый модуль, упаковывающий приложение и все его зависимости</a:t>
            </a:r>
            <a:r>
              <a:rPr lang="ru-RU" sz="2200" dirty="0" smtClean="0"/>
              <a:t>. Использование контейнеров </a:t>
            </a:r>
            <a:r>
              <a:rPr lang="en-US" sz="2200" dirty="0" smtClean="0"/>
              <a:t>Docker </a:t>
            </a:r>
            <a:r>
              <a:rPr lang="ru-RU" sz="2200" dirty="0" smtClean="0"/>
              <a:t>обеспечивает множество преимуществ при работе с </a:t>
            </a:r>
            <a:r>
              <a:rPr lang="ru-RU" sz="2200" dirty="0" err="1" smtClean="0"/>
              <a:t>микросервисами</a:t>
            </a:r>
            <a:r>
              <a:rPr lang="ru-RU" sz="2200" dirty="0" smtClean="0"/>
              <a:t>: согласованность, мобильность, изоляция, масштабируемость, управление версиями.</a:t>
            </a:r>
          </a:p>
          <a:p>
            <a:pPr marL="0" indent="0">
              <a:buNone/>
            </a:pPr>
            <a:r>
              <a:rPr lang="ru-RU" sz="2200" dirty="0" smtClean="0"/>
              <a:t>	Образы </a:t>
            </a:r>
            <a:r>
              <a:rPr lang="ru-RU" sz="2200" dirty="0"/>
              <a:t>контейнеров могут храниться в облачном </a:t>
            </a:r>
            <a:r>
              <a:rPr lang="ru-RU" sz="2200" dirty="0" err="1"/>
              <a:t>репозитории</a:t>
            </a:r>
            <a:r>
              <a:rPr lang="ru-RU" sz="2200" dirty="0"/>
              <a:t> </a:t>
            </a:r>
            <a:r>
              <a:rPr lang="en-US" sz="2200" dirty="0" err="1" smtClean="0"/>
              <a:t>DockerHub</a:t>
            </a:r>
            <a:r>
              <a:rPr lang="ru-RU" sz="2200" dirty="0"/>
              <a:t> </a:t>
            </a:r>
            <a:r>
              <a:rPr lang="ru-RU" sz="2200" dirty="0" smtClean="0"/>
              <a:t>для того, чтобы облегчить их использование на удалённых серверах.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0265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Оркестрация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sz="2200" dirty="0"/>
              <a:t>Управление </a:t>
            </a:r>
            <a:r>
              <a:rPr lang="ru-RU" sz="2200" dirty="0" err="1"/>
              <a:t>контейнеризованными</a:t>
            </a:r>
            <a:r>
              <a:rPr lang="ru-RU" sz="2200" dirty="0"/>
              <a:t> компонентами системы и их масштабирование является сложной задачей, особенно по мере роста их количества. Для решения этой проблемы используется система </a:t>
            </a:r>
            <a:r>
              <a:rPr lang="ru-RU" sz="2200" dirty="0" err="1"/>
              <a:t>оркестрации</a:t>
            </a:r>
            <a:r>
              <a:rPr lang="ru-RU" sz="2200" dirty="0"/>
              <a:t> </a:t>
            </a:r>
            <a:r>
              <a:rPr lang="en-US" sz="2200" dirty="0"/>
              <a:t>Kubernetes</a:t>
            </a:r>
            <a:r>
              <a:rPr lang="ru-RU" sz="2200" dirty="0"/>
              <a:t>, к достоинствам которой относятся</a:t>
            </a:r>
            <a:r>
              <a:rPr lang="ru-RU" sz="2200" dirty="0" smtClean="0"/>
              <a:t>: масштабируемость, отказоустойчивость, обнаружение служб, балансировка нагрузки, мобильность, автоматизация, изоляция ресурсов.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67770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sz="2200" dirty="0" smtClean="0"/>
              <a:t>В рамках данной выпускной квалификационной работы были достигнуты следующие результаты:</a:t>
            </a:r>
          </a:p>
          <a:p>
            <a:r>
              <a:rPr lang="ru-RU" sz="2200" dirty="0"/>
              <a:t>Описана архитектура разработанной </a:t>
            </a:r>
            <a:r>
              <a:rPr lang="ru-RU" sz="2200" dirty="0" smtClean="0"/>
              <a:t>системы</a:t>
            </a:r>
          </a:p>
          <a:p>
            <a:r>
              <a:rPr lang="ru-RU" sz="2200" dirty="0"/>
              <a:t>Описана дерево путей для взаимодействия с </a:t>
            </a:r>
            <a:r>
              <a:rPr lang="ru-RU" sz="2200" dirty="0" err="1"/>
              <a:t>эндпоинтами</a:t>
            </a:r>
            <a:r>
              <a:rPr lang="ru-RU" sz="2200" dirty="0"/>
              <a:t> </a:t>
            </a:r>
            <a:r>
              <a:rPr lang="ru-RU" sz="2200" dirty="0" smtClean="0"/>
              <a:t>системы</a:t>
            </a:r>
          </a:p>
          <a:p>
            <a:r>
              <a:rPr lang="ru-RU" sz="2200" dirty="0"/>
              <a:t>Описаны использованные технологии и особенности работы с </a:t>
            </a:r>
            <a:r>
              <a:rPr lang="ru-RU" sz="2200" dirty="0" smtClean="0"/>
              <a:t>ними</a:t>
            </a:r>
          </a:p>
          <a:p>
            <a:r>
              <a:rPr lang="ru-RU" sz="2200" dirty="0"/>
              <a:t>Реализованы </a:t>
            </a:r>
            <a:r>
              <a:rPr lang="ru-RU" sz="2200" dirty="0" err="1"/>
              <a:t>микросервисы</a:t>
            </a:r>
            <a:r>
              <a:rPr lang="ru-RU" sz="2200" dirty="0"/>
              <a:t> авторизации, контента, метаданных и фоновых задач с учётов вышеописанных особенностей</a:t>
            </a:r>
          </a:p>
        </p:txBody>
      </p:sp>
    </p:spTree>
    <p:extLst>
      <p:ext uri="{BB962C8B-B14F-4D97-AF65-F5344CB8AC3E}">
        <p14:creationId xmlns:p14="http://schemas.microsoft.com/office/powerpoint/2010/main" val="38004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sz="2200" dirty="0" smtClean="0"/>
              <a:t>В дальнейшем планируется развивать систему и внедрять новый функционал. Этот процесс значительно упрощается благодаря использованию вышеперечисленных технологий и архитектуре </a:t>
            </a:r>
            <a:r>
              <a:rPr lang="ru-RU" sz="2200" dirty="0" err="1" smtClean="0"/>
              <a:t>микросервисов</a:t>
            </a:r>
            <a:r>
              <a:rPr lang="ru-RU" sz="2200" dirty="0" smtClean="0"/>
              <a:t>. Также, </a:t>
            </a:r>
            <a:r>
              <a:rPr lang="ru-RU" sz="2200" dirty="0"/>
              <a:t>настроенные механизмы непрерывной интеграции и непрерывного </a:t>
            </a:r>
            <a:r>
              <a:rPr lang="ru-RU" sz="2200" dirty="0" smtClean="0"/>
              <a:t>развёртывания, </a:t>
            </a:r>
            <a:r>
              <a:rPr lang="ru-RU" sz="2200" dirty="0"/>
              <a:t>что позволит обновлять систему сразу после написания новой версии отдельного </a:t>
            </a:r>
            <a:r>
              <a:rPr lang="ru-RU" sz="2200" dirty="0" err="1"/>
              <a:t>микросервиса</a:t>
            </a:r>
            <a:r>
              <a:rPr lang="ru-RU" sz="2200" dirty="0"/>
              <a:t> или целого ряда </a:t>
            </a:r>
            <a:r>
              <a:rPr lang="ru-RU" sz="2200" dirty="0" err="1"/>
              <a:t>микросервисов</a:t>
            </a:r>
            <a:r>
              <a:rPr lang="ru-RU" sz="2200" dirty="0"/>
              <a:t>.</a:t>
            </a:r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322644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Существует множество различных брендов, создающих вещи самых разных ценовых категорий. В таких компаниях трудится множество дизайнеров, чьи работы обречены выпускаться под именем компании их работодателя. Наша платформа позволит талантливым авторам выкладывать свои работы под собственным именем и зарабатывать этим.</a:t>
            </a:r>
          </a:p>
          <a:p>
            <a:r>
              <a:rPr lang="ru-RU" dirty="0"/>
              <a:t>Данная платформа позволит неизвестным дизайнерам сделать себе имя и предоставит простым пользователям возможность приобретать вещи, недоступные в прочих магазинах.</a:t>
            </a:r>
          </a:p>
          <a:p>
            <a:r>
              <a:rPr lang="ru-RU" dirty="0"/>
              <a:t>Стоит отметить, что платформа является прослойкой между тремя сторонами: покупателем, дизайнером и исполнителем. Последний необходим для избавления авторов эскизов от ручного создания продукта. Это позволит дизайнерам и портным заниматься своим </a:t>
            </a:r>
            <a:r>
              <a:rPr lang="ru-RU" dirty="0" smtClean="0"/>
              <a:t>делом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21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8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F868D68-D86E-727C-96D5-C5A12C53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cs typeface="Calibri Light"/>
              </a:rPr>
              <a:t>Использованные технологии</a:t>
            </a:r>
            <a:endParaRPr lang="ru-RU" dirty="0">
              <a:cs typeface="Calibri Ligh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73DA736F-E0E5-A748-EC21-4E96417F6F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2" t="16797" r="55925" b="15540"/>
          <a:stretch/>
        </p:blipFill>
        <p:spPr>
          <a:xfrm>
            <a:off x="677334" y="2269036"/>
            <a:ext cx="1200236" cy="1382548"/>
          </a:xfrm>
          <a:prstGeom prst="rect">
            <a:avLst/>
          </a:prstGeom>
        </p:spPr>
      </p:pic>
      <p:pic>
        <p:nvPicPr>
          <p:cNvPr id="7" name="Рисунок 5">
            <a:extLst>
              <a:ext uri="{FF2B5EF4-FFF2-40B4-BE49-F238E27FC236}">
                <a16:creationId xmlns:a16="http://schemas.microsoft.com/office/drawing/2014/main" xmlns="" id="{986FDCEA-EC9F-1762-EEAD-2477580387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3077" b="1042"/>
          <a:stretch/>
        </p:blipFill>
        <p:spPr>
          <a:xfrm>
            <a:off x="2282924" y="2338668"/>
            <a:ext cx="1296180" cy="1243285"/>
          </a:xfrm>
          <a:prstGeom prst="rect">
            <a:avLst/>
          </a:prstGeom>
        </p:spPr>
      </p:pic>
      <p:pic>
        <p:nvPicPr>
          <p:cNvPr id="8" name="Picture 2" descr="https://miro.medium.com/max/1142/1*Tp7FoXz1lj4Oes3TbwhYkw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22"/>
          <a:stretch/>
        </p:blipFill>
        <p:spPr bwMode="auto">
          <a:xfrm>
            <a:off x="2932414" y="4352185"/>
            <a:ext cx="1364515" cy="109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g.foolcdn.com/image/?url=https%3A//g.foolcdn.com/editorial/images/475542/mongodb_gray_logo_fullcolor_rgb-01.jpg&amp;w=2000&amp;op=resiz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23" r="84895" b="17549"/>
          <a:stretch/>
        </p:blipFill>
        <p:spPr bwMode="auto">
          <a:xfrm>
            <a:off x="4250480" y="2269735"/>
            <a:ext cx="557461" cy="113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pvsm.ru/images/2018/06/14/po-sledam-meetup-novye-vozmojnosti-PostgreSQL-1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621" y="2338668"/>
            <a:ext cx="1074433" cy="110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www.testdome.com/resources/media/3b655ee0-50c8-4551-b3d6-2240d8b60eb7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602" y="3932817"/>
            <a:ext cx="2756579" cy="183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s://blog.skillfactory.ru/wp-content/uploads/2022/01/vertical-logo-monochromatic-2822952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0" r="5922" b="33668"/>
          <a:stretch/>
        </p:blipFill>
        <p:spPr bwMode="auto">
          <a:xfrm>
            <a:off x="4619587" y="4365591"/>
            <a:ext cx="1619250" cy="112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ogosdownload.com/logo/redis-logo-bi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856" y="2261063"/>
            <a:ext cx="1470025" cy="126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www.dtln.ru/files/press-center/68747470733a2f2f692e696d6775722e636f6d2f367754674f68312e706e67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417" y="4495025"/>
            <a:ext cx="897339" cy="94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56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Архитектура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23" y="1387378"/>
            <a:ext cx="7406303" cy="514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1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Поведенческая диаграмма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86" y="1405238"/>
            <a:ext cx="7580536" cy="503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1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Структурная диаграмма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529" y="1270000"/>
            <a:ext cx="5748989" cy="549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Слой данных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 smtClean="0"/>
              <a:t>	Слой данных является прослойкой, необходимой для взаимодействия с базами данных. Он представляет абстрактный интерфейс для работы с любыми СУБД.</a:t>
            </a:r>
          </a:p>
          <a:p>
            <a:pPr marL="0" indent="0">
              <a:buNone/>
            </a:pPr>
            <a:r>
              <a:rPr lang="ru-RU" sz="2200" dirty="0" smtClean="0"/>
              <a:t>	Классы, помеченные особыми аннотациями являются представлением сущностей баз данных, а </a:t>
            </a:r>
            <a:r>
              <a:rPr lang="ru-RU" sz="2200" dirty="0" err="1" smtClean="0"/>
              <a:t>репозитории</a:t>
            </a:r>
            <a:r>
              <a:rPr lang="ru-RU" sz="2200" dirty="0" smtClean="0"/>
              <a:t>, то есть особые интерфейсы, предоставляют методы для взаимодействия с этими сущностями.</a:t>
            </a:r>
          </a:p>
        </p:txBody>
      </p:sp>
    </p:spTree>
    <p:extLst>
      <p:ext uri="{BB962C8B-B14F-4D97-AF65-F5344CB8AC3E}">
        <p14:creationId xmlns:p14="http://schemas.microsoft.com/office/powerpoint/2010/main" val="262565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Миграции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	</a:t>
            </a:r>
            <a:r>
              <a:rPr lang="ru-RU" sz="2200" dirty="0"/>
              <a:t>Миграция базы данных это изменение структуры базы данных от одной версии до другой. Они нужны для того, чтобы база данных находилась в том же состоянии, что и текущая версия кода приложения</a:t>
            </a:r>
            <a:r>
              <a:rPr lang="ru-RU" sz="2200" dirty="0" smtClean="0"/>
              <a:t>.</a:t>
            </a:r>
          </a:p>
          <a:p>
            <a:pPr marL="0" indent="0">
              <a:buNone/>
            </a:pPr>
            <a:r>
              <a:rPr lang="ru-RU" sz="2200" dirty="0"/>
              <a:t>	</a:t>
            </a:r>
            <a:r>
              <a:rPr lang="ru-RU" sz="2200" dirty="0" smtClean="0"/>
              <a:t>Без миграций разные компоненты системы, использующие одну и ту же базу данных, могут работать некорректно.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50567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Механизм авторизации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593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ru-RU" sz="2200" dirty="0" smtClean="0"/>
              <a:t>Механизмы авторизации необходимы для предоставления разным пользователям системы разные полномочия. Этот механизм защищает данные от несанкционированного доступа.</a:t>
            </a:r>
          </a:p>
          <a:p>
            <a:pPr marL="0" indent="0">
              <a:buNone/>
            </a:pPr>
            <a:r>
              <a:rPr lang="ru-RU" sz="2200" dirty="0" smtClean="0"/>
              <a:t>	В созданном приложении механизм авторизации использует </a:t>
            </a:r>
            <a:r>
              <a:rPr lang="en-US" sz="2200" dirty="0" smtClean="0"/>
              <a:t>JWT</a:t>
            </a:r>
            <a:r>
              <a:rPr lang="ru-RU" sz="2200" dirty="0" smtClean="0"/>
              <a:t>, для того, чтобы быть уверенным, кто отправляет запрос.</a:t>
            </a:r>
          </a:p>
          <a:p>
            <a:pPr marL="0" indent="0">
              <a:buNone/>
            </a:pPr>
            <a:r>
              <a:rPr lang="ru-RU" sz="2200" dirty="0" smtClean="0"/>
              <a:t>	В каждом сервисе приложения если единый класс, отвечающий за то, какие </a:t>
            </a:r>
            <a:r>
              <a:rPr lang="ru-RU" sz="2200" dirty="0" err="1" smtClean="0"/>
              <a:t>эндпоинты</a:t>
            </a:r>
            <a:r>
              <a:rPr lang="ru-RU" sz="2200" dirty="0" smtClean="0"/>
              <a:t> как защищать.</a:t>
            </a:r>
          </a:p>
          <a:p>
            <a:pPr marL="0" indent="0">
              <a:buNone/>
            </a:pPr>
            <a:r>
              <a:rPr lang="ru-RU" sz="2200" dirty="0" smtClean="0"/>
              <a:t>	Так же приложение использует протокол </a:t>
            </a:r>
            <a:r>
              <a:rPr lang="en-US" sz="2200" dirty="0" smtClean="0"/>
              <a:t>OAuth2.0</a:t>
            </a:r>
            <a:r>
              <a:rPr lang="ru-RU" sz="2200" dirty="0" smtClean="0"/>
              <a:t>, предоставляющий пользователям возможность использовать сторонние сервисы для авторизации.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744234432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1082</TotalTime>
  <Words>807</Words>
  <Application>Microsoft Office PowerPoint</Application>
  <PresentationFormat>Широкоэкранный</PresentationFormat>
  <Paragraphs>85</Paragraphs>
  <Slides>20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Trebuchet MS</vt:lpstr>
      <vt:lpstr>Wingdings 3</vt:lpstr>
      <vt:lpstr>Грань</vt:lpstr>
      <vt:lpstr>Построение серверной составляющей веб приложения для медиа-платформы магазина дизайнерских эскизов одежды с интеграцией фриланс-биржи портных</vt:lpstr>
      <vt:lpstr>Описание проекта</vt:lpstr>
      <vt:lpstr>Использованные технологии</vt:lpstr>
      <vt:lpstr>Архитектура</vt:lpstr>
      <vt:lpstr>Поведенческая диаграмма</vt:lpstr>
      <vt:lpstr>Структурная диаграмма</vt:lpstr>
      <vt:lpstr>Слой данных</vt:lpstr>
      <vt:lpstr>Миграции</vt:lpstr>
      <vt:lpstr>Механизм авторизации</vt:lpstr>
      <vt:lpstr>Взаимодействие между сервисами</vt:lpstr>
      <vt:lpstr>Слой бизнес логики</vt:lpstr>
      <vt:lpstr>Слой контроллеров</vt:lpstr>
      <vt:lpstr>Дерево путей</vt:lpstr>
      <vt:lpstr>Развёртывание</vt:lpstr>
      <vt:lpstr>Развертывание</vt:lpstr>
      <vt:lpstr>Контейнеры</vt:lpstr>
      <vt:lpstr>Оркестрация</vt:lpstr>
      <vt:lpstr>Выводы</vt:lpstr>
      <vt:lpstr>Заключение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53</cp:revision>
  <dcterms:created xsi:type="dcterms:W3CDTF">2023-05-01T10:09:14Z</dcterms:created>
  <dcterms:modified xsi:type="dcterms:W3CDTF">2023-06-03T11:56:32Z</dcterms:modified>
</cp:coreProperties>
</file>