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64" r:id="rId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B85D685F-573A-434A-8283-8F69F9CB3915}" type="datetimeFigureOut">
              <a:rPr lang="ru-RU" smtClean="0"/>
              <a:t>26.05.2022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E7589C7-E96E-4891-BC91-6A5EBB13B35F}" type="slidenum">
              <a:rPr lang="ru-RU" smtClean="0"/>
              <a:t>‹#›</a:t>
            </a:fld>
            <a:endParaRPr lang="ru-RU"/>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859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85D685F-573A-434A-8283-8F69F9CB3915}" type="datetimeFigureOut">
              <a:rPr lang="ru-RU" smtClean="0"/>
              <a:t>26.05.2022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E7589C7-E96E-4891-BC91-6A5EBB13B35F}" type="slidenum">
              <a:rPr lang="ru-RU" smtClean="0"/>
              <a:t>‹#›</a:t>
            </a:fld>
            <a:endParaRPr lang="ru-RU"/>
          </a:p>
        </p:txBody>
      </p:sp>
    </p:spTree>
    <p:extLst>
      <p:ext uri="{BB962C8B-B14F-4D97-AF65-F5344CB8AC3E}">
        <p14:creationId xmlns:p14="http://schemas.microsoft.com/office/powerpoint/2010/main" val="1013196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85D685F-573A-434A-8283-8F69F9CB3915}" type="datetimeFigureOut">
              <a:rPr lang="ru-RU" smtClean="0"/>
              <a:t>26.05.2022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E7589C7-E96E-4891-BC91-6A5EBB13B35F}" type="slidenum">
              <a:rPr lang="ru-RU" smtClean="0"/>
              <a:t>‹#›</a:t>
            </a:fld>
            <a:endParaRPr lang="ru-RU"/>
          </a:p>
        </p:txBody>
      </p:sp>
    </p:spTree>
    <p:extLst>
      <p:ext uri="{BB962C8B-B14F-4D97-AF65-F5344CB8AC3E}">
        <p14:creationId xmlns:p14="http://schemas.microsoft.com/office/powerpoint/2010/main" val="4284608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85D685F-573A-434A-8283-8F69F9CB3915}" type="datetimeFigureOut">
              <a:rPr lang="ru-RU" smtClean="0"/>
              <a:t>26.05.2022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E7589C7-E96E-4891-BC91-6A5EBB13B35F}" type="slidenum">
              <a:rPr lang="ru-RU" smtClean="0"/>
              <a:t>‹#›</a:t>
            </a:fld>
            <a:endParaRPr lang="ru-RU"/>
          </a:p>
        </p:txBody>
      </p:sp>
    </p:spTree>
    <p:extLst>
      <p:ext uri="{BB962C8B-B14F-4D97-AF65-F5344CB8AC3E}">
        <p14:creationId xmlns:p14="http://schemas.microsoft.com/office/powerpoint/2010/main" val="376975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ru-RU" smtClean="0"/>
              <a:t>Образец заголовка</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85D685F-573A-434A-8283-8F69F9CB3915}" type="datetimeFigureOut">
              <a:rPr lang="ru-RU" smtClean="0"/>
              <a:t>26.05.2022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E7589C7-E96E-4891-BC91-6A5EBB13B35F}" type="slidenum">
              <a:rPr lang="ru-RU" smtClean="0"/>
              <a:t>‹#›</a:t>
            </a:fld>
            <a:endParaRPr lang="ru-RU"/>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3777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B85D685F-573A-434A-8283-8F69F9CB3915}" type="datetimeFigureOut">
              <a:rPr lang="ru-RU" smtClean="0"/>
              <a:t>26.05.2022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6E7589C7-E96E-4891-BC91-6A5EBB13B35F}" type="slidenum">
              <a:rPr lang="ru-RU" smtClean="0"/>
              <a:t>‹#›</a:t>
            </a:fld>
            <a:endParaRPr lang="ru-RU"/>
          </a:p>
        </p:txBody>
      </p:sp>
    </p:spTree>
    <p:extLst>
      <p:ext uri="{BB962C8B-B14F-4D97-AF65-F5344CB8AC3E}">
        <p14:creationId xmlns:p14="http://schemas.microsoft.com/office/powerpoint/2010/main" val="3522228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097280" y="2582334"/>
            <a:ext cx="4937760" cy="33782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217920" y="2582334"/>
            <a:ext cx="4937760" cy="33782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B85D685F-573A-434A-8283-8F69F9CB3915}" type="datetimeFigureOut">
              <a:rPr lang="ru-RU" smtClean="0"/>
              <a:t>26.05.2022</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6E7589C7-E96E-4891-BC91-6A5EBB13B35F}" type="slidenum">
              <a:rPr lang="ru-RU" smtClean="0"/>
              <a:t>‹#›</a:t>
            </a:fld>
            <a:endParaRPr lang="ru-RU"/>
          </a:p>
        </p:txBody>
      </p:sp>
    </p:spTree>
    <p:extLst>
      <p:ext uri="{BB962C8B-B14F-4D97-AF65-F5344CB8AC3E}">
        <p14:creationId xmlns:p14="http://schemas.microsoft.com/office/powerpoint/2010/main" val="2796436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B85D685F-573A-434A-8283-8F69F9CB3915}" type="datetimeFigureOut">
              <a:rPr lang="ru-RU" smtClean="0"/>
              <a:t>26.05.2022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6E7589C7-E96E-4891-BC91-6A5EBB13B35F}" type="slidenum">
              <a:rPr lang="ru-RU" smtClean="0"/>
              <a:t>‹#›</a:t>
            </a:fld>
            <a:endParaRPr lang="ru-RU"/>
          </a:p>
        </p:txBody>
      </p:sp>
    </p:spTree>
    <p:extLst>
      <p:ext uri="{BB962C8B-B14F-4D97-AF65-F5344CB8AC3E}">
        <p14:creationId xmlns:p14="http://schemas.microsoft.com/office/powerpoint/2010/main" val="528699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85D685F-573A-434A-8283-8F69F9CB3915}" type="datetimeFigureOut">
              <a:rPr lang="ru-RU" smtClean="0"/>
              <a:t>26.05.2022</a:t>
            </a:fld>
            <a:endParaRPr lang="ru-RU"/>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ru-RU"/>
          </a:p>
        </p:txBody>
      </p:sp>
      <p:sp>
        <p:nvSpPr>
          <p:cNvPr id="9" name="Slide Number Placeholder 8"/>
          <p:cNvSpPr>
            <a:spLocks noGrp="1"/>
          </p:cNvSpPr>
          <p:nvPr>
            <p:ph type="sldNum" sz="quarter" idx="12"/>
          </p:nvPr>
        </p:nvSpPr>
        <p:spPr/>
        <p:txBody>
          <a:bodyPr/>
          <a:lstStyle/>
          <a:p>
            <a:fld id="{6E7589C7-E96E-4891-BC91-6A5EBB13B35F}" type="slidenum">
              <a:rPr lang="ru-RU" smtClean="0"/>
              <a:t>‹#›</a:t>
            </a:fld>
            <a:endParaRPr lang="ru-RU"/>
          </a:p>
        </p:txBody>
      </p:sp>
    </p:spTree>
    <p:extLst>
      <p:ext uri="{BB962C8B-B14F-4D97-AF65-F5344CB8AC3E}">
        <p14:creationId xmlns:p14="http://schemas.microsoft.com/office/powerpoint/2010/main" val="2600929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ru-RU" smtClean="0"/>
              <a:t>Образец заголовка</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85D685F-573A-434A-8283-8F69F9CB3915}" type="datetimeFigureOut">
              <a:rPr lang="ru-RU" smtClean="0"/>
              <a:t>26.05.2022</a:t>
            </a:fld>
            <a:endParaRPr lang="ru-RU"/>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ru-RU"/>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E7589C7-E96E-4891-BC91-6A5EBB13B35F}" type="slidenum">
              <a:rPr lang="ru-RU" smtClean="0"/>
              <a:t>‹#›</a:t>
            </a:fld>
            <a:endParaRPr lang="ru-RU"/>
          </a:p>
        </p:txBody>
      </p:sp>
    </p:spTree>
    <p:extLst>
      <p:ext uri="{BB962C8B-B14F-4D97-AF65-F5344CB8AC3E}">
        <p14:creationId xmlns:p14="http://schemas.microsoft.com/office/powerpoint/2010/main" val="219750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85D685F-573A-434A-8283-8F69F9CB3915}" type="datetimeFigureOut">
              <a:rPr lang="ru-RU" smtClean="0"/>
              <a:t>26.05.2022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6E7589C7-E96E-4891-BC91-6A5EBB13B35F}" type="slidenum">
              <a:rPr lang="ru-RU" smtClean="0"/>
              <a:t>‹#›</a:t>
            </a:fld>
            <a:endParaRPr lang="ru-RU"/>
          </a:p>
        </p:txBody>
      </p:sp>
    </p:spTree>
    <p:extLst>
      <p:ext uri="{BB962C8B-B14F-4D97-AF65-F5344CB8AC3E}">
        <p14:creationId xmlns:p14="http://schemas.microsoft.com/office/powerpoint/2010/main" val="4050112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85D685F-573A-434A-8283-8F69F9CB3915}" type="datetimeFigureOut">
              <a:rPr lang="ru-RU" smtClean="0"/>
              <a:t>26.05.2022</a:t>
            </a:fld>
            <a:endParaRPr lang="ru-RU"/>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ru-RU"/>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E7589C7-E96E-4891-BC91-6A5EBB13B35F}" type="slidenum">
              <a:rPr lang="ru-RU" smtClean="0"/>
              <a:t>‹#›</a:t>
            </a:fld>
            <a:endParaRPr lang="ru-RU"/>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52582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pPr algn="r"/>
            <a:r>
              <a:rPr lang="en-US" dirty="0" smtClean="0"/>
              <a:t>Noise</a:t>
            </a:r>
            <a:endParaRPr lang="ru-RU" dirty="0"/>
          </a:p>
        </p:txBody>
      </p:sp>
      <p:sp>
        <p:nvSpPr>
          <p:cNvPr id="3" name="Подзаголовок 2"/>
          <p:cNvSpPr>
            <a:spLocks noGrp="1"/>
          </p:cNvSpPr>
          <p:nvPr>
            <p:ph type="subTitle" idx="1"/>
          </p:nvPr>
        </p:nvSpPr>
        <p:spPr/>
        <p:txBody>
          <a:bodyPr/>
          <a:lstStyle/>
          <a:p>
            <a:pPr algn="r"/>
            <a:r>
              <a:rPr lang="en-US" dirty="0" smtClean="0"/>
              <a:t>Made by Panyushin Daniil</a:t>
            </a:r>
          </a:p>
          <a:p>
            <a:pPr algn="r"/>
            <a:r>
              <a:rPr lang="en-US" dirty="0" smtClean="0"/>
              <a:t>Group 19</a:t>
            </a:r>
            <a:r>
              <a:rPr lang="ru-RU" dirty="0" smtClean="0"/>
              <a:t>Б12-пу</a:t>
            </a:r>
            <a:endParaRPr lang="ru-RU" dirty="0"/>
          </a:p>
        </p:txBody>
      </p:sp>
    </p:spTree>
    <p:extLst>
      <p:ext uri="{BB962C8B-B14F-4D97-AF65-F5344CB8AC3E}">
        <p14:creationId xmlns:p14="http://schemas.microsoft.com/office/powerpoint/2010/main" val="1658115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smtClean="0"/>
              <a:t>Noises around us</a:t>
            </a:r>
            <a:endParaRPr lang="ru-RU" dirty="0"/>
          </a:p>
        </p:txBody>
      </p:sp>
      <p:sp>
        <p:nvSpPr>
          <p:cNvPr id="3" name="Объект 2"/>
          <p:cNvSpPr>
            <a:spLocks noGrp="1"/>
          </p:cNvSpPr>
          <p:nvPr>
            <p:ph idx="1"/>
          </p:nvPr>
        </p:nvSpPr>
        <p:spPr>
          <a:xfrm>
            <a:off x="1097280" y="1845734"/>
            <a:ext cx="4763193" cy="4023360"/>
          </a:xfrm>
        </p:spPr>
        <p:txBody>
          <a:bodyPr/>
          <a:lstStyle/>
          <a:p>
            <a:pPr marL="201168" lvl="1" indent="0">
              <a:buNone/>
            </a:pPr>
            <a:r>
              <a:rPr lang="en-US" sz="2000" dirty="0" smtClean="0"/>
              <a:t>As most of us live in cities or towns we are surrounded with differed noises like:</a:t>
            </a:r>
          </a:p>
          <a:p>
            <a:pPr lvl="1"/>
            <a:r>
              <a:rPr lang="en-US" sz="2000" dirty="0"/>
              <a:t>m</a:t>
            </a:r>
            <a:r>
              <a:rPr lang="en-US" sz="2000" dirty="0" smtClean="0"/>
              <a:t>otors’ roar</a:t>
            </a:r>
          </a:p>
          <a:p>
            <a:pPr lvl="1"/>
            <a:r>
              <a:rPr lang="en-US" sz="2000" dirty="0"/>
              <a:t>sound of train </a:t>
            </a:r>
            <a:r>
              <a:rPr lang="en-US" sz="2000" dirty="0" smtClean="0"/>
              <a:t>wheels</a:t>
            </a:r>
            <a:endParaRPr lang="ru-RU" sz="2000" dirty="0" smtClean="0"/>
          </a:p>
          <a:p>
            <a:pPr lvl="1"/>
            <a:r>
              <a:rPr lang="en-US" sz="2000" dirty="0" smtClean="0"/>
              <a:t>music</a:t>
            </a:r>
          </a:p>
          <a:p>
            <a:pPr lvl="1"/>
            <a:r>
              <a:rPr lang="en-US" sz="2000" dirty="0" smtClean="0"/>
              <a:t>human voices and screams</a:t>
            </a:r>
          </a:p>
          <a:p>
            <a:pPr lvl="1"/>
            <a:r>
              <a:rPr lang="en-US" sz="2000" dirty="0"/>
              <a:t>dogs </a:t>
            </a:r>
            <a:r>
              <a:rPr lang="en-US" sz="2000" dirty="0" smtClean="0"/>
              <a:t>barking</a:t>
            </a:r>
            <a:endParaRPr lang="en-US" sz="2000" dirty="0"/>
          </a:p>
          <a:p>
            <a:pPr marL="201168" lvl="1" indent="0">
              <a:buNone/>
            </a:pPr>
            <a:r>
              <a:rPr lang="en-US" sz="2000" dirty="0" smtClean="0"/>
              <a:t>and so on.</a:t>
            </a:r>
          </a:p>
          <a:p>
            <a:pPr marL="201168" lvl="1" indent="0">
              <a:buNone/>
            </a:pPr>
            <a:endParaRPr lang="ru-RU" dirty="0"/>
          </a:p>
        </p:txBody>
      </p:sp>
      <p:pic>
        <p:nvPicPr>
          <p:cNvPr id="1028" name="Picture 4" descr="https://get.wallhere.com/photo/train-car-road-tracks-railway-red-light-building-skyscraper-cityscape-clouds-sky-poster-Empire-State-Building-Manhattan-New-York-City-USA-178067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60473" y="2185959"/>
            <a:ext cx="6000455" cy="3375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2886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smtClean="0"/>
              <a:t>Are noises harmful?</a:t>
            </a:r>
            <a:endParaRPr lang="ru-RU" dirty="0"/>
          </a:p>
        </p:txBody>
      </p:sp>
      <p:sp>
        <p:nvSpPr>
          <p:cNvPr id="3" name="Объект 2"/>
          <p:cNvSpPr>
            <a:spLocks noGrp="1"/>
          </p:cNvSpPr>
          <p:nvPr>
            <p:ph idx="1"/>
          </p:nvPr>
        </p:nvSpPr>
        <p:spPr/>
        <p:txBody>
          <a:bodyPr/>
          <a:lstStyle/>
          <a:p>
            <a:pPr marL="201168" lvl="1" indent="0">
              <a:buNone/>
            </a:pPr>
            <a:r>
              <a:rPr lang="en-US" dirty="0" smtClean="0"/>
              <a:t>	</a:t>
            </a:r>
            <a:r>
              <a:rPr lang="en-US" sz="2000" dirty="0" smtClean="0"/>
              <a:t>For some humans most of sounds that we don’t notice can be overwhelming. For example sounds of station </a:t>
            </a:r>
            <a:r>
              <a:rPr lang="en-US" sz="2000" dirty="0" smtClean="0"/>
              <a:t>ticket</a:t>
            </a:r>
            <a:r>
              <a:rPr lang="en-US" sz="2000" dirty="0"/>
              <a:t>s</a:t>
            </a:r>
            <a:r>
              <a:rPr lang="en-US" sz="2000" dirty="0" smtClean="0"/>
              <a:t> </a:t>
            </a:r>
            <a:r>
              <a:rPr lang="en-US" sz="2000" dirty="0" smtClean="0"/>
              <a:t>gate make them feel the same as usual human feels if he hears microphone feedback – most of us don’t like that sound. Such </a:t>
            </a:r>
            <a:r>
              <a:rPr lang="en-US" sz="2000" dirty="0"/>
              <a:t>people feels slight </a:t>
            </a:r>
            <a:r>
              <a:rPr lang="en-US" sz="2000" dirty="0" err="1"/>
              <a:t>pression</a:t>
            </a:r>
            <a:r>
              <a:rPr lang="en-US" sz="2000" dirty="0"/>
              <a:t> on </a:t>
            </a:r>
            <a:r>
              <a:rPr lang="en-US" sz="2000" dirty="0" smtClean="0"/>
              <a:t>their ears as a result of some noises. </a:t>
            </a:r>
          </a:p>
          <a:p>
            <a:pPr marL="201168" lvl="1" indent="0">
              <a:buNone/>
            </a:pPr>
            <a:r>
              <a:rPr lang="en-US" sz="2000" dirty="0"/>
              <a:t>	</a:t>
            </a:r>
            <a:r>
              <a:rPr lang="en-US" sz="2000" dirty="0" smtClean="0"/>
              <a:t>Of course </a:t>
            </a:r>
            <a:r>
              <a:rPr lang="en-US" sz="2000" dirty="0"/>
              <a:t>v</a:t>
            </a:r>
            <a:r>
              <a:rPr lang="en-US" sz="2000" dirty="0" smtClean="0"/>
              <a:t>arious </a:t>
            </a:r>
            <a:r>
              <a:rPr lang="en-US" sz="2000" dirty="0"/>
              <a:t>sounds have such an effect on some people. These can be high-frequency sounds or, conversely, low-frequency ones</a:t>
            </a:r>
            <a:r>
              <a:rPr lang="en-US" sz="2000" dirty="0" smtClean="0"/>
              <a:t>.</a:t>
            </a:r>
            <a:r>
              <a:rPr lang="ru-RU" sz="2000" dirty="0" smtClean="0"/>
              <a:t> </a:t>
            </a:r>
            <a:r>
              <a:rPr lang="en-US" sz="2000" dirty="0" smtClean="0"/>
              <a:t>The second ones are worse for people like above because th</a:t>
            </a:r>
            <a:r>
              <a:rPr lang="en-US" sz="2000" dirty="0"/>
              <a:t>e</a:t>
            </a:r>
            <a:r>
              <a:rPr lang="en-US" sz="2000" dirty="0" smtClean="0"/>
              <a:t>se noises travel long distances and its’s hard to abate them.</a:t>
            </a:r>
          </a:p>
          <a:p>
            <a:pPr marL="201168" lvl="1" indent="0">
              <a:buNone/>
            </a:pPr>
            <a:r>
              <a:rPr lang="en-US" sz="2000" dirty="0"/>
              <a:t>	</a:t>
            </a:r>
            <a:r>
              <a:rPr lang="en-US" sz="2000" dirty="0" smtClean="0"/>
              <a:t>Noises can </a:t>
            </a:r>
            <a:r>
              <a:rPr lang="en-US" sz="2000" dirty="0"/>
              <a:t>be not just uncomfortable </a:t>
            </a:r>
            <a:r>
              <a:rPr lang="en-US" sz="2000" dirty="0" smtClean="0"/>
              <a:t>but harmful. They can cause:</a:t>
            </a:r>
          </a:p>
          <a:p>
            <a:pPr lvl="1"/>
            <a:r>
              <a:rPr lang="en-US" sz="2000" dirty="0" smtClean="0"/>
              <a:t>Stress</a:t>
            </a:r>
          </a:p>
          <a:p>
            <a:pPr lvl="1"/>
            <a:r>
              <a:rPr lang="en-US" sz="2000" dirty="0" smtClean="0"/>
              <a:t>Cardio-vascular disorder as a result of mental problems</a:t>
            </a:r>
          </a:p>
          <a:p>
            <a:pPr marL="201168" lvl="1" indent="0">
              <a:buNone/>
            </a:pPr>
            <a:endParaRPr lang="en-US" dirty="0" smtClean="0"/>
          </a:p>
        </p:txBody>
      </p:sp>
    </p:spTree>
    <p:extLst>
      <p:ext uri="{BB962C8B-B14F-4D97-AF65-F5344CB8AC3E}">
        <p14:creationId xmlns:p14="http://schemas.microsoft.com/office/powerpoint/2010/main" val="3001169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smtClean="0"/>
              <a:t>Other point of view</a:t>
            </a:r>
            <a:endParaRPr lang="ru-RU" dirty="0"/>
          </a:p>
        </p:txBody>
      </p:sp>
      <p:sp>
        <p:nvSpPr>
          <p:cNvPr id="3" name="Объект 2"/>
          <p:cNvSpPr>
            <a:spLocks noGrp="1"/>
          </p:cNvSpPr>
          <p:nvPr>
            <p:ph idx="1"/>
          </p:nvPr>
        </p:nvSpPr>
        <p:spPr>
          <a:xfrm>
            <a:off x="1097280" y="1845733"/>
            <a:ext cx="5611091" cy="4363873"/>
          </a:xfrm>
        </p:spPr>
        <p:txBody>
          <a:bodyPr/>
          <a:lstStyle/>
          <a:p>
            <a:pPr marL="0" indent="0">
              <a:buNone/>
            </a:pPr>
            <a:r>
              <a:rPr lang="en-US" dirty="0" smtClean="0"/>
              <a:t>	</a:t>
            </a:r>
            <a:r>
              <a:rPr lang="en-US" dirty="0"/>
              <a:t>In other hand there are some people which can find pleasant sound that is annoying for others</a:t>
            </a:r>
            <a:r>
              <a:rPr lang="en-US" dirty="0" smtClean="0"/>
              <a:t>. It </a:t>
            </a:r>
            <a:r>
              <a:rPr lang="en-US" dirty="0" smtClean="0"/>
              <a:t>can </a:t>
            </a:r>
            <a:r>
              <a:rPr lang="en-US" dirty="0" smtClean="0"/>
              <a:t>be </a:t>
            </a:r>
            <a:r>
              <a:rPr lang="en-US" dirty="0" err="1" smtClean="0"/>
              <a:t>differend</a:t>
            </a:r>
            <a:r>
              <a:rPr lang="en-US" dirty="0"/>
              <a:t> sounds like scratching nails on the </a:t>
            </a:r>
            <a:r>
              <a:rPr lang="en-US" dirty="0" smtClean="0"/>
              <a:t>board</a:t>
            </a:r>
            <a:r>
              <a:rPr lang="ru-RU" dirty="0" smtClean="0"/>
              <a:t>.</a:t>
            </a:r>
            <a:endParaRPr lang="en-US" dirty="0"/>
          </a:p>
          <a:p>
            <a:pPr marL="0" indent="0">
              <a:buNone/>
            </a:pPr>
            <a:r>
              <a:rPr lang="en-US" dirty="0" smtClean="0"/>
              <a:t>	For most people loud noises make them feel uncomfortable. But sometimes loud sounds </a:t>
            </a:r>
            <a:r>
              <a:rPr lang="en-US" dirty="0" smtClean="0"/>
              <a:t>are</a:t>
            </a:r>
            <a:r>
              <a:rPr lang="en-US" dirty="0" smtClean="0"/>
              <a:t> </a:t>
            </a:r>
            <a:r>
              <a:rPr lang="en-US" dirty="0" smtClean="0"/>
              <a:t>good – they give us sense of belonging. Good example of such phenomenon is </a:t>
            </a:r>
            <a:r>
              <a:rPr lang="en-US" dirty="0" err="1" smtClean="0"/>
              <a:t>matatus</a:t>
            </a:r>
            <a:r>
              <a:rPr lang="en-US" dirty="0" smtClean="0"/>
              <a:t> in Kenya – brightly colored buses those are famous for loud music playing inside. It is almost like mobile party and everyone is invited! They make people feel sense of community because everyone listen to the same music unlike in cities in other countries where people use headphones to listen to their own music.</a:t>
            </a:r>
            <a:endParaRPr lang="ru-RU" dirty="0"/>
          </a:p>
          <a:p>
            <a:pPr marL="0" indent="0">
              <a:buNone/>
            </a:pPr>
            <a:endParaRPr lang="ru-RU" dirty="0"/>
          </a:p>
        </p:txBody>
      </p:sp>
      <p:pic>
        <p:nvPicPr>
          <p:cNvPr id="2050" name="Picture 2" descr="https://i.pinimg.com/originals/d5/d1/d7/d5d1d7d23c02d2f89b8fb26c834944a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0077" y="2136626"/>
            <a:ext cx="4327936" cy="3457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8999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smtClean="0"/>
              <a:t>Quiet design</a:t>
            </a:r>
            <a:endParaRPr lang="ru-RU" dirty="0"/>
          </a:p>
        </p:txBody>
      </p:sp>
      <p:sp>
        <p:nvSpPr>
          <p:cNvPr id="3" name="Объект 2"/>
          <p:cNvSpPr>
            <a:spLocks noGrp="1"/>
          </p:cNvSpPr>
          <p:nvPr>
            <p:ph idx="1"/>
          </p:nvPr>
        </p:nvSpPr>
        <p:spPr>
          <a:xfrm>
            <a:off x="1097280" y="1845734"/>
            <a:ext cx="5960225" cy="4023360"/>
          </a:xfrm>
        </p:spPr>
        <p:txBody>
          <a:bodyPr/>
          <a:lstStyle/>
          <a:p>
            <a:pPr marL="201168" lvl="1" indent="0">
              <a:buNone/>
            </a:pPr>
            <a:r>
              <a:rPr lang="en-US" dirty="0" smtClean="0"/>
              <a:t>	</a:t>
            </a:r>
            <a:r>
              <a:rPr lang="en-US" sz="2000" dirty="0" smtClean="0"/>
              <a:t>Some places are designed to be quieter than usual analogs. Good example of such architecture is Westminster station of London underground.</a:t>
            </a:r>
          </a:p>
          <a:p>
            <a:pPr marL="201168" lvl="1" indent="0">
              <a:buNone/>
            </a:pPr>
            <a:r>
              <a:rPr lang="en-US" sz="2000" dirty="0"/>
              <a:t>	 </a:t>
            </a:r>
            <a:r>
              <a:rPr lang="en-US" sz="2000" dirty="0" smtClean="0"/>
              <a:t>On </a:t>
            </a:r>
            <a:r>
              <a:rPr lang="en-US" sz="2000" dirty="0"/>
              <a:t>the walls of the station </a:t>
            </a:r>
            <a:r>
              <a:rPr lang="en-US" sz="2000" dirty="0" smtClean="0"/>
              <a:t>it’s possible to see perforated acoustic panels those absorb noise. There is also special floor construction that also absorbs noise.</a:t>
            </a:r>
          </a:p>
          <a:p>
            <a:pPr marL="201168" lvl="1" indent="0">
              <a:buNone/>
            </a:pPr>
            <a:r>
              <a:rPr lang="en-US" sz="2000" dirty="0"/>
              <a:t>	</a:t>
            </a:r>
            <a:r>
              <a:rPr lang="en-US" sz="2000" dirty="0" smtClean="0"/>
              <a:t>In this station </a:t>
            </a:r>
            <a:r>
              <a:rPr lang="en-US" sz="2000" dirty="0"/>
              <a:t>people can talk to each other without raising their </a:t>
            </a:r>
            <a:r>
              <a:rPr lang="en-US" sz="2000" dirty="0" smtClean="0"/>
              <a:t>voices</a:t>
            </a:r>
            <a:r>
              <a:rPr lang="ru-RU" sz="2000" dirty="0"/>
              <a:t>.</a:t>
            </a:r>
          </a:p>
        </p:txBody>
      </p:sp>
      <p:pic>
        <p:nvPicPr>
          <p:cNvPr id="3074" name="Picture 2" descr="https://i.pinimg.com/originals/f6/1b/96/f61b96bbb8e21d28b5418c72a72e7166.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57505" y="2315539"/>
            <a:ext cx="4781007" cy="308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3408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smtClean="0"/>
              <a:t>Effect of sound on us while eating or drinking</a:t>
            </a:r>
            <a:endParaRPr lang="ru-RU" dirty="0"/>
          </a:p>
        </p:txBody>
      </p:sp>
      <p:sp>
        <p:nvSpPr>
          <p:cNvPr id="3" name="Объект 2"/>
          <p:cNvSpPr>
            <a:spLocks noGrp="1"/>
          </p:cNvSpPr>
          <p:nvPr>
            <p:ph idx="1"/>
          </p:nvPr>
        </p:nvSpPr>
        <p:spPr>
          <a:xfrm>
            <a:off x="1097280" y="1845734"/>
            <a:ext cx="5090160" cy="4023360"/>
          </a:xfrm>
        </p:spPr>
        <p:txBody>
          <a:bodyPr/>
          <a:lstStyle/>
          <a:p>
            <a:pPr marL="201168" lvl="1" indent="0">
              <a:buNone/>
            </a:pPr>
            <a:r>
              <a:rPr lang="en-US" sz="2000" dirty="0"/>
              <a:t>	</a:t>
            </a:r>
            <a:r>
              <a:rPr lang="en-US" sz="2000" dirty="0" smtClean="0"/>
              <a:t>Psychologists </a:t>
            </a:r>
            <a:r>
              <a:rPr lang="en-US" sz="2000" dirty="0"/>
              <a:t>say that </a:t>
            </a:r>
            <a:r>
              <a:rPr lang="en-US" sz="2000" dirty="0" smtClean="0"/>
              <a:t>right music has </a:t>
            </a:r>
            <a:r>
              <a:rPr lang="en-US" sz="2000" dirty="0"/>
              <a:t>a serious effect on our </a:t>
            </a:r>
            <a:r>
              <a:rPr lang="en-US" sz="2000" dirty="0" smtClean="0"/>
              <a:t>appetite</a:t>
            </a:r>
            <a:r>
              <a:rPr lang="ru-RU" sz="2000" dirty="0" smtClean="0"/>
              <a:t>. </a:t>
            </a:r>
            <a:r>
              <a:rPr lang="en-US" sz="2000" dirty="0" smtClean="0"/>
              <a:t>So, Italian music makes us want to eat pasta or something like that, </a:t>
            </a:r>
            <a:r>
              <a:rPr lang="en-US" sz="2000" dirty="0"/>
              <a:t>French music </a:t>
            </a:r>
            <a:r>
              <a:rPr lang="en-US" sz="2000" dirty="0" smtClean="0"/>
              <a:t>provokes</a:t>
            </a:r>
            <a:r>
              <a:rPr lang="ru-RU" sz="2000" dirty="0" smtClean="0"/>
              <a:t> </a:t>
            </a:r>
            <a:r>
              <a:rPr lang="en-US" sz="2000" dirty="0" smtClean="0"/>
              <a:t>us to drink </a:t>
            </a:r>
            <a:r>
              <a:rPr lang="en-US" sz="2000" dirty="0" smtClean="0"/>
              <a:t>vine </a:t>
            </a:r>
            <a:r>
              <a:rPr lang="en-US" sz="2000" dirty="0" smtClean="0"/>
              <a:t>with cheese </a:t>
            </a:r>
            <a:r>
              <a:rPr lang="en-US" sz="2000" dirty="0"/>
              <a:t>and </a:t>
            </a:r>
            <a:r>
              <a:rPr lang="en-US" sz="2000" dirty="0" smtClean="0"/>
              <a:t>baguette</a:t>
            </a:r>
            <a:r>
              <a:rPr lang="ru-RU" sz="2000" dirty="0" smtClean="0"/>
              <a:t>.</a:t>
            </a:r>
            <a:r>
              <a:rPr lang="en-US" sz="2000" dirty="0" smtClean="0"/>
              <a:t> In most restaurants always playing calm music no matter in what part of it you are.</a:t>
            </a:r>
          </a:p>
          <a:p>
            <a:pPr marL="201168" lvl="1" indent="0">
              <a:buNone/>
            </a:pPr>
            <a:r>
              <a:rPr lang="en-US" sz="2200" dirty="0"/>
              <a:t>	</a:t>
            </a:r>
            <a:endParaRPr lang="ru-RU" dirty="0"/>
          </a:p>
        </p:txBody>
      </p:sp>
      <p:pic>
        <p:nvPicPr>
          <p:cNvPr id="4098" name="Picture 2" descr="https://www.boatel.ca/wp-content/uploads/Terrace-with-doors-open-resize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4887" y="2128058"/>
            <a:ext cx="4610793" cy="3458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2697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smtClean="0"/>
              <a:t>Noise level of our living places</a:t>
            </a:r>
            <a:endParaRPr lang="ru-RU" dirty="0"/>
          </a:p>
        </p:txBody>
      </p:sp>
      <p:sp>
        <p:nvSpPr>
          <p:cNvPr id="3" name="Объект 2"/>
          <p:cNvSpPr>
            <a:spLocks noGrp="1"/>
          </p:cNvSpPr>
          <p:nvPr>
            <p:ph idx="1"/>
          </p:nvPr>
        </p:nvSpPr>
        <p:spPr>
          <a:xfrm>
            <a:off x="1097280" y="1845734"/>
            <a:ext cx="5619404" cy="4023360"/>
          </a:xfrm>
        </p:spPr>
        <p:txBody>
          <a:bodyPr/>
          <a:lstStyle/>
          <a:p>
            <a:pPr marL="201168" lvl="1" indent="0">
              <a:buNone/>
            </a:pPr>
            <a:r>
              <a:rPr lang="en-US" dirty="0" smtClean="0"/>
              <a:t>	</a:t>
            </a:r>
            <a:r>
              <a:rPr lang="en-US" sz="2000" dirty="0" smtClean="0"/>
              <a:t>In the past wealthy people lived in quieter suburbs and poorer people lived in city those are louder. But now wealthy people returns back to city because of some reasons.</a:t>
            </a:r>
          </a:p>
          <a:p>
            <a:pPr marL="201168" lvl="1" indent="0">
              <a:buNone/>
            </a:pPr>
            <a:r>
              <a:rPr lang="en-US" sz="2000" dirty="0"/>
              <a:t>	</a:t>
            </a:r>
            <a:r>
              <a:rPr lang="en-US" sz="2000" dirty="0" smtClean="0"/>
              <a:t>In big cities there are high rise candles those are far from the ground and it’s possible not to hear street sounds from in them.</a:t>
            </a:r>
          </a:p>
          <a:p>
            <a:pPr marL="201168" lvl="1" indent="0">
              <a:buNone/>
            </a:pPr>
            <a:r>
              <a:rPr lang="en-US" sz="2000" dirty="0"/>
              <a:t>	</a:t>
            </a:r>
            <a:r>
              <a:rPr lang="en-US" sz="2000" dirty="0" smtClean="0"/>
              <a:t>Another reason is airports – </a:t>
            </a:r>
            <a:r>
              <a:rPr lang="en-US" sz="2000" dirty="0" err="1" smtClean="0"/>
              <a:t>nowdays</a:t>
            </a:r>
            <a:r>
              <a:rPr lang="en-US" sz="2000" dirty="0" smtClean="0"/>
              <a:t> all big cities have airports those are situated near the city – in suburbs. Such situation raises noise level of people in suburbs because planes always flying</a:t>
            </a:r>
            <a:r>
              <a:rPr lang="ru-RU" sz="2000" dirty="0" smtClean="0"/>
              <a:t> </a:t>
            </a:r>
            <a:r>
              <a:rPr lang="en-US" sz="2000" dirty="0" smtClean="0"/>
              <a:t>over their houses.</a:t>
            </a:r>
            <a:endParaRPr lang="en-US" dirty="0" smtClean="0"/>
          </a:p>
        </p:txBody>
      </p:sp>
      <p:pic>
        <p:nvPicPr>
          <p:cNvPr id="5122" name="Picture 2" descr="https://dic.academic.ru/pictures/wiki/files/77/Moorabbin_Airport_overview_Vab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8637" y="2310938"/>
            <a:ext cx="4542229" cy="3029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6056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smtClean="0"/>
              <a:t>Questions to the audience</a:t>
            </a:r>
            <a:endParaRPr lang="ru-RU" dirty="0"/>
          </a:p>
        </p:txBody>
      </p:sp>
      <p:sp>
        <p:nvSpPr>
          <p:cNvPr id="3" name="Объект 2"/>
          <p:cNvSpPr>
            <a:spLocks noGrp="1"/>
          </p:cNvSpPr>
          <p:nvPr>
            <p:ph idx="1"/>
          </p:nvPr>
        </p:nvSpPr>
        <p:spPr/>
        <p:txBody>
          <a:bodyPr/>
          <a:lstStyle/>
          <a:p>
            <a:pPr lvl="1"/>
            <a:r>
              <a:rPr lang="en-US" dirty="0" smtClean="0"/>
              <a:t>Do you have some </a:t>
            </a:r>
            <a:r>
              <a:rPr lang="en-US" dirty="0"/>
              <a:t>problems with noise </a:t>
            </a:r>
            <a:r>
              <a:rPr lang="en-US" dirty="0" smtClean="0"/>
              <a:t>perception?</a:t>
            </a:r>
          </a:p>
          <a:p>
            <a:pPr lvl="1"/>
            <a:r>
              <a:rPr lang="en-US" dirty="0" smtClean="0"/>
              <a:t>When was the last time you felt sense of community when you heard some noises?</a:t>
            </a:r>
          </a:p>
          <a:p>
            <a:pPr lvl="1"/>
            <a:r>
              <a:rPr lang="en-US" dirty="0" smtClean="0"/>
              <a:t>Have you ever been to quiet subway station?</a:t>
            </a:r>
          </a:p>
          <a:p>
            <a:pPr lvl="1"/>
            <a:r>
              <a:rPr lang="en-US" dirty="0"/>
              <a:t>Is it noisy in the place where you are live?</a:t>
            </a:r>
          </a:p>
          <a:p>
            <a:pPr lvl="1"/>
            <a:r>
              <a:rPr lang="en-US" dirty="0" smtClean="0"/>
              <a:t>How many planes fly over your house every day?</a:t>
            </a:r>
            <a:endParaRPr lang="ru-RU" dirty="0"/>
          </a:p>
        </p:txBody>
      </p:sp>
    </p:spTree>
    <p:extLst>
      <p:ext uri="{BB962C8B-B14F-4D97-AF65-F5344CB8AC3E}">
        <p14:creationId xmlns:p14="http://schemas.microsoft.com/office/powerpoint/2010/main" val="946911200"/>
      </p:ext>
    </p:extLst>
  </p:cSld>
  <p:clrMapOvr>
    <a:masterClrMapping/>
  </p:clrMapOvr>
</p:sld>
</file>

<file path=ppt/theme/theme1.xml><?xml version="1.0" encoding="utf-8"?>
<a:theme xmlns:a="http://schemas.openxmlformats.org/drawingml/2006/main" name="Ретро">
  <a:themeElements>
    <a:clrScheme name="Фиолетовый">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Ретр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Ретр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200</TotalTime>
  <Words>130</Words>
  <Application>Microsoft Office PowerPoint</Application>
  <PresentationFormat>Широкоэкранный</PresentationFormat>
  <Paragraphs>37</Paragraphs>
  <Slides>8</Slides>
  <Notes>0</Notes>
  <HiddenSlides>0</HiddenSlides>
  <MMClips>0</MMClips>
  <ScaleCrop>false</ScaleCrop>
  <HeadingPairs>
    <vt:vector size="6" baseType="variant">
      <vt:variant>
        <vt:lpstr>Использованные шрифты</vt:lpstr>
      </vt:variant>
      <vt:variant>
        <vt:i4>2</vt:i4>
      </vt:variant>
      <vt:variant>
        <vt:lpstr>Тема</vt:lpstr>
      </vt:variant>
      <vt:variant>
        <vt:i4>1</vt:i4>
      </vt:variant>
      <vt:variant>
        <vt:lpstr>Заголовки слайдов</vt:lpstr>
      </vt:variant>
      <vt:variant>
        <vt:i4>8</vt:i4>
      </vt:variant>
    </vt:vector>
  </HeadingPairs>
  <TitlesOfParts>
    <vt:vector size="11" baseType="lpstr">
      <vt:lpstr>Calibri</vt:lpstr>
      <vt:lpstr>Calibri Light</vt:lpstr>
      <vt:lpstr>Ретро</vt:lpstr>
      <vt:lpstr>Noise</vt:lpstr>
      <vt:lpstr>Noises around us</vt:lpstr>
      <vt:lpstr>Are noises harmful?</vt:lpstr>
      <vt:lpstr>Other point of view</vt:lpstr>
      <vt:lpstr>Quiet design</vt:lpstr>
      <vt:lpstr>Effect of sound on us while eating or drinking</vt:lpstr>
      <vt:lpstr>Noise level of our living places</vt:lpstr>
      <vt:lpstr>Questions to the audience</vt:lpstr>
    </vt:vector>
  </TitlesOfParts>
  <Company>SPecialiST RePack</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Учетная запись Майкрософт</dc:creator>
  <cp:lastModifiedBy>Учетная запись Майкрософт</cp:lastModifiedBy>
  <cp:revision>20</cp:revision>
  <dcterms:created xsi:type="dcterms:W3CDTF">2022-05-25T10:40:15Z</dcterms:created>
  <dcterms:modified xsi:type="dcterms:W3CDTF">2022-05-26T13:15:44Z</dcterms:modified>
</cp:coreProperties>
</file>