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94" r:id="rId3"/>
    <p:sldId id="29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92"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3"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5B759-05F5-3CE3-794C-ED888ED74537}" v="396" dt="2022-05-26T00:51:26.444"/>
    <p1510:client id="{9EB0CB30-605E-4212-BB3E-82C48827997E}" v="1469" dt="2022-05-26T00:02:39.044"/>
    <p1510:client id="{FA6EEC1F-3CF3-9E01-037E-EADF0097F8A3}" v="328" dt="2022-05-26T01:33:23.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2" autoAdjust="0"/>
    <p:restoredTop sz="96400" autoAdjust="0"/>
  </p:normalViewPr>
  <p:slideViewPr>
    <p:cSldViewPr snapToGrid="0">
      <p:cViewPr varScale="1">
        <p:scale>
          <a:sx n="115" d="100"/>
          <a:sy n="115"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4C9464-AF6D-4304-80B2-883BCBC66A7A}" type="datetimeFigureOut">
              <a:rPr lang="ru-RU" smtClean="0"/>
              <a:t>26.05.2022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57129B-A7CB-4AD7-A0E2-2CBEF66E2F36}" type="slidenum">
              <a:rPr lang="ru-RU" smtClean="0"/>
              <a:t>‹#›</a:t>
            </a:fld>
            <a:endParaRPr lang="ru-RU"/>
          </a:p>
        </p:txBody>
      </p:sp>
    </p:spTree>
    <p:extLst>
      <p:ext uri="{BB962C8B-B14F-4D97-AF65-F5344CB8AC3E}">
        <p14:creationId xmlns:p14="http://schemas.microsoft.com/office/powerpoint/2010/main" val="587379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9A354-0D31-49FA-A147-D760C759A3AA}" type="datetimeFigureOut">
              <a:t>26.05.2022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AEB79-C1D6-4320-806F-C9E25DB39C92}" type="slidenum">
              <a:t>‹#›</a:t>
            </a:fld>
            <a:endParaRPr lang="ru-RU"/>
          </a:p>
        </p:txBody>
      </p:sp>
    </p:spTree>
    <p:extLst>
      <p:ext uri="{BB962C8B-B14F-4D97-AF65-F5344CB8AC3E}">
        <p14:creationId xmlns:p14="http://schemas.microsoft.com/office/powerpoint/2010/main" val="189734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0CFF40A0-60ED-4000-3039-DE6A7604E2D2&amp;wdEnableRoaming=1&amp;wdODB=1&amp;fs=1100652&amp;hid=0CFF40A0-60ED-4000-3039-DE6A7604E2D2&amp;usid=5a65b759-05f5-3ce3-794c-ed888ed74537&amp;fileGetUrlBool=true#sdfootnote1sy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0CFF40A0-60ED-4000-3039-DE6A7604E2D2&amp;wdEnableRoaming=1&amp;wdODB=1&amp;fs=1100652&amp;hid=0CFF40A0-60ED-4000-3039-DE6A7604E2D2&amp;usid=5a65b759-05f5-3ce3-794c-ed888ed74537&amp;fileGetUrlBool=true#sdfootnote1anc"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1sy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2anc" TargetMode="External"/><Relationship Id="rId5"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1anc" TargetMode="External"/><Relationship Id="rId4"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2sy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1sym"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2anc" TargetMode="External"/><Relationship Id="rId5"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1anc" TargetMode="External"/><Relationship Id="rId4"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2sym"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2anc" TargetMode="External"/><Relationship Id="rId3"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1sym" TargetMode="External"/><Relationship Id="rId7"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1anc"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4sym" TargetMode="External"/><Relationship Id="rId5"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3sym" TargetMode="External"/><Relationship Id="rId10"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4anc" TargetMode="External"/><Relationship Id="rId4"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2sym" TargetMode="External"/><Relationship Id="rId9"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fileName=%D0%9F%D1%80%D0%B5%D0%B7%D0%B5%D0%BD%D1%82%D0%B0%D1%86%D0%B8%D1%8F.pptx&amp;wdoverrides=devicepixelratio:1,RenderGifSlideShow:true&amp;ui=ru-RU&amp;rs=ru-RU&amp;mscc=1&amp;wdOrigin=Other&amp;postMessageToken=A00141A0-5084-4000-57AF-446DD6623114&amp;wdEnableRoaming=1&amp;wdODB=1&amp;fs=1266685&amp;hid=A00141A0-5084-4000-57AF-446DD6623114&amp;usid=fa6eec1f-3cf3-9e01-037e-eadf0097f8a3&amp;fileGetUrlBool=true#sdfootnote3anc"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1sy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1anc"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2sy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3anc" TargetMode="External"/><Relationship Id="rId5"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2anc" TargetMode="External"/><Relationship Id="rId4"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3sym"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3anc" TargetMode="External"/><Relationship Id="rId3"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1sym" TargetMode="External"/><Relationship Id="rId7"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2anc"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1anc" TargetMode="External"/><Relationship Id="rId5"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3sym" TargetMode="External"/><Relationship Id="rId4"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2sy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1sy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1anc"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4anc" TargetMode="External"/><Relationship Id="rId3"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2sym" TargetMode="External"/><Relationship Id="rId7"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3anc"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2anc" TargetMode="External"/><Relationship Id="rId5"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4sym" TargetMode="External"/><Relationship Id="rId4" Type="http://schemas.openxmlformats.org/officeDocument/2006/relationships/hyperlink" Target="https://euc-powerpoint.officeapps.live.com/pods/ppt.aspx?wdPodsUrl=https://euc-powerpoint.officeapps.live.com/pods/&amp;wdPopsUrl=https://euc-powerpoint.officeapps.live.com/&amp;fastBoot=true&amp;sw=1532&amp;sh=796&amp;thPanel=849&amp;ro=false&amp;sftc=1&amp;NoAuth=1&amp;jsApi=1&amp;jsapiver=v1&amp;wdOrigin=OFFICECOM-WEB.START.NEW-INSTANT&amp;wdoverrides=devicepixelratio:1,RenderGifSlideShow:true&amp;ui=ru-RU&amp;rs=ru-RU&amp;mscc=1&amp;postMessageToken=ABF540A0-200F-4000-57AF-44333DCD8995&amp;wdEnableRoaming=1&amp;wdODB=1&amp;new=1&amp;hid=ABF540A0-200F-4000-57AF-44333DCD8995&amp;usid=9eb0cb30-605e-4212-bb3e-82c48827997e&amp;fileGetUrlBool=false#sdfootnote3sy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86AEB79-C1D6-4320-806F-C9E25DB39C92}" type="slidenum">
              <a:rPr lang="ru-RU" smtClean="0"/>
              <a:t>1</a:t>
            </a:fld>
            <a:endParaRPr lang="ru-RU"/>
          </a:p>
        </p:txBody>
      </p:sp>
    </p:spTree>
    <p:extLst>
      <p:ext uri="{BB962C8B-B14F-4D97-AF65-F5344CB8AC3E}">
        <p14:creationId xmlns:p14="http://schemas.microsoft.com/office/powerpoint/2010/main" val="3408683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Стоит</a:t>
            </a:r>
            <a:r>
              <a:rPr lang="en-US" dirty="0"/>
              <a:t> </a:t>
            </a:r>
            <a:r>
              <a:rPr lang="en-US" dirty="0" err="1"/>
              <a:t>ещё</a:t>
            </a:r>
            <a:r>
              <a:rPr lang="en-US" dirty="0"/>
              <a:t> </a:t>
            </a:r>
            <a:r>
              <a:rPr lang="en-US" dirty="0" err="1"/>
              <a:t>раз</a:t>
            </a:r>
            <a:r>
              <a:rPr lang="en-US" dirty="0"/>
              <a:t> </a:t>
            </a:r>
            <a:r>
              <a:rPr lang="en-US" dirty="0" err="1"/>
              <a:t>упомянуть</a:t>
            </a:r>
            <a:r>
              <a:rPr lang="en-US" dirty="0"/>
              <a:t>, </a:t>
            </a:r>
            <a:r>
              <a:rPr lang="en-US" dirty="0" err="1"/>
              <a:t>что</a:t>
            </a:r>
            <a:r>
              <a:rPr lang="en-US" dirty="0"/>
              <a:t> </a:t>
            </a:r>
            <a:r>
              <a:rPr lang="en-US" dirty="0" err="1"/>
              <a:t>выбор</a:t>
            </a:r>
            <a:r>
              <a:rPr lang="en-US" dirty="0"/>
              <a:t> СУБД в </a:t>
            </a:r>
            <a:r>
              <a:rPr lang="en-US" dirty="0" err="1"/>
              <a:t>первую</a:t>
            </a:r>
            <a:r>
              <a:rPr lang="en-US" dirty="0"/>
              <a:t> </a:t>
            </a:r>
            <a:r>
              <a:rPr lang="en-US" dirty="0" err="1"/>
              <a:t>очередь</a:t>
            </a:r>
            <a:r>
              <a:rPr lang="en-US" dirty="0"/>
              <a:t> </a:t>
            </a:r>
            <a:r>
              <a:rPr lang="en-US" dirty="0" err="1"/>
              <a:t>зависит</a:t>
            </a:r>
            <a:r>
              <a:rPr lang="en-US" dirty="0"/>
              <a:t> </a:t>
            </a:r>
            <a:r>
              <a:rPr lang="en-US" dirty="0" err="1"/>
              <a:t>от</a:t>
            </a:r>
            <a:r>
              <a:rPr lang="en-US" dirty="0"/>
              <a:t> </a:t>
            </a:r>
            <a:r>
              <a:rPr lang="en-US" dirty="0" err="1"/>
              <a:t>специфики</a:t>
            </a:r>
            <a:r>
              <a:rPr lang="en-US" dirty="0"/>
              <a:t> </a:t>
            </a:r>
            <a:r>
              <a:rPr lang="en-US" dirty="0" err="1"/>
              <a:t>приложения</a:t>
            </a:r>
            <a:r>
              <a:rPr lang="en-US" dirty="0"/>
              <a:t> и </a:t>
            </a:r>
            <a:r>
              <a:rPr lang="en-US" dirty="0" err="1"/>
              <a:t>тех</a:t>
            </a:r>
            <a:r>
              <a:rPr lang="en-US" dirty="0"/>
              <a:t> </a:t>
            </a:r>
            <a:r>
              <a:rPr lang="en-US" dirty="0" err="1"/>
              <a:t>данных</a:t>
            </a:r>
            <a:r>
              <a:rPr lang="en-US" dirty="0"/>
              <a:t>, с </a:t>
            </a:r>
            <a:r>
              <a:rPr lang="en-US" dirty="0" err="1"/>
              <a:t>которыми</a:t>
            </a:r>
            <a:r>
              <a:rPr lang="en-US" dirty="0"/>
              <a:t> </a:t>
            </a:r>
            <a:r>
              <a:rPr lang="en-US" dirty="0" err="1"/>
              <a:t>ему</a:t>
            </a:r>
            <a:r>
              <a:rPr lang="en-US" dirty="0"/>
              <a:t> </a:t>
            </a:r>
            <a:r>
              <a:rPr lang="en-US" dirty="0" err="1"/>
              <a:t>придётся</a:t>
            </a:r>
            <a:r>
              <a:rPr lang="en-US" dirty="0"/>
              <a:t> </a:t>
            </a:r>
            <a:r>
              <a:rPr lang="en-US" dirty="0" err="1"/>
              <a:t>работать</a:t>
            </a:r>
            <a:r>
              <a:rPr lang="en-US" dirty="0"/>
              <a:t>. </a:t>
            </a:r>
            <a:endParaRPr lang="ru-RU" dirty="0"/>
          </a:p>
          <a:p>
            <a:r>
              <a:rPr lang="en-US" dirty="0" err="1"/>
              <a:t>Рассмотрев</a:t>
            </a:r>
            <a:r>
              <a:rPr lang="en-US" dirty="0"/>
              <a:t> </a:t>
            </a:r>
            <a:r>
              <a:rPr lang="en-US" dirty="0" err="1"/>
              <a:t>все</a:t>
            </a:r>
            <a:r>
              <a:rPr lang="en-US" dirty="0"/>
              <a:t> </a:t>
            </a:r>
            <a:r>
              <a:rPr lang="en-US" dirty="0" err="1"/>
              <a:t>типы</a:t>
            </a:r>
            <a:r>
              <a:rPr lang="en-US" dirty="0"/>
              <a:t> </a:t>
            </a:r>
            <a:r>
              <a:rPr lang="en-US" dirty="0" err="1"/>
              <a:t>баз</a:t>
            </a:r>
            <a:r>
              <a:rPr lang="en-US" dirty="0"/>
              <a:t> </a:t>
            </a:r>
            <a:r>
              <a:rPr lang="en-US" dirty="0" err="1"/>
              <a:t>данных</a:t>
            </a:r>
            <a:r>
              <a:rPr lang="en-US" dirty="0"/>
              <a:t> </a:t>
            </a:r>
            <a:r>
              <a:rPr lang="en-US" dirty="0" err="1"/>
              <a:t>из</a:t>
            </a:r>
            <a:r>
              <a:rPr lang="en-US" dirty="0"/>
              <a:t> </a:t>
            </a:r>
            <a:r>
              <a:rPr lang="en-US" dirty="0" err="1"/>
              <a:t>приведённой</a:t>
            </a:r>
            <a:r>
              <a:rPr lang="en-US" dirty="0"/>
              <a:t> </a:t>
            </a:r>
            <a:r>
              <a:rPr lang="en-US" dirty="0" err="1"/>
              <a:t>выше</a:t>
            </a:r>
            <a:r>
              <a:rPr lang="en-US" dirty="0"/>
              <a:t> </a:t>
            </a:r>
            <a:r>
              <a:rPr lang="en-US" dirty="0" err="1"/>
              <a:t>классификации</a:t>
            </a:r>
            <a:r>
              <a:rPr lang="en-US" dirty="0"/>
              <a:t>, </a:t>
            </a:r>
            <a:r>
              <a:rPr lang="en-US" dirty="0" err="1"/>
              <a:t>был</a:t>
            </a:r>
            <a:r>
              <a:rPr lang="en-US" dirty="0"/>
              <a:t> </a:t>
            </a:r>
            <a:r>
              <a:rPr lang="en-US" dirty="0" err="1"/>
              <a:t>сделан</a:t>
            </a:r>
            <a:r>
              <a:rPr lang="en-US" dirty="0"/>
              <a:t> </a:t>
            </a:r>
            <a:r>
              <a:rPr lang="en-US" dirty="0" err="1"/>
              <a:t>выбор</a:t>
            </a:r>
            <a:r>
              <a:rPr lang="en-US" dirty="0"/>
              <a:t> в </a:t>
            </a:r>
            <a:r>
              <a:rPr lang="en-US" dirty="0" err="1"/>
              <a:t>пользу</a:t>
            </a:r>
            <a:r>
              <a:rPr lang="en-US" dirty="0"/>
              <a:t> </a:t>
            </a:r>
            <a:r>
              <a:rPr lang="en-US" dirty="0" err="1"/>
              <a:t>документоориентированной</a:t>
            </a:r>
            <a:r>
              <a:rPr lang="en-US" dirty="0"/>
              <a:t> СУБД. </a:t>
            </a:r>
            <a:r>
              <a:rPr lang="en-US" dirty="0" err="1"/>
              <a:t>Это</a:t>
            </a:r>
            <a:r>
              <a:rPr lang="en-US" dirty="0"/>
              <a:t> </a:t>
            </a:r>
            <a:r>
              <a:rPr lang="en-US" dirty="0" err="1"/>
              <a:t>решение</a:t>
            </a:r>
            <a:r>
              <a:rPr lang="en-US" dirty="0"/>
              <a:t> </a:t>
            </a:r>
            <a:r>
              <a:rPr lang="en-US" dirty="0" err="1"/>
              <a:t>обусловлено</a:t>
            </a:r>
            <a:r>
              <a:rPr lang="en-US" dirty="0"/>
              <a:t> </a:t>
            </a:r>
            <a:r>
              <a:rPr lang="en-US" dirty="0" err="1"/>
              <a:t>тем</a:t>
            </a:r>
            <a:r>
              <a:rPr lang="en-US" dirty="0"/>
              <a:t>, </a:t>
            </a:r>
            <a:r>
              <a:rPr lang="en-US" dirty="0" err="1"/>
              <a:t>что</a:t>
            </a:r>
            <a:r>
              <a:rPr lang="en-US" dirty="0"/>
              <a:t> </a:t>
            </a:r>
            <a:r>
              <a:rPr lang="en-US" dirty="0" err="1"/>
              <a:t>наше</a:t>
            </a:r>
            <a:r>
              <a:rPr lang="en-US" dirty="0"/>
              <a:t> </a:t>
            </a:r>
            <a:r>
              <a:rPr lang="en-US" dirty="0" err="1"/>
              <a:t>приложение</a:t>
            </a:r>
            <a:r>
              <a:rPr lang="en-US" dirty="0"/>
              <a:t> </a:t>
            </a:r>
            <a:r>
              <a:rPr lang="en-US" dirty="0" err="1"/>
              <a:t>будет</a:t>
            </a:r>
            <a:r>
              <a:rPr lang="en-US" dirty="0"/>
              <a:t> </a:t>
            </a:r>
            <a:r>
              <a:rPr lang="en-US" dirty="0" err="1"/>
              <a:t>собирать</a:t>
            </a:r>
            <a:r>
              <a:rPr lang="en-US" dirty="0"/>
              <a:t> </a:t>
            </a:r>
            <a:r>
              <a:rPr lang="en-US" dirty="0" err="1"/>
              <a:t>статистику</a:t>
            </a:r>
            <a:r>
              <a:rPr lang="en-US" dirty="0"/>
              <a:t> </a:t>
            </a:r>
            <a:r>
              <a:rPr lang="en-US" dirty="0" err="1"/>
              <a:t>по</a:t>
            </a:r>
            <a:r>
              <a:rPr lang="en-US" dirty="0"/>
              <a:t> </a:t>
            </a:r>
            <a:r>
              <a:rPr lang="en-US" dirty="0" err="1"/>
              <a:t>большому</a:t>
            </a:r>
            <a:r>
              <a:rPr lang="en-US" dirty="0"/>
              <a:t> </a:t>
            </a:r>
            <a:r>
              <a:rPr lang="en-US" dirty="0" err="1"/>
              <a:t>количеству</a:t>
            </a:r>
            <a:r>
              <a:rPr lang="en-US" dirty="0"/>
              <a:t> </a:t>
            </a:r>
            <a:r>
              <a:rPr lang="en-US" dirty="0" err="1"/>
              <a:t>пользователей</a:t>
            </a:r>
            <a:r>
              <a:rPr lang="en-US" dirty="0"/>
              <a:t>, </a:t>
            </a:r>
            <a:r>
              <a:rPr lang="en-US" dirty="0" err="1"/>
              <a:t>для</a:t>
            </a:r>
            <a:r>
              <a:rPr lang="en-US" dirty="0"/>
              <a:t> </a:t>
            </a:r>
            <a:r>
              <a:rPr lang="en-US" dirty="0" err="1"/>
              <a:t>чего</a:t>
            </a:r>
            <a:r>
              <a:rPr lang="en-US" dirty="0"/>
              <a:t> </a:t>
            </a:r>
            <a:r>
              <a:rPr lang="en-US" dirty="0" err="1"/>
              <a:t>должна</a:t>
            </a:r>
            <a:r>
              <a:rPr lang="en-US" dirty="0"/>
              <a:t> </a:t>
            </a:r>
            <a:r>
              <a:rPr lang="en-US" dirty="0" err="1"/>
              <a:t>существовать</a:t>
            </a:r>
            <a:r>
              <a:rPr lang="en-US" dirty="0"/>
              <a:t> </a:t>
            </a:r>
            <a:r>
              <a:rPr lang="en-US" dirty="0" err="1"/>
              <a:t>возможность</a:t>
            </a:r>
            <a:r>
              <a:rPr lang="en-US" dirty="0"/>
              <a:t> </a:t>
            </a:r>
            <a:r>
              <a:rPr lang="en-US" dirty="0" err="1"/>
              <a:t>хорошего</a:t>
            </a:r>
            <a:r>
              <a:rPr lang="en-US" dirty="0"/>
              <a:t> </a:t>
            </a:r>
            <a:r>
              <a:rPr lang="en-US" dirty="0" err="1"/>
              <a:t>горизонтального</a:t>
            </a:r>
            <a:r>
              <a:rPr lang="en-US" dirty="0"/>
              <a:t> </a:t>
            </a:r>
            <a:r>
              <a:rPr lang="en-US" dirty="0" err="1"/>
              <a:t>масштабирования</a:t>
            </a:r>
            <a:r>
              <a:rPr lang="en-US" dirty="0"/>
              <a:t> </a:t>
            </a:r>
            <a:r>
              <a:rPr lang="en-US" dirty="0" err="1"/>
              <a:t>так</a:t>
            </a:r>
            <a:r>
              <a:rPr lang="en-US" dirty="0"/>
              <a:t> </a:t>
            </a:r>
            <a:r>
              <a:rPr lang="en-US" dirty="0" err="1"/>
              <a:t>как</a:t>
            </a:r>
            <a:r>
              <a:rPr lang="en-US" dirty="0"/>
              <a:t> </a:t>
            </a:r>
            <a:r>
              <a:rPr lang="en-US" dirty="0" err="1"/>
              <a:t>объём</a:t>
            </a:r>
            <a:r>
              <a:rPr lang="en-US" dirty="0"/>
              <a:t> </a:t>
            </a:r>
            <a:r>
              <a:rPr lang="en-US" dirty="0" err="1"/>
              <a:t>данных</a:t>
            </a:r>
            <a:r>
              <a:rPr lang="en-US" dirty="0"/>
              <a:t> </a:t>
            </a:r>
            <a:r>
              <a:rPr lang="en-US" dirty="0" err="1"/>
              <a:t>значительно</a:t>
            </a:r>
            <a:r>
              <a:rPr lang="en-US" dirty="0"/>
              <a:t> </a:t>
            </a:r>
            <a:r>
              <a:rPr lang="en-US" dirty="0" err="1"/>
              <a:t>увеличиваться</a:t>
            </a:r>
            <a:r>
              <a:rPr lang="en-US" dirty="0"/>
              <a:t> </a:t>
            </a:r>
            <a:r>
              <a:rPr lang="en-US" dirty="0" err="1"/>
              <a:t>со</a:t>
            </a:r>
            <a:r>
              <a:rPr lang="en-US" dirty="0"/>
              <a:t> </a:t>
            </a:r>
            <a:r>
              <a:rPr lang="en-US" dirty="0" err="1"/>
              <a:t>временем</a:t>
            </a:r>
            <a:r>
              <a:rPr lang="en-US" dirty="0"/>
              <a:t>. </a:t>
            </a:r>
            <a:r>
              <a:rPr lang="en-US" dirty="0" err="1"/>
              <a:t>Статистические</a:t>
            </a:r>
            <a:r>
              <a:rPr lang="en-US" dirty="0"/>
              <a:t> </a:t>
            </a:r>
            <a:r>
              <a:rPr lang="en-US" dirty="0" err="1"/>
              <a:t>данные</a:t>
            </a:r>
            <a:r>
              <a:rPr lang="en-US" dirty="0"/>
              <a:t>, </a:t>
            </a:r>
            <a:r>
              <a:rPr lang="en-US" dirty="0" err="1"/>
              <a:t>полученные</a:t>
            </a:r>
            <a:r>
              <a:rPr lang="en-US" dirty="0"/>
              <a:t> </a:t>
            </a:r>
            <a:r>
              <a:rPr lang="en-US" dirty="0" err="1"/>
              <a:t>от</a:t>
            </a:r>
            <a:r>
              <a:rPr lang="en-US" dirty="0"/>
              <a:t> </a:t>
            </a:r>
            <a:r>
              <a:rPr lang="en-US" dirty="0" err="1"/>
              <a:t>каждого</a:t>
            </a:r>
            <a:r>
              <a:rPr lang="en-US" dirty="0"/>
              <a:t> </a:t>
            </a:r>
            <a:r>
              <a:rPr lang="en-US" dirty="0" err="1"/>
              <a:t>пользователя</a:t>
            </a:r>
            <a:r>
              <a:rPr lang="en-US" dirty="0"/>
              <a:t> </a:t>
            </a:r>
            <a:r>
              <a:rPr lang="en-US" dirty="0" err="1"/>
              <a:t>не</a:t>
            </a:r>
            <a:r>
              <a:rPr lang="en-US" dirty="0"/>
              <a:t> </a:t>
            </a:r>
            <a:r>
              <a:rPr lang="en-US" dirty="0" err="1"/>
              <a:t>имеют</a:t>
            </a:r>
            <a:r>
              <a:rPr lang="en-US" dirty="0"/>
              <a:t> </a:t>
            </a:r>
            <a:r>
              <a:rPr lang="en-US" dirty="0" err="1"/>
              <a:t>большого</a:t>
            </a:r>
            <a:r>
              <a:rPr lang="en-US" dirty="0"/>
              <a:t> </a:t>
            </a:r>
            <a:r>
              <a:rPr lang="en-US" dirty="0" err="1"/>
              <a:t>числа</a:t>
            </a:r>
            <a:r>
              <a:rPr lang="en-US" dirty="0"/>
              <a:t> </a:t>
            </a:r>
            <a:r>
              <a:rPr lang="en-US" dirty="0" err="1"/>
              <a:t>связей</a:t>
            </a:r>
            <a:r>
              <a:rPr lang="en-US" dirty="0"/>
              <a:t> </a:t>
            </a:r>
            <a:r>
              <a:rPr lang="en-US" dirty="0" err="1"/>
              <a:t>между</a:t>
            </a:r>
            <a:r>
              <a:rPr lang="en-US" dirty="0"/>
              <a:t> </a:t>
            </a:r>
            <a:r>
              <a:rPr lang="en-US" dirty="0" err="1"/>
              <a:t>собой</a:t>
            </a:r>
            <a:r>
              <a:rPr lang="en-US" dirty="0"/>
              <a:t> </a:t>
            </a:r>
            <a:r>
              <a:rPr lang="en-US" dirty="0" err="1"/>
              <a:t>ввиду</a:t>
            </a:r>
            <a:r>
              <a:rPr lang="en-US" dirty="0"/>
              <a:t> </a:t>
            </a:r>
            <a:r>
              <a:rPr lang="en-US" dirty="0" err="1"/>
              <a:t>своей</a:t>
            </a:r>
            <a:r>
              <a:rPr lang="en-US" dirty="0"/>
              <a:t> </a:t>
            </a:r>
            <a:r>
              <a:rPr lang="en-US" dirty="0" err="1"/>
              <a:t>специфики</a:t>
            </a:r>
            <a:r>
              <a:rPr lang="en-US" dirty="0"/>
              <a:t>. </a:t>
            </a:r>
            <a:r>
              <a:rPr lang="en-US" dirty="0" err="1"/>
              <a:t>Также</a:t>
            </a:r>
            <a:r>
              <a:rPr lang="en-US" dirty="0"/>
              <a:t>, </a:t>
            </a:r>
            <a:r>
              <a:rPr lang="en-US" dirty="0" err="1"/>
              <a:t>стоит</a:t>
            </a:r>
            <a:r>
              <a:rPr lang="en-US" dirty="0"/>
              <a:t> </a:t>
            </a:r>
            <a:r>
              <a:rPr lang="en-US" dirty="0" err="1"/>
              <a:t>упомянуть</a:t>
            </a:r>
            <a:r>
              <a:rPr lang="en-US" dirty="0"/>
              <a:t>, </a:t>
            </a:r>
            <a:r>
              <a:rPr lang="en-US" dirty="0" err="1"/>
              <a:t>что</a:t>
            </a:r>
            <a:r>
              <a:rPr lang="en-US" dirty="0"/>
              <a:t> </a:t>
            </a:r>
            <a:r>
              <a:rPr lang="en-US" dirty="0" err="1"/>
              <a:t>при</a:t>
            </a:r>
            <a:r>
              <a:rPr lang="en-US" dirty="0"/>
              <a:t> </a:t>
            </a:r>
            <a:r>
              <a:rPr lang="en-US" dirty="0" err="1"/>
              <a:t>использовании</a:t>
            </a:r>
            <a:r>
              <a:rPr lang="en-US" dirty="0"/>
              <a:t> </a:t>
            </a:r>
            <a:r>
              <a:rPr lang="en-US" dirty="0" err="1"/>
              <a:t>различного</a:t>
            </a:r>
            <a:r>
              <a:rPr lang="en-US" dirty="0"/>
              <a:t> </a:t>
            </a:r>
            <a:r>
              <a:rPr lang="en-US" dirty="0" err="1"/>
              <a:t>аппаратного</a:t>
            </a:r>
            <a:r>
              <a:rPr lang="en-US" dirty="0"/>
              <a:t> </a:t>
            </a:r>
            <a:r>
              <a:rPr lang="en-US" dirty="0" err="1"/>
              <a:t>обеспечения</a:t>
            </a:r>
            <a:r>
              <a:rPr lang="en-US" dirty="0"/>
              <a:t>, а </a:t>
            </a:r>
            <a:r>
              <a:rPr lang="en-US" dirty="0" err="1"/>
              <a:t>именно</a:t>
            </a:r>
            <a:r>
              <a:rPr lang="en-US" dirty="0"/>
              <a:t> </a:t>
            </a:r>
            <a:r>
              <a:rPr lang="en-US" dirty="0" err="1"/>
              <a:t>различных</a:t>
            </a:r>
            <a:r>
              <a:rPr lang="en-US" dirty="0"/>
              <a:t> </a:t>
            </a:r>
            <a:r>
              <a:rPr lang="en-US" dirty="0" err="1"/>
              <a:t>трекеров</a:t>
            </a:r>
            <a:r>
              <a:rPr lang="en-US" dirty="0"/>
              <a:t> активности</a:t>
            </a:r>
            <a:r>
              <a:rPr lang="en-US" dirty="0">
                <a:hlinkClick r:id="rId3"/>
              </a:rPr>
              <a:t>1</a:t>
            </a:r>
            <a:r>
              <a:rPr lang="en-US" dirty="0"/>
              <a:t> </a:t>
            </a:r>
            <a:r>
              <a:rPr lang="en-US" dirty="0" err="1"/>
              <a:t>пользователей</a:t>
            </a:r>
            <a:r>
              <a:rPr lang="en-US" dirty="0"/>
              <a:t>, </a:t>
            </a:r>
            <a:r>
              <a:rPr lang="en-US" dirty="0" err="1"/>
              <a:t>серверной</a:t>
            </a:r>
            <a:r>
              <a:rPr lang="en-US" dirty="0"/>
              <a:t> </a:t>
            </a:r>
            <a:r>
              <a:rPr lang="en-US" dirty="0" err="1"/>
              <a:t>стороной</a:t>
            </a:r>
            <a:r>
              <a:rPr lang="en-US" dirty="0"/>
              <a:t> </a:t>
            </a:r>
            <a:r>
              <a:rPr lang="en-US" dirty="0" err="1"/>
              <a:t>приложения</a:t>
            </a:r>
            <a:r>
              <a:rPr lang="en-US" dirty="0"/>
              <a:t> </a:t>
            </a:r>
            <a:r>
              <a:rPr lang="en-US" dirty="0" err="1"/>
              <a:t>будут</a:t>
            </a:r>
            <a:r>
              <a:rPr lang="en-US" dirty="0"/>
              <a:t> </a:t>
            </a:r>
            <a:r>
              <a:rPr lang="en-US" dirty="0" err="1"/>
              <a:t>приниматься</a:t>
            </a:r>
            <a:r>
              <a:rPr lang="en-US" dirty="0"/>
              <a:t> </a:t>
            </a:r>
            <a:r>
              <a:rPr lang="en-US" dirty="0" err="1"/>
              <a:t>данные</a:t>
            </a:r>
            <a:r>
              <a:rPr lang="en-US" dirty="0"/>
              <a:t> </a:t>
            </a:r>
            <a:r>
              <a:rPr lang="en-US" dirty="0" err="1"/>
              <a:t>различной</a:t>
            </a:r>
            <a:r>
              <a:rPr lang="en-US" dirty="0"/>
              <a:t> </a:t>
            </a:r>
            <a:r>
              <a:rPr lang="en-US" dirty="0" err="1"/>
              <a:t>семантики</a:t>
            </a:r>
            <a:r>
              <a:rPr lang="en-US" dirty="0"/>
              <a:t>, </a:t>
            </a:r>
            <a:r>
              <a:rPr lang="en-US" dirty="0" err="1"/>
              <a:t>для</a:t>
            </a:r>
            <a:r>
              <a:rPr lang="en-US" dirty="0"/>
              <a:t> </a:t>
            </a:r>
            <a:r>
              <a:rPr lang="en-US" dirty="0" err="1"/>
              <a:t>чего</a:t>
            </a:r>
            <a:r>
              <a:rPr lang="en-US" dirty="0"/>
              <a:t> </a:t>
            </a:r>
            <a:r>
              <a:rPr lang="en-US" dirty="0" err="1"/>
              <a:t>документоориентированные</a:t>
            </a:r>
            <a:r>
              <a:rPr lang="en-US" dirty="0"/>
              <a:t> СУБД </a:t>
            </a:r>
            <a:r>
              <a:rPr lang="en-US" dirty="0" err="1"/>
              <a:t>отлично</a:t>
            </a:r>
            <a:r>
              <a:rPr lang="en-US" dirty="0"/>
              <a:t> </a:t>
            </a:r>
            <a:r>
              <a:rPr lang="en-US" dirty="0" err="1"/>
              <a:t>подходят</a:t>
            </a:r>
            <a:r>
              <a:rPr lang="en-US" dirty="0"/>
              <a:t> </a:t>
            </a:r>
            <a:r>
              <a:rPr lang="en-US" dirty="0" err="1"/>
              <a:t>ввиду</a:t>
            </a:r>
            <a:r>
              <a:rPr lang="en-US" dirty="0"/>
              <a:t> </a:t>
            </a:r>
            <a:r>
              <a:rPr lang="en-US" dirty="0" err="1"/>
              <a:t>отсутствия</a:t>
            </a:r>
            <a:r>
              <a:rPr lang="en-US" dirty="0"/>
              <a:t> </a:t>
            </a:r>
            <a:r>
              <a:rPr lang="en-US" dirty="0" err="1"/>
              <a:t>жесткой</a:t>
            </a:r>
            <a:r>
              <a:rPr lang="en-US" dirty="0"/>
              <a:t> </a:t>
            </a:r>
            <a:r>
              <a:rPr lang="en-US" dirty="0" err="1"/>
              <a:t>схемы</a:t>
            </a:r>
            <a:r>
              <a:rPr lang="en-US" dirty="0"/>
              <a:t>. </a:t>
            </a:r>
            <a:r>
              <a:rPr lang="en-US" dirty="0" err="1"/>
              <a:t>Ещё</a:t>
            </a:r>
            <a:r>
              <a:rPr lang="en-US" dirty="0"/>
              <a:t> </a:t>
            </a:r>
            <a:r>
              <a:rPr lang="en-US" dirty="0" err="1"/>
              <a:t>одной</a:t>
            </a:r>
            <a:r>
              <a:rPr lang="en-US" dirty="0"/>
              <a:t> </a:t>
            </a:r>
            <a:r>
              <a:rPr lang="en-US" dirty="0" err="1"/>
              <a:t>причиной</a:t>
            </a:r>
            <a:r>
              <a:rPr lang="en-US" dirty="0"/>
              <a:t> </a:t>
            </a:r>
            <a:r>
              <a:rPr lang="en-US" dirty="0" err="1"/>
              <a:t>выбора</a:t>
            </a:r>
            <a:r>
              <a:rPr lang="en-US" dirty="0"/>
              <a:t> в </a:t>
            </a:r>
            <a:r>
              <a:rPr lang="en-US" dirty="0" err="1"/>
              <a:t>пользу</a:t>
            </a:r>
            <a:r>
              <a:rPr lang="en-US" dirty="0"/>
              <a:t> </a:t>
            </a:r>
            <a:r>
              <a:rPr lang="en-US" dirty="0" err="1"/>
              <a:t>вышеупомянутой</a:t>
            </a:r>
            <a:r>
              <a:rPr lang="en-US" dirty="0"/>
              <a:t> </a:t>
            </a:r>
            <a:r>
              <a:rPr lang="en-US" dirty="0" err="1"/>
              <a:t>базы</a:t>
            </a:r>
            <a:r>
              <a:rPr lang="en-US" dirty="0"/>
              <a:t> </a:t>
            </a:r>
            <a:r>
              <a:rPr lang="en-US" dirty="0" err="1"/>
              <a:t>данных</a:t>
            </a:r>
            <a:r>
              <a:rPr lang="en-US" dirty="0"/>
              <a:t> </a:t>
            </a:r>
            <a:r>
              <a:rPr lang="en-US" dirty="0" err="1"/>
              <a:t>является</a:t>
            </a:r>
            <a:r>
              <a:rPr lang="en-US" dirty="0"/>
              <a:t> </a:t>
            </a:r>
            <a:r>
              <a:rPr lang="en-US" dirty="0" err="1"/>
              <a:t>ускоренная</a:t>
            </a:r>
            <a:r>
              <a:rPr lang="en-US" dirty="0"/>
              <a:t> </a:t>
            </a:r>
            <a:r>
              <a:rPr lang="en-US" dirty="0" err="1"/>
              <a:t>обработка</a:t>
            </a:r>
            <a:r>
              <a:rPr lang="en-US" dirty="0"/>
              <a:t> </a:t>
            </a:r>
            <a:r>
              <a:rPr lang="en-US" dirty="0" err="1"/>
              <a:t>выборок</a:t>
            </a:r>
            <a:r>
              <a:rPr lang="en-US" dirty="0"/>
              <a:t> </a:t>
            </a:r>
            <a:r>
              <a:rPr lang="en-US" dirty="0" err="1"/>
              <a:t>по</a:t>
            </a:r>
            <a:r>
              <a:rPr lang="en-US" dirty="0"/>
              <a:t> </a:t>
            </a:r>
            <a:r>
              <a:rPr lang="en-US" dirty="0" err="1"/>
              <a:t>частям</a:t>
            </a:r>
            <a:r>
              <a:rPr lang="en-US" dirty="0"/>
              <a:t> </a:t>
            </a:r>
            <a:r>
              <a:rPr lang="en-US" dirty="0" err="1"/>
              <a:t>документов</a:t>
            </a:r>
            <a:r>
              <a:rPr lang="en-US" dirty="0"/>
              <a:t> </a:t>
            </a:r>
            <a:r>
              <a:rPr lang="en-US" dirty="0" err="1"/>
              <a:t>без</a:t>
            </a:r>
            <a:r>
              <a:rPr lang="en-US" dirty="0"/>
              <a:t> </a:t>
            </a:r>
            <a:r>
              <a:rPr lang="en-US" dirty="0" err="1"/>
              <a:t>их</a:t>
            </a:r>
            <a:r>
              <a:rPr lang="en-US" dirty="0"/>
              <a:t> </a:t>
            </a:r>
            <a:r>
              <a:rPr lang="en-US" dirty="0" err="1"/>
              <a:t>полной</a:t>
            </a:r>
            <a:r>
              <a:rPr lang="en-US" dirty="0"/>
              <a:t> </a:t>
            </a:r>
            <a:r>
              <a:rPr lang="en-US" dirty="0" err="1"/>
              <a:t>загрузки</a:t>
            </a:r>
            <a:r>
              <a:rPr lang="en-US" dirty="0"/>
              <a:t> в </a:t>
            </a:r>
            <a:r>
              <a:rPr lang="en-US" dirty="0" err="1"/>
              <a:t>оперативную</a:t>
            </a:r>
            <a:r>
              <a:rPr lang="en-US" dirty="0"/>
              <a:t> </a:t>
            </a:r>
            <a:r>
              <a:rPr lang="en-US" dirty="0" err="1"/>
              <a:t>память</a:t>
            </a:r>
            <a:r>
              <a:rPr lang="en-US" dirty="0"/>
              <a:t>. </a:t>
            </a:r>
            <a:r>
              <a:rPr lang="en-US" dirty="0" err="1"/>
              <a:t>Действительно</a:t>
            </a:r>
            <a:r>
              <a:rPr lang="en-US" dirty="0"/>
              <a:t>, </a:t>
            </a:r>
            <a:r>
              <a:rPr lang="en-US" dirty="0" err="1"/>
              <a:t>статистика</a:t>
            </a:r>
            <a:r>
              <a:rPr lang="en-US" dirty="0"/>
              <a:t>, </a:t>
            </a:r>
            <a:r>
              <a:rPr lang="en-US" dirty="0" err="1"/>
              <a:t>отображаемая</a:t>
            </a:r>
            <a:r>
              <a:rPr lang="en-US" dirty="0"/>
              <a:t> </a:t>
            </a:r>
            <a:r>
              <a:rPr lang="en-US" dirty="0" err="1"/>
              <a:t>пользователю</a:t>
            </a:r>
            <a:r>
              <a:rPr lang="en-US" dirty="0"/>
              <a:t>, </a:t>
            </a:r>
            <a:r>
              <a:rPr lang="en-US" dirty="0" err="1"/>
              <a:t>обрабатывается</a:t>
            </a:r>
            <a:r>
              <a:rPr lang="en-US" dirty="0"/>
              <a:t> </a:t>
            </a:r>
            <a:r>
              <a:rPr lang="en-US" dirty="0" err="1"/>
              <a:t>по</a:t>
            </a:r>
            <a:r>
              <a:rPr lang="en-US" dirty="0"/>
              <a:t> </a:t>
            </a:r>
            <a:r>
              <a:rPr lang="en-US" dirty="0" err="1"/>
              <a:t>частям</a:t>
            </a:r>
            <a:r>
              <a:rPr lang="en-US" dirty="0"/>
              <a:t>, </a:t>
            </a:r>
            <a:r>
              <a:rPr lang="en-US" dirty="0" err="1"/>
              <a:t>например</a:t>
            </a:r>
            <a:r>
              <a:rPr lang="en-US" dirty="0"/>
              <a:t>, </a:t>
            </a:r>
            <a:r>
              <a:rPr lang="en-US" dirty="0" err="1"/>
              <a:t>график</a:t>
            </a:r>
            <a:r>
              <a:rPr lang="en-US" dirty="0"/>
              <a:t> </a:t>
            </a:r>
            <a:r>
              <a:rPr lang="en-US" dirty="0" err="1"/>
              <a:t>дневного</a:t>
            </a:r>
            <a:r>
              <a:rPr lang="en-US" dirty="0"/>
              <a:t> </a:t>
            </a:r>
            <a:r>
              <a:rPr lang="en-US" dirty="0" err="1"/>
              <a:t>сердечного</a:t>
            </a:r>
            <a:r>
              <a:rPr lang="en-US" dirty="0"/>
              <a:t> </a:t>
            </a:r>
            <a:r>
              <a:rPr lang="en-US" dirty="0" err="1"/>
              <a:t>ритма</a:t>
            </a:r>
            <a:r>
              <a:rPr lang="en-US" dirty="0"/>
              <a:t> </a:t>
            </a:r>
            <a:r>
              <a:rPr lang="en-US" dirty="0" err="1"/>
              <a:t>может</a:t>
            </a:r>
            <a:r>
              <a:rPr lang="en-US" dirty="0"/>
              <a:t> </a:t>
            </a:r>
            <a:r>
              <a:rPr lang="en-US" dirty="0" err="1"/>
              <a:t>быть</a:t>
            </a:r>
            <a:r>
              <a:rPr lang="en-US" dirty="0"/>
              <a:t> </a:t>
            </a:r>
            <a:r>
              <a:rPr lang="en-US" dirty="0" err="1"/>
              <a:t>отрисован</a:t>
            </a:r>
            <a:r>
              <a:rPr lang="en-US" dirty="0"/>
              <a:t> </a:t>
            </a:r>
            <a:r>
              <a:rPr lang="en-US" dirty="0" err="1"/>
              <a:t>отдельно</a:t>
            </a:r>
            <a:r>
              <a:rPr lang="en-US" dirty="0"/>
              <a:t> </a:t>
            </a:r>
            <a:r>
              <a:rPr lang="en-US" dirty="0" err="1"/>
              <a:t>от</a:t>
            </a:r>
            <a:r>
              <a:rPr lang="en-US" dirty="0"/>
              <a:t> </a:t>
            </a:r>
            <a:r>
              <a:rPr lang="en-US" dirty="0" err="1"/>
              <a:t>графика</a:t>
            </a:r>
            <a:r>
              <a:rPr lang="en-US" dirty="0"/>
              <a:t> </a:t>
            </a:r>
            <a:r>
              <a:rPr lang="en-US" dirty="0" err="1"/>
              <a:t>числа</a:t>
            </a:r>
            <a:r>
              <a:rPr lang="en-US" dirty="0"/>
              <a:t> </a:t>
            </a:r>
            <a:r>
              <a:rPr lang="en-US" dirty="0" err="1"/>
              <a:t>шагов</a:t>
            </a:r>
            <a:r>
              <a:rPr lang="en-US" dirty="0"/>
              <a:t> </a:t>
            </a:r>
            <a:r>
              <a:rPr lang="en-US" dirty="0" err="1"/>
              <a:t>на</a:t>
            </a:r>
            <a:r>
              <a:rPr lang="en-US" dirty="0"/>
              <a:t> </a:t>
            </a:r>
            <a:r>
              <a:rPr lang="en-US" dirty="0" err="1"/>
              <a:t>интервал</a:t>
            </a:r>
            <a:r>
              <a:rPr lang="en-US" dirty="0"/>
              <a:t> </a:t>
            </a:r>
            <a:r>
              <a:rPr lang="en-US" dirty="0" err="1"/>
              <a:t>времени</a:t>
            </a:r>
            <a:r>
              <a:rPr lang="en-US" dirty="0" smtClean="0"/>
              <a:t>.</a:t>
            </a:r>
            <a:endParaRPr lang="ru-RU" dirty="0" smtClean="0"/>
          </a:p>
          <a:p>
            <a:endParaRPr lang="ru-RU" dirty="0"/>
          </a:p>
          <a:p>
            <a:r>
              <a:rPr lang="en-US" dirty="0">
                <a:hlinkClick r:id="rId4"/>
              </a:rPr>
              <a:t>1</a:t>
            </a:r>
            <a:r>
              <a:rPr lang="en-US" dirty="0"/>
              <a:t> </a:t>
            </a:r>
            <a:r>
              <a:rPr lang="en-US" dirty="0" err="1"/>
              <a:t>Это</a:t>
            </a:r>
            <a:r>
              <a:rPr lang="en-US" dirty="0"/>
              <a:t> </a:t>
            </a:r>
            <a:r>
              <a:rPr lang="en-US" dirty="0" err="1"/>
              <a:t>могут</a:t>
            </a:r>
            <a:r>
              <a:rPr lang="en-US" dirty="0"/>
              <a:t> </a:t>
            </a:r>
            <a:r>
              <a:rPr lang="en-US" dirty="0" err="1"/>
              <a:t>быть</a:t>
            </a:r>
            <a:r>
              <a:rPr lang="en-US" dirty="0"/>
              <a:t> </a:t>
            </a:r>
            <a:r>
              <a:rPr lang="en-US" dirty="0" err="1"/>
              <a:t>различные</a:t>
            </a:r>
            <a:r>
              <a:rPr lang="en-US" dirty="0"/>
              <a:t> </a:t>
            </a:r>
            <a:r>
              <a:rPr lang="en-US" dirty="0" err="1"/>
              <a:t>фитнес-браслеты</a:t>
            </a:r>
            <a:r>
              <a:rPr lang="en-US" dirty="0"/>
              <a:t> </a:t>
            </a:r>
            <a:r>
              <a:rPr lang="en-US" dirty="0" err="1"/>
              <a:t>или</a:t>
            </a:r>
            <a:r>
              <a:rPr lang="en-US" dirty="0"/>
              <a:t> </a:t>
            </a:r>
            <a:r>
              <a:rPr lang="en-US" dirty="0" err="1"/>
              <a:t>специально</a:t>
            </a:r>
            <a:r>
              <a:rPr lang="en-US" dirty="0"/>
              <a:t> </a:t>
            </a:r>
            <a:r>
              <a:rPr lang="en-US" dirty="0" err="1"/>
              <a:t>медицинское</a:t>
            </a:r>
            <a:r>
              <a:rPr lang="en-US" dirty="0"/>
              <a:t> </a:t>
            </a:r>
            <a:r>
              <a:rPr lang="en-US" dirty="0" err="1"/>
              <a:t>оборудование</a:t>
            </a:r>
            <a:r>
              <a:rPr lang="en-US" dirty="0"/>
              <a:t>, </a:t>
            </a:r>
            <a:r>
              <a:rPr lang="en-US" dirty="0" err="1"/>
              <a:t>сохраняющее</a:t>
            </a:r>
            <a:r>
              <a:rPr lang="en-US" dirty="0"/>
              <a:t> </a:t>
            </a:r>
            <a:r>
              <a:rPr lang="en-US" dirty="0" err="1"/>
              <a:t>статистику</a:t>
            </a:r>
            <a:r>
              <a:rPr lang="en-US" dirty="0"/>
              <a:t> </a:t>
            </a:r>
            <a:r>
              <a:rPr lang="en-US" dirty="0" err="1"/>
              <a:t>на</a:t>
            </a:r>
            <a:r>
              <a:rPr lang="en-US" dirty="0"/>
              <a:t> </a:t>
            </a:r>
            <a:r>
              <a:rPr lang="en-US" dirty="0" err="1"/>
              <a:t>смартфон</a:t>
            </a:r>
            <a:r>
              <a:rPr lang="en-US" dirty="0"/>
              <a:t> </a:t>
            </a:r>
            <a:r>
              <a:rPr lang="en-US" dirty="0" err="1"/>
              <a:t>пациента</a:t>
            </a:r>
            <a:r>
              <a:rPr lang="en-US" dirty="0"/>
              <a:t>.</a:t>
            </a:r>
            <a:endParaRPr lang="ru-RU" dirty="0"/>
          </a:p>
          <a:p>
            <a:endParaRPr lang="en-US" dirty="0">
              <a:cs typeface="Calibri"/>
            </a:endParaRPr>
          </a:p>
        </p:txBody>
      </p:sp>
      <p:sp>
        <p:nvSpPr>
          <p:cNvPr id="4" name="Номер слайда 3"/>
          <p:cNvSpPr>
            <a:spLocks noGrp="1"/>
          </p:cNvSpPr>
          <p:nvPr>
            <p:ph type="sldNum" sz="quarter" idx="5"/>
          </p:nvPr>
        </p:nvSpPr>
        <p:spPr/>
        <p:txBody>
          <a:bodyPr/>
          <a:lstStyle/>
          <a:p>
            <a:fld id="{386AEB79-C1D6-4320-806F-C9E25DB39C92}" type="slidenum">
              <a:rPr lang="ru-RU"/>
              <a:t>12</a:t>
            </a:fld>
            <a:endParaRPr lang="ru-RU"/>
          </a:p>
        </p:txBody>
      </p:sp>
    </p:spTree>
    <p:extLst>
      <p:ext uri="{BB962C8B-B14F-4D97-AF65-F5344CB8AC3E}">
        <p14:creationId xmlns:p14="http://schemas.microsoft.com/office/powerpoint/2010/main" val="3309682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Реляционная</a:t>
            </a:r>
            <a:r>
              <a:rPr lang="en-US" dirty="0"/>
              <a:t> </a:t>
            </a:r>
            <a:r>
              <a:rPr lang="en-US" dirty="0" err="1"/>
              <a:t>база</a:t>
            </a:r>
            <a:r>
              <a:rPr lang="en-US" dirty="0"/>
              <a:t> </a:t>
            </a:r>
            <a:r>
              <a:rPr lang="en-US" dirty="0" err="1"/>
              <a:t>данных</a:t>
            </a:r>
            <a:r>
              <a:rPr lang="en-US" dirty="0"/>
              <a:t> – </a:t>
            </a:r>
            <a:r>
              <a:rPr lang="en-US" dirty="0" err="1"/>
              <a:t>набор</a:t>
            </a:r>
            <a:r>
              <a:rPr lang="en-US" dirty="0"/>
              <a:t> </a:t>
            </a:r>
            <a:r>
              <a:rPr lang="en-US" dirty="0" err="1"/>
              <a:t>данных</a:t>
            </a:r>
            <a:r>
              <a:rPr lang="en-US" dirty="0"/>
              <a:t> с </a:t>
            </a:r>
            <a:r>
              <a:rPr lang="en-US" dirty="0" err="1"/>
              <a:t>предопределёнными</a:t>
            </a:r>
            <a:r>
              <a:rPr lang="en-US" dirty="0"/>
              <a:t> </a:t>
            </a:r>
            <a:r>
              <a:rPr lang="en-US" dirty="0" err="1"/>
              <a:t>связями</a:t>
            </a:r>
            <a:r>
              <a:rPr lang="en-US" dirty="0"/>
              <a:t> </a:t>
            </a:r>
            <a:r>
              <a:rPr lang="en-US" dirty="0" err="1"/>
              <a:t>между</a:t>
            </a:r>
            <a:r>
              <a:rPr lang="en-US" dirty="0"/>
              <a:t> </a:t>
            </a:r>
            <a:r>
              <a:rPr lang="en-US" dirty="0" err="1"/>
              <a:t>ними</a:t>
            </a:r>
            <a:r>
              <a:rPr lang="en-US" dirty="0"/>
              <a:t>. </a:t>
            </a:r>
            <a:r>
              <a:rPr lang="en-US" dirty="0" err="1"/>
              <a:t>Данные</a:t>
            </a:r>
            <a:r>
              <a:rPr lang="en-US" dirty="0"/>
              <a:t> </a:t>
            </a:r>
            <a:r>
              <a:rPr lang="en-US" dirty="0" err="1"/>
              <a:t>организованы</a:t>
            </a:r>
            <a:r>
              <a:rPr lang="en-US" dirty="0"/>
              <a:t> в </a:t>
            </a:r>
            <a:r>
              <a:rPr lang="en-US" dirty="0" err="1"/>
              <a:t>виде</a:t>
            </a:r>
            <a:r>
              <a:rPr lang="en-US" dirty="0"/>
              <a:t> </a:t>
            </a:r>
            <a:r>
              <a:rPr lang="en-US" dirty="0" err="1"/>
              <a:t>множества</a:t>
            </a:r>
            <a:r>
              <a:rPr lang="en-US" dirty="0"/>
              <a:t> </a:t>
            </a:r>
            <a:r>
              <a:rPr lang="en-US" dirty="0" err="1"/>
              <a:t>таблиц</a:t>
            </a:r>
            <a:r>
              <a:rPr lang="en-US" dirty="0"/>
              <a:t>, </a:t>
            </a:r>
            <a:r>
              <a:rPr lang="en-US" dirty="0" err="1"/>
              <a:t>состоящих</a:t>
            </a:r>
            <a:r>
              <a:rPr lang="en-US" dirty="0"/>
              <a:t> </a:t>
            </a:r>
            <a:r>
              <a:rPr lang="en-US" dirty="0" err="1"/>
              <a:t>из</a:t>
            </a:r>
            <a:r>
              <a:rPr lang="en-US" dirty="0"/>
              <a:t> </a:t>
            </a:r>
            <a:r>
              <a:rPr lang="en-US" dirty="0" err="1"/>
              <a:t>столбцов</a:t>
            </a:r>
            <a:r>
              <a:rPr lang="en-US" dirty="0"/>
              <a:t> и </a:t>
            </a:r>
            <a:r>
              <a:rPr lang="en-US" dirty="0" err="1"/>
              <a:t>строк</a:t>
            </a:r>
            <a:r>
              <a:rPr lang="en-US" dirty="0"/>
              <a:t>. </a:t>
            </a:r>
            <a:r>
              <a:rPr lang="en-US" dirty="0" err="1"/>
              <a:t>Строка</a:t>
            </a:r>
            <a:r>
              <a:rPr lang="en-US" dirty="0"/>
              <a:t> </a:t>
            </a:r>
            <a:r>
              <a:rPr lang="en-US" dirty="0" err="1"/>
              <a:t>такой</a:t>
            </a:r>
            <a:r>
              <a:rPr lang="en-US" dirty="0"/>
              <a:t> </a:t>
            </a:r>
            <a:r>
              <a:rPr lang="en-US" dirty="0" err="1"/>
              <a:t>таблицы</a:t>
            </a:r>
            <a:r>
              <a:rPr lang="en-US" dirty="0"/>
              <a:t> – </a:t>
            </a:r>
            <a:r>
              <a:rPr lang="en-US" dirty="0" err="1"/>
              <a:t>набор</a:t>
            </a:r>
            <a:r>
              <a:rPr lang="en-US" dirty="0"/>
              <a:t> </a:t>
            </a:r>
            <a:r>
              <a:rPr lang="en-US" dirty="0" err="1"/>
              <a:t>связанных</a:t>
            </a:r>
            <a:r>
              <a:rPr lang="en-US" dirty="0"/>
              <a:t> </a:t>
            </a:r>
            <a:r>
              <a:rPr lang="en-US" dirty="0" err="1"/>
              <a:t>значений</a:t>
            </a:r>
            <a:r>
              <a:rPr lang="en-US" dirty="0"/>
              <a:t>, </a:t>
            </a:r>
            <a:r>
              <a:rPr lang="en-US" dirty="0" err="1"/>
              <a:t>характеризующих</a:t>
            </a:r>
            <a:r>
              <a:rPr lang="en-US" dirty="0"/>
              <a:t> </a:t>
            </a:r>
            <a:r>
              <a:rPr lang="en-US" dirty="0" err="1"/>
              <a:t>один</a:t>
            </a:r>
            <a:r>
              <a:rPr lang="en-US" dirty="0"/>
              <a:t> </a:t>
            </a:r>
            <a:r>
              <a:rPr lang="en-US" dirty="0" err="1"/>
              <a:t>объект</a:t>
            </a:r>
            <a:r>
              <a:rPr lang="en-US" dirty="0"/>
              <a:t> </a:t>
            </a:r>
            <a:r>
              <a:rPr lang="en-US" dirty="0" err="1"/>
              <a:t>или</a:t>
            </a:r>
            <a:r>
              <a:rPr lang="en-US" dirty="0"/>
              <a:t>, </a:t>
            </a:r>
            <a:r>
              <a:rPr lang="en-US" dirty="0" err="1"/>
              <a:t>по-другому</a:t>
            </a:r>
            <a:r>
              <a:rPr lang="en-US" dirty="0"/>
              <a:t>, </a:t>
            </a:r>
            <a:r>
              <a:rPr lang="en-US" dirty="0" err="1"/>
              <a:t>сущность</a:t>
            </a:r>
            <a:r>
              <a:rPr lang="en-US" dirty="0"/>
              <a:t>. В </a:t>
            </a:r>
            <a:r>
              <a:rPr lang="en-US" dirty="0" err="1"/>
              <a:t>каждом</a:t>
            </a:r>
            <a:r>
              <a:rPr lang="en-US" dirty="0"/>
              <a:t> </a:t>
            </a:r>
            <a:r>
              <a:rPr lang="en-US" dirty="0" err="1"/>
              <a:t>столбце</a:t>
            </a:r>
            <a:r>
              <a:rPr lang="en-US" dirty="0"/>
              <a:t> </a:t>
            </a:r>
            <a:r>
              <a:rPr lang="en-US" dirty="0" err="1"/>
              <a:t>таблицы</a:t>
            </a:r>
            <a:r>
              <a:rPr lang="en-US" dirty="0"/>
              <a:t> </a:t>
            </a:r>
            <a:r>
              <a:rPr lang="en-US" dirty="0" err="1"/>
              <a:t>могут</a:t>
            </a:r>
            <a:r>
              <a:rPr lang="en-US" dirty="0"/>
              <a:t> </a:t>
            </a:r>
            <a:r>
              <a:rPr lang="en-US" dirty="0" err="1"/>
              <a:t>храниться</a:t>
            </a:r>
            <a:r>
              <a:rPr lang="en-US" dirty="0"/>
              <a:t> </a:t>
            </a:r>
            <a:r>
              <a:rPr lang="en-US" dirty="0" err="1"/>
              <a:t>данные</a:t>
            </a:r>
            <a:r>
              <a:rPr lang="en-US" dirty="0"/>
              <a:t> </a:t>
            </a:r>
            <a:r>
              <a:rPr lang="en-US" dirty="0" err="1"/>
              <a:t>только</a:t>
            </a:r>
            <a:r>
              <a:rPr lang="en-US" dirty="0"/>
              <a:t> </a:t>
            </a:r>
            <a:r>
              <a:rPr lang="en-US" dirty="0" err="1"/>
              <a:t>одного</a:t>
            </a:r>
            <a:r>
              <a:rPr lang="en-US" dirty="0"/>
              <a:t> </a:t>
            </a:r>
            <a:r>
              <a:rPr lang="en-US" dirty="0" err="1"/>
              <a:t>типа</a:t>
            </a:r>
            <a:r>
              <a:rPr lang="en-US" dirty="0"/>
              <a:t>. </a:t>
            </a:r>
            <a:r>
              <a:rPr lang="en-US" dirty="0" err="1"/>
              <a:t>Строки</a:t>
            </a:r>
            <a:r>
              <a:rPr lang="en-US" dirty="0"/>
              <a:t> </a:t>
            </a:r>
            <a:r>
              <a:rPr lang="en-US" dirty="0" err="1"/>
              <a:t>таблиц</a:t>
            </a:r>
            <a:r>
              <a:rPr lang="en-US" dirty="0"/>
              <a:t> </a:t>
            </a:r>
            <a:r>
              <a:rPr lang="en-US" dirty="0" err="1"/>
              <a:t>помечены</a:t>
            </a:r>
            <a:r>
              <a:rPr lang="en-US" dirty="0"/>
              <a:t> </a:t>
            </a:r>
            <a:r>
              <a:rPr lang="en-US" dirty="0" err="1"/>
              <a:t>уникальным</a:t>
            </a:r>
            <a:r>
              <a:rPr lang="en-US" dirty="0"/>
              <a:t> </a:t>
            </a:r>
            <a:r>
              <a:rPr lang="en-US" dirty="0" err="1"/>
              <a:t>идентификатором</a:t>
            </a:r>
            <a:r>
              <a:rPr lang="en-US" dirty="0"/>
              <a:t>, </a:t>
            </a:r>
            <a:r>
              <a:rPr lang="en-US" dirty="0" err="1"/>
              <a:t>называемым</a:t>
            </a:r>
            <a:r>
              <a:rPr lang="en-US" dirty="0"/>
              <a:t> </a:t>
            </a:r>
            <a:r>
              <a:rPr lang="en-US" dirty="0" err="1"/>
              <a:t>первичным</a:t>
            </a:r>
            <a:r>
              <a:rPr lang="en-US" dirty="0"/>
              <a:t> </a:t>
            </a:r>
            <a:r>
              <a:rPr lang="en-US" dirty="0" err="1"/>
              <a:t>ключом</a:t>
            </a:r>
            <a:r>
              <a:rPr lang="en-US" dirty="0"/>
              <a:t>. </a:t>
            </a:r>
            <a:r>
              <a:rPr lang="en-US" dirty="0" err="1"/>
              <a:t>Строки</a:t>
            </a:r>
            <a:r>
              <a:rPr lang="en-US" dirty="0"/>
              <a:t> </a:t>
            </a:r>
            <a:r>
              <a:rPr lang="en-US" dirty="0" err="1"/>
              <a:t>нескольких</a:t>
            </a:r>
            <a:r>
              <a:rPr lang="en-US" dirty="0"/>
              <a:t> </a:t>
            </a:r>
            <a:r>
              <a:rPr lang="en-US" dirty="0" err="1"/>
              <a:t>таблиц</a:t>
            </a:r>
            <a:r>
              <a:rPr lang="en-US" dirty="0"/>
              <a:t> </a:t>
            </a:r>
            <a:r>
              <a:rPr lang="en-US" dirty="0" err="1"/>
              <a:t>могут</a:t>
            </a:r>
            <a:r>
              <a:rPr lang="en-US" dirty="0"/>
              <a:t> </a:t>
            </a:r>
            <a:r>
              <a:rPr lang="en-US" dirty="0" err="1"/>
              <a:t>быть</a:t>
            </a:r>
            <a:r>
              <a:rPr lang="en-US" dirty="0"/>
              <a:t> </a:t>
            </a:r>
            <a:r>
              <a:rPr lang="en-US" dirty="0" err="1"/>
              <a:t>связаны</a:t>
            </a:r>
            <a:r>
              <a:rPr lang="en-US" dirty="0"/>
              <a:t> с </a:t>
            </a:r>
            <a:r>
              <a:rPr lang="en-US" dirty="0" err="1"/>
              <a:t>помощью</a:t>
            </a:r>
            <a:r>
              <a:rPr lang="en-US" dirty="0"/>
              <a:t> </a:t>
            </a:r>
            <a:r>
              <a:rPr lang="en-US" dirty="0" err="1"/>
              <a:t>первичных</a:t>
            </a:r>
            <a:r>
              <a:rPr lang="en-US" dirty="0"/>
              <a:t> </a:t>
            </a:r>
            <a:r>
              <a:rPr lang="en-US" dirty="0" err="1"/>
              <a:t>ключей</a:t>
            </a:r>
            <a:r>
              <a:rPr lang="en-US" dirty="0"/>
              <a:t>. </a:t>
            </a:r>
            <a:r>
              <a:rPr lang="en-US" dirty="0" err="1"/>
              <a:t>Управление</a:t>
            </a:r>
            <a:r>
              <a:rPr lang="en-US" dirty="0"/>
              <a:t> </a:t>
            </a:r>
            <a:r>
              <a:rPr lang="en-US" dirty="0" err="1"/>
              <a:t>реляционными</a:t>
            </a:r>
            <a:r>
              <a:rPr lang="en-US" dirty="0"/>
              <a:t> </a:t>
            </a:r>
            <a:r>
              <a:rPr lang="en-US" dirty="0" err="1"/>
              <a:t>базами</a:t>
            </a:r>
            <a:r>
              <a:rPr lang="en-US" dirty="0"/>
              <a:t> </a:t>
            </a:r>
            <a:r>
              <a:rPr lang="en-US" dirty="0" err="1"/>
              <a:t>данных</a:t>
            </a:r>
            <a:r>
              <a:rPr lang="en-US" dirty="0"/>
              <a:t> </a:t>
            </a:r>
            <a:r>
              <a:rPr lang="en-US" dirty="0" err="1"/>
              <a:t>осуществляется</a:t>
            </a:r>
            <a:r>
              <a:rPr lang="en-US" dirty="0"/>
              <a:t> с </a:t>
            </a:r>
            <a:r>
              <a:rPr lang="en-US" dirty="0" err="1"/>
              <a:t>помощью</a:t>
            </a:r>
            <a:r>
              <a:rPr lang="en-US" dirty="0"/>
              <a:t> </a:t>
            </a:r>
            <a:r>
              <a:rPr lang="en-US" dirty="0" err="1"/>
              <a:t>специализированного</a:t>
            </a:r>
            <a:r>
              <a:rPr lang="en-US" dirty="0"/>
              <a:t> </a:t>
            </a:r>
            <a:r>
              <a:rPr lang="en-US" dirty="0" err="1"/>
              <a:t>языка</a:t>
            </a:r>
            <a:r>
              <a:rPr lang="en-US" dirty="0"/>
              <a:t> SQL. </a:t>
            </a:r>
            <a:r>
              <a:rPr lang="en-US" dirty="0" err="1"/>
              <a:t>При</a:t>
            </a:r>
            <a:r>
              <a:rPr lang="en-US" dirty="0"/>
              <a:t> </a:t>
            </a:r>
            <a:r>
              <a:rPr lang="en-US" dirty="0" err="1"/>
              <a:t>выполнении</a:t>
            </a:r>
            <a:r>
              <a:rPr lang="en-US" dirty="0"/>
              <a:t> </a:t>
            </a:r>
            <a:r>
              <a:rPr lang="en-US" dirty="0" err="1"/>
              <a:t>запросов</a:t>
            </a:r>
            <a:r>
              <a:rPr lang="en-US" dirty="0"/>
              <a:t> к </a:t>
            </a:r>
            <a:r>
              <a:rPr lang="en-US" dirty="0" err="1"/>
              <a:t>базе</a:t>
            </a:r>
            <a:r>
              <a:rPr lang="en-US" dirty="0"/>
              <a:t> и </a:t>
            </a:r>
            <a:r>
              <a:rPr lang="en-US" dirty="0" err="1"/>
              <a:t>получения</a:t>
            </a:r>
            <a:r>
              <a:rPr lang="en-US" dirty="0"/>
              <a:t> </a:t>
            </a:r>
            <a:r>
              <a:rPr lang="en-US" dirty="0" err="1"/>
              <a:t>доступа</a:t>
            </a:r>
            <a:r>
              <a:rPr lang="en-US" dirty="0"/>
              <a:t> к </a:t>
            </a:r>
            <a:r>
              <a:rPr lang="en-US" dirty="0" err="1"/>
              <a:t>данным</a:t>
            </a:r>
            <a:r>
              <a:rPr lang="en-US" dirty="0"/>
              <a:t> </a:t>
            </a:r>
            <a:r>
              <a:rPr lang="en-US" dirty="0" err="1"/>
              <a:t>не</a:t>
            </a:r>
            <a:r>
              <a:rPr lang="en-US" dirty="0"/>
              <a:t> </a:t>
            </a:r>
            <a:r>
              <a:rPr lang="en-US" dirty="0" err="1"/>
              <a:t>требуется</a:t>
            </a:r>
            <a:r>
              <a:rPr lang="en-US" dirty="0"/>
              <a:t> </a:t>
            </a:r>
            <a:r>
              <a:rPr lang="en-US" dirty="0" err="1"/>
              <a:t>реорганизовывать</a:t>
            </a:r>
            <a:r>
              <a:rPr lang="en-US" dirty="0"/>
              <a:t> </a:t>
            </a:r>
            <a:r>
              <a:rPr lang="en-US" dirty="0" err="1"/>
              <a:t>данные</a:t>
            </a:r>
            <a:r>
              <a:rPr lang="en-US" dirty="0"/>
              <a:t>. </a:t>
            </a:r>
            <a:endParaRPr lang="ru-RU" dirty="0"/>
          </a:p>
          <a:p>
            <a:r>
              <a:rPr lang="en-US" dirty="0" err="1"/>
              <a:t>Классические</a:t>
            </a:r>
            <a:r>
              <a:rPr lang="en-US" dirty="0"/>
              <a:t> </a:t>
            </a:r>
            <a:r>
              <a:rPr lang="en-US" dirty="0" err="1"/>
              <a:t>реляционные</a:t>
            </a:r>
            <a:r>
              <a:rPr lang="en-US" dirty="0"/>
              <a:t> </a:t>
            </a:r>
            <a:r>
              <a:rPr lang="en-US" dirty="0" err="1"/>
              <a:t>базы</a:t>
            </a:r>
            <a:r>
              <a:rPr lang="en-US" dirty="0"/>
              <a:t> </a:t>
            </a:r>
            <a:r>
              <a:rPr lang="en-US" dirty="0" err="1"/>
              <a:t>данных</a:t>
            </a:r>
            <a:r>
              <a:rPr lang="en-US" dirty="0"/>
              <a:t> </a:t>
            </a:r>
            <a:r>
              <a:rPr lang="en-US" dirty="0" err="1"/>
              <a:t>чаще</a:t>
            </a:r>
            <a:r>
              <a:rPr lang="en-US" dirty="0"/>
              <a:t> </a:t>
            </a:r>
            <a:r>
              <a:rPr lang="en-US" dirty="0" err="1"/>
              <a:t>всего</a:t>
            </a:r>
            <a:r>
              <a:rPr lang="en-US" dirty="0"/>
              <a:t> </a:t>
            </a:r>
            <a:r>
              <a:rPr lang="en-US" dirty="0" err="1"/>
              <a:t>применяются</a:t>
            </a:r>
            <a:r>
              <a:rPr lang="en-US" dirty="0"/>
              <a:t> </a:t>
            </a:r>
            <a:r>
              <a:rPr lang="en-US" dirty="0" err="1"/>
              <a:t>для</a:t>
            </a:r>
            <a:r>
              <a:rPr lang="en-US" dirty="0"/>
              <a:t> </a:t>
            </a:r>
            <a:r>
              <a:rPr lang="en-US" dirty="0" err="1"/>
              <a:t>создания</a:t>
            </a:r>
            <a:r>
              <a:rPr lang="en-US" dirty="0"/>
              <a:t> </a:t>
            </a:r>
            <a:r>
              <a:rPr lang="en-US" dirty="0" err="1"/>
              <a:t>продуктов</a:t>
            </a:r>
            <a:r>
              <a:rPr lang="en-US" dirty="0"/>
              <a:t>, </a:t>
            </a:r>
            <a:r>
              <a:rPr lang="en-US" dirty="0" err="1"/>
              <a:t>использующих</a:t>
            </a:r>
            <a:r>
              <a:rPr lang="en-US" dirty="0"/>
              <a:t> Online Transaction Processing - </a:t>
            </a:r>
            <a:r>
              <a:rPr lang="en-US" dirty="0" err="1"/>
              <a:t>принцип</a:t>
            </a:r>
            <a:r>
              <a:rPr lang="en-US" dirty="0"/>
              <a:t> </a:t>
            </a:r>
            <a:r>
              <a:rPr lang="en-US" dirty="0" err="1"/>
              <a:t>организации</a:t>
            </a:r>
            <a:r>
              <a:rPr lang="en-US" dirty="0"/>
              <a:t> </a:t>
            </a:r>
            <a:r>
              <a:rPr lang="en-US" dirty="0" err="1"/>
              <a:t>базы</a:t>
            </a:r>
            <a:r>
              <a:rPr lang="en-US" dirty="0"/>
              <a:t> </a:t>
            </a:r>
            <a:r>
              <a:rPr lang="en-US" dirty="0" err="1"/>
              <a:t>данных</a:t>
            </a:r>
            <a:r>
              <a:rPr lang="en-US" dirty="0"/>
              <a:t>, </a:t>
            </a:r>
            <a:r>
              <a:rPr lang="en-US" dirty="0" err="1"/>
              <a:t>при</a:t>
            </a:r>
            <a:r>
              <a:rPr lang="en-US" dirty="0"/>
              <a:t> </a:t>
            </a:r>
            <a:r>
              <a:rPr lang="en-US" dirty="0" err="1"/>
              <a:t>котором</a:t>
            </a:r>
            <a:r>
              <a:rPr lang="en-US" dirty="0"/>
              <a:t> </a:t>
            </a:r>
            <a:r>
              <a:rPr lang="en-US" dirty="0" err="1"/>
              <a:t>система</a:t>
            </a:r>
            <a:r>
              <a:rPr lang="en-US" dirty="0"/>
              <a:t> </a:t>
            </a:r>
            <a:r>
              <a:rPr lang="en-US" dirty="0" err="1"/>
              <a:t>работает</a:t>
            </a:r>
            <a:r>
              <a:rPr lang="en-US" dirty="0"/>
              <a:t> с </a:t>
            </a:r>
            <a:r>
              <a:rPr lang="en-US" dirty="0" err="1"/>
              <a:t>большим</a:t>
            </a:r>
            <a:r>
              <a:rPr lang="en-US" dirty="0"/>
              <a:t> </a:t>
            </a:r>
            <a:r>
              <a:rPr lang="en-US" dirty="0" err="1"/>
              <a:t>потоком</a:t>
            </a:r>
            <a:r>
              <a:rPr lang="en-US" dirty="0"/>
              <a:t> </a:t>
            </a:r>
            <a:r>
              <a:rPr lang="en-US" dirty="0" err="1"/>
              <a:t>малообъёмных</a:t>
            </a:r>
            <a:r>
              <a:rPr lang="en-US" dirty="0"/>
              <a:t> транзакций</a:t>
            </a:r>
            <a:r>
              <a:rPr lang="en-US" dirty="0">
                <a:hlinkClick r:id="rId3"/>
              </a:rPr>
              <a:t>1</a:t>
            </a:r>
            <a:r>
              <a:rPr lang="en-US" dirty="0"/>
              <a:t>. </a:t>
            </a:r>
            <a:r>
              <a:rPr lang="en-US" dirty="0" err="1"/>
              <a:t>Клиенты</a:t>
            </a:r>
            <a:r>
              <a:rPr lang="en-US" dirty="0"/>
              <a:t> </a:t>
            </a:r>
            <a:r>
              <a:rPr lang="en-US" dirty="0" err="1"/>
              <a:t>таких</a:t>
            </a:r>
            <a:r>
              <a:rPr lang="en-US" dirty="0"/>
              <a:t> </a:t>
            </a:r>
            <a:r>
              <a:rPr lang="en-US" dirty="0" err="1"/>
              <a:t>систем</a:t>
            </a:r>
            <a:r>
              <a:rPr lang="en-US" dirty="0"/>
              <a:t> </a:t>
            </a:r>
            <a:r>
              <a:rPr lang="en-US" dirty="0" err="1"/>
              <a:t>должны</a:t>
            </a:r>
            <a:r>
              <a:rPr lang="en-US" dirty="0"/>
              <a:t> </a:t>
            </a:r>
            <a:r>
              <a:rPr lang="en-US" dirty="0" err="1"/>
              <a:t>получать</a:t>
            </a:r>
            <a:r>
              <a:rPr lang="en-US" dirty="0"/>
              <a:t> </a:t>
            </a:r>
            <a:r>
              <a:rPr lang="en-US" dirty="0" err="1"/>
              <a:t>ответы</a:t>
            </a:r>
            <a:r>
              <a:rPr lang="en-US" dirty="0"/>
              <a:t> </a:t>
            </a:r>
            <a:r>
              <a:rPr lang="en-US" dirty="0" err="1"/>
              <a:t>от</a:t>
            </a:r>
            <a:r>
              <a:rPr lang="en-US" dirty="0"/>
              <a:t> </a:t>
            </a:r>
            <a:r>
              <a:rPr lang="en-US" dirty="0" err="1"/>
              <a:t>системы</a:t>
            </a:r>
            <a:r>
              <a:rPr lang="en-US" dirty="0"/>
              <a:t> с </a:t>
            </a:r>
            <a:r>
              <a:rPr lang="en-US" dirty="0" err="1"/>
              <a:t>минимальным</a:t>
            </a:r>
            <a:r>
              <a:rPr lang="en-US" dirty="0"/>
              <a:t> </a:t>
            </a:r>
            <a:r>
              <a:rPr lang="en-US" dirty="0" err="1"/>
              <a:t>временем</a:t>
            </a:r>
            <a:r>
              <a:rPr lang="en-US" dirty="0"/>
              <a:t> </a:t>
            </a:r>
            <a:r>
              <a:rPr lang="en-US" dirty="0" err="1"/>
              <a:t>отклика</a:t>
            </a:r>
            <a:r>
              <a:rPr lang="en-US" dirty="0"/>
              <a:t>. </a:t>
            </a:r>
            <a:r>
              <a:rPr lang="en-US" dirty="0" err="1"/>
              <a:t>Так</a:t>
            </a:r>
            <a:r>
              <a:rPr lang="en-US" dirty="0"/>
              <a:t> </a:t>
            </a:r>
            <a:r>
              <a:rPr lang="en-US" dirty="0" err="1"/>
              <a:t>же</a:t>
            </a:r>
            <a:r>
              <a:rPr lang="en-US" dirty="0"/>
              <a:t>, </a:t>
            </a:r>
            <a:r>
              <a:rPr lang="en-US" dirty="0" err="1"/>
              <a:t>ввиду</a:t>
            </a:r>
            <a:r>
              <a:rPr lang="en-US" dirty="0"/>
              <a:t> </a:t>
            </a:r>
            <a:r>
              <a:rPr lang="en-US" dirty="0" err="1"/>
              <a:t>использования</a:t>
            </a:r>
            <a:r>
              <a:rPr lang="en-US" dirty="0"/>
              <a:t> </a:t>
            </a:r>
            <a:r>
              <a:rPr lang="en-US" dirty="0" err="1"/>
              <a:t>транзакций</a:t>
            </a:r>
            <a:r>
              <a:rPr lang="en-US" dirty="0"/>
              <a:t>, </a:t>
            </a:r>
            <a:r>
              <a:rPr lang="en-US" dirty="0" err="1"/>
              <a:t>являющихся</a:t>
            </a:r>
            <a:r>
              <a:rPr lang="en-US" dirty="0"/>
              <a:t> </a:t>
            </a:r>
            <a:r>
              <a:rPr lang="en-US" dirty="0" err="1"/>
              <a:t>атомарными</a:t>
            </a:r>
            <a:r>
              <a:rPr lang="en-US" dirty="0">
                <a:hlinkClick r:id="rId4"/>
              </a:rPr>
              <a:t>2</a:t>
            </a:r>
            <a:r>
              <a:rPr lang="en-US" dirty="0"/>
              <a:t> </a:t>
            </a:r>
            <a:r>
              <a:rPr lang="en-US" dirty="0" err="1"/>
              <a:t>операциями</a:t>
            </a:r>
            <a:r>
              <a:rPr lang="en-US" dirty="0"/>
              <a:t>, </a:t>
            </a:r>
            <a:r>
              <a:rPr lang="en-US" dirty="0" err="1"/>
              <a:t>должна</a:t>
            </a:r>
            <a:r>
              <a:rPr lang="en-US" dirty="0"/>
              <a:t> </a:t>
            </a:r>
            <a:r>
              <a:rPr lang="en-US" dirty="0" err="1"/>
              <a:t>существовать</a:t>
            </a:r>
            <a:r>
              <a:rPr lang="en-US" dirty="0"/>
              <a:t> </a:t>
            </a:r>
            <a:r>
              <a:rPr lang="en-US" dirty="0" err="1"/>
              <a:t>возможность</a:t>
            </a:r>
            <a:r>
              <a:rPr lang="en-US" dirty="0"/>
              <a:t> </a:t>
            </a:r>
            <a:r>
              <a:rPr lang="en-US" dirty="0" err="1"/>
              <a:t>откатить</a:t>
            </a:r>
            <a:r>
              <a:rPr lang="en-US" dirty="0"/>
              <a:t> </a:t>
            </a:r>
            <a:r>
              <a:rPr lang="en-US" dirty="0" err="1"/>
              <a:t>любые</a:t>
            </a:r>
            <a:r>
              <a:rPr lang="en-US" dirty="0"/>
              <a:t> </a:t>
            </a:r>
            <a:r>
              <a:rPr lang="en-US" dirty="0" err="1"/>
              <a:t>операции</a:t>
            </a:r>
            <a:r>
              <a:rPr lang="en-US" dirty="0"/>
              <a:t> в </a:t>
            </a:r>
            <a:r>
              <a:rPr lang="en-US" dirty="0" err="1"/>
              <a:t>рамках</a:t>
            </a:r>
            <a:r>
              <a:rPr lang="en-US" dirty="0"/>
              <a:t> </a:t>
            </a:r>
            <a:r>
              <a:rPr lang="en-US" dirty="0" err="1"/>
              <a:t>одной</a:t>
            </a:r>
            <a:r>
              <a:rPr lang="en-US" dirty="0"/>
              <a:t> </a:t>
            </a:r>
            <a:r>
              <a:rPr lang="en-US" dirty="0" err="1"/>
              <a:t>транзакции</a:t>
            </a:r>
            <a:r>
              <a:rPr lang="en-US" dirty="0"/>
              <a:t>.</a:t>
            </a:r>
            <a:endParaRPr lang="ru-RU" dirty="0"/>
          </a:p>
          <a:p>
            <a:r>
              <a:rPr lang="en-US" dirty="0" err="1"/>
              <a:t>Реляционные</a:t>
            </a:r>
            <a:r>
              <a:rPr lang="en-US" dirty="0"/>
              <a:t> СУБД </a:t>
            </a:r>
            <a:r>
              <a:rPr lang="en-US" dirty="0" err="1"/>
              <a:t>чаще</a:t>
            </a:r>
            <a:r>
              <a:rPr lang="en-US" dirty="0"/>
              <a:t> </a:t>
            </a:r>
            <a:r>
              <a:rPr lang="en-US" dirty="0" err="1"/>
              <a:t>всего</a:t>
            </a:r>
            <a:r>
              <a:rPr lang="en-US" dirty="0"/>
              <a:t> </a:t>
            </a:r>
            <a:r>
              <a:rPr lang="en-US" dirty="0" err="1"/>
              <a:t>применяются</a:t>
            </a:r>
            <a:r>
              <a:rPr lang="en-US" dirty="0"/>
              <a:t> </a:t>
            </a:r>
            <a:r>
              <a:rPr lang="en-US" dirty="0" err="1"/>
              <a:t>при</a:t>
            </a:r>
            <a:r>
              <a:rPr lang="en-US" dirty="0"/>
              <a:t> </a:t>
            </a:r>
            <a:r>
              <a:rPr lang="en-US" dirty="0" err="1"/>
              <a:t>работе</a:t>
            </a:r>
            <a:r>
              <a:rPr lang="en-US" dirty="0"/>
              <a:t> с </a:t>
            </a:r>
            <a:r>
              <a:rPr lang="en-US" dirty="0" err="1"/>
              <a:t>большим</a:t>
            </a:r>
            <a:r>
              <a:rPr lang="en-US" dirty="0"/>
              <a:t> </a:t>
            </a:r>
            <a:r>
              <a:rPr lang="en-US" dirty="0" err="1"/>
              <a:t>количеством</a:t>
            </a:r>
            <a:r>
              <a:rPr lang="en-US" dirty="0"/>
              <a:t> </a:t>
            </a:r>
            <a:r>
              <a:rPr lang="en-US" dirty="0" err="1"/>
              <a:t>сущностей</a:t>
            </a:r>
            <a:r>
              <a:rPr lang="en-US" dirty="0"/>
              <a:t> (</a:t>
            </a:r>
            <a:r>
              <a:rPr lang="en-US" dirty="0" err="1"/>
              <a:t>представленных</a:t>
            </a:r>
            <a:r>
              <a:rPr lang="en-US" dirty="0"/>
              <a:t> в </a:t>
            </a:r>
            <a:r>
              <a:rPr lang="en-US" dirty="0" err="1"/>
              <a:t>базе</a:t>
            </a:r>
            <a:r>
              <a:rPr lang="en-US" dirty="0"/>
              <a:t> </a:t>
            </a:r>
            <a:r>
              <a:rPr lang="en-US" dirty="0" err="1"/>
              <a:t>таблицами</a:t>
            </a:r>
            <a:r>
              <a:rPr lang="en-US" dirty="0"/>
              <a:t>), </a:t>
            </a:r>
            <a:r>
              <a:rPr lang="en-US" dirty="0" err="1"/>
              <a:t>соединенных</a:t>
            </a:r>
            <a:r>
              <a:rPr lang="en-US" dirty="0"/>
              <a:t> </a:t>
            </a:r>
            <a:r>
              <a:rPr lang="en-US" dirty="0" err="1"/>
              <a:t>различными</a:t>
            </a:r>
            <a:r>
              <a:rPr lang="en-US" dirty="0"/>
              <a:t> </a:t>
            </a:r>
            <a:r>
              <a:rPr lang="en-US" dirty="0" err="1"/>
              <a:t>видами</a:t>
            </a:r>
            <a:r>
              <a:rPr lang="en-US" dirty="0"/>
              <a:t> </a:t>
            </a:r>
            <a:r>
              <a:rPr lang="en-US" dirty="0" err="1"/>
              <a:t>связей</a:t>
            </a:r>
            <a:r>
              <a:rPr lang="en-US" dirty="0"/>
              <a:t>: </a:t>
            </a:r>
            <a:r>
              <a:rPr lang="en-US" dirty="0" err="1"/>
              <a:t>один</a:t>
            </a:r>
            <a:r>
              <a:rPr lang="en-US" dirty="0"/>
              <a:t>-к-</a:t>
            </a:r>
            <a:r>
              <a:rPr lang="en-US" dirty="0" err="1"/>
              <a:t>одному</a:t>
            </a:r>
            <a:r>
              <a:rPr lang="en-US" dirty="0"/>
              <a:t>, </a:t>
            </a:r>
            <a:r>
              <a:rPr lang="en-US" dirty="0" err="1"/>
              <a:t>один-ко-многим</a:t>
            </a:r>
            <a:r>
              <a:rPr lang="en-US" dirty="0"/>
              <a:t>, </a:t>
            </a:r>
            <a:r>
              <a:rPr lang="en-US" dirty="0" err="1"/>
              <a:t>многие-ко-многим</a:t>
            </a:r>
            <a:r>
              <a:rPr lang="en-US" dirty="0"/>
              <a:t>.</a:t>
            </a:r>
            <a:endParaRPr lang="ru-RU" dirty="0"/>
          </a:p>
          <a:p>
            <a:r>
              <a:rPr lang="en-US" dirty="0" err="1"/>
              <a:t>Наиболее</a:t>
            </a:r>
            <a:r>
              <a:rPr lang="en-US" dirty="0"/>
              <a:t> </a:t>
            </a:r>
            <a:r>
              <a:rPr lang="en-US" dirty="0" err="1"/>
              <a:t>популярными</a:t>
            </a:r>
            <a:r>
              <a:rPr lang="en-US" dirty="0"/>
              <a:t> </a:t>
            </a:r>
            <a:r>
              <a:rPr lang="en-US" dirty="0" err="1"/>
              <a:t>реляционными</a:t>
            </a:r>
            <a:r>
              <a:rPr lang="en-US" dirty="0"/>
              <a:t> СУБД </a:t>
            </a:r>
            <a:r>
              <a:rPr lang="en-US" dirty="0" err="1"/>
              <a:t>являются</a:t>
            </a:r>
            <a:r>
              <a:rPr lang="en-US" dirty="0"/>
              <a:t> Oracle Database, Microsoft SQL Server, PostgreSQL, MySQL.</a:t>
            </a:r>
            <a:endParaRPr lang="ru-RU" dirty="0"/>
          </a:p>
          <a:p>
            <a:r>
              <a:rPr lang="en-US" dirty="0">
                <a:hlinkClick r:id="rId5"/>
              </a:rPr>
              <a:t>1</a:t>
            </a:r>
            <a:r>
              <a:rPr lang="en-US" dirty="0"/>
              <a:t> </a:t>
            </a:r>
            <a:r>
              <a:rPr lang="en-US" dirty="0" err="1"/>
              <a:t>Группа</a:t>
            </a:r>
            <a:r>
              <a:rPr lang="en-US" dirty="0"/>
              <a:t> </a:t>
            </a:r>
            <a:r>
              <a:rPr lang="en-US" dirty="0" err="1"/>
              <a:t>последовательных</a:t>
            </a:r>
            <a:r>
              <a:rPr lang="en-US" dirty="0"/>
              <a:t> </a:t>
            </a:r>
            <a:r>
              <a:rPr lang="en-US" dirty="0" err="1"/>
              <a:t>операций</a:t>
            </a:r>
            <a:r>
              <a:rPr lang="en-US" dirty="0"/>
              <a:t> с </a:t>
            </a:r>
            <a:r>
              <a:rPr lang="en-US" dirty="0" err="1"/>
              <a:t>базой</a:t>
            </a:r>
            <a:r>
              <a:rPr lang="en-US" dirty="0"/>
              <a:t> </a:t>
            </a:r>
            <a:r>
              <a:rPr lang="en-US" dirty="0" err="1"/>
              <a:t>данных</a:t>
            </a:r>
            <a:r>
              <a:rPr lang="en-US" dirty="0"/>
              <a:t>, </a:t>
            </a:r>
            <a:r>
              <a:rPr lang="en-US" dirty="0" err="1"/>
              <a:t>которая</a:t>
            </a:r>
            <a:r>
              <a:rPr lang="en-US" dirty="0"/>
              <a:t> </a:t>
            </a:r>
            <a:r>
              <a:rPr lang="en-US" dirty="0" err="1"/>
              <a:t>представляет</a:t>
            </a:r>
            <a:r>
              <a:rPr lang="en-US" dirty="0"/>
              <a:t> </a:t>
            </a:r>
            <a:r>
              <a:rPr lang="en-US" dirty="0" err="1"/>
              <a:t>собой</a:t>
            </a:r>
            <a:r>
              <a:rPr lang="en-US" dirty="0"/>
              <a:t> </a:t>
            </a:r>
            <a:r>
              <a:rPr lang="en-US" dirty="0" err="1"/>
              <a:t>логическую</a:t>
            </a:r>
            <a:r>
              <a:rPr lang="en-US" dirty="0"/>
              <a:t> </a:t>
            </a:r>
            <a:r>
              <a:rPr lang="en-US" dirty="0" err="1"/>
              <a:t>единицу</a:t>
            </a:r>
            <a:r>
              <a:rPr lang="en-US" dirty="0"/>
              <a:t> </a:t>
            </a:r>
            <a:r>
              <a:rPr lang="en-US" dirty="0" err="1"/>
              <a:t>работы</a:t>
            </a:r>
            <a:r>
              <a:rPr lang="en-US" dirty="0"/>
              <a:t> с </a:t>
            </a:r>
            <a:r>
              <a:rPr lang="en-US" dirty="0" err="1"/>
              <a:t>данными</a:t>
            </a:r>
            <a:r>
              <a:rPr lang="en-US" dirty="0"/>
              <a:t>.</a:t>
            </a:r>
            <a:endParaRPr lang="ru-RU" dirty="0"/>
          </a:p>
          <a:p>
            <a:r>
              <a:rPr lang="en-US" dirty="0">
                <a:hlinkClick r:id="rId6"/>
              </a:rPr>
              <a:t>2</a:t>
            </a:r>
            <a:r>
              <a:rPr lang="en-US" dirty="0"/>
              <a:t> </a:t>
            </a:r>
            <a:r>
              <a:rPr lang="en-US" dirty="0" err="1"/>
              <a:t>Единый</a:t>
            </a:r>
            <a:r>
              <a:rPr lang="en-US" dirty="0"/>
              <a:t>, </a:t>
            </a:r>
            <a:r>
              <a:rPr lang="en-US" dirty="0" err="1"/>
              <a:t>неделимый</a:t>
            </a:r>
            <a:endParaRPr lang="ru-RU" dirty="0" err="1"/>
          </a:p>
          <a:p>
            <a:endParaRPr lang="en-US" dirty="0">
              <a:ea typeface="Calibri"/>
              <a:cs typeface="Calibri"/>
            </a:endParaRPr>
          </a:p>
        </p:txBody>
      </p:sp>
      <p:sp>
        <p:nvSpPr>
          <p:cNvPr id="4" name="Номер слайда 3"/>
          <p:cNvSpPr>
            <a:spLocks noGrp="1"/>
          </p:cNvSpPr>
          <p:nvPr>
            <p:ph type="sldNum" sz="quarter" idx="5"/>
          </p:nvPr>
        </p:nvSpPr>
        <p:spPr/>
        <p:txBody>
          <a:bodyPr/>
          <a:lstStyle/>
          <a:p>
            <a:fld id="{386AEB79-C1D6-4320-806F-C9E25DB39C92}" type="slidenum">
              <a:rPr lang="ru-RU"/>
              <a:t>13</a:t>
            </a:fld>
            <a:endParaRPr lang="ru-RU"/>
          </a:p>
        </p:txBody>
      </p:sp>
    </p:spTree>
    <p:extLst>
      <p:ext uri="{BB962C8B-B14F-4D97-AF65-F5344CB8AC3E}">
        <p14:creationId xmlns:p14="http://schemas.microsoft.com/office/powerpoint/2010/main" val="152750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15</a:t>
            </a:fld>
            <a:endParaRPr lang="ru-RU"/>
          </a:p>
        </p:txBody>
      </p:sp>
    </p:spTree>
    <p:extLst>
      <p:ext uri="{BB962C8B-B14F-4D97-AF65-F5344CB8AC3E}">
        <p14:creationId xmlns:p14="http://schemas.microsoft.com/office/powerpoint/2010/main" val="4012142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Spring</a:t>
            </a:r>
            <a:r>
              <a:rPr lang="ru-RU" sz="1200" kern="1200" dirty="0" smtClean="0">
                <a:solidFill>
                  <a:schemeClr val="tx1"/>
                </a:solidFill>
                <a:effectLst/>
                <a:latin typeface="+mn-lt"/>
                <a:ea typeface="+mn-ea"/>
                <a:cs typeface="+mn-cs"/>
              </a:rPr>
              <a:t>, разработанный организацией </a:t>
            </a:r>
            <a:r>
              <a:rPr lang="en-US" sz="1200" kern="1200" dirty="0" smtClean="0">
                <a:solidFill>
                  <a:schemeClr val="tx1"/>
                </a:solidFill>
                <a:effectLst/>
                <a:latin typeface="+mn-lt"/>
                <a:ea typeface="+mn-ea"/>
                <a:cs typeface="+mn-cs"/>
              </a:rPr>
              <a:t>Apache</a:t>
            </a:r>
            <a:r>
              <a:rPr lang="ru-RU" sz="1200" kern="1200" dirty="0" smtClean="0">
                <a:solidFill>
                  <a:schemeClr val="tx1"/>
                </a:solidFill>
                <a:effectLst/>
                <a:latin typeface="+mn-lt"/>
                <a:ea typeface="+mn-ea"/>
                <a:cs typeface="+mn-cs"/>
              </a:rPr>
              <a:t>, является одной из самых широко используемых платформ </a:t>
            </a:r>
            <a:r>
              <a:rPr lang="en-US" sz="1200" kern="1200" dirty="0"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 Этот </a:t>
            </a:r>
            <a:r>
              <a:rPr lang="ru-RU" sz="1200" kern="1200" dirty="0" err="1" smtClean="0">
                <a:solidFill>
                  <a:schemeClr val="tx1"/>
                </a:solidFill>
                <a:effectLst/>
                <a:latin typeface="+mn-lt"/>
                <a:ea typeface="+mn-ea"/>
                <a:cs typeface="+mn-cs"/>
              </a:rPr>
              <a:t>фреймворк</a:t>
            </a:r>
            <a:r>
              <a:rPr lang="ru-RU" sz="1200" kern="1200" dirty="0" smtClean="0">
                <a:solidFill>
                  <a:schemeClr val="tx1"/>
                </a:solidFill>
                <a:effectLst/>
                <a:latin typeface="+mn-lt"/>
                <a:ea typeface="+mn-ea"/>
                <a:cs typeface="+mn-cs"/>
              </a:rPr>
              <a:t> представляет собой композицию из нескольких программных проектов, таких как </a:t>
            </a:r>
            <a:r>
              <a:rPr lang="en-US" sz="1200" kern="1200" dirty="0" smtClean="0">
                <a:solidFill>
                  <a:schemeClr val="tx1"/>
                </a:solidFill>
                <a:effectLst/>
                <a:latin typeface="+mn-lt"/>
                <a:ea typeface="+mn-ea"/>
                <a:cs typeface="+mn-cs"/>
              </a:rPr>
              <a:t>Spring Boot</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Spring MVC</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Spring Data</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Spring Security </a:t>
            </a:r>
            <a:r>
              <a:rPr lang="ru-RU" sz="1200" kern="1200" dirty="0" smtClean="0">
                <a:solidFill>
                  <a:schemeClr val="tx1"/>
                </a:solidFill>
                <a:effectLst/>
                <a:latin typeface="+mn-lt"/>
                <a:ea typeface="+mn-ea"/>
                <a:cs typeface="+mn-cs"/>
              </a:rPr>
              <a:t>и др. </a:t>
            </a:r>
          </a:p>
          <a:p>
            <a:r>
              <a:rPr lang="ru-RU" sz="1200" kern="1200" dirty="0" smtClean="0">
                <a:solidFill>
                  <a:schemeClr val="tx1"/>
                </a:solidFill>
                <a:effectLst/>
                <a:latin typeface="+mn-lt"/>
                <a:ea typeface="+mn-ea"/>
                <a:cs typeface="+mn-cs"/>
              </a:rPr>
              <a:t>Все эти элементы данной технологии строятся вокруг </a:t>
            </a:r>
            <a:r>
              <a:rPr lang="en-US" sz="1200" kern="1200" dirty="0" smtClean="0">
                <a:solidFill>
                  <a:schemeClr val="tx1"/>
                </a:solidFill>
                <a:effectLst/>
                <a:latin typeface="+mn-lt"/>
                <a:ea typeface="+mn-ea"/>
                <a:cs typeface="+mn-cs"/>
              </a:rPr>
              <a:t>Spring Core</a:t>
            </a:r>
            <a:r>
              <a:rPr lang="ru-RU" sz="1200" kern="1200" dirty="0" smtClean="0">
                <a:solidFill>
                  <a:schemeClr val="tx1"/>
                </a:solidFill>
                <a:effectLst/>
                <a:latin typeface="+mn-lt"/>
                <a:ea typeface="+mn-ea"/>
                <a:cs typeface="+mn-cs"/>
              </a:rPr>
              <a:t>. Оно реализует принцип </a:t>
            </a:r>
            <a:r>
              <a:rPr lang="en-US" sz="1200" kern="1200" dirty="0" smtClean="0">
                <a:solidFill>
                  <a:schemeClr val="tx1"/>
                </a:solidFill>
                <a:effectLst/>
                <a:latin typeface="+mn-lt"/>
                <a:ea typeface="+mn-ea"/>
                <a:cs typeface="+mn-cs"/>
              </a:rPr>
              <a:t>Inversion of Control</a:t>
            </a:r>
            <a:r>
              <a:rPr lang="ru-RU" sz="1200"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Dependency Injection</a:t>
            </a:r>
            <a:r>
              <a:rPr lang="ru-RU" sz="1200" kern="1200" dirty="0" smtClean="0">
                <a:solidFill>
                  <a:schemeClr val="tx1"/>
                </a:solidFill>
                <a:effectLst/>
                <a:latin typeface="+mn-lt"/>
                <a:ea typeface="+mn-ea"/>
                <a:cs typeface="+mn-cs"/>
              </a:rPr>
              <a:t>, или, переводя на русский язык, инверсия управления и внедрение зависимостей. Чтобы объяснить этот принцип нужно понять, что такое зависимость. Допустим у нас имеется два класса, один из которых содержит своим атрибутом экземпляр второго класса. В таком случае можно сказать, что первый класс зависит от второго класса. Определяя ссылку из первого класса на экземпляр второго класса, мы внедряем зависимость. Реализация инверсии управления подразумевает что классы, написанные в приложении, не определяют свои зависимости внутри своего же кода – они получают их извне. В приведённом выше примере это может быть достигнуто если в конструктор (или метод-сеттер) первого класса помимо остальных параметров будет передаваться так же и экземпляр второго класса. В </a:t>
            </a:r>
            <a:r>
              <a:rPr lang="en-US" sz="1200" kern="1200" dirty="0" smtClean="0">
                <a:solidFill>
                  <a:schemeClr val="tx1"/>
                </a:solidFill>
                <a:effectLst/>
                <a:latin typeface="+mn-lt"/>
                <a:ea typeface="+mn-ea"/>
                <a:cs typeface="+mn-cs"/>
              </a:rPr>
              <a:t>Spring Core </a:t>
            </a:r>
            <a:r>
              <a:rPr lang="ru-RU" sz="1200" kern="1200" dirty="0" smtClean="0">
                <a:solidFill>
                  <a:schemeClr val="tx1"/>
                </a:solidFill>
                <a:effectLst/>
                <a:latin typeface="+mn-lt"/>
                <a:ea typeface="+mn-ea"/>
                <a:cs typeface="+mn-cs"/>
              </a:rPr>
              <a:t>это реализовано с помощью контейнера внедрения зависимостей – при написании класса он добавляется в так называемый контекст приложения, откуда может быть подан экземпляр этого класса в качестве зависимости в один или несколько других классов, так же объявленных в контексте. При этом, с точки зрения кода, внедрение зависимости может происходить как автоматически (например, с помощью аннотаций), так и через непосредственное обращение к менеджеру контекста.</a:t>
            </a:r>
          </a:p>
          <a:p>
            <a:r>
              <a:rPr lang="ru-RU" sz="1200" kern="1200" dirty="0" smtClean="0">
                <a:solidFill>
                  <a:schemeClr val="tx1"/>
                </a:solidFill>
                <a:effectLst/>
                <a:latin typeface="+mn-lt"/>
                <a:ea typeface="+mn-ea"/>
                <a:cs typeface="+mn-cs"/>
              </a:rPr>
              <a:t>В языке </a:t>
            </a:r>
            <a:r>
              <a:rPr lang="ru-RU" sz="1200" kern="1200" dirty="0" err="1"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 специальная форма синтаксических метаданных, которая может быть добавлена в исходный код.</a:t>
            </a:r>
          </a:p>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28</a:t>
            </a:fld>
            <a:endParaRPr lang="ru-RU"/>
          </a:p>
        </p:txBody>
      </p:sp>
    </p:spTree>
    <p:extLst>
      <p:ext uri="{BB962C8B-B14F-4D97-AF65-F5344CB8AC3E}">
        <p14:creationId xmlns:p14="http://schemas.microsoft.com/office/powerpoint/2010/main" val="105949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Далее стоит поговорить про </a:t>
            </a:r>
            <a:r>
              <a:rPr lang="en-US" sz="1200" kern="1200" dirty="0" smtClean="0">
                <a:solidFill>
                  <a:schemeClr val="tx1"/>
                </a:solidFill>
                <a:effectLst/>
                <a:latin typeface="+mn-lt"/>
                <a:ea typeface="+mn-ea"/>
                <a:cs typeface="+mn-cs"/>
              </a:rPr>
              <a:t>Spring Boot</a:t>
            </a:r>
            <a:r>
              <a:rPr lang="ru-RU" sz="1200" kern="1200" dirty="0" smtClean="0">
                <a:solidFill>
                  <a:schemeClr val="tx1"/>
                </a:solidFill>
                <a:effectLst/>
                <a:latin typeface="+mn-lt"/>
                <a:ea typeface="+mn-ea"/>
                <a:cs typeface="+mn-cs"/>
              </a:rPr>
              <a:t>, с помощью которого реализуется </a:t>
            </a:r>
            <a:r>
              <a:rPr lang="en-US" sz="1200" kern="1200" dirty="0" smtClean="0">
                <a:solidFill>
                  <a:schemeClr val="tx1"/>
                </a:solidFill>
                <a:effectLst/>
                <a:latin typeface="+mn-lt"/>
                <a:ea typeface="+mn-ea"/>
                <a:cs typeface="+mn-cs"/>
              </a:rPr>
              <a:t>REST </a:t>
            </a:r>
            <a:r>
              <a:rPr lang="ru-RU" sz="1200" kern="1200" dirty="0" smtClean="0">
                <a:solidFill>
                  <a:schemeClr val="tx1"/>
                </a:solidFill>
                <a:effectLst/>
                <a:latin typeface="+mn-lt"/>
                <a:ea typeface="+mn-ea"/>
                <a:cs typeface="+mn-cs"/>
              </a:rPr>
              <a:t>архитектура нашего приложения. Данный элемент </a:t>
            </a:r>
            <a:r>
              <a:rPr lang="ru-RU" sz="1200" kern="1200" dirty="0" err="1" smtClean="0">
                <a:solidFill>
                  <a:schemeClr val="tx1"/>
                </a:solidFill>
                <a:effectLst/>
                <a:latin typeface="+mn-lt"/>
                <a:ea typeface="+mn-ea"/>
                <a:cs typeface="+mn-cs"/>
              </a:rPr>
              <a:t>фреймворка</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Spring</a:t>
            </a:r>
            <a:r>
              <a:rPr lang="ru-RU" sz="1200" kern="1200" dirty="0" smtClean="0">
                <a:solidFill>
                  <a:schemeClr val="tx1"/>
                </a:solidFill>
                <a:effectLst/>
                <a:latin typeface="+mn-lt"/>
                <a:ea typeface="+mn-ea"/>
                <a:cs typeface="+mn-cs"/>
              </a:rPr>
              <a:t> обладает следующими преимуществами:</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Скорость и простота разработки.</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Автоматическая конфигурация компонентов </a:t>
            </a:r>
            <a:r>
              <a:rPr lang="en-US" sz="1200" kern="1200" dirty="0" smtClean="0">
                <a:solidFill>
                  <a:schemeClr val="tx1"/>
                </a:solidFill>
                <a:effectLst/>
                <a:latin typeface="+mn-lt"/>
                <a:ea typeface="+mn-ea"/>
                <a:cs typeface="+mn-cs"/>
              </a:rPr>
              <a:t>Spring </a:t>
            </a:r>
            <a:r>
              <a:rPr lang="ru-RU" sz="1200" kern="1200" dirty="0" smtClean="0">
                <a:solidFill>
                  <a:schemeClr val="tx1"/>
                </a:solidFill>
                <a:effectLst/>
                <a:latin typeface="+mn-lt"/>
                <a:ea typeface="+mn-ea"/>
                <a:cs typeface="+mn-cs"/>
              </a:rPr>
              <a:t>приложений.</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Встроенные серверы развёртывания: </a:t>
            </a:r>
            <a:r>
              <a:rPr lang="en-US" sz="1200" kern="1200" dirty="0" smtClean="0">
                <a:solidFill>
                  <a:schemeClr val="tx1"/>
                </a:solidFill>
                <a:effectLst/>
                <a:latin typeface="+mn-lt"/>
                <a:ea typeface="+mn-ea"/>
                <a:cs typeface="+mn-cs"/>
              </a:rPr>
              <a:t>Tomcat</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Jetty</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Undertow</a:t>
            </a:r>
            <a:r>
              <a:rPr lang="ru-RU"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Отсутствие </a:t>
            </a:r>
            <a:r>
              <a:rPr lang="en-US" sz="1200" kern="1200" dirty="0" smtClean="0">
                <a:solidFill>
                  <a:schemeClr val="tx1"/>
                </a:solidFill>
                <a:effectLst/>
                <a:latin typeface="+mn-lt"/>
                <a:ea typeface="+mn-ea"/>
                <a:cs typeface="+mn-cs"/>
              </a:rPr>
              <a:t>XML </a:t>
            </a:r>
            <a:r>
              <a:rPr lang="ru-RU" sz="1200" kern="1200" dirty="0" smtClean="0">
                <a:solidFill>
                  <a:schemeClr val="tx1"/>
                </a:solidFill>
                <a:effectLst/>
                <a:latin typeface="+mn-lt"/>
                <a:ea typeface="+mn-ea"/>
                <a:cs typeface="+mn-cs"/>
              </a:rPr>
              <a:t>конфигурации.</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Облегчённая работа с различными СУБД.</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Отличная интеграция с экосистемой </a:t>
            </a:r>
            <a:r>
              <a:rPr lang="en-US" sz="1200" kern="1200" dirty="0" smtClean="0">
                <a:solidFill>
                  <a:schemeClr val="tx1"/>
                </a:solidFill>
                <a:effectLst/>
                <a:latin typeface="+mn-lt"/>
                <a:ea typeface="+mn-ea"/>
                <a:cs typeface="+mn-cs"/>
              </a:rPr>
              <a:t>Spring</a:t>
            </a:r>
            <a:r>
              <a:rPr lang="ru-RU"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Большое сообщество, способное ответить на различные вопросы, касающиеся написания и поддержания кода.</a:t>
            </a:r>
          </a:p>
          <a:p>
            <a:r>
              <a:rPr lang="ru-RU" sz="1200" kern="1200" dirty="0" smtClean="0">
                <a:solidFill>
                  <a:schemeClr val="tx1"/>
                </a:solidFill>
                <a:effectLst/>
                <a:latin typeface="+mn-lt"/>
                <a:ea typeface="+mn-ea"/>
                <a:cs typeface="+mn-cs"/>
              </a:rPr>
              <a:t>Недостатков </a:t>
            </a:r>
            <a:r>
              <a:rPr lang="en-US" sz="1200" kern="1200" dirty="0" smtClean="0">
                <a:solidFill>
                  <a:schemeClr val="tx1"/>
                </a:solidFill>
                <a:effectLst/>
                <a:latin typeface="+mn-lt"/>
                <a:ea typeface="+mn-ea"/>
                <a:cs typeface="+mn-cs"/>
              </a:rPr>
              <a:t>Spring Boot </a:t>
            </a:r>
            <a:r>
              <a:rPr lang="ru-RU" sz="1200" kern="1200" dirty="0" smtClean="0">
                <a:solidFill>
                  <a:schemeClr val="tx1"/>
                </a:solidFill>
                <a:effectLst/>
                <a:latin typeface="+mn-lt"/>
                <a:ea typeface="+mn-ea"/>
                <a:cs typeface="+mn-cs"/>
              </a:rPr>
              <a:t>тоже не лишён:</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Большой размер файлов развёртывания.</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Не подходит для масштабных монолитных проектов.</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Трудоёмкость преобразования проекта на чистом </a:t>
            </a:r>
            <a:r>
              <a:rPr lang="en-US" sz="1200" kern="1200" dirty="0" smtClean="0">
                <a:solidFill>
                  <a:schemeClr val="tx1"/>
                </a:solidFill>
                <a:effectLst/>
                <a:latin typeface="+mn-lt"/>
                <a:ea typeface="+mn-ea"/>
                <a:cs typeface="+mn-cs"/>
              </a:rPr>
              <a:t>Spring </a:t>
            </a:r>
            <a:r>
              <a:rPr lang="ru-RU" sz="1200" kern="1200" dirty="0" smtClean="0">
                <a:solidFill>
                  <a:schemeClr val="tx1"/>
                </a:solidFill>
                <a:effectLst/>
                <a:latin typeface="+mn-lt"/>
                <a:ea typeface="+mn-ea"/>
                <a:cs typeface="+mn-cs"/>
              </a:rPr>
              <a:t>в проект </a:t>
            </a:r>
            <a:r>
              <a:rPr lang="en-US" sz="1200" kern="1200" dirty="0" smtClean="0">
                <a:solidFill>
                  <a:schemeClr val="tx1"/>
                </a:solidFill>
                <a:effectLst/>
                <a:latin typeface="+mn-lt"/>
                <a:ea typeface="+mn-ea"/>
                <a:cs typeface="+mn-cs"/>
              </a:rPr>
              <a:t>Spring Boot</a:t>
            </a:r>
            <a:r>
              <a:rPr lang="ru-RU" sz="120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Representational State Transfer</a:t>
            </a:r>
            <a:r>
              <a:rPr lang="ru-RU" sz="1200" kern="1200" dirty="0" smtClean="0">
                <a:solidFill>
                  <a:schemeClr val="tx1"/>
                </a:solidFill>
                <a:effectLst/>
                <a:latin typeface="+mn-lt"/>
                <a:ea typeface="+mn-ea"/>
                <a:cs typeface="+mn-cs"/>
              </a:rPr>
              <a:t> – передача состояния представления. Это архитектурный стиль взаимодействия компонентов распределённой системы в компьютерной сети. </a:t>
            </a:r>
          </a:p>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29</a:t>
            </a:fld>
            <a:endParaRPr lang="ru-RU"/>
          </a:p>
        </p:txBody>
      </p:sp>
    </p:spTree>
    <p:extLst>
      <p:ext uri="{BB962C8B-B14F-4D97-AF65-F5344CB8AC3E}">
        <p14:creationId xmlns:p14="http://schemas.microsoft.com/office/powerpoint/2010/main" val="788152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Отдельного внимания заслуживает </a:t>
            </a:r>
            <a:r>
              <a:rPr lang="en-US" dirty="0"/>
              <a:t>Spring</a:t>
            </a:r>
            <a:r>
              <a:rPr lang="ru-RU" dirty="0"/>
              <a:t> </a:t>
            </a:r>
            <a:r>
              <a:rPr lang="en-US" dirty="0"/>
              <a:t>Security</a:t>
            </a:r>
            <a:r>
              <a:rPr lang="ru-RU" dirty="0"/>
              <a:t> – мощный инструмент создания гибкого аппарата аутентификации</a:t>
            </a:r>
            <a:r>
              <a:rPr lang="ru-RU" dirty="0">
                <a:hlinkClick r:id="rId3"/>
              </a:rPr>
              <a:t>1</a:t>
            </a:r>
            <a:r>
              <a:rPr lang="ru-RU" dirty="0"/>
              <a:t> и авторизации</a:t>
            </a:r>
            <a:r>
              <a:rPr lang="ru-RU" dirty="0">
                <a:hlinkClick r:id="rId4"/>
              </a:rPr>
              <a:t>2</a:t>
            </a:r>
            <a:r>
              <a:rPr lang="ru-RU" dirty="0"/>
              <a:t> приложения. Является де-факто стандартом организации систем безопасности </a:t>
            </a:r>
            <a:r>
              <a:rPr lang="en-US" dirty="0"/>
              <a:t>Spring</a:t>
            </a:r>
            <a:r>
              <a:rPr lang="ru-RU" dirty="0"/>
              <a:t> проектов. Как и все остальные элементы </a:t>
            </a:r>
            <a:r>
              <a:rPr lang="en-US" dirty="0"/>
              <a:t>Spring</a:t>
            </a:r>
            <a:r>
              <a:rPr lang="ru-RU" dirty="0"/>
              <a:t>, настоящая мощь </a:t>
            </a:r>
            <a:r>
              <a:rPr lang="en-US" dirty="0"/>
              <a:t>Spring</a:t>
            </a:r>
            <a:r>
              <a:rPr lang="ru-RU" dirty="0"/>
              <a:t> </a:t>
            </a:r>
            <a:r>
              <a:rPr lang="en-US" dirty="0"/>
              <a:t>Security</a:t>
            </a:r>
            <a:r>
              <a:rPr lang="ru-RU" dirty="0"/>
              <a:t> проявляется в простоте его расширения для удовлетворения пользовательских потребностей.</a:t>
            </a:r>
            <a:endParaRPr lang="ru-RU" dirty="0">
              <a:cs typeface="Calibri"/>
            </a:endParaRPr>
          </a:p>
          <a:p>
            <a:pPr>
              <a:buFont typeface="Arial"/>
              <a:buNone/>
            </a:pPr>
            <a:r>
              <a:rPr lang="ru-RU" dirty="0"/>
              <a:t>Достоинства:</a:t>
            </a:r>
            <a:endParaRPr lang="ru-RU" dirty="0">
              <a:cs typeface="Calibri"/>
            </a:endParaRPr>
          </a:p>
          <a:p>
            <a:pPr lvl="0">
              <a:buFont typeface="Arial"/>
              <a:buChar char="•"/>
            </a:pPr>
            <a:r>
              <a:rPr lang="ru-RU" dirty="0"/>
              <a:t>Встроенные методы шифрования паролей.</a:t>
            </a:r>
            <a:endParaRPr lang="ru-RU" dirty="0">
              <a:cs typeface="Calibri"/>
            </a:endParaRPr>
          </a:p>
          <a:p>
            <a:pPr lvl="0">
              <a:buFont typeface="Arial"/>
              <a:buChar char="•"/>
            </a:pPr>
            <a:r>
              <a:rPr lang="ru-RU" dirty="0"/>
              <a:t>Аутентификация </a:t>
            </a:r>
            <a:r>
              <a:rPr lang="en-US" dirty="0"/>
              <a:t>In</a:t>
            </a:r>
            <a:r>
              <a:rPr lang="ru-RU" dirty="0"/>
              <a:t>-</a:t>
            </a:r>
            <a:r>
              <a:rPr lang="en-US" dirty="0"/>
              <a:t>Memory</a:t>
            </a:r>
            <a:r>
              <a:rPr lang="ru-RU" dirty="0"/>
              <a:t>. Полезно на стадии разработки и тестирования, так как позволяет работать с данными, временно хранящимися лишь в оперативной памяти.</a:t>
            </a:r>
            <a:endParaRPr lang="ru-RU" dirty="0">
              <a:cs typeface="Calibri"/>
            </a:endParaRPr>
          </a:p>
          <a:p>
            <a:pPr lvl="0">
              <a:buFont typeface="Arial"/>
              <a:buChar char="•"/>
            </a:pPr>
            <a:r>
              <a:rPr lang="en-US" dirty="0"/>
              <a:t>LDAP</a:t>
            </a:r>
            <a:r>
              <a:rPr lang="ru-RU" dirty="0"/>
              <a:t>-аутентификация. </a:t>
            </a:r>
            <a:r>
              <a:rPr lang="en-US" dirty="0"/>
              <a:t>Lightweight</a:t>
            </a:r>
            <a:r>
              <a:rPr lang="ru-RU" dirty="0"/>
              <a:t> </a:t>
            </a:r>
            <a:r>
              <a:rPr lang="en-US" dirty="0"/>
              <a:t>Directory</a:t>
            </a:r>
            <a:r>
              <a:rPr lang="ru-RU" dirty="0"/>
              <a:t> </a:t>
            </a:r>
            <a:r>
              <a:rPr lang="en-US" dirty="0"/>
              <a:t>Access</a:t>
            </a:r>
            <a:r>
              <a:rPr lang="ru-RU" dirty="0"/>
              <a:t> </a:t>
            </a:r>
            <a:r>
              <a:rPr lang="en-US" dirty="0"/>
              <a:t>Protocol</a:t>
            </a:r>
            <a:r>
              <a:rPr lang="ru-RU" dirty="0"/>
              <a:t> – протокол аутентификации пользователей в организациях, позволяющий определять структуру пользователей и назначать им права.</a:t>
            </a:r>
            <a:endParaRPr lang="ru-RU" dirty="0">
              <a:cs typeface="Calibri"/>
            </a:endParaRPr>
          </a:p>
          <a:p>
            <a:pPr lvl="0">
              <a:buFont typeface="Arial"/>
              <a:buChar char="•"/>
            </a:pPr>
            <a:r>
              <a:rPr lang="ru-RU" dirty="0"/>
              <a:t>Управление сессиями. Механизмы создания и контроля при входе в систему и уничтожения при выходе сеансов пользователя.</a:t>
            </a:r>
            <a:endParaRPr lang="ru-RU" dirty="0">
              <a:cs typeface="Calibri"/>
            </a:endParaRPr>
          </a:p>
          <a:p>
            <a:pPr lvl="0">
              <a:buFont typeface="Arial"/>
              <a:buChar char="•"/>
            </a:pPr>
            <a:r>
              <a:rPr lang="ru-RU" dirty="0"/>
              <a:t>Механизм распознавания, позволяющий пользователям не вводить учётные данные при каждом посещении сервиса.</a:t>
            </a:r>
            <a:endParaRPr lang="ru-RU" dirty="0">
              <a:cs typeface="Calibri"/>
            </a:endParaRPr>
          </a:p>
          <a:p>
            <a:pPr lvl="0">
              <a:buFont typeface="Arial"/>
              <a:buChar char="•"/>
            </a:pPr>
            <a:r>
              <a:rPr lang="en-US" dirty="0"/>
              <a:t>OAuth</a:t>
            </a:r>
            <a:r>
              <a:rPr lang="ru-RU" dirty="0"/>
              <a:t> 2.0. </a:t>
            </a:r>
            <a:r>
              <a:rPr lang="en-US" dirty="0"/>
              <a:t>Open</a:t>
            </a:r>
            <a:r>
              <a:rPr lang="ru-RU" dirty="0"/>
              <a:t> </a:t>
            </a:r>
            <a:r>
              <a:rPr lang="en-US" dirty="0"/>
              <a:t>Authorization</a:t>
            </a:r>
            <a:r>
              <a:rPr lang="ru-RU" dirty="0"/>
              <a:t> 2.0 – стандарт проверки прав пользователей с помощью сервиса авторизации. Одним из его возможностей является возможность аутентификации через учётные записи </a:t>
            </a:r>
            <a:r>
              <a:rPr lang="en-US" dirty="0"/>
              <a:t>Google</a:t>
            </a:r>
            <a:r>
              <a:rPr lang="ru-RU" dirty="0"/>
              <a:t>, </a:t>
            </a:r>
            <a:r>
              <a:rPr lang="en-US" dirty="0"/>
              <a:t>Facebook</a:t>
            </a:r>
            <a:r>
              <a:rPr lang="ru-RU" dirty="0"/>
              <a:t> и прочее.</a:t>
            </a:r>
            <a:endParaRPr lang="ru-RU" dirty="0">
              <a:cs typeface="Calibri"/>
            </a:endParaRPr>
          </a:p>
          <a:p>
            <a:r>
              <a:rPr lang="ru-RU" dirty="0"/>
              <a:t>В нашем приложении использована именно экосистема </a:t>
            </a:r>
            <a:r>
              <a:rPr lang="en-US" dirty="0"/>
              <a:t>Spring</a:t>
            </a:r>
            <a:r>
              <a:rPr lang="ru-RU" dirty="0"/>
              <a:t>, так как на данный момент она является наиболее развитой и популярной, а значит с её помощью можно будет быстро и надёжно реализовать функционал практически любой сложности</a:t>
            </a:r>
            <a:r>
              <a:rPr lang="ru-RU" dirty="0" smtClean="0"/>
              <a:t>.</a:t>
            </a:r>
          </a:p>
          <a:p>
            <a:endParaRPr lang="ru-RU" dirty="0">
              <a:cs typeface="Calibri" panose="020F0502020204030204"/>
            </a:endParaRPr>
          </a:p>
          <a:p>
            <a:pPr>
              <a:buFont typeface="Arial"/>
              <a:buNone/>
            </a:pPr>
            <a:r>
              <a:rPr lang="ru-RU" dirty="0">
                <a:hlinkClick r:id="rId5"/>
              </a:rPr>
              <a:t>1</a:t>
            </a:r>
            <a:r>
              <a:rPr lang="ru-RU" dirty="0"/>
              <a:t> Процедура проверки подлинности.</a:t>
            </a:r>
            <a:endParaRPr lang="ru-RU" dirty="0">
              <a:cs typeface="Calibri"/>
            </a:endParaRPr>
          </a:p>
          <a:p>
            <a:pPr>
              <a:buFont typeface="Arial"/>
              <a:buNone/>
            </a:pPr>
            <a:r>
              <a:rPr lang="ru-RU" dirty="0">
                <a:hlinkClick r:id="rId6"/>
              </a:rPr>
              <a:t>2</a:t>
            </a:r>
            <a:r>
              <a:rPr lang="ru-RU" dirty="0"/>
              <a:t> Процедура предоставления определенному лицу или группе лиц прав на выполнение определенных действий.</a:t>
            </a:r>
            <a:endParaRPr lang="ru-RU" dirty="0">
              <a:cs typeface="Calibri"/>
            </a:endParaRPr>
          </a:p>
          <a:p>
            <a:pPr marL="91440" indent="-285750">
              <a:lnSpc>
                <a:spcPct val="90000"/>
              </a:lnSpc>
              <a:spcBef>
                <a:spcPts val="1200"/>
              </a:spcBef>
              <a:spcAft>
                <a:spcPts val="200"/>
              </a:spcAft>
              <a:buFont typeface="Arial"/>
              <a:buChar char="•"/>
            </a:pPr>
            <a:endParaRPr lang="ru-RU" dirty="0">
              <a:cs typeface="Calibri"/>
            </a:endParaRPr>
          </a:p>
        </p:txBody>
      </p:sp>
      <p:sp>
        <p:nvSpPr>
          <p:cNvPr id="4" name="Номер слайда 3"/>
          <p:cNvSpPr>
            <a:spLocks noGrp="1"/>
          </p:cNvSpPr>
          <p:nvPr>
            <p:ph type="sldNum" sz="quarter" idx="5"/>
          </p:nvPr>
        </p:nvSpPr>
        <p:spPr/>
        <p:txBody>
          <a:bodyPr/>
          <a:lstStyle/>
          <a:p>
            <a:fld id="{386AEB79-C1D6-4320-806F-C9E25DB39C92}" type="slidenum">
              <a:rPr lang="ru-RU"/>
              <a:t>30</a:t>
            </a:fld>
            <a:endParaRPr lang="ru-RU"/>
          </a:p>
        </p:txBody>
      </p:sp>
    </p:spTree>
    <p:extLst>
      <p:ext uri="{BB962C8B-B14F-4D97-AF65-F5344CB8AC3E}">
        <p14:creationId xmlns:p14="http://schemas.microsoft.com/office/powerpoint/2010/main" val="394015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Для </a:t>
            </a:r>
            <a:r>
              <a:rPr lang="en-US" dirty="0" err="1"/>
              <a:t>подключения</a:t>
            </a:r>
            <a:r>
              <a:rPr lang="en-US" dirty="0"/>
              <a:t> к </a:t>
            </a:r>
            <a:r>
              <a:rPr lang="en-US" dirty="0" err="1"/>
              <a:t>различным</a:t>
            </a:r>
            <a:r>
              <a:rPr lang="en-US" dirty="0"/>
              <a:t> </a:t>
            </a:r>
            <a:r>
              <a:rPr lang="en-US" dirty="0" err="1"/>
              <a:t>базам</a:t>
            </a:r>
            <a:r>
              <a:rPr lang="en-US" dirty="0"/>
              <a:t> </a:t>
            </a:r>
            <a:r>
              <a:rPr lang="en-US" dirty="0" err="1"/>
              <a:t>данных</a:t>
            </a:r>
            <a:r>
              <a:rPr lang="en-US" dirty="0"/>
              <a:t> в </a:t>
            </a:r>
            <a:r>
              <a:rPr lang="en-US" dirty="0" err="1"/>
              <a:t>Javaпридумали</a:t>
            </a:r>
            <a:r>
              <a:rPr lang="en-US" dirty="0"/>
              <a:t> </a:t>
            </a:r>
            <a:r>
              <a:rPr lang="en-US" dirty="0" err="1"/>
              <a:t>стандарт</a:t>
            </a:r>
            <a:r>
              <a:rPr lang="en-US" dirty="0"/>
              <a:t> JDBC</a:t>
            </a:r>
            <a:r>
              <a:rPr lang="en-US" dirty="0">
                <a:hlinkClick r:id="rId3"/>
              </a:rPr>
              <a:t>1</a:t>
            </a:r>
            <a:r>
              <a:rPr lang="en-US" dirty="0"/>
              <a:t>, </a:t>
            </a:r>
            <a:r>
              <a:rPr lang="en-US" dirty="0" err="1"/>
              <a:t>который</a:t>
            </a:r>
            <a:r>
              <a:rPr lang="en-US" dirty="0"/>
              <a:t> </a:t>
            </a:r>
            <a:r>
              <a:rPr lang="en-US" dirty="0" err="1"/>
              <a:t>позволяет</a:t>
            </a:r>
            <a:r>
              <a:rPr lang="en-US" dirty="0"/>
              <a:t> </a:t>
            </a:r>
            <a:r>
              <a:rPr lang="en-US" dirty="0" err="1"/>
              <a:t>работатть</a:t>
            </a:r>
            <a:r>
              <a:rPr lang="en-US" dirty="0"/>
              <a:t> </a:t>
            </a:r>
            <a:r>
              <a:rPr lang="en-US" dirty="0" err="1"/>
              <a:t>по</a:t>
            </a:r>
            <a:r>
              <a:rPr lang="en-US" dirty="0"/>
              <a:t> </a:t>
            </a:r>
            <a:r>
              <a:rPr lang="en-US" dirty="0" err="1"/>
              <a:t>единым</a:t>
            </a:r>
            <a:r>
              <a:rPr lang="en-US" dirty="0"/>
              <a:t> </a:t>
            </a:r>
            <a:r>
              <a:rPr lang="en-US" dirty="0" err="1"/>
              <a:t>правилам</a:t>
            </a:r>
            <a:r>
              <a:rPr lang="en-US" dirty="0"/>
              <a:t> с </a:t>
            </a:r>
            <a:r>
              <a:rPr lang="en-US" dirty="0" err="1"/>
              <a:t>различными</a:t>
            </a:r>
            <a:r>
              <a:rPr lang="en-US" dirty="0"/>
              <a:t> </a:t>
            </a:r>
            <a:r>
              <a:rPr lang="en-US" dirty="0" err="1"/>
              <a:t>базами</a:t>
            </a:r>
            <a:r>
              <a:rPr lang="en-US" dirty="0"/>
              <a:t> </a:t>
            </a:r>
            <a:r>
              <a:rPr lang="en-US" dirty="0" err="1"/>
              <a:t>данных</a:t>
            </a:r>
            <a:r>
              <a:rPr lang="en-US" dirty="0"/>
              <a:t>. Для </a:t>
            </a:r>
            <a:r>
              <a:rPr lang="en-US" dirty="0" err="1"/>
              <a:t>этого</a:t>
            </a:r>
            <a:r>
              <a:rPr lang="en-US" dirty="0"/>
              <a:t> </a:t>
            </a:r>
            <a:r>
              <a:rPr lang="en-US" dirty="0" err="1"/>
              <a:t>требуется</a:t>
            </a:r>
            <a:r>
              <a:rPr lang="en-US" dirty="0"/>
              <a:t> </a:t>
            </a:r>
            <a:r>
              <a:rPr lang="en-US" dirty="0" err="1"/>
              <a:t>лишь</a:t>
            </a:r>
            <a:r>
              <a:rPr lang="en-US" dirty="0"/>
              <a:t> </a:t>
            </a:r>
            <a:r>
              <a:rPr lang="en-US" dirty="0" err="1"/>
              <a:t>установка</a:t>
            </a:r>
            <a:r>
              <a:rPr lang="en-US" dirty="0"/>
              <a:t> </a:t>
            </a:r>
            <a:r>
              <a:rPr lang="en-US" dirty="0" err="1"/>
              <a:t>драйвера</a:t>
            </a:r>
            <a:r>
              <a:rPr lang="en-US" dirty="0"/>
              <a:t> </a:t>
            </a:r>
            <a:r>
              <a:rPr lang="en-US" dirty="0" err="1"/>
              <a:t>определённой</a:t>
            </a:r>
            <a:r>
              <a:rPr lang="en-US" dirty="0"/>
              <a:t> </a:t>
            </a:r>
            <a:r>
              <a:rPr lang="en-US" dirty="0" err="1"/>
              <a:t>базы</a:t>
            </a:r>
            <a:r>
              <a:rPr lang="en-US" dirty="0"/>
              <a:t> </a:t>
            </a:r>
            <a:r>
              <a:rPr lang="en-US" dirty="0" err="1"/>
              <a:t>по</a:t>
            </a:r>
            <a:r>
              <a:rPr lang="en-US" dirty="0"/>
              <a:t> </a:t>
            </a:r>
            <a:r>
              <a:rPr lang="en-US" dirty="0" err="1"/>
              <a:t>стандарту</a:t>
            </a:r>
            <a:r>
              <a:rPr lang="en-US" dirty="0"/>
              <a:t> JDBC. </a:t>
            </a:r>
            <a:r>
              <a:rPr lang="en-US" dirty="0" err="1"/>
              <a:t>Такой</a:t>
            </a:r>
            <a:r>
              <a:rPr lang="en-US" dirty="0"/>
              <a:t> </a:t>
            </a:r>
            <a:r>
              <a:rPr lang="en-US" dirty="0" err="1"/>
              <a:t>подход</a:t>
            </a:r>
            <a:r>
              <a:rPr lang="en-US" dirty="0"/>
              <a:t> </a:t>
            </a:r>
            <a:r>
              <a:rPr lang="en-US" dirty="0" err="1"/>
              <a:t>не</a:t>
            </a:r>
            <a:r>
              <a:rPr lang="en-US" dirty="0"/>
              <a:t> </a:t>
            </a:r>
            <a:r>
              <a:rPr lang="en-US" dirty="0" err="1"/>
              <a:t>является</a:t>
            </a:r>
            <a:r>
              <a:rPr lang="en-US" dirty="0"/>
              <a:t> </a:t>
            </a:r>
            <a:r>
              <a:rPr lang="en-US" dirty="0" err="1"/>
              <a:t>самым</a:t>
            </a:r>
            <a:r>
              <a:rPr lang="en-US" dirty="0"/>
              <a:t> </a:t>
            </a:r>
            <a:r>
              <a:rPr lang="en-US" dirty="0" err="1"/>
              <a:t>оптимальным</a:t>
            </a:r>
            <a:r>
              <a:rPr lang="en-US" dirty="0"/>
              <a:t>, </a:t>
            </a:r>
            <a:r>
              <a:rPr lang="en-US" dirty="0" err="1"/>
              <a:t>так</a:t>
            </a:r>
            <a:r>
              <a:rPr lang="en-US" dirty="0"/>
              <a:t> </a:t>
            </a:r>
            <a:r>
              <a:rPr lang="en-US" dirty="0" err="1"/>
              <a:t>как</a:t>
            </a:r>
            <a:r>
              <a:rPr lang="en-US" dirty="0"/>
              <a:t> </a:t>
            </a:r>
            <a:r>
              <a:rPr lang="en-US" dirty="0" err="1"/>
              <a:t>при</a:t>
            </a:r>
            <a:r>
              <a:rPr lang="en-US" dirty="0"/>
              <a:t> </a:t>
            </a:r>
            <a:r>
              <a:rPr lang="en-US" dirty="0" err="1"/>
              <a:t>увеличении</a:t>
            </a:r>
            <a:r>
              <a:rPr lang="en-US" dirty="0"/>
              <a:t> </a:t>
            </a:r>
            <a:r>
              <a:rPr lang="en-US" dirty="0" err="1"/>
              <a:t>масштаба</a:t>
            </a:r>
            <a:r>
              <a:rPr lang="en-US" dirty="0"/>
              <a:t> </a:t>
            </a:r>
            <a:r>
              <a:rPr lang="en-US" dirty="0" err="1"/>
              <a:t>приложения</a:t>
            </a:r>
            <a:r>
              <a:rPr lang="en-US" dirty="0"/>
              <a:t> </a:t>
            </a:r>
            <a:r>
              <a:rPr lang="en-US" dirty="0" err="1"/>
              <a:t>появляется</a:t>
            </a:r>
            <a:r>
              <a:rPr lang="en-US" dirty="0"/>
              <a:t> </a:t>
            </a:r>
            <a:r>
              <a:rPr lang="en-US" dirty="0" err="1"/>
              <a:t>много</a:t>
            </a:r>
            <a:r>
              <a:rPr lang="en-US" dirty="0"/>
              <a:t> </a:t>
            </a:r>
            <a:r>
              <a:rPr lang="en-US" dirty="0" err="1"/>
              <a:t>однообразного</a:t>
            </a:r>
            <a:r>
              <a:rPr lang="en-US" dirty="0"/>
              <a:t> и </a:t>
            </a:r>
            <a:r>
              <a:rPr lang="en-US" dirty="0" err="1"/>
              <a:t>запутанного</a:t>
            </a:r>
            <a:r>
              <a:rPr lang="en-US" dirty="0"/>
              <a:t> </a:t>
            </a:r>
            <a:r>
              <a:rPr lang="en-US" dirty="0" err="1"/>
              <a:t>кода</a:t>
            </a:r>
            <a:r>
              <a:rPr lang="en-US" dirty="0"/>
              <a:t>, </a:t>
            </a:r>
            <a:r>
              <a:rPr lang="en-US" dirty="0" err="1"/>
              <a:t>что</a:t>
            </a:r>
            <a:r>
              <a:rPr lang="en-US" dirty="0"/>
              <a:t> </a:t>
            </a:r>
            <a:r>
              <a:rPr lang="en-US" dirty="0" err="1"/>
              <a:t>усложняет</a:t>
            </a:r>
            <a:r>
              <a:rPr lang="en-US" dirty="0"/>
              <a:t> и, </a:t>
            </a:r>
            <a:r>
              <a:rPr lang="en-US" dirty="0" err="1"/>
              <a:t>соответственно</a:t>
            </a:r>
            <a:r>
              <a:rPr lang="en-US" dirty="0"/>
              <a:t>, </a:t>
            </a:r>
            <a:r>
              <a:rPr lang="en-US" dirty="0" err="1"/>
              <a:t>замедляет</a:t>
            </a:r>
            <a:r>
              <a:rPr lang="en-US" dirty="0"/>
              <a:t> </a:t>
            </a:r>
            <a:r>
              <a:rPr lang="en-US" dirty="0" err="1"/>
              <a:t>работу</a:t>
            </a:r>
            <a:r>
              <a:rPr lang="en-US" dirty="0"/>
              <a:t> </a:t>
            </a:r>
            <a:r>
              <a:rPr lang="en-US" dirty="0" err="1"/>
              <a:t>над</a:t>
            </a:r>
            <a:r>
              <a:rPr lang="en-US" dirty="0"/>
              <a:t> </a:t>
            </a:r>
            <a:r>
              <a:rPr lang="en-US" dirty="0" err="1"/>
              <a:t>продуктом</a:t>
            </a:r>
            <a:r>
              <a:rPr lang="en-US" dirty="0"/>
              <a:t>.</a:t>
            </a:r>
            <a:endParaRPr lang="ru-RU" dirty="0"/>
          </a:p>
          <a:p>
            <a:r>
              <a:rPr lang="en-US" dirty="0"/>
              <a:t>Hibernate – </a:t>
            </a:r>
            <a:r>
              <a:rPr lang="en-US" dirty="0" err="1"/>
              <a:t>библиотека</a:t>
            </a:r>
            <a:r>
              <a:rPr lang="en-US" dirty="0"/>
              <a:t> </a:t>
            </a:r>
            <a:r>
              <a:rPr lang="en-US" dirty="0" err="1"/>
              <a:t>для</a:t>
            </a:r>
            <a:r>
              <a:rPr lang="en-US" dirty="0"/>
              <a:t> </a:t>
            </a:r>
            <a:r>
              <a:rPr lang="en-US" dirty="0" err="1"/>
              <a:t>языка</a:t>
            </a:r>
            <a:r>
              <a:rPr lang="en-US" dirty="0"/>
              <a:t> </a:t>
            </a:r>
            <a:r>
              <a:rPr lang="en-US" dirty="0" err="1"/>
              <a:t>программирования</a:t>
            </a:r>
            <a:r>
              <a:rPr lang="en-US" dirty="0"/>
              <a:t> Java, </a:t>
            </a:r>
            <a:r>
              <a:rPr lang="en-US" dirty="0" err="1"/>
              <a:t>изначально</a:t>
            </a:r>
            <a:r>
              <a:rPr lang="en-US" dirty="0"/>
              <a:t> </a:t>
            </a:r>
            <a:r>
              <a:rPr lang="en-US" dirty="0" err="1"/>
              <a:t>предназначенная</a:t>
            </a:r>
            <a:r>
              <a:rPr lang="en-US" dirty="0"/>
              <a:t> </a:t>
            </a:r>
            <a:r>
              <a:rPr lang="en-US" dirty="0" err="1"/>
              <a:t>для</a:t>
            </a:r>
            <a:r>
              <a:rPr lang="en-US" dirty="0"/>
              <a:t> </a:t>
            </a:r>
            <a:r>
              <a:rPr lang="en-US" dirty="0" err="1"/>
              <a:t>решения</a:t>
            </a:r>
            <a:r>
              <a:rPr lang="en-US" dirty="0"/>
              <a:t> </a:t>
            </a:r>
            <a:r>
              <a:rPr lang="en-US" dirty="0" err="1"/>
              <a:t>задач</a:t>
            </a:r>
            <a:r>
              <a:rPr lang="en-US" dirty="0"/>
              <a:t> </a:t>
            </a:r>
            <a:r>
              <a:rPr lang="en-US" dirty="0" err="1"/>
              <a:t>объектно-реляционного</a:t>
            </a:r>
            <a:r>
              <a:rPr lang="en-US" dirty="0"/>
              <a:t> </a:t>
            </a:r>
            <a:r>
              <a:rPr lang="en-US" dirty="0" err="1"/>
              <a:t>отображения</a:t>
            </a:r>
            <a:r>
              <a:rPr lang="en-US" dirty="0"/>
              <a:t>, </a:t>
            </a:r>
            <a:r>
              <a:rPr lang="en-US" dirty="0" err="1"/>
              <a:t>то</a:t>
            </a:r>
            <a:r>
              <a:rPr lang="en-US" dirty="0"/>
              <a:t> </a:t>
            </a:r>
            <a:r>
              <a:rPr lang="en-US" dirty="0" err="1"/>
              <a:t>есть</a:t>
            </a:r>
            <a:r>
              <a:rPr lang="en-US" dirty="0"/>
              <a:t> </a:t>
            </a:r>
            <a:r>
              <a:rPr lang="en-US" dirty="0" err="1"/>
              <a:t>для</a:t>
            </a:r>
            <a:r>
              <a:rPr lang="en-US" dirty="0"/>
              <a:t> </a:t>
            </a:r>
            <a:r>
              <a:rPr lang="en-US" dirty="0" err="1"/>
              <a:t>работы</a:t>
            </a:r>
            <a:r>
              <a:rPr lang="en-US" dirty="0"/>
              <a:t> с </a:t>
            </a:r>
            <a:r>
              <a:rPr lang="en-US" dirty="0" err="1"/>
              <a:t>реляционными</a:t>
            </a:r>
            <a:r>
              <a:rPr lang="en-US" dirty="0"/>
              <a:t> СУБД. </a:t>
            </a:r>
            <a:r>
              <a:rPr lang="en-US" dirty="0" err="1"/>
              <a:t>Является</a:t>
            </a:r>
            <a:r>
              <a:rPr lang="en-US" dirty="0"/>
              <a:t> </a:t>
            </a:r>
            <a:r>
              <a:rPr lang="en-US" dirty="0" err="1"/>
              <a:t>самой</a:t>
            </a:r>
            <a:r>
              <a:rPr lang="en-US" dirty="0"/>
              <a:t> </a:t>
            </a:r>
            <a:r>
              <a:rPr lang="en-US" dirty="0" err="1"/>
              <a:t>популярной</a:t>
            </a:r>
            <a:r>
              <a:rPr lang="en-US" dirty="0"/>
              <a:t> </a:t>
            </a:r>
            <a:r>
              <a:rPr lang="en-US" dirty="0" err="1"/>
              <a:t>реализацией</a:t>
            </a:r>
            <a:r>
              <a:rPr lang="en-US" dirty="0"/>
              <a:t> Java Persistence API</a:t>
            </a:r>
            <a:r>
              <a:rPr lang="en-US" dirty="0">
                <a:hlinkClick r:id="rId4"/>
              </a:rPr>
              <a:t>2</a:t>
            </a:r>
            <a:r>
              <a:rPr lang="en-US" dirty="0">
                <a:hlinkClick r:id="rId5"/>
              </a:rPr>
              <a:t>3</a:t>
            </a:r>
            <a:r>
              <a:rPr lang="en-US" dirty="0"/>
              <a:t>. В </a:t>
            </a:r>
            <a:r>
              <a:rPr lang="en-US" dirty="0" err="1"/>
              <a:t>последствии</a:t>
            </a:r>
            <a:r>
              <a:rPr lang="en-US" dirty="0"/>
              <a:t> Hibernate </a:t>
            </a:r>
            <a:r>
              <a:rPr lang="en-US" dirty="0" err="1"/>
              <a:t>получил</a:t>
            </a:r>
            <a:r>
              <a:rPr lang="en-US" dirty="0"/>
              <a:t> </a:t>
            </a:r>
            <a:r>
              <a:rPr lang="en-US" dirty="0" err="1"/>
              <a:t>обновление</a:t>
            </a:r>
            <a:r>
              <a:rPr lang="en-US" dirty="0"/>
              <a:t>, в </a:t>
            </a:r>
            <a:r>
              <a:rPr lang="en-US" dirty="0" err="1"/>
              <a:t>котором</a:t>
            </a:r>
            <a:r>
              <a:rPr lang="en-US" dirty="0"/>
              <a:t> </a:t>
            </a:r>
            <a:r>
              <a:rPr lang="en-US" dirty="0" err="1"/>
              <a:t>появилась</a:t>
            </a:r>
            <a:r>
              <a:rPr lang="en-US" dirty="0"/>
              <a:t> </a:t>
            </a:r>
            <a:r>
              <a:rPr lang="en-US" dirty="0" err="1"/>
              <a:t>возможность</a:t>
            </a:r>
            <a:r>
              <a:rPr lang="en-US" dirty="0"/>
              <a:t> </a:t>
            </a:r>
            <a:r>
              <a:rPr lang="en-US" dirty="0" err="1"/>
              <a:t>работать</a:t>
            </a:r>
            <a:r>
              <a:rPr lang="en-US" dirty="0"/>
              <a:t> с NoSQL </a:t>
            </a:r>
            <a:r>
              <a:rPr lang="en-US" dirty="0" err="1"/>
              <a:t>базами</a:t>
            </a:r>
            <a:r>
              <a:rPr lang="en-US" dirty="0"/>
              <a:t> </a:t>
            </a:r>
            <a:r>
              <a:rPr lang="en-US" dirty="0" err="1"/>
              <a:t>данных</a:t>
            </a:r>
            <a:r>
              <a:rPr lang="en-US" dirty="0"/>
              <a:t>, </a:t>
            </a:r>
            <a:r>
              <a:rPr lang="en-US" dirty="0" err="1"/>
              <a:t>для</a:t>
            </a:r>
            <a:r>
              <a:rPr lang="en-US" dirty="0"/>
              <a:t> </a:t>
            </a:r>
            <a:r>
              <a:rPr lang="en-US" dirty="0" err="1"/>
              <a:t>чего</a:t>
            </a:r>
            <a:r>
              <a:rPr lang="en-US" dirty="0"/>
              <a:t> </a:t>
            </a:r>
            <a:r>
              <a:rPr lang="en-US" dirty="0" err="1"/>
              <a:t>был</a:t>
            </a:r>
            <a:r>
              <a:rPr lang="en-US" dirty="0"/>
              <a:t> </a:t>
            </a:r>
            <a:r>
              <a:rPr lang="en-US" dirty="0" err="1"/>
              <a:t>добавлен</a:t>
            </a:r>
            <a:r>
              <a:rPr lang="en-US" dirty="0"/>
              <a:t> OGM – </a:t>
            </a:r>
            <a:r>
              <a:rPr lang="en-US" dirty="0" err="1"/>
              <a:t>движок</a:t>
            </a:r>
            <a:r>
              <a:rPr lang="en-US" dirty="0"/>
              <a:t> </a:t>
            </a:r>
            <a:r>
              <a:rPr lang="en-US" dirty="0" err="1"/>
              <a:t>для</a:t>
            </a:r>
            <a:r>
              <a:rPr lang="en-US" dirty="0"/>
              <a:t> </a:t>
            </a:r>
            <a:r>
              <a:rPr lang="en-US" dirty="0" err="1"/>
              <a:t>работы</a:t>
            </a:r>
            <a:r>
              <a:rPr lang="en-US" dirty="0"/>
              <a:t> с </a:t>
            </a:r>
            <a:r>
              <a:rPr lang="en-US" dirty="0" err="1"/>
              <a:t>нереляционными</a:t>
            </a:r>
            <a:r>
              <a:rPr lang="en-US" dirty="0"/>
              <a:t> СУБД, </a:t>
            </a:r>
            <a:r>
              <a:rPr lang="en-US" dirty="0" err="1"/>
              <a:t>аналогичный</a:t>
            </a:r>
            <a:r>
              <a:rPr lang="en-US" dirty="0"/>
              <a:t> </a:t>
            </a:r>
            <a:r>
              <a:rPr lang="en-US" dirty="0" err="1"/>
              <a:t>по</a:t>
            </a:r>
            <a:r>
              <a:rPr lang="en-US" dirty="0"/>
              <a:t> </a:t>
            </a:r>
            <a:r>
              <a:rPr lang="en-US" dirty="0" err="1"/>
              <a:t>функционалу</a:t>
            </a:r>
            <a:r>
              <a:rPr lang="en-US" dirty="0"/>
              <a:t> ORM</a:t>
            </a:r>
            <a:r>
              <a:rPr lang="en-US" dirty="0">
                <a:hlinkClick r:id="rId6"/>
              </a:rPr>
              <a:t>4</a:t>
            </a:r>
            <a:r>
              <a:rPr lang="en-US" dirty="0"/>
              <a:t>.</a:t>
            </a:r>
            <a:endParaRPr lang="ru-RU" dirty="0"/>
          </a:p>
          <a:p>
            <a:r>
              <a:rPr lang="en-US" dirty="0"/>
              <a:t>ORM и OGM </a:t>
            </a:r>
            <a:r>
              <a:rPr lang="en-US" dirty="0" err="1"/>
              <a:t>предоставляют</a:t>
            </a:r>
            <a:r>
              <a:rPr lang="en-US" dirty="0"/>
              <a:t> </a:t>
            </a:r>
            <a:r>
              <a:rPr lang="en-US" dirty="0" err="1"/>
              <a:t>удобный</a:t>
            </a:r>
            <a:r>
              <a:rPr lang="en-US" dirty="0"/>
              <a:t> </a:t>
            </a:r>
            <a:r>
              <a:rPr lang="en-US" dirty="0" err="1"/>
              <a:t>интерфейс</a:t>
            </a:r>
            <a:r>
              <a:rPr lang="en-US" dirty="0"/>
              <a:t>, </a:t>
            </a:r>
            <a:r>
              <a:rPr lang="en-US" dirty="0" err="1"/>
              <a:t>представляющий</a:t>
            </a:r>
            <a:r>
              <a:rPr lang="en-US" dirty="0"/>
              <a:t> </a:t>
            </a:r>
            <a:r>
              <a:rPr lang="en-US" dirty="0" err="1"/>
              <a:t>сущности</a:t>
            </a:r>
            <a:r>
              <a:rPr lang="en-US" dirty="0"/>
              <a:t> </a:t>
            </a:r>
            <a:r>
              <a:rPr lang="en-US" dirty="0" err="1"/>
              <a:t>из</a:t>
            </a:r>
            <a:r>
              <a:rPr lang="en-US" dirty="0"/>
              <a:t> </a:t>
            </a:r>
            <a:r>
              <a:rPr lang="en-US" dirty="0" err="1"/>
              <a:t>базы</a:t>
            </a:r>
            <a:r>
              <a:rPr lang="en-US" dirty="0"/>
              <a:t> </a:t>
            </a:r>
            <a:r>
              <a:rPr lang="en-US" dirty="0" err="1"/>
              <a:t>данный</a:t>
            </a:r>
            <a:r>
              <a:rPr lang="en-US" dirty="0"/>
              <a:t> в </a:t>
            </a:r>
            <a:r>
              <a:rPr lang="en-US" dirty="0" err="1"/>
              <a:t>виде</a:t>
            </a:r>
            <a:r>
              <a:rPr lang="en-US" dirty="0"/>
              <a:t> </a:t>
            </a:r>
            <a:r>
              <a:rPr lang="en-US" dirty="0" err="1"/>
              <a:t>классов</a:t>
            </a:r>
            <a:r>
              <a:rPr lang="en-US" dirty="0"/>
              <a:t>, а </a:t>
            </a:r>
            <a:r>
              <a:rPr lang="en-US" dirty="0" err="1"/>
              <a:t>объекты</a:t>
            </a:r>
            <a:r>
              <a:rPr lang="en-US" dirty="0"/>
              <a:t> </a:t>
            </a:r>
            <a:r>
              <a:rPr lang="en-US" dirty="0" err="1"/>
              <a:t>сущностей</a:t>
            </a:r>
            <a:r>
              <a:rPr lang="en-US" dirty="0"/>
              <a:t> в </a:t>
            </a:r>
            <a:r>
              <a:rPr lang="en-US" dirty="0" err="1"/>
              <a:t>виде</a:t>
            </a:r>
            <a:r>
              <a:rPr lang="en-US" dirty="0"/>
              <a:t> </a:t>
            </a:r>
            <a:r>
              <a:rPr lang="en-US" dirty="0" err="1"/>
              <a:t>экземпляров</a:t>
            </a:r>
            <a:r>
              <a:rPr lang="en-US" dirty="0"/>
              <a:t> </a:t>
            </a:r>
            <a:r>
              <a:rPr lang="en-US" dirty="0" err="1"/>
              <a:t>классов</a:t>
            </a:r>
            <a:r>
              <a:rPr lang="en-US" dirty="0"/>
              <a:t>. </a:t>
            </a:r>
            <a:r>
              <a:rPr lang="en-US" dirty="0" err="1"/>
              <a:t>Такое</a:t>
            </a:r>
            <a:r>
              <a:rPr lang="en-US" dirty="0"/>
              <a:t> </a:t>
            </a:r>
            <a:r>
              <a:rPr lang="en-US" dirty="0" err="1"/>
              <a:t>представление</a:t>
            </a:r>
            <a:r>
              <a:rPr lang="en-US" dirty="0"/>
              <a:t> </a:t>
            </a:r>
            <a:r>
              <a:rPr lang="en-US" dirty="0" err="1"/>
              <a:t>позволяет</a:t>
            </a:r>
            <a:r>
              <a:rPr lang="en-US" dirty="0"/>
              <a:t> </a:t>
            </a:r>
            <a:r>
              <a:rPr lang="en-US" dirty="0" err="1"/>
              <a:t>автоматически</a:t>
            </a:r>
            <a:r>
              <a:rPr lang="en-US" dirty="0"/>
              <a:t> </a:t>
            </a:r>
            <a:r>
              <a:rPr lang="en-US" dirty="0" err="1"/>
              <a:t>строить</a:t>
            </a:r>
            <a:r>
              <a:rPr lang="en-US" dirty="0"/>
              <a:t> </a:t>
            </a:r>
            <a:r>
              <a:rPr lang="en-US" dirty="0" err="1"/>
              <a:t>запросы</a:t>
            </a:r>
            <a:r>
              <a:rPr lang="en-US" dirty="0"/>
              <a:t> и </a:t>
            </a:r>
            <a:r>
              <a:rPr lang="en-US" dirty="0" err="1"/>
              <a:t>извлекать</a:t>
            </a:r>
            <a:r>
              <a:rPr lang="en-US" dirty="0"/>
              <a:t> </a:t>
            </a:r>
            <a:r>
              <a:rPr lang="en-US" dirty="0" err="1"/>
              <a:t>данные</a:t>
            </a:r>
            <a:r>
              <a:rPr lang="en-US" dirty="0"/>
              <a:t>, </a:t>
            </a:r>
            <a:r>
              <a:rPr lang="en-US" dirty="0" err="1"/>
              <a:t>что</a:t>
            </a:r>
            <a:r>
              <a:rPr lang="en-US" dirty="0"/>
              <a:t> </a:t>
            </a:r>
            <a:r>
              <a:rPr lang="en-US" dirty="0" err="1"/>
              <a:t>значительно</a:t>
            </a:r>
            <a:r>
              <a:rPr lang="en-US" dirty="0"/>
              <a:t> </a:t>
            </a:r>
            <a:r>
              <a:rPr lang="en-US" dirty="0" err="1"/>
              <a:t>ускоряет</a:t>
            </a:r>
            <a:r>
              <a:rPr lang="en-US" dirty="0"/>
              <a:t> </a:t>
            </a:r>
            <a:r>
              <a:rPr lang="en-US" dirty="0" err="1"/>
              <a:t>процесс</a:t>
            </a:r>
            <a:r>
              <a:rPr lang="en-US" dirty="0"/>
              <a:t> </a:t>
            </a:r>
            <a:r>
              <a:rPr lang="en-US" dirty="0" err="1"/>
              <a:t>разработки</a:t>
            </a:r>
            <a:r>
              <a:rPr lang="en-US" dirty="0"/>
              <a:t>, </a:t>
            </a:r>
            <a:r>
              <a:rPr lang="en-US" dirty="0" err="1"/>
              <a:t>ввиду</a:t>
            </a:r>
            <a:r>
              <a:rPr lang="en-US" dirty="0"/>
              <a:t> </a:t>
            </a:r>
            <a:r>
              <a:rPr lang="en-US" dirty="0" err="1"/>
              <a:t>отсутствия</a:t>
            </a:r>
            <a:r>
              <a:rPr lang="en-US" dirty="0"/>
              <a:t> </a:t>
            </a:r>
            <a:r>
              <a:rPr lang="en-US" dirty="0" err="1"/>
              <a:t>необходимости</a:t>
            </a:r>
            <a:r>
              <a:rPr lang="en-US" dirty="0"/>
              <a:t> </a:t>
            </a:r>
            <a:r>
              <a:rPr lang="en-US" dirty="0" err="1"/>
              <a:t>ручного</a:t>
            </a:r>
            <a:r>
              <a:rPr lang="en-US" dirty="0"/>
              <a:t> </a:t>
            </a:r>
            <a:r>
              <a:rPr lang="en-US" dirty="0" err="1"/>
              <a:t>написания</a:t>
            </a:r>
            <a:r>
              <a:rPr lang="en-US" dirty="0"/>
              <a:t> SQL </a:t>
            </a:r>
            <a:r>
              <a:rPr lang="en-US" dirty="0" err="1"/>
              <a:t>или</a:t>
            </a:r>
            <a:r>
              <a:rPr lang="en-US" dirty="0"/>
              <a:t> JDBC </a:t>
            </a:r>
            <a:r>
              <a:rPr lang="en-US" dirty="0" err="1"/>
              <a:t>кода</a:t>
            </a:r>
            <a:r>
              <a:rPr lang="en-US" dirty="0"/>
              <a:t>.</a:t>
            </a:r>
            <a:endParaRPr lang="ru-RU" dirty="0"/>
          </a:p>
          <a:p>
            <a:r>
              <a:rPr lang="en-US" dirty="0"/>
              <a:t>В </a:t>
            </a:r>
            <a:r>
              <a:rPr lang="en-US" dirty="0" err="1"/>
              <a:t>нашем</a:t>
            </a:r>
            <a:r>
              <a:rPr lang="en-US" dirty="0"/>
              <a:t> </a:t>
            </a:r>
            <a:r>
              <a:rPr lang="en-US" dirty="0" err="1"/>
              <a:t>проекте</a:t>
            </a:r>
            <a:r>
              <a:rPr lang="en-US" dirty="0"/>
              <a:t> </a:t>
            </a:r>
            <a:r>
              <a:rPr lang="en-US" dirty="0" err="1"/>
              <a:t>использована</a:t>
            </a:r>
            <a:r>
              <a:rPr lang="en-US" dirty="0"/>
              <a:t> </a:t>
            </a:r>
            <a:r>
              <a:rPr lang="en-US" dirty="0" err="1"/>
              <a:t>именно</a:t>
            </a:r>
            <a:r>
              <a:rPr lang="en-US" dirty="0"/>
              <a:t> </a:t>
            </a:r>
            <a:r>
              <a:rPr lang="en-US" dirty="0" err="1"/>
              <a:t>технология</a:t>
            </a:r>
            <a:r>
              <a:rPr lang="en-US" dirty="0"/>
              <a:t> Hibernate OGM </a:t>
            </a:r>
            <a:r>
              <a:rPr lang="en-US" dirty="0" err="1"/>
              <a:t>ввиду</a:t>
            </a:r>
            <a:r>
              <a:rPr lang="en-US" dirty="0"/>
              <a:t> </a:t>
            </a:r>
            <a:r>
              <a:rPr lang="en-US" dirty="0" err="1"/>
              <a:t>того</a:t>
            </a:r>
            <a:r>
              <a:rPr lang="en-US" dirty="0"/>
              <a:t>, </a:t>
            </a:r>
            <a:r>
              <a:rPr lang="en-US" dirty="0" err="1"/>
              <a:t>что</a:t>
            </a:r>
            <a:r>
              <a:rPr lang="en-US" dirty="0"/>
              <a:t> MongoDB </a:t>
            </a:r>
            <a:r>
              <a:rPr lang="en-US" dirty="0" err="1"/>
              <a:t>это</a:t>
            </a:r>
            <a:r>
              <a:rPr lang="en-US" dirty="0"/>
              <a:t> </a:t>
            </a:r>
            <a:r>
              <a:rPr lang="en-US" dirty="0" err="1"/>
              <a:t>документоориентированная</a:t>
            </a:r>
            <a:r>
              <a:rPr lang="en-US" dirty="0"/>
              <a:t> </a:t>
            </a:r>
            <a:r>
              <a:rPr lang="en-US" dirty="0" err="1"/>
              <a:t>база</a:t>
            </a:r>
            <a:r>
              <a:rPr lang="en-US" dirty="0"/>
              <a:t> </a:t>
            </a:r>
            <a:r>
              <a:rPr lang="en-US" dirty="0" err="1"/>
              <a:t>данных</a:t>
            </a:r>
            <a:r>
              <a:rPr lang="en-US" dirty="0" smtClean="0"/>
              <a:t>.</a:t>
            </a:r>
            <a:endParaRPr lang="ru-RU" dirty="0" smtClean="0"/>
          </a:p>
          <a:p>
            <a:endParaRPr lang="ru-RU" dirty="0"/>
          </a:p>
          <a:p>
            <a:r>
              <a:rPr lang="en-US" dirty="0">
                <a:hlinkClick r:id="rId7"/>
              </a:rPr>
              <a:t>1</a:t>
            </a:r>
            <a:r>
              <a:rPr lang="en-US" dirty="0"/>
              <a:t> Java </a:t>
            </a:r>
            <a:r>
              <a:rPr lang="en-US" dirty="0" err="1"/>
              <a:t>DataBase</a:t>
            </a:r>
            <a:r>
              <a:rPr lang="en-US" dirty="0"/>
              <a:t> Connectivity - </a:t>
            </a:r>
            <a:r>
              <a:rPr lang="en-US" dirty="0" err="1"/>
              <a:t>платформенно</a:t>
            </a:r>
            <a:r>
              <a:rPr lang="en-US" dirty="0"/>
              <a:t> </a:t>
            </a:r>
            <a:r>
              <a:rPr lang="en-US" dirty="0" err="1"/>
              <a:t>независимый</a:t>
            </a:r>
            <a:r>
              <a:rPr lang="en-US" dirty="0"/>
              <a:t> </a:t>
            </a:r>
            <a:r>
              <a:rPr lang="en-US" dirty="0" err="1"/>
              <a:t>промышленный</a:t>
            </a:r>
            <a:r>
              <a:rPr lang="en-US" dirty="0"/>
              <a:t> </a:t>
            </a:r>
            <a:r>
              <a:rPr lang="en-US" dirty="0" err="1"/>
              <a:t>стандарт</a:t>
            </a:r>
            <a:r>
              <a:rPr lang="en-US" dirty="0"/>
              <a:t> </a:t>
            </a:r>
            <a:r>
              <a:rPr lang="en-US" dirty="0" err="1"/>
              <a:t>взаимодействия</a:t>
            </a:r>
            <a:r>
              <a:rPr lang="en-US" dirty="0"/>
              <a:t> Java-</a:t>
            </a:r>
            <a:r>
              <a:rPr lang="en-US" dirty="0" err="1"/>
              <a:t>приложений</a:t>
            </a:r>
            <a:r>
              <a:rPr lang="en-US" dirty="0"/>
              <a:t> с </a:t>
            </a:r>
            <a:r>
              <a:rPr lang="en-US" dirty="0" err="1"/>
              <a:t>различными</a:t>
            </a:r>
            <a:r>
              <a:rPr lang="en-US" dirty="0"/>
              <a:t> СУБД.</a:t>
            </a:r>
            <a:endParaRPr lang="ru-RU" dirty="0"/>
          </a:p>
          <a:p>
            <a:r>
              <a:rPr lang="en-US" dirty="0">
                <a:hlinkClick r:id="rId8"/>
              </a:rPr>
              <a:t>2</a:t>
            </a:r>
            <a:r>
              <a:rPr lang="en-US" dirty="0"/>
              <a:t> API – Application Programmer Interface – </a:t>
            </a:r>
            <a:r>
              <a:rPr lang="en-US" dirty="0" err="1"/>
              <a:t>программный</a:t>
            </a:r>
            <a:r>
              <a:rPr lang="en-US" dirty="0"/>
              <a:t> </a:t>
            </a:r>
            <a:r>
              <a:rPr lang="en-US" dirty="0" err="1"/>
              <a:t>интерфейс</a:t>
            </a:r>
            <a:r>
              <a:rPr lang="en-US" dirty="0"/>
              <a:t> </a:t>
            </a:r>
            <a:r>
              <a:rPr lang="en-US" dirty="0" err="1"/>
              <a:t>приложения</a:t>
            </a:r>
            <a:r>
              <a:rPr lang="en-US" dirty="0"/>
              <a:t>.</a:t>
            </a:r>
            <a:endParaRPr lang="ru-RU" dirty="0"/>
          </a:p>
          <a:p>
            <a:r>
              <a:rPr lang="en-US" dirty="0">
                <a:hlinkClick r:id="rId9"/>
              </a:rPr>
              <a:t>3</a:t>
            </a:r>
            <a:r>
              <a:rPr lang="en-US" dirty="0"/>
              <a:t> Java Persistence API (JPA) - </a:t>
            </a:r>
            <a:r>
              <a:rPr lang="en-US" dirty="0" err="1"/>
              <a:t>спецификация</a:t>
            </a:r>
            <a:r>
              <a:rPr lang="en-US" dirty="0"/>
              <a:t> API Java, </a:t>
            </a:r>
            <a:r>
              <a:rPr lang="en-US" dirty="0" err="1"/>
              <a:t>предоставляющая</a:t>
            </a:r>
            <a:r>
              <a:rPr lang="en-US" dirty="0"/>
              <a:t> </a:t>
            </a:r>
            <a:r>
              <a:rPr lang="en-US" dirty="0" err="1"/>
              <a:t>возможность</a:t>
            </a:r>
            <a:r>
              <a:rPr lang="en-US" dirty="0"/>
              <a:t> </a:t>
            </a:r>
            <a:r>
              <a:rPr lang="en-US" dirty="0" err="1"/>
              <a:t>сохранять</a:t>
            </a:r>
            <a:r>
              <a:rPr lang="en-US" dirty="0"/>
              <a:t> в </a:t>
            </a:r>
            <a:r>
              <a:rPr lang="en-US" dirty="0" err="1"/>
              <a:t>удобном</a:t>
            </a:r>
            <a:r>
              <a:rPr lang="en-US" dirty="0"/>
              <a:t> </a:t>
            </a:r>
            <a:r>
              <a:rPr lang="en-US" dirty="0" err="1"/>
              <a:t>виде</a:t>
            </a:r>
            <a:r>
              <a:rPr lang="en-US" dirty="0"/>
              <a:t> Java-</a:t>
            </a:r>
            <a:r>
              <a:rPr lang="en-US" dirty="0" err="1"/>
              <a:t>объекты</a:t>
            </a:r>
            <a:r>
              <a:rPr lang="en-US" dirty="0"/>
              <a:t> в </a:t>
            </a:r>
            <a:r>
              <a:rPr lang="en-US" dirty="0" err="1"/>
              <a:t>базе</a:t>
            </a:r>
            <a:r>
              <a:rPr lang="en-US" dirty="0"/>
              <a:t> </a:t>
            </a:r>
            <a:r>
              <a:rPr lang="en-US" dirty="0" err="1"/>
              <a:t>данных</a:t>
            </a:r>
            <a:r>
              <a:rPr lang="en-US" dirty="0"/>
              <a:t>.</a:t>
            </a:r>
            <a:endParaRPr lang="ru-RU" dirty="0"/>
          </a:p>
          <a:p>
            <a:r>
              <a:rPr lang="en-US" dirty="0">
                <a:hlinkClick r:id="rId10"/>
              </a:rPr>
              <a:t>4</a:t>
            </a:r>
            <a:r>
              <a:rPr lang="en-US" dirty="0"/>
              <a:t> Object Relation Mapping - </a:t>
            </a:r>
            <a:r>
              <a:rPr lang="en-US" dirty="0" err="1"/>
              <a:t>технология</a:t>
            </a:r>
            <a:r>
              <a:rPr lang="en-US" dirty="0"/>
              <a:t> </a:t>
            </a:r>
            <a:r>
              <a:rPr lang="en-US" dirty="0" err="1"/>
              <a:t>программирования</a:t>
            </a:r>
            <a:r>
              <a:rPr lang="en-US" dirty="0"/>
              <a:t>, </a:t>
            </a:r>
            <a:r>
              <a:rPr lang="en-US" dirty="0" err="1"/>
              <a:t>которая</a:t>
            </a:r>
            <a:r>
              <a:rPr lang="en-US" dirty="0"/>
              <a:t> </a:t>
            </a:r>
            <a:r>
              <a:rPr lang="en-US" dirty="0" err="1"/>
              <a:t>связывает</a:t>
            </a:r>
            <a:r>
              <a:rPr lang="en-US" dirty="0"/>
              <a:t> </a:t>
            </a:r>
            <a:r>
              <a:rPr lang="en-US" dirty="0" err="1"/>
              <a:t>базы</a:t>
            </a:r>
            <a:r>
              <a:rPr lang="en-US" dirty="0"/>
              <a:t> </a:t>
            </a:r>
            <a:r>
              <a:rPr lang="en-US" dirty="0" err="1"/>
              <a:t>данных</a:t>
            </a:r>
            <a:r>
              <a:rPr lang="en-US" dirty="0"/>
              <a:t> с </a:t>
            </a:r>
            <a:r>
              <a:rPr lang="en-US" dirty="0" err="1"/>
              <a:t>концепциями</a:t>
            </a:r>
            <a:r>
              <a:rPr lang="en-US" dirty="0"/>
              <a:t> </a:t>
            </a:r>
            <a:r>
              <a:rPr lang="en-US" dirty="0" err="1"/>
              <a:t>объектно-ориентированных</a:t>
            </a:r>
            <a:r>
              <a:rPr lang="en-US" dirty="0"/>
              <a:t> </a:t>
            </a:r>
            <a:r>
              <a:rPr lang="en-US" dirty="0" err="1"/>
              <a:t>языков</a:t>
            </a:r>
            <a:r>
              <a:rPr lang="en-US" dirty="0"/>
              <a:t> </a:t>
            </a:r>
            <a:r>
              <a:rPr lang="en-US" dirty="0" err="1"/>
              <a:t>программирования</a:t>
            </a:r>
            <a:r>
              <a:rPr lang="en-US" dirty="0"/>
              <a:t>, </a:t>
            </a:r>
            <a:r>
              <a:rPr lang="en-US" dirty="0" err="1"/>
              <a:t>создавая</a:t>
            </a:r>
            <a:r>
              <a:rPr lang="en-US" dirty="0"/>
              <a:t> «</a:t>
            </a:r>
            <a:r>
              <a:rPr lang="en-US" dirty="0" err="1"/>
              <a:t>виртуальную</a:t>
            </a:r>
            <a:r>
              <a:rPr lang="en-US" dirty="0"/>
              <a:t> </a:t>
            </a:r>
            <a:r>
              <a:rPr lang="en-US" dirty="0" err="1"/>
              <a:t>объектную</a:t>
            </a:r>
            <a:r>
              <a:rPr lang="en-US" dirty="0"/>
              <a:t> </a:t>
            </a:r>
            <a:r>
              <a:rPr lang="en-US" dirty="0" err="1"/>
              <a:t>базу</a:t>
            </a:r>
            <a:r>
              <a:rPr lang="en-US" dirty="0"/>
              <a:t> </a:t>
            </a:r>
            <a:r>
              <a:rPr lang="en-US" dirty="0" err="1"/>
              <a:t>данных</a:t>
            </a:r>
            <a:r>
              <a:rPr lang="en-US" dirty="0"/>
              <a:t>».</a:t>
            </a:r>
            <a:endParaRPr lang="ru-RU" dirty="0"/>
          </a:p>
          <a:p>
            <a:endParaRPr lang="en-US" dirty="0">
              <a:cs typeface="Calibri"/>
            </a:endParaRPr>
          </a:p>
        </p:txBody>
      </p:sp>
      <p:sp>
        <p:nvSpPr>
          <p:cNvPr id="4" name="Номер слайда 3"/>
          <p:cNvSpPr>
            <a:spLocks noGrp="1"/>
          </p:cNvSpPr>
          <p:nvPr>
            <p:ph type="sldNum" sz="quarter" idx="5"/>
          </p:nvPr>
        </p:nvSpPr>
        <p:spPr/>
        <p:txBody>
          <a:bodyPr/>
          <a:lstStyle/>
          <a:p>
            <a:fld id="{386AEB79-C1D6-4320-806F-C9E25DB39C92}" type="slidenum">
              <a:rPr lang="ru-RU"/>
              <a:t>31</a:t>
            </a:fld>
            <a:endParaRPr lang="ru-RU"/>
          </a:p>
        </p:txBody>
      </p:sp>
    </p:spTree>
    <p:extLst>
      <p:ext uri="{BB962C8B-B14F-4D97-AF65-F5344CB8AC3E}">
        <p14:creationId xmlns:p14="http://schemas.microsoft.com/office/powerpoint/2010/main" val="3276802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Тестирование бывает:</a:t>
            </a:r>
          </a:p>
          <a:p>
            <a:pPr marL="171450" indent="-171450">
              <a:buFont typeface="Arial"/>
              <a:buChar char="•"/>
            </a:pPr>
            <a:r>
              <a:rPr lang="ru-RU" dirty="0"/>
              <a:t>Модульное. Тесты для проверки модулей системы по отдельности.</a:t>
            </a:r>
            <a:endParaRPr lang="ru-RU" dirty="0">
              <a:cs typeface="Calibri"/>
            </a:endParaRPr>
          </a:p>
          <a:p>
            <a:pPr marL="171450" indent="-171450">
              <a:buFont typeface="Arial"/>
              <a:buChar char="•"/>
            </a:pPr>
            <a:r>
              <a:rPr lang="ru-RU" dirty="0"/>
              <a:t>Системное. Тесты высокого уровня для проверки работы крупного куска приложения.</a:t>
            </a:r>
            <a:endParaRPr lang="ru-RU" dirty="0">
              <a:cs typeface="Calibri"/>
            </a:endParaRPr>
          </a:p>
          <a:p>
            <a:pPr marL="171450" indent="-171450">
              <a:buFont typeface="Arial"/>
              <a:buChar char="•"/>
            </a:pPr>
            <a:r>
              <a:rPr lang="ru-RU" dirty="0"/>
              <a:t>Регрессионные. Проверка влияния новых элементов системы на ранее написанные.</a:t>
            </a:r>
            <a:endParaRPr lang="ru-RU" dirty="0">
              <a:cs typeface="Calibri"/>
            </a:endParaRPr>
          </a:p>
          <a:p>
            <a:pPr marL="171450" indent="-171450">
              <a:buFont typeface="Arial"/>
              <a:buChar char="•"/>
            </a:pPr>
            <a:r>
              <a:rPr lang="ru-RU" dirty="0"/>
              <a:t>Функциональное. Тестирование соответствия приложения требованиям, заявленных в спецификациях, документации и пр. Делятся в свою очередь на:</a:t>
            </a:r>
            <a:endParaRPr lang="ru-RU" dirty="0">
              <a:cs typeface="Calibri"/>
            </a:endParaRPr>
          </a:p>
          <a:p>
            <a:pPr marL="628650" lvl="1" indent="-171450">
              <a:buFont typeface="Arial"/>
              <a:buChar char="•"/>
            </a:pPr>
            <a:r>
              <a:rPr lang="ru-RU" dirty="0"/>
              <a:t>Тесты «белого ящика». Проверка соответствия приложения требованиям, учитывая внутреннее устройство системы.</a:t>
            </a:r>
            <a:endParaRPr lang="ru-RU" dirty="0">
              <a:cs typeface="Calibri"/>
            </a:endParaRPr>
          </a:p>
          <a:p>
            <a:pPr marL="628650" lvl="1" indent="-171450">
              <a:buFont typeface="Arial"/>
              <a:buChar char="•"/>
            </a:pPr>
            <a:r>
              <a:rPr lang="ru-RU" dirty="0"/>
              <a:t>Тесты «черного ящика». Проверка соответствия приложения требованиям, без учёта внутреннего устройства системы.</a:t>
            </a:r>
            <a:endParaRPr lang="ru-RU" dirty="0">
              <a:cs typeface="Calibri"/>
            </a:endParaRPr>
          </a:p>
          <a:p>
            <a:pPr marL="171450" indent="-171450">
              <a:buFont typeface="Arial"/>
              <a:buChar char="•"/>
            </a:pPr>
            <a:r>
              <a:rPr lang="ru-RU" dirty="0"/>
              <a:t>Тестирование производительности. Определение скорости работы приложения под определённой нагрузкой.</a:t>
            </a:r>
            <a:endParaRPr lang="ru-RU" dirty="0">
              <a:cs typeface="Calibri"/>
            </a:endParaRPr>
          </a:p>
          <a:p>
            <a:pPr marL="171450" indent="-171450">
              <a:buFont typeface="Arial"/>
              <a:buChar char="•"/>
            </a:pPr>
            <a:r>
              <a:rPr lang="ru-RU" dirty="0"/>
              <a:t>Нагрузочное тестирование. Проверка системы на устойчивость при различных нагрузках. Так же позволяют находить пик производительности корректной работы приложения.</a:t>
            </a:r>
            <a:endParaRPr lang="ru-RU" dirty="0">
              <a:cs typeface="Calibri"/>
            </a:endParaRPr>
          </a:p>
          <a:p>
            <a:pPr marL="171450" indent="-171450">
              <a:buFont typeface="Arial"/>
              <a:buChar char="•"/>
            </a:pPr>
            <a:r>
              <a:rPr lang="ru-RU" dirty="0"/>
              <a:t>Стресс-тестирование. Проверка работоспособности системы при нештатных нагрузках. Позволяют определить пик производительности системы, при котором она продолжает функционировать.</a:t>
            </a:r>
            <a:endParaRPr lang="ru-RU" dirty="0">
              <a:cs typeface="Calibri"/>
            </a:endParaRPr>
          </a:p>
          <a:p>
            <a:pPr marL="171450" indent="-171450">
              <a:buFont typeface="Arial"/>
              <a:buChar char="•"/>
            </a:pPr>
            <a:r>
              <a:rPr lang="ru-RU" dirty="0"/>
              <a:t>Тестирование локализации приложения.</a:t>
            </a:r>
            <a:endParaRPr lang="ru-RU" dirty="0">
              <a:cs typeface="Calibri"/>
            </a:endParaRPr>
          </a:p>
          <a:p>
            <a:pPr marL="171450" indent="-171450">
              <a:buFont typeface="Arial"/>
              <a:buChar char="•"/>
            </a:pPr>
            <a:r>
              <a:rPr lang="ru-RU" dirty="0"/>
              <a:t>Юзабилити тестирование. Поверка удобства использования системы пользователями.</a:t>
            </a:r>
            <a:endParaRPr lang="ru-RU" dirty="0">
              <a:cs typeface="Calibri"/>
            </a:endParaRPr>
          </a:p>
          <a:p>
            <a:r>
              <a:rPr lang="ru-RU" dirty="0"/>
              <a:t>На практике существует так называемая пирамида тестирования Майка Кона, в соответствии с упрощённой версией которой, представленной на Рисунке 3, тестирование делится на три части:</a:t>
            </a:r>
            <a:endParaRPr lang="ru-RU" dirty="0">
              <a:cs typeface="Calibri"/>
            </a:endParaRPr>
          </a:p>
          <a:p>
            <a:pPr marL="171450" indent="-171450">
              <a:buFont typeface="Arial"/>
              <a:buChar char="•"/>
            </a:pPr>
            <a:r>
              <a:rPr lang="en-US" dirty="0"/>
              <a:t>Unit</a:t>
            </a:r>
            <a:r>
              <a:rPr lang="ru-RU" dirty="0"/>
              <a:t> тестирование – модульное тестирование, применяемое в различных слоях приложения и тестирующее наименьшую делимую логику проекта. Такие тесты максимально изолированы от внешней логики, то есть имитируют стандартное поведение остальной части программы.</a:t>
            </a:r>
            <a:endParaRPr lang="ru-RU" dirty="0">
              <a:cs typeface="Calibri"/>
            </a:endParaRPr>
          </a:p>
          <a:p>
            <a:pPr marL="171450" indent="-171450">
              <a:buFont typeface="Arial"/>
              <a:buChar char="•"/>
            </a:pPr>
            <a:r>
              <a:rPr lang="ru-RU" dirty="0"/>
              <a:t>Интеграционное тестирование – проверяет крупные элементы системы. Так же интеграционные тесты применяются для проверки работы с внешним элементом системы. Ввиду своей тяжеловесности их количество меньше чем </a:t>
            </a:r>
            <a:r>
              <a:rPr lang="en-US" dirty="0"/>
              <a:t>unit</a:t>
            </a:r>
            <a:r>
              <a:rPr lang="ru-RU" dirty="0"/>
              <a:t>-тестов.</a:t>
            </a:r>
            <a:endParaRPr lang="ru-RU" dirty="0">
              <a:cs typeface="Calibri"/>
            </a:endParaRPr>
          </a:p>
          <a:p>
            <a:pPr marL="171450" indent="-171450">
              <a:buFont typeface="Arial"/>
              <a:buChar char="•"/>
            </a:pPr>
            <a:r>
              <a:rPr lang="en-US" dirty="0"/>
              <a:t>UI</a:t>
            </a:r>
            <a:r>
              <a:rPr lang="ru-RU" dirty="0"/>
              <a:t>-тестирование – проверка работы пользовательского интерфейса. Данные тесты затрагивают логику на всех уровнях приложения. Являются самими тяжеловесными и из-за этого проверяют в основном лишь ключевые элементы системы.</a:t>
            </a:r>
            <a:endParaRPr lang="ru-RU" dirty="0">
              <a:cs typeface="Calibri"/>
            </a:endParaRPr>
          </a:p>
          <a:p>
            <a:endParaRPr lang="ru-RU" dirty="0">
              <a:cs typeface="Calibri"/>
            </a:endParaRPr>
          </a:p>
        </p:txBody>
      </p:sp>
      <p:sp>
        <p:nvSpPr>
          <p:cNvPr id="4" name="Номер слайда 3"/>
          <p:cNvSpPr>
            <a:spLocks noGrp="1"/>
          </p:cNvSpPr>
          <p:nvPr>
            <p:ph type="sldNum" sz="quarter" idx="5"/>
          </p:nvPr>
        </p:nvSpPr>
        <p:spPr/>
        <p:txBody>
          <a:bodyPr/>
          <a:lstStyle/>
          <a:p>
            <a:fld id="{386AEB79-C1D6-4320-806F-C9E25DB39C92}" type="slidenum">
              <a:rPr lang="ru-RU"/>
              <a:t>32</a:t>
            </a:fld>
            <a:endParaRPr lang="ru-RU"/>
          </a:p>
        </p:txBody>
      </p:sp>
    </p:spTree>
    <p:extLst>
      <p:ext uri="{BB962C8B-B14F-4D97-AF65-F5344CB8AC3E}">
        <p14:creationId xmlns:p14="http://schemas.microsoft.com/office/powerpoint/2010/main" val="13620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Данный</a:t>
            </a:r>
            <a:r>
              <a:rPr lang="en-US" dirty="0"/>
              <a:t> </a:t>
            </a:r>
            <a:r>
              <a:rPr lang="en-US" dirty="0" err="1"/>
              <a:t>подзаголовок</a:t>
            </a:r>
            <a:r>
              <a:rPr lang="en-US" dirty="0"/>
              <a:t> </a:t>
            </a:r>
            <a:r>
              <a:rPr lang="en-US" dirty="0" err="1"/>
              <a:t>имеет</a:t>
            </a:r>
            <a:r>
              <a:rPr lang="en-US" dirty="0"/>
              <a:t> </a:t>
            </a:r>
            <a:r>
              <a:rPr lang="en-US" dirty="0" err="1"/>
              <a:t>такое</a:t>
            </a:r>
            <a:r>
              <a:rPr lang="en-US" dirty="0"/>
              <a:t> </a:t>
            </a:r>
            <a:r>
              <a:rPr lang="en-US" dirty="0" err="1"/>
              <a:t>название</a:t>
            </a:r>
            <a:r>
              <a:rPr lang="en-US" dirty="0"/>
              <a:t> </a:t>
            </a:r>
            <a:r>
              <a:rPr lang="en-US" dirty="0" err="1"/>
              <a:t>ввиду</a:t>
            </a:r>
            <a:r>
              <a:rPr lang="en-US" dirty="0"/>
              <a:t> </a:t>
            </a:r>
            <a:r>
              <a:rPr lang="en-US" dirty="0" err="1"/>
              <a:t>того</a:t>
            </a:r>
            <a:r>
              <a:rPr lang="en-US" dirty="0"/>
              <a:t>, </a:t>
            </a:r>
            <a:r>
              <a:rPr lang="en-US" dirty="0" err="1"/>
              <a:t>что</a:t>
            </a:r>
            <a:r>
              <a:rPr lang="en-US" dirty="0"/>
              <a:t> </a:t>
            </a:r>
            <a:r>
              <a:rPr lang="en-US" dirty="0" err="1"/>
              <a:t>для</a:t>
            </a:r>
            <a:r>
              <a:rPr lang="en-US" dirty="0"/>
              <a:t> </a:t>
            </a:r>
            <a:r>
              <a:rPr lang="en-US" dirty="0" err="1"/>
              <a:t>тестирования</a:t>
            </a:r>
            <a:r>
              <a:rPr lang="en-US" dirty="0"/>
              <a:t> Spring </a:t>
            </a:r>
            <a:r>
              <a:rPr lang="en-US" dirty="0" err="1"/>
              <a:t>приложений</a:t>
            </a:r>
            <a:r>
              <a:rPr lang="en-US" dirty="0"/>
              <a:t> </a:t>
            </a:r>
            <a:r>
              <a:rPr lang="en-US" dirty="0" err="1"/>
              <a:t>используется</a:t>
            </a:r>
            <a:r>
              <a:rPr lang="en-US" dirty="0"/>
              <a:t> </a:t>
            </a:r>
            <a:r>
              <a:rPr lang="en-US" dirty="0" err="1"/>
              <a:t>не</a:t>
            </a:r>
            <a:r>
              <a:rPr lang="en-US" dirty="0"/>
              <a:t> </a:t>
            </a:r>
            <a:r>
              <a:rPr lang="en-US" dirty="0" err="1"/>
              <a:t>один</a:t>
            </a:r>
            <a:r>
              <a:rPr lang="en-US" dirty="0"/>
              <a:t> </a:t>
            </a:r>
            <a:r>
              <a:rPr lang="en-US" dirty="0" err="1"/>
              <a:t>фреймворк</a:t>
            </a:r>
            <a:r>
              <a:rPr lang="en-US" dirty="0"/>
              <a:t>, а </a:t>
            </a:r>
            <a:r>
              <a:rPr lang="en-US" dirty="0" err="1"/>
              <a:t>сразу</a:t>
            </a:r>
            <a:r>
              <a:rPr lang="en-US" dirty="0"/>
              <a:t> </a:t>
            </a:r>
            <a:r>
              <a:rPr lang="en-US" dirty="0" err="1"/>
              <a:t>два</a:t>
            </a:r>
            <a:r>
              <a:rPr lang="en-US" dirty="0"/>
              <a:t> и </a:t>
            </a:r>
            <a:r>
              <a:rPr lang="en-US" dirty="0" err="1"/>
              <a:t>более</a:t>
            </a:r>
            <a:r>
              <a:rPr lang="en-US" dirty="0"/>
              <a:t>: Junit, Mockito, </a:t>
            </a:r>
            <a:r>
              <a:rPr lang="en-US" dirty="0" err="1"/>
              <a:t>AssertJ</a:t>
            </a:r>
            <a:r>
              <a:rPr lang="en-US" dirty="0"/>
              <a:t> и </a:t>
            </a:r>
            <a:r>
              <a:rPr lang="en-US" dirty="0" err="1"/>
              <a:t>др</a:t>
            </a:r>
            <a:r>
              <a:rPr lang="en-US" dirty="0"/>
              <a:t>. </a:t>
            </a:r>
            <a:r>
              <a:rPr lang="en-US" dirty="0" err="1"/>
              <a:t>Стоит</a:t>
            </a:r>
            <a:r>
              <a:rPr lang="en-US" dirty="0"/>
              <a:t> </a:t>
            </a:r>
            <a:r>
              <a:rPr lang="en-US" dirty="0" err="1"/>
              <a:t>отметить</a:t>
            </a:r>
            <a:r>
              <a:rPr lang="en-US" dirty="0"/>
              <a:t> </a:t>
            </a:r>
            <a:r>
              <a:rPr lang="en-US" dirty="0" err="1"/>
              <a:t>удобство</a:t>
            </a:r>
            <a:r>
              <a:rPr lang="en-US" dirty="0"/>
              <a:t> </a:t>
            </a:r>
            <a:r>
              <a:rPr lang="en-US" dirty="0" err="1"/>
              <a:t>использования</a:t>
            </a:r>
            <a:r>
              <a:rPr lang="en-US" dirty="0"/>
              <a:t> </a:t>
            </a:r>
            <a:r>
              <a:rPr lang="en-US" dirty="0" err="1"/>
              <a:t>фреймворка</a:t>
            </a:r>
            <a:r>
              <a:rPr lang="en-US" dirty="0"/>
              <a:t> Spring и </a:t>
            </a:r>
            <a:r>
              <a:rPr lang="en-US" dirty="0" err="1"/>
              <a:t>на</a:t>
            </a:r>
            <a:r>
              <a:rPr lang="en-US" dirty="0"/>
              <a:t> </a:t>
            </a:r>
            <a:r>
              <a:rPr lang="en-US" dirty="0" err="1"/>
              <a:t>этом</a:t>
            </a:r>
            <a:r>
              <a:rPr lang="en-US" dirty="0"/>
              <a:t> </a:t>
            </a:r>
            <a:r>
              <a:rPr lang="en-US" dirty="0" err="1"/>
              <a:t>этапе</a:t>
            </a:r>
            <a:r>
              <a:rPr lang="en-US" dirty="0"/>
              <a:t> </a:t>
            </a:r>
            <a:r>
              <a:rPr lang="en-US" dirty="0" err="1"/>
              <a:t>разработки</a:t>
            </a:r>
            <a:r>
              <a:rPr lang="en-US" dirty="0"/>
              <a:t> – Spring Boot Starter Test </a:t>
            </a:r>
            <a:r>
              <a:rPr lang="en-US" dirty="0" err="1"/>
              <a:t>включает</a:t>
            </a:r>
            <a:r>
              <a:rPr lang="en-US" dirty="0"/>
              <a:t> в </a:t>
            </a:r>
            <a:r>
              <a:rPr lang="en-US" dirty="0" err="1"/>
              <a:t>себя</a:t>
            </a:r>
            <a:r>
              <a:rPr lang="en-US" dirty="0"/>
              <a:t> и </a:t>
            </a:r>
            <a:r>
              <a:rPr lang="en-US" dirty="0" err="1"/>
              <a:t>управляет</a:t>
            </a:r>
            <a:r>
              <a:rPr lang="en-US" dirty="0"/>
              <a:t> </a:t>
            </a:r>
            <a:r>
              <a:rPr lang="en-US" dirty="0" err="1"/>
              <a:t>версиями</a:t>
            </a:r>
            <a:r>
              <a:rPr lang="en-US" dirty="0"/>
              <a:t> </a:t>
            </a:r>
            <a:r>
              <a:rPr lang="en-US" dirty="0" err="1"/>
              <a:t>всех</a:t>
            </a:r>
            <a:r>
              <a:rPr lang="en-US" dirty="0"/>
              <a:t> </a:t>
            </a:r>
            <a:r>
              <a:rPr lang="en-US" dirty="0" err="1"/>
              <a:t>вышеперечисленных</a:t>
            </a:r>
            <a:r>
              <a:rPr lang="en-US" dirty="0"/>
              <a:t> </a:t>
            </a:r>
            <a:r>
              <a:rPr lang="en-US" dirty="0" err="1"/>
              <a:t>библиотек</a:t>
            </a:r>
            <a:r>
              <a:rPr lang="en-US" dirty="0"/>
              <a:t>. </a:t>
            </a:r>
            <a:r>
              <a:rPr lang="en-US" dirty="0" err="1"/>
              <a:t>Рассмотрим</a:t>
            </a:r>
            <a:r>
              <a:rPr lang="en-US" dirty="0"/>
              <a:t> </a:t>
            </a:r>
            <a:r>
              <a:rPr lang="en-US" dirty="0" err="1"/>
              <a:t>подробнее</a:t>
            </a:r>
            <a:r>
              <a:rPr lang="en-US" dirty="0"/>
              <a:t> </a:t>
            </a:r>
            <a:r>
              <a:rPr lang="en-US" dirty="0" err="1"/>
              <a:t>некоторые</a:t>
            </a:r>
            <a:r>
              <a:rPr lang="en-US" dirty="0"/>
              <a:t> </a:t>
            </a:r>
            <a:r>
              <a:rPr lang="en-US" dirty="0" err="1"/>
              <a:t>из</a:t>
            </a:r>
            <a:r>
              <a:rPr lang="en-US" dirty="0"/>
              <a:t> </a:t>
            </a:r>
            <a:r>
              <a:rPr lang="en-US" dirty="0" err="1"/>
              <a:t>этих</a:t>
            </a:r>
            <a:r>
              <a:rPr lang="en-US" dirty="0"/>
              <a:t> </a:t>
            </a:r>
            <a:r>
              <a:rPr lang="en-US" dirty="0" err="1"/>
              <a:t>библиотек</a:t>
            </a:r>
            <a:r>
              <a:rPr lang="en-US" dirty="0"/>
              <a:t>:</a:t>
            </a:r>
            <a:endParaRPr lang="ru-RU" dirty="0"/>
          </a:p>
          <a:p>
            <a:pPr marL="285750" indent="-285750">
              <a:buFont typeface="Arial"/>
              <a:buChar char="•"/>
            </a:pPr>
            <a:r>
              <a:rPr lang="en-US" dirty="0"/>
              <a:t>Junit – </a:t>
            </a:r>
            <a:r>
              <a:rPr lang="en-US" dirty="0" err="1"/>
              <a:t>фреймворк</a:t>
            </a:r>
            <a:r>
              <a:rPr lang="en-US" dirty="0"/>
              <a:t> </a:t>
            </a:r>
            <a:r>
              <a:rPr lang="en-US" dirty="0" err="1"/>
              <a:t>модульного</a:t>
            </a:r>
            <a:r>
              <a:rPr lang="en-US" dirty="0"/>
              <a:t> </a:t>
            </a:r>
            <a:r>
              <a:rPr lang="en-US" dirty="0" err="1"/>
              <a:t>тестирования</a:t>
            </a:r>
            <a:r>
              <a:rPr lang="en-US" dirty="0"/>
              <a:t> </a:t>
            </a:r>
            <a:r>
              <a:rPr lang="en-US" dirty="0" err="1"/>
              <a:t>для</a:t>
            </a:r>
            <a:r>
              <a:rPr lang="en-US" dirty="0"/>
              <a:t> </a:t>
            </a:r>
            <a:r>
              <a:rPr lang="en-US" dirty="0" err="1"/>
              <a:t>языка</a:t>
            </a:r>
            <a:r>
              <a:rPr lang="en-US" dirty="0"/>
              <a:t> Java. </a:t>
            </a:r>
            <a:r>
              <a:rPr lang="en-US" dirty="0" err="1"/>
              <a:t>Содержит</a:t>
            </a:r>
            <a:r>
              <a:rPr lang="en-US" dirty="0"/>
              <a:t> </a:t>
            </a:r>
            <a:r>
              <a:rPr lang="en-US" dirty="0" err="1"/>
              <a:t>аннотации</a:t>
            </a:r>
            <a:r>
              <a:rPr lang="en-US" dirty="0"/>
              <a:t>, </a:t>
            </a:r>
            <a:r>
              <a:rPr lang="en-US" dirty="0" err="1"/>
              <a:t>используемые</a:t>
            </a:r>
            <a:r>
              <a:rPr lang="en-US" dirty="0"/>
              <a:t> </a:t>
            </a:r>
            <a:r>
              <a:rPr lang="en-US" dirty="0" err="1"/>
              <a:t>для</a:t>
            </a:r>
            <a:r>
              <a:rPr lang="en-US" dirty="0"/>
              <a:t> </a:t>
            </a:r>
            <a:r>
              <a:rPr lang="en-US" dirty="0" err="1"/>
              <a:t>определения</a:t>
            </a:r>
            <a:r>
              <a:rPr lang="en-US" dirty="0"/>
              <a:t> </a:t>
            </a:r>
            <a:r>
              <a:rPr lang="en-US" dirty="0" err="1"/>
              <a:t>функций</a:t>
            </a:r>
            <a:r>
              <a:rPr lang="en-US" dirty="0"/>
              <a:t>, </a:t>
            </a:r>
            <a:r>
              <a:rPr lang="en-US" dirty="0" err="1"/>
              <a:t>выполняемых</a:t>
            </a:r>
            <a:r>
              <a:rPr lang="en-US" dirty="0"/>
              <a:t> </a:t>
            </a:r>
            <a:r>
              <a:rPr lang="en-US" dirty="0" err="1"/>
              <a:t>перед</a:t>
            </a:r>
            <a:r>
              <a:rPr lang="en-US" dirty="0"/>
              <a:t> </a:t>
            </a:r>
            <a:r>
              <a:rPr lang="en-US" dirty="0" err="1"/>
              <a:t>тестами</a:t>
            </a:r>
            <a:r>
              <a:rPr lang="en-US" dirty="0"/>
              <a:t>, </a:t>
            </a:r>
            <a:r>
              <a:rPr lang="en-US" dirty="0" err="1"/>
              <a:t>во</a:t>
            </a:r>
            <a:r>
              <a:rPr lang="en-US" dirty="0"/>
              <a:t> </a:t>
            </a:r>
            <a:r>
              <a:rPr lang="en-US" dirty="0" err="1"/>
              <a:t>время</a:t>
            </a:r>
            <a:r>
              <a:rPr lang="en-US" dirty="0"/>
              <a:t> </a:t>
            </a:r>
            <a:r>
              <a:rPr lang="en-US" dirty="0" err="1"/>
              <a:t>тестов</a:t>
            </a:r>
            <a:r>
              <a:rPr lang="en-US" dirty="0"/>
              <a:t> и </a:t>
            </a:r>
            <a:r>
              <a:rPr lang="en-US" dirty="0" err="1"/>
              <a:t>после</a:t>
            </a:r>
            <a:r>
              <a:rPr lang="en-US" dirty="0"/>
              <a:t> </a:t>
            </a:r>
            <a:r>
              <a:rPr lang="en-US" dirty="0" err="1"/>
              <a:t>них</a:t>
            </a:r>
            <a:r>
              <a:rPr lang="en-US" dirty="0"/>
              <a:t>. </a:t>
            </a:r>
            <a:r>
              <a:rPr lang="en-US" dirty="0" err="1"/>
              <a:t>Так</a:t>
            </a:r>
            <a:r>
              <a:rPr lang="en-US" dirty="0"/>
              <a:t> </a:t>
            </a:r>
            <a:r>
              <a:rPr lang="en-US" dirty="0" err="1"/>
              <a:t>же</a:t>
            </a:r>
            <a:r>
              <a:rPr lang="en-US" dirty="0"/>
              <a:t> </a:t>
            </a:r>
            <a:r>
              <a:rPr lang="en-US" dirty="0" err="1"/>
              <a:t>имеет</a:t>
            </a:r>
            <a:r>
              <a:rPr lang="en-US" dirty="0"/>
              <a:t> assertions – </a:t>
            </a:r>
            <a:r>
              <a:rPr lang="en-US" dirty="0" err="1"/>
              <a:t>так</a:t>
            </a:r>
            <a:r>
              <a:rPr lang="en-US" dirty="0"/>
              <a:t> </a:t>
            </a:r>
            <a:r>
              <a:rPr lang="en-US" dirty="0" err="1"/>
              <a:t>называемые</a:t>
            </a:r>
            <a:r>
              <a:rPr lang="en-US" dirty="0"/>
              <a:t> </a:t>
            </a:r>
            <a:r>
              <a:rPr lang="en-US" dirty="0" err="1"/>
              <a:t>утверждения</a:t>
            </a:r>
            <a:r>
              <a:rPr lang="en-US" dirty="0"/>
              <a:t>, </a:t>
            </a:r>
            <a:r>
              <a:rPr lang="en-US" dirty="0" err="1"/>
              <a:t>используемые</a:t>
            </a:r>
            <a:r>
              <a:rPr lang="en-US" dirty="0"/>
              <a:t> </a:t>
            </a:r>
            <a:r>
              <a:rPr lang="en-US" dirty="0" err="1"/>
              <a:t>для</a:t>
            </a:r>
            <a:r>
              <a:rPr lang="en-US" dirty="0"/>
              <a:t> </a:t>
            </a:r>
            <a:r>
              <a:rPr lang="en-US" dirty="0" err="1"/>
              <a:t>сравнения</a:t>
            </a:r>
            <a:r>
              <a:rPr lang="en-US" dirty="0"/>
              <a:t> </a:t>
            </a:r>
            <a:r>
              <a:rPr lang="en-US" dirty="0" err="1"/>
              <a:t>ожидаемого</a:t>
            </a:r>
            <a:r>
              <a:rPr lang="en-US" dirty="0"/>
              <a:t> </a:t>
            </a:r>
            <a:r>
              <a:rPr lang="en-US" dirty="0" err="1"/>
              <a:t>результата</a:t>
            </a:r>
            <a:r>
              <a:rPr lang="en-US" dirty="0"/>
              <a:t> с </a:t>
            </a:r>
            <a:r>
              <a:rPr lang="en-US" dirty="0" err="1"/>
              <a:t>полученным</a:t>
            </a:r>
            <a:r>
              <a:rPr lang="en-US" dirty="0"/>
              <a:t>.</a:t>
            </a:r>
            <a:endParaRPr lang="ru-RU" dirty="0"/>
          </a:p>
          <a:p>
            <a:pPr marL="285750" indent="-285750">
              <a:buFont typeface="Arial"/>
              <a:buChar char="•"/>
            </a:pPr>
            <a:r>
              <a:rPr lang="en-US" dirty="0"/>
              <a:t>Mockito – </a:t>
            </a:r>
            <a:r>
              <a:rPr lang="en-US" dirty="0" err="1"/>
              <a:t>фреймворк</a:t>
            </a:r>
            <a:r>
              <a:rPr lang="en-US" dirty="0"/>
              <a:t> </a:t>
            </a:r>
            <a:r>
              <a:rPr lang="en-US" dirty="0" err="1"/>
              <a:t>для</a:t>
            </a:r>
            <a:r>
              <a:rPr lang="en-US" dirty="0"/>
              <a:t> </a:t>
            </a:r>
            <a:r>
              <a:rPr lang="en-US" dirty="0" err="1"/>
              <a:t>работы</a:t>
            </a:r>
            <a:r>
              <a:rPr lang="en-US" dirty="0"/>
              <a:t> с </a:t>
            </a:r>
            <a:r>
              <a:rPr lang="en-US" dirty="0" err="1"/>
              <a:t>заглушками</a:t>
            </a:r>
            <a:r>
              <a:rPr lang="en-US" dirty="0"/>
              <a:t>. </a:t>
            </a:r>
            <a:r>
              <a:rPr lang="en-US" dirty="0" err="1"/>
              <a:t>При</a:t>
            </a:r>
            <a:r>
              <a:rPr lang="en-US" dirty="0"/>
              <a:t> </a:t>
            </a:r>
            <a:r>
              <a:rPr lang="en-US" dirty="0" err="1"/>
              <a:t>тестировании</a:t>
            </a:r>
            <a:r>
              <a:rPr lang="en-US" dirty="0"/>
              <a:t> </a:t>
            </a:r>
            <a:r>
              <a:rPr lang="en-US" dirty="0" err="1"/>
              <a:t>кода</a:t>
            </a:r>
            <a:r>
              <a:rPr lang="en-US" dirty="0"/>
              <a:t> </a:t>
            </a:r>
            <a:r>
              <a:rPr lang="en-US" dirty="0" err="1"/>
              <a:t>тестируемому</a:t>
            </a:r>
            <a:r>
              <a:rPr lang="en-US" dirty="0"/>
              <a:t> </a:t>
            </a:r>
            <a:r>
              <a:rPr lang="en-US" dirty="0" err="1"/>
              <a:t>коду</a:t>
            </a:r>
            <a:r>
              <a:rPr lang="en-US" dirty="0"/>
              <a:t> </a:t>
            </a:r>
            <a:r>
              <a:rPr lang="en-US" dirty="0" err="1"/>
              <a:t>часто</a:t>
            </a:r>
            <a:r>
              <a:rPr lang="en-US" dirty="0"/>
              <a:t> </a:t>
            </a:r>
            <a:r>
              <a:rPr lang="en-US" dirty="0" err="1"/>
              <a:t>необходимо</a:t>
            </a:r>
            <a:r>
              <a:rPr lang="en-US" dirty="0"/>
              <a:t> </a:t>
            </a:r>
            <a:r>
              <a:rPr lang="en-US" dirty="0" err="1"/>
              <a:t>передавать</a:t>
            </a:r>
            <a:r>
              <a:rPr lang="en-US" dirty="0"/>
              <a:t> </a:t>
            </a:r>
            <a:r>
              <a:rPr lang="en-US" dirty="0" err="1"/>
              <a:t>экземпляры</a:t>
            </a:r>
            <a:r>
              <a:rPr lang="en-US" dirty="0"/>
              <a:t> </a:t>
            </a:r>
            <a:r>
              <a:rPr lang="en-US" dirty="0" err="1"/>
              <a:t>классов</a:t>
            </a:r>
            <a:r>
              <a:rPr lang="en-US" dirty="0"/>
              <a:t>, </a:t>
            </a:r>
            <a:r>
              <a:rPr lang="en-US" dirty="0" err="1"/>
              <a:t>которыми</a:t>
            </a:r>
            <a:r>
              <a:rPr lang="en-US" dirty="0"/>
              <a:t> </a:t>
            </a:r>
            <a:r>
              <a:rPr lang="en-US" dirty="0" err="1"/>
              <a:t>он</a:t>
            </a:r>
            <a:r>
              <a:rPr lang="en-US" dirty="0"/>
              <a:t> </a:t>
            </a:r>
            <a:r>
              <a:rPr lang="en-US" dirty="0" err="1"/>
              <a:t>должен</a:t>
            </a:r>
            <a:r>
              <a:rPr lang="en-US" dirty="0"/>
              <a:t> </a:t>
            </a:r>
            <a:r>
              <a:rPr lang="en-US" dirty="0" err="1"/>
              <a:t>пользоваться</a:t>
            </a:r>
            <a:r>
              <a:rPr lang="en-US" dirty="0"/>
              <a:t> в </a:t>
            </a:r>
            <a:r>
              <a:rPr lang="en-US" dirty="0" err="1"/>
              <a:t>процессе</a:t>
            </a:r>
            <a:r>
              <a:rPr lang="en-US" dirty="0"/>
              <a:t> </a:t>
            </a:r>
            <a:r>
              <a:rPr lang="en-US" dirty="0" err="1"/>
              <a:t>работы</a:t>
            </a:r>
            <a:r>
              <a:rPr lang="en-US" dirty="0"/>
              <a:t>. </a:t>
            </a:r>
            <a:r>
              <a:rPr lang="en-US" dirty="0" err="1"/>
              <a:t>Поведение</a:t>
            </a:r>
            <a:r>
              <a:rPr lang="en-US" dirty="0"/>
              <a:t> </a:t>
            </a:r>
            <a:r>
              <a:rPr lang="en-US" dirty="0" err="1"/>
              <a:t>таких</a:t>
            </a:r>
            <a:r>
              <a:rPr lang="en-US" dirty="0"/>
              <a:t> </a:t>
            </a:r>
            <a:r>
              <a:rPr lang="en-US" dirty="0" err="1"/>
              <a:t>объектов</a:t>
            </a:r>
            <a:r>
              <a:rPr lang="en-US" dirty="0"/>
              <a:t> </a:t>
            </a:r>
            <a:r>
              <a:rPr lang="en-US" dirty="0" err="1"/>
              <a:t>должно</a:t>
            </a:r>
            <a:r>
              <a:rPr lang="en-US" dirty="0"/>
              <a:t> </a:t>
            </a:r>
            <a:r>
              <a:rPr lang="en-US" dirty="0" err="1"/>
              <a:t>быть</a:t>
            </a:r>
            <a:r>
              <a:rPr lang="en-US" dirty="0"/>
              <a:t> </a:t>
            </a:r>
            <a:r>
              <a:rPr lang="en-US" dirty="0" err="1"/>
              <a:t>полностью</a:t>
            </a:r>
            <a:r>
              <a:rPr lang="en-US" dirty="0"/>
              <a:t> </a:t>
            </a:r>
            <a:r>
              <a:rPr lang="en-US" dirty="0" err="1"/>
              <a:t>предсказуемым</a:t>
            </a:r>
            <a:r>
              <a:rPr lang="en-US" dirty="0"/>
              <a:t>. </a:t>
            </a:r>
            <a:r>
              <a:rPr lang="en-US" dirty="0" err="1"/>
              <a:t>Данный</a:t>
            </a:r>
            <a:r>
              <a:rPr lang="en-US" dirty="0"/>
              <a:t> </a:t>
            </a:r>
            <a:r>
              <a:rPr lang="en-US" dirty="0" err="1"/>
              <a:t>фреймворк</a:t>
            </a:r>
            <a:r>
              <a:rPr lang="en-US" dirty="0"/>
              <a:t> </a:t>
            </a:r>
            <a:r>
              <a:rPr lang="en-US" dirty="0" err="1"/>
              <a:t>позволяет</a:t>
            </a:r>
            <a:r>
              <a:rPr lang="en-US" dirty="0"/>
              <a:t> </a:t>
            </a:r>
            <a:r>
              <a:rPr lang="en-US" dirty="0" err="1"/>
              <a:t>создавать</a:t>
            </a:r>
            <a:r>
              <a:rPr lang="en-US" dirty="0"/>
              <a:t> </a:t>
            </a:r>
            <a:r>
              <a:rPr lang="en-US" dirty="0" err="1"/>
              <a:t>такие</a:t>
            </a:r>
            <a:r>
              <a:rPr lang="en-US" dirty="0"/>
              <a:t> </a:t>
            </a:r>
            <a:r>
              <a:rPr lang="en-US" dirty="0" err="1"/>
              <a:t>объекты</a:t>
            </a:r>
            <a:r>
              <a:rPr lang="en-US" dirty="0"/>
              <a:t>, </a:t>
            </a:r>
            <a:r>
              <a:rPr lang="en-US" dirty="0" err="1"/>
              <a:t>называемые</a:t>
            </a:r>
            <a:r>
              <a:rPr lang="en-US" dirty="0"/>
              <a:t> </a:t>
            </a:r>
            <a:r>
              <a:rPr lang="en-US" dirty="0" err="1"/>
              <a:t>моками</a:t>
            </a:r>
            <a:r>
              <a:rPr lang="en-US" dirty="0"/>
              <a:t>, </a:t>
            </a:r>
            <a:r>
              <a:rPr lang="en-US" dirty="0" err="1"/>
              <a:t>буквально</a:t>
            </a:r>
            <a:r>
              <a:rPr lang="en-US" dirty="0"/>
              <a:t> в </a:t>
            </a:r>
            <a:r>
              <a:rPr lang="en-US" dirty="0" err="1"/>
              <a:t>одну</a:t>
            </a:r>
            <a:r>
              <a:rPr lang="en-US" dirty="0"/>
              <a:t> </a:t>
            </a:r>
            <a:r>
              <a:rPr lang="en-US" dirty="0" err="1"/>
              <a:t>строчку</a:t>
            </a:r>
            <a:r>
              <a:rPr lang="en-US" dirty="0"/>
              <a:t> </a:t>
            </a:r>
            <a:r>
              <a:rPr lang="en-US" dirty="0" err="1"/>
              <a:t>кода</a:t>
            </a:r>
            <a:r>
              <a:rPr lang="en-US" dirty="0"/>
              <a:t>. Для </a:t>
            </a:r>
            <a:r>
              <a:rPr lang="en-US" dirty="0" err="1"/>
              <a:t>моков</a:t>
            </a:r>
            <a:r>
              <a:rPr lang="en-US" dirty="0"/>
              <a:t> </a:t>
            </a:r>
            <a:r>
              <a:rPr lang="en-US" dirty="0" err="1"/>
              <a:t>можно</a:t>
            </a:r>
            <a:r>
              <a:rPr lang="en-US" dirty="0"/>
              <a:t> </a:t>
            </a:r>
            <a:r>
              <a:rPr lang="en-US" dirty="0" err="1"/>
              <a:t>переопределить</a:t>
            </a:r>
            <a:r>
              <a:rPr lang="en-US" dirty="0"/>
              <a:t> </a:t>
            </a:r>
            <a:r>
              <a:rPr lang="en-US" dirty="0" err="1"/>
              <a:t>поведение</a:t>
            </a:r>
            <a:r>
              <a:rPr lang="en-US" dirty="0"/>
              <a:t> </a:t>
            </a:r>
            <a:r>
              <a:rPr lang="en-US" dirty="0" err="1"/>
              <a:t>требуемым</a:t>
            </a:r>
            <a:r>
              <a:rPr lang="en-US" dirty="0"/>
              <a:t> </a:t>
            </a:r>
            <a:r>
              <a:rPr lang="en-US" dirty="0" err="1"/>
              <a:t>образом</a:t>
            </a:r>
            <a:r>
              <a:rPr lang="en-US" dirty="0"/>
              <a:t> с </a:t>
            </a:r>
            <a:r>
              <a:rPr lang="en-US" dirty="0" err="1"/>
              <a:t>необходимой</a:t>
            </a:r>
            <a:r>
              <a:rPr lang="en-US" dirty="0"/>
              <a:t> </a:t>
            </a:r>
            <a:r>
              <a:rPr lang="en-US" dirty="0" err="1"/>
              <a:t>степенью</a:t>
            </a:r>
            <a:r>
              <a:rPr lang="en-US" dirty="0"/>
              <a:t> </a:t>
            </a:r>
            <a:r>
              <a:rPr lang="en-US" dirty="0" err="1"/>
              <a:t>детальности</a:t>
            </a:r>
            <a:r>
              <a:rPr lang="en-US" dirty="0"/>
              <a:t>. </a:t>
            </a:r>
            <a:r>
              <a:rPr lang="en-US" dirty="0" err="1"/>
              <a:t>Например</a:t>
            </a:r>
            <a:r>
              <a:rPr lang="en-US" dirty="0"/>
              <a:t>, </a:t>
            </a:r>
            <a:r>
              <a:rPr lang="en-US" dirty="0" err="1"/>
              <a:t>можно</a:t>
            </a:r>
            <a:r>
              <a:rPr lang="en-US" dirty="0"/>
              <a:t> </a:t>
            </a:r>
            <a:r>
              <a:rPr lang="en-US" dirty="0" err="1"/>
              <a:t>установить</a:t>
            </a:r>
            <a:r>
              <a:rPr lang="en-US" dirty="0"/>
              <a:t> </a:t>
            </a:r>
            <a:r>
              <a:rPr lang="en-US" dirty="0" err="1"/>
              <a:t>методу</a:t>
            </a:r>
            <a:r>
              <a:rPr lang="en-US" dirty="0"/>
              <a:t> </a:t>
            </a:r>
            <a:r>
              <a:rPr lang="en-US" dirty="0" err="1"/>
              <a:t>некоторого</a:t>
            </a:r>
            <a:r>
              <a:rPr lang="en-US" dirty="0"/>
              <a:t> </a:t>
            </a:r>
            <a:r>
              <a:rPr lang="en-US" dirty="0" err="1"/>
              <a:t>мок-объекта</a:t>
            </a:r>
            <a:r>
              <a:rPr lang="en-US" dirty="0"/>
              <a:t> </a:t>
            </a:r>
            <a:r>
              <a:rPr lang="en-US" dirty="0" err="1"/>
              <a:t>возвращать</a:t>
            </a:r>
            <a:r>
              <a:rPr lang="en-US" dirty="0"/>
              <a:t> </a:t>
            </a:r>
            <a:r>
              <a:rPr lang="en-US" dirty="0" err="1"/>
              <a:t>целое</a:t>
            </a:r>
            <a:r>
              <a:rPr lang="en-US" dirty="0"/>
              <a:t> </a:t>
            </a:r>
            <a:r>
              <a:rPr lang="en-US" dirty="0" err="1"/>
              <a:t>число</a:t>
            </a:r>
            <a:r>
              <a:rPr lang="en-US" dirty="0"/>
              <a:t> 10 </a:t>
            </a:r>
            <a:r>
              <a:rPr lang="en-US" dirty="0" err="1"/>
              <a:t>при</a:t>
            </a:r>
            <a:r>
              <a:rPr lang="en-US" dirty="0"/>
              <a:t> </a:t>
            </a:r>
            <a:r>
              <a:rPr lang="en-US" dirty="0" err="1"/>
              <a:t>получении</a:t>
            </a:r>
            <a:r>
              <a:rPr lang="en-US" dirty="0"/>
              <a:t> </a:t>
            </a:r>
            <a:r>
              <a:rPr lang="en-US" dirty="0" err="1"/>
              <a:t>на</a:t>
            </a:r>
            <a:r>
              <a:rPr lang="en-US" dirty="0"/>
              <a:t> </a:t>
            </a:r>
            <a:r>
              <a:rPr lang="en-US" dirty="0" err="1"/>
              <a:t>вход</a:t>
            </a:r>
            <a:r>
              <a:rPr lang="en-US" dirty="0"/>
              <a:t> </a:t>
            </a:r>
            <a:r>
              <a:rPr lang="en-US" dirty="0" err="1"/>
              <a:t>строки</a:t>
            </a:r>
            <a:r>
              <a:rPr lang="en-US" dirty="0"/>
              <a:t> «Hello» (</a:t>
            </a:r>
            <a:r>
              <a:rPr lang="en-US" dirty="0" err="1"/>
              <a:t>естественно</a:t>
            </a:r>
            <a:r>
              <a:rPr lang="en-US" dirty="0"/>
              <a:t> </a:t>
            </a:r>
            <a:r>
              <a:rPr lang="en-US" dirty="0" err="1"/>
              <a:t>поддерживается</a:t>
            </a:r>
            <a:r>
              <a:rPr lang="en-US" dirty="0"/>
              <a:t> </a:t>
            </a:r>
            <a:r>
              <a:rPr lang="en-US" dirty="0" err="1"/>
              <a:t>работа</a:t>
            </a:r>
            <a:r>
              <a:rPr lang="en-US" dirty="0"/>
              <a:t> с </a:t>
            </a:r>
            <a:r>
              <a:rPr lang="en-US" dirty="0" err="1"/>
              <a:t>произвольными</a:t>
            </a:r>
            <a:r>
              <a:rPr lang="en-US" dirty="0"/>
              <a:t> </a:t>
            </a:r>
            <a:r>
              <a:rPr lang="en-US" dirty="0" err="1"/>
              <a:t>структурами</a:t>
            </a:r>
            <a:r>
              <a:rPr lang="en-US" dirty="0"/>
              <a:t> </a:t>
            </a:r>
            <a:r>
              <a:rPr lang="en-US" dirty="0" err="1"/>
              <a:t>данных</a:t>
            </a:r>
            <a:r>
              <a:rPr lang="en-US" dirty="0"/>
              <a:t>).</a:t>
            </a:r>
            <a:endParaRPr lang="ru-RU" dirty="0"/>
          </a:p>
          <a:p>
            <a:pPr marL="285750" indent="-285750">
              <a:buFont typeface="Arial"/>
              <a:buChar char="•"/>
            </a:pPr>
            <a:r>
              <a:rPr lang="en-US" dirty="0" err="1"/>
              <a:t>AssertJ</a:t>
            </a:r>
            <a:r>
              <a:rPr lang="en-US" dirty="0"/>
              <a:t> – </a:t>
            </a:r>
            <a:r>
              <a:rPr lang="en-US" dirty="0" err="1"/>
              <a:t>библиотека</a:t>
            </a:r>
            <a:r>
              <a:rPr lang="en-US" dirty="0"/>
              <a:t> </a:t>
            </a:r>
            <a:r>
              <a:rPr lang="en-US" dirty="0" err="1"/>
              <a:t>для</a:t>
            </a:r>
            <a:r>
              <a:rPr lang="en-US" dirty="0"/>
              <a:t> </a:t>
            </a:r>
            <a:r>
              <a:rPr lang="en-US" dirty="0" err="1"/>
              <a:t>написания</a:t>
            </a:r>
            <a:r>
              <a:rPr lang="en-US" dirty="0"/>
              <a:t> </a:t>
            </a:r>
            <a:r>
              <a:rPr lang="en-US" dirty="0" err="1"/>
              <a:t>более</a:t>
            </a:r>
            <a:r>
              <a:rPr lang="en-US" dirty="0"/>
              <a:t> </a:t>
            </a:r>
            <a:r>
              <a:rPr lang="en-US" dirty="0" err="1"/>
              <a:t>плавных</a:t>
            </a:r>
            <a:r>
              <a:rPr lang="en-US" dirty="0"/>
              <a:t> и </a:t>
            </a:r>
            <a:r>
              <a:rPr lang="en-US" dirty="0" err="1"/>
              <a:t>лаконичных</a:t>
            </a:r>
            <a:r>
              <a:rPr lang="en-US" dirty="0"/>
              <a:t> assertions. </a:t>
            </a:r>
            <a:r>
              <a:rPr lang="en-US" dirty="0" err="1"/>
              <a:t>Так</a:t>
            </a:r>
            <a:r>
              <a:rPr lang="en-US" dirty="0"/>
              <a:t> </a:t>
            </a:r>
            <a:r>
              <a:rPr lang="en-US" dirty="0" err="1"/>
              <a:t>же</a:t>
            </a:r>
            <a:r>
              <a:rPr lang="en-US" dirty="0"/>
              <a:t> </a:t>
            </a:r>
            <a:r>
              <a:rPr lang="en-US" dirty="0" err="1"/>
              <a:t>это</a:t>
            </a:r>
            <a:r>
              <a:rPr lang="en-US" dirty="0"/>
              <a:t> </a:t>
            </a:r>
            <a:r>
              <a:rPr lang="en-US" dirty="0" err="1"/>
              <a:t>программное</a:t>
            </a:r>
            <a:r>
              <a:rPr lang="en-US" dirty="0"/>
              <a:t> </a:t>
            </a:r>
            <a:r>
              <a:rPr lang="en-US" dirty="0" err="1"/>
              <a:t>обеспечение</a:t>
            </a:r>
            <a:r>
              <a:rPr lang="en-US" dirty="0"/>
              <a:t> </a:t>
            </a:r>
            <a:r>
              <a:rPr lang="en-US" dirty="0" err="1"/>
              <a:t>позволяет</a:t>
            </a:r>
            <a:r>
              <a:rPr lang="en-US" dirty="0"/>
              <a:t> </a:t>
            </a:r>
            <a:r>
              <a:rPr lang="en-US" dirty="0" err="1"/>
              <a:t>генерировать</a:t>
            </a:r>
            <a:r>
              <a:rPr lang="en-US" dirty="0"/>
              <a:t> </a:t>
            </a:r>
            <a:r>
              <a:rPr lang="en-US" dirty="0" err="1"/>
              <a:t>утверждения</a:t>
            </a:r>
            <a:r>
              <a:rPr lang="en-US" dirty="0"/>
              <a:t>, </a:t>
            </a:r>
            <a:r>
              <a:rPr lang="en-US" dirty="0" err="1"/>
              <a:t>основанные</a:t>
            </a:r>
            <a:r>
              <a:rPr lang="en-US" dirty="0"/>
              <a:t> </a:t>
            </a:r>
            <a:r>
              <a:rPr lang="en-US" dirty="0" err="1"/>
              <a:t>на</a:t>
            </a:r>
            <a:r>
              <a:rPr lang="en-US" dirty="0"/>
              <a:t> </a:t>
            </a:r>
            <a:r>
              <a:rPr lang="en-US" dirty="0" err="1"/>
              <a:t>структуре</a:t>
            </a:r>
            <a:r>
              <a:rPr lang="en-US" dirty="0"/>
              <a:t> </a:t>
            </a:r>
            <a:r>
              <a:rPr lang="en-US" dirty="0" err="1"/>
              <a:t>конкретных</a:t>
            </a:r>
            <a:r>
              <a:rPr lang="en-US" dirty="0"/>
              <a:t> </a:t>
            </a:r>
            <a:r>
              <a:rPr lang="en-US" dirty="0" err="1"/>
              <a:t>классов</a:t>
            </a:r>
            <a:r>
              <a:rPr lang="en-US" dirty="0"/>
              <a:t>.</a:t>
            </a:r>
            <a:endParaRPr lang="ru-RU" dirty="0"/>
          </a:p>
          <a:p>
            <a:endParaRPr lang="en-US" dirty="0">
              <a:cs typeface="Calibri"/>
            </a:endParaRPr>
          </a:p>
        </p:txBody>
      </p:sp>
      <p:sp>
        <p:nvSpPr>
          <p:cNvPr id="4" name="Номер слайда 3"/>
          <p:cNvSpPr>
            <a:spLocks noGrp="1"/>
          </p:cNvSpPr>
          <p:nvPr>
            <p:ph type="sldNum" sz="quarter" idx="5"/>
          </p:nvPr>
        </p:nvSpPr>
        <p:spPr/>
        <p:txBody>
          <a:bodyPr/>
          <a:lstStyle/>
          <a:p>
            <a:fld id="{386AEB79-C1D6-4320-806F-C9E25DB39C92}" type="slidenum">
              <a:rPr lang="ru-RU"/>
              <a:t>33</a:t>
            </a:fld>
            <a:endParaRPr lang="ru-RU"/>
          </a:p>
        </p:txBody>
      </p:sp>
    </p:spTree>
    <p:extLst>
      <p:ext uri="{BB962C8B-B14F-4D97-AF65-F5344CB8AC3E}">
        <p14:creationId xmlns:p14="http://schemas.microsoft.com/office/powerpoint/2010/main" val="4164649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Существуют фундаментальное отличие вышеперечисленных систем. Производительность обоих программ позволяет параллельно выполнять многомодульные сборки. Тем не менее </a:t>
            </a:r>
            <a:r>
              <a:rPr lang="en-US" sz="1200" kern="1200" dirty="0" err="1" smtClean="0">
                <a:solidFill>
                  <a:schemeClr val="tx1"/>
                </a:solidFill>
                <a:effectLst/>
                <a:latin typeface="+mn-lt"/>
                <a:ea typeface="+mn-ea"/>
                <a:cs typeface="+mn-cs"/>
              </a:rPr>
              <a:t>Gradle</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позволяет выполнять инкрементные сборки, благодаря проверки обновления задач. Если задача обновлена, то она не выполняется, что даёт гораздо меньшее время сборки. Так же </a:t>
            </a:r>
            <a:r>
              <a:rPr lang="en-US" sz="1200" kern="1200" dirty="0" err="1" smtClean="0">
                <a:solidFill>
                  <a:schemeClr val="tx1"/>
                </a:solidFill>
                <a:effectLst/>
                <a:latin typeface="+mn-lt"/>
                <a:ea typeface="+mn-ea"/>
                <a:cs typeface="+mn-cs"/>
              </a:rPr>
              <a:t>Gradle</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позволяет: </a:t>
            </a:r>
            <a:r>
              <a:rPr lang="ru-RU" sz="1200" kern="1200" dirty="0" err="1" smtClean="0">
                <a:solidFill>
                  <a:schemeClr val="tx1"/>
                </a:solidFill>
                <a:effectLst/>
                <a:latin typeface="+mn-lt"/>
                <a:ea typeface="+mn-ea"/>
                <a:cs typeface="+mn-cs"/>
              </a:rPr>
              <a:t>инкрементно</a:t>
            </a:r>
            <a:r>
              <a:rPr lang="ru-RU" sz="1200" kern="1200" dirty="0" smtClean="0">
                <a:solidFill>
                  <a:schemeClr val="tx1"/>
                </a:solidFill>
                <a:effectLst/>
                <a:latin typeface="+mn-lt"/>
                <a:ea typeface="+mn-ea"/>
                <a:cs typeface="+mn-cs"/>
              </a:rPr>
              <a:t> компилировать классы </a:t>
            </a:r>
            <a:r>
              <a:rPr lang="en-US" sz="1200" kern="1200" dirty="0"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 избегать компиляции для </a:t>
            </a:r>
            <a:r>
              <a:rPr lang="en-US" sz="1200" kern="1200" dirty="0"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 использовать своё </a:t>
            </a:r>
            <a:r>
              <a:rPr lang="en-US" sz="1200" kern="1200" dirty="0" smtClean="0">
                <a:solidFill>
                  <a:schemeClr val="tx1"/>
                </a:solidFill>
                <a:effectLst/>
                <a:latin typeface="+mn-lt"/>
                <a:ea typeface="+mn-ea"/>
                <a:cs typeface="+mn-cs"/>
              </a:rPr>
              <a:t>API</a:t>
            </a:r>
            <a:r>
              <a:rPr lang="ru-RU" sz="1200" kern="1200" dirty="0" smtClean="0">
                <a:solidFill>
                  <a:schemeClr val="tx1"/>
                </a:solidFill>
                <a:effectLst/>
                <a:latin typeface="+mn-lt"/>
                <a:ea typeface="+mn-ea"/>
                <a:cs typeface="+mn-cs"/>
              </a:rPr>
              <a:t> для инкрементальных подзадач, использовать демон компилятора, значительно ускоряющий компиляцию.</a:t>
            </a:r>
          </a:p>
          <a:p>
            <a:r>
              <a:rPr lang="ru-RU" sz="1200" kern="1200" dirty="0" smtClean="0">
                <a:solidFill>
                  <a:schemeClr val="tx1"/>
                </a:solidFill>
                <a:effectLst/>
                <a:latin typeface="+mn-lt"/>
                <a:ea typeface="+mn-ea"/>
                <a:cs typeface="+mn-cs"/>
              </a:rPr>
              <a:t>Достоинства </a:t>
            </a:r>
            <a:r>
              <a:rPr lang="en-US" sz="1200" kern="1200" dirty="0" err="1" smtClean="0">
                <a:solidFill>
                  <a:schemeClr val="tx1"/>
                </a:solidFill>
                <a:effectLst/>
                <a:latin typeface="+mn-lt"/>
                <a:ea typeface="+mn-ea"/>
                <a:cs typeface="+mn-cs"/>
              </a:rPr>
              <a:t>Gradle</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не заканчиваются на производительности:</a:t>
            </a:r>
          </a:p>
          <a:p>
            <a:pPr lvl="0"/>
            <a:r>
              <a:rPr lang="ru-RU" sz="1200" kern="1200" dirty="0" smtClean="0">
                <a:solidFill>
                  <a:schemeClr val="tx1"/>
                </a:solidFill>
                <a:effectLst/>
                <a:latin typeface="+mn-lt"/>
                <a:ea typeface="+mn-ea"/>
                <a:cs typeface="+mn-cs"/>
              </a:rPr>
              <a:t>Он имеет возможность безопасного кеширования. </a:t>
            </a:r>
            <a:r>
              <a:rPr lang="en-US" sz="1200" kern="1200" dirty="0" err="1" smtClean="0">
                <a:solidFill>
                  <a:schemeClr val="tx1"/>
                </a:solidFill>
                <a:effectLst/>
                <a:latin typeface="+mn-lt"/>
                <a:ea typeface="+mn-ea"/>
                <a:cs typeface="+mn-cs"/>
              </a:rPr>
              <a:t>Gradle</a:t>
            </a:r>
            <a:r>
              <a:rPr lang="ru-RU" sz="1200" kern="1200" dirty="0" smtClean="0">
                <a:solidFill>
                  <a:schemeClr val="tx1"/>
                </a:solidFill>
                <a:effectLst/>
                <a:latin typeface="+mn-lt"/>
                <a:ea typeface="+mn-ea"/>
                <a:cs typeface="+mn-cs"/>
              </a:rPr>
              <a:t> хранит метаданные </a:t>
            </a:r>
            <a:r>
              <a:rPr lang="ru-RU" sz="1200" kern="1200" dirty="0" err="1" smtClean="0">
                <a:solidFill>
                  <a:schemeClr val="tx1"/>
                </a:solidFill>
                <a:effectLst/>
                <a:latin typeface="+mn-lt"/>
                <a:ea typeface="+mn-ea"/>
                <a:cs typeface="+mn-cs"/>
              </a:rPr>
              <a:t>репозитория</a:t>
            </a:r>
            <a:r>
              <a:rPr lang="ru-RU" sz="1200" kern="1200" dirty="0" smtClean="0">
                <a:solidFill>
                  <a:schemeClr val="tx1"/>
                </a:solidFill>
                <a:effectLst/>
                <a:latin typeface="+mn-lt"/>
                <a:ea typeface="+mn-ea"/>
                <a:cs typeface="+mn-cs"/>
              </a:rPr>
              <a:t> вместе с кэшированными зависимостями, обеспечивая то, что несколько проектов не перезапишут друг друга. Наличие </a:t>
            </a:r>
            <a:r>
              <a:rPr lang="ru-RU" sz="1200" kern="1200" dirty="0" err="1" smtClean="0">
                <a:solidFill>
                  <a:schemeClr val="tx1"/>
                </a:solidFill>
                <a:effectLst/>
                <a:latin typeface="+mn-lt"/>
                <a:ea typeface="+mn-ea"/>
                <a:cs typeface="+mn-cs"/>
              </a:rPr>
              <a:t>кеша</a:t>
            </a:r>
            <a:r>
              <a:rPr lang="ru-RU" sz="1200" kern="1200" dirty="0" smtClean="0">
                <a:solidFill>
                  <a:schemeClr val="tx1"/>
                </a:solidFill>
                <a:effectLst/>
                <a:latin typeface="+mn-lt"/>
                <a:ea typeface="+mn-ea"/>
                <a:cs typeface="+mn-cs"/>
              </a:rPr>
              <a:t> на основе контрольной суммы позволяет синхронизировать </a:t>
            </a:r>
            <a:r>
              <a:rPr lang="ru-RU" sz="1200" kern="1200" dirty="0" err="1" smtClean="0">
                <a:solidFill>
                  <a:schemeClr val="tx1"/>
                </a:solidFill>
                <a:effectLst/>
                <a:latin typeface="+mn-lt"/>
                <a:ea typeface="+mn-ea"/>
                <a:cs typeface="+mn-cs"/>
              </a:rPr>
              <a:t>кеш</a:t>
            </a:r>
            <a:r>
              <a:rPr lang="ru-RU" sz="1200" kern="1200" dirty="0" smtClean="0">
                <a:solidFill>
                  <a:schemeClr val="tx1"/>
                </a:solidFill>
                <a:effectLst/>
                <a:latin typeface="+mn-lt"/>
                <a:ea typeface="+mn-ea"/>
                <a:cs typeface="+mn-cs"/>
              </a:rPr>
              <a:t> с </a:t>
            </a:r>
            <a:r>
              <a:rPr lang="ru-RU" sz="1200" kern="1200" dirty="0" err="1" smtClean="0">
                <a:solidFill>
                  <a:schemeClr val="tx1"/>
                </a:solidFill>
                <a:effectLst/>
                <a:latin typeface="+mn-lt"/>
                <a:ea typeface="+mn-ea"/>
                <a:cs typeface="+mn-cs"/>
              </a:rPr>
              <a:t>репозиториев</a:t>
            </a:r>
            <a:r>
              <a:rPr lang="ru-RU" sz="1200" kern="1200" dirty="0" smtClean="0">
                <a:solidFill>
                  <a:schemeClr val="tx1"/>
                </a:solidFill>
                <a:effectLst/>
                <a:latin typeface="+mn-lt"/>
                <a:ea typeface="+mn-ea"/>
                <a:cs typeface="+mn-cs"/>
              </a:rPr>
              <a:t>. </a:t>
            </a:r>
          </a:p>
          <a:p>
            <a:pPr lvl="0"/>
            <a:r>
              <a:rPr lang="en-US" sz="1200" kern="1200" dirty="0" err="1" smtClean="0">
                <a:solidFill>
                  <a:schemeClr val="tx1"/>
                </a:solidFill>
                <a:effectLst/>
                <a:latin typeface="+mn-lt"/>
                <a:ea typeface="+mn-ea"/>
                <a:cs typeface="+mn-cs"/>
              </a:rPr>
              <a:t>Gradle</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позволяет определять пользовательские правила указания версии для динамической зависимости и разрешать конфликты версий.</a:t>
            </a:r>
          </a:p>
          <a:p>
            <a:pPr lvl="0"/>
            <a:r>
              <a:rPr lang="ru-RU" sz="1200" kern="1200" dirty="0" smtClean="0">
                <a:solidFill>
                  <a:schemeClr val="tx1"/>
                </a:solidFill>
                <a:effectLst/>
                <a:latin typeface="+mn-lt"/>
                <a:ea typeface="+mn-ea"/>
                <a:cs typeface="+mn-cs"/>
              </a:rPr>
              <a:t>Облегчённая работа с составными сборками, позволяя работать со специальными и постоянными составными сборками, а также объединять различные сборки и импортировать составную сборку в </a:t>
            </a:r>
            <a:r>
              <a:rPr lang="ru-RU" sz="1200" kern="1200" dirty="0" err="1" smtClean="0">
                <a:solidFill>
                  <a:schemeClr val="tx1"/>
                </a:solidFill>
                <a:effectLst/>
                <a:latin typeface="+mn-lt"/>
                <a:ea typeface="+mn-ea"/>
                <a:cs typeface="+mn-cs"/>
              </a:rPr>
              <a:t>Eclipse</a:t>
            </a:r>
            <a:r>
              <a:rPr lang="ru-RU" sz="1200" kern="1200" dirty="0" smtClean="0">
                <a:solidFill>
                  <a:schemeClr val="tx1"/>
                </a:solidFill>
                <a:effectLst/>
                <a:latin typeface="+mn-lt"/>
                <a:ea typeface="+mn-ea"/>
                <a:cs typeface="+mn-cs"/>
              </a:rPr>
              <a:t> или </a:t>
            </a:r>
            <a:r>
              <a:rPr lang="ru-RU" sz="1200" kern="1200" dirty="0" err="1" smtClean="0">
                <a:solidFill>
                  <a:schemeClr val="tx1"/>
                </a:solidFill>
                <a:effectLst/>
                <a:latin typeface="+mn-lt"/>
                <a:ea typeface="+mn-ea"/>
                <a:cs typeface="+mn-cs"/>
              </a:rPr>
              <a:t>IntelliJ</a:t>
            </a:r>
            <a:r>
              <a:rPr lang="ru-RU" sz="1200" kern="1200" dirty="0" smtClean="0">
                <a:solidFill>
                  <a:schemeClr val="tx1"/>
                </a:solidFill>
                <a:effectLst/>
                <a:latin typeface="+mn-lt"/>
                <a:ea typeface="+mn-ea"/>
                <a:cs typeface="+mn-cs"/>
              </a:rPr>
              <a:t> IDEA.</a:t>
            </a:r>
          </a:p>
          <a:p>
            <a:pPr lvl="0"/>
            <a:r>
              <a:rPr lang="en-US" sz="1200" kern="1200" dirty="0" err="1" smtClean="0">
                <a:solidFill>
                  <a:schemeClr val="tx1"/>
                </a:solidFill>
                <a:effectLst/>
                <a:latin typeface="+mn-lt"/>
                <a:ea typeface="+mn-ea"/>
                <a:cs typeface="+mn-cs"/>
              </a:rPr>
              <a:t>Gradle</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имеет полностью настраиваемую модель выполнения. Создание произвольного дерева задач предлагает расширенные возможности для упорядочивания задач и </a:t>
            </a:r>
            <a:r>
              <a:rPr lang="ru-RU" sz="1200" kern="1200" dirty="0" err="1" smtClean="0">
                <a:solidFill>
                  <a:schemeClr val="tx1"/>
                </a:solidFill>
                <a:effectLst/>
                <a:latin typeface="+mn-lt"/>
                <a:ea typeface="+mn-ea"/>
                <a:cs typeface="+mn-cs"/>
              </a:rPr>
              <a:t>финализаторов</a:t>
            </a:r>
            <a:r>
              <a:rPr lang="ru-RU" sz="1200" kern="1200" dirty="0" smtClean="0">
                <a:solidFill>
                  <a:schemeClr val="tx1"/>
                </a:solidFill>
                <a:effectLst/>
                <a:latin typeface="+mn-lt"/>
                <a:ea typeface="+mn-ea"/>
                <a:cs typeface="+mn-cs"/>
              </a:rPr>
              <a:t>.</a:t>
            </a:r>
          </a:p>
          <a:p>
            <a:pPr lvl="0"/>
            <a:r>
              <a:rPr lang="ru-RU" sz="1200" kern="1200" dirty="0" smtClean="0">
                <a:solidFill>
                  <a:schemeClr val="tx1"/>
                </a:solidFill>
                <a:effectLst/>
                <a:latin typeface="+mn-lt"/>
                <a:ea typeface="+mn-ea"/>
                <a:cs typeface="+mn-cs"/>
              </a:rPr>
              <a:t>Возможность использования пользовательских дистрибутивов. </a:t>
            </a:r>
          </a:p>
          <a:p>
            <a:pPr lvl="0"/>
            <a:r>
              <a:rPr lang="ru-RU" sz="1200" kern="1200" dirty="0" err="1" smtClean="0">
                <a:solidFill>
                  <a:schemeClr val="tx1"/>
                </a:solidFill>
                <a:effectLst/>
                <a:latin typeface="+mn-lt"/>
                <a:ea typeface="+mn-ea"/>
                <a:cs typeface="+mn-cs"/>
              </a:rPr>
              <a:t>Gradle</a:t>
            </a:r>
            <a:r>
              <a:rPr lang="ru-RU" sz="1200" kern="1200" dirty="0" smtClean="0">
                <a:solidFill>
                  <a:schemeClr val="tx1"/>
                </a:solidFill>
                <a:effectLst/>
                <a:latin typeface="+mn-lt"/>
                <a:ea typeface="+mn-ea"/>
                <a:cs typeface="+mn-cs"/>
              </a:rPr>
              <a:t> также позволяет настраивать среды сборки на основе версий без необходимости настраивать их вручную.</a:t>
            </a:r>
          </a:p>
          <a:p>
            <a:r>
              <a:rPr lang="ru-RU" sz="1200" kern="1200" dirty="0" smtClean="0">
                <a:solidFill>
                  <a:schemeClr val="tx1"/>
                </a:solidFill>
                <a:effectLst/>
                <a:latin typeface="+mn-lt"/>
                <a:ea typeface="+mn-ea"/>
                <a:cs typeface="+mn-cs"/>
              </a:rPr>
              <a:t>Демон – компьютерная программа, запускаемая системой и работающая в фоновом режиме без прямого взаимодействия с пользователем.</a:t>
            </a:r>
          </a:p>
          <a:p>
            <a:r>
              <a:rPr lang="en-US" sz="1200" kern="1200" dirty="0" smtClean="0">
                <a:solidFill>
                  <a:schemeClr val="tx1"/>
                </a:solidFill>
                <a:effectLst/>
                <a:latin typeface="+mn-lt"/>
                <a:ea typeface="+mn-ea"/>
                <a:cs typeface="+mn-cs"/>
              </a:rPr>
              <a:t>Eclipse</a:t>
            </a:r>
            <a:r>
              <a:rPr lang="ru-RU" sz="1200" kern="1200" dirty="0" smtClean="0">
                <a:solidFill>
                  <a:schemeClr val="tx1"/>
                </a:solidFill>
                <a:effectLst/>
                <a:latin typeface="+mn-lt"/>
                <a:ea typeface="+mn-ea"/>
                <a:cs typeface="+mn-cs"/>
              </a:rPr>
              <a:t> – свободная интегрированная среда разработки модульных и кроссплатформенных приложений. </a:t>
            </a:r>
          </a:p>
          <a:p>
            <a:r>
              <a:rPr lang="ru-RU" sz="1200" kern="1200" dirty="0" err="1" smtClean="0">
                <a:solidFill>
                  <a:schemeClr val="tx1"/>
                </a:solidFill>
                <a:effectLst/>
                <a:latin typeface="+mn-lt"/>
                <a:ea typeface="+mn-ea"/>
                <a:cs typeface="+mn-cs"/>
              </a:rPr>
              <a:t>IntelliJ</a:t>
            </a:r>
            <a:r>
              <a:rPr lang="ru-RU" sz="1200" kern="1200" dirty="0" smtClean="0">
                <a:solidFill>
                  <a:schemeClr val="tx1"/>
                </a:solidFill>
                <a:effectLst/>
                <a:latin typeface="+mn-lt"/>
                <a:ea typeface="+mn-ea"/>
                <a:cs typeface="+mn-cs"/>
              </a:rPr>
              <a:t> IDEA – интегрированная среда разработки на многих языках.</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86AEB79-C1D6-4320-806F-C9E25DB39C92}" type="slidenum">
              <a:rPr lang="ru-RU" smtClean="0"/>
              <a:t>35</a:t>
            </a:fld>
            <a:endParaRPr lang="ru-RU"/>
          </a:p>
        </p:txBody>
      </p:sp>
    </p:spTree>
    <p:extLst>
      <p:ext uri="{BB962C8B-B14F-4D97-AF65-F5344CB8AC3E}">
        <p14:creationId xmlns:p14="http://schemas.microsoft.com/office/powerpoint/2010/main" val="2503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РХБ - Расстояние безболезненной ходьбы.</a:t>
            </a:r>
          </a:p>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3</a:t>
            </a:fld>
            <a:endParaRPr lang="ru-RU"/>
          </a:p>
        </p:txBody>
      </p:sp>
    </p:spTree>
    <p:extLst>
      <p:ext uri="{BB962C8B-B14F-4D97-AF65-F5344CB8AC3E}">
        <p14:creationId xmlns:p14="http://schemas.microsoft.com/office/powerpoint/2010/main" val="1501304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Польза от недокументированного программного обеспечения весьма сомнительна, ведь даже разработчик продукта спустя время может взглянуть на свой же код и задаться вопросом как он работает. Особенно остро вопрос документации стоит при проектировании </a:t>
            </a:r>
            <a:r>
              <a:rPr lang="en-US" sz="1200" kern="1200" dirty="0" smtClean="0">
                <a:solidFill>
                  <a:schemeClr val="tx1"/>
                </a:solidFill>
                <a:effectLst/>
                <a:latin typeface="+mn-lt"/>
                <a:ea typeface="+mn-ea"/>
                <a:cs typeface="+mn-cs"/>
              </a:rPr>
              <a:t>API</a:t>
            </a:r>
            <a:r>
              <a:rPr lang="ru-RU" sz="1200" kern="1200" dirty="0" smtClean="0">
                <a:solidFill>
                  <a:schemeClr val="tx1"/>
                </a:solidFill>
                <a:effectLst/>
                <a:latin typeface="+mn-lt"/>
                <a:ea typeface="+mn-ea"/>
                <a:cs typeface="+mn-cs"/>
              </a:rPr>
              <a:t>, так как без знания структуры дерева </a:t>
            </a:r>
            <a:r>
              <a:rPr lang="en-US" sz="1200" kern="1200" dirty="0" smtClean="0">
                <a:solidFill>
                  <a:schemeClr val="tx1"/>
                </a:solidFill>
                <a:effectLst/>
                <a:latin typeface="+mn-lt"/>
                <a:ea typeface="+mn-ea"/>
                <a:cs typeface="+mn-cs"/>
              </a:rPr>
              <a:t>URL</a:t>
            </a:r>
            <a:r>
              <a:rPr lang="ru-RU" sz="1200" kern="1200" dirty="0" smtClean="0">
                <a:solidFill>
                  <a:schemeClr val="tx1"/>
                </a:solidFill>
                <a:effectLst/>
                <a:latin typeface="+mn-lt"/>
                <a:ea typeface="+mn-ea"/>
                <a:cs typeface="+mn-cs"/>
              </a:rPr>
              <a:t>-адресов и понимания способа формирования компонент запроса невозможно работать с данным программным интерфейсом. Документирование API позволяет клиентам понимать способ использования сервиса.</a:t>
            </a:r>
          </a:p>
          <a:p>
            <a:r>
              <a:rPr lang="ru-RU" sz="1200" kern="1200" dirty="0" smtClean="0">
                <a:solidFill>
                  <a:schemeClr val="tx1"/>
                </a:solidFill>
                <a:effectLst/>
                <a:latin typeface="+mn-lt"/>
                <a:ea typeface="+mn-ea"/>
                <a:cs typeface="+mn-cs"/>
              </a:rPr>
              <a:t>Для создания документации используется </a:t>
            </a:r>
            <a:r>
              <a:rPr lang="en-US" sz="1200" kern="1200" dirty="0" smtClean="0">
                <a:solidFill>
                  <a:schemeClr val="tx1"/>
                </a:solidFill>
                <a:effectLst/>
                <a:latin typeface="+mn-lt"/>
                <a:ea typeface="+mn-ea"/>
                <a:cs typeface="+mn-cs"/>
              </a:rPr>
              <a:t>Swagger </a:t>
            </a:r>
            <a:r>
              <a:rPr lang="ru-RU" sz="1200" kern="1200" dirty="0" smtClean="0">
                <a:solidFill>
                  <a:schemeClr val="tx1"/>
                </a:solidFill>
                <a:effectLst/>
                <a:latin typeface="+mn-lt"/>
                <a:ea typeface="+mn-ea"/>
                <a:cs typeface="+mn-cs"/>
              </a:rPr>
              <a:t>и спецификация </a:t>
            </a:r>
            <a:r>
              <a:rPr lang="en-US" sz="1200" kern="1200" dirty="0" err="1" smtClean="0">
                <a:solidFill>
                  <a:schemeClr val="tx1"/>
                </a:solidFill>
                <a:effectLst/>
                <a:latin typeface="+mn-lt"/>
                <a:ea typeface="+mn-ea"/>
                <a:cs typeface="+mn-cs"/>
              </a:rPr>
              <a:t>OpenAPI</a:t>
            </a:r>
            <a:r>
              <a:rPr lang="en-US"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Swagger </a:t>
            </a:r>
            <a:r>
              <a:rPr lang="ru-RU" sz="1200" kern="1200" dirty="0" smtClean="0">
                <a:solidFill>
                  <a:schemeClr val="tx1"/>
                </a:solidFill>
                <a:effectLst/>
                <a:latin typeface="+mn-lt"/>
                <a:ea typeface="+mn-ea"/>
                <a:cs typeface="+mn-cs"/>
              </a:rPr>
              <a:t>– инструмент для автоматической генерации документации </a:t>
            </a:r>
            <a:r>
              <a:rPr lang="en-US" sz="1200" kern="1200" dirty="0" smtClean="0">
                <a:solidFill>
                  <a:schemeClr val="tx1"/>
                </a:solidFill>
                <a:effectLst/>
                <a:latin typeface="+mn-lt"/>
                <a:ea typeface="+mn-ea"/>
                <a:cs typeface="+mn-cs"/>
              </a:rPr>
              <a:t>API </a:t>
            </a:r>
            <a:r>
              <a:rPr lang="ru-RU" sz="1200" kern="1200" dirty="0" smtClean="0">
                <a:solidFill>
                  <a:schemeClr val="tx1"/>
                </a:solidFill>
                <a:effectLst/>
                <a:latin typeface="+mn-lt"/>
                <a:ea typeface="+mn-ea"/>
                <a:cs typeface="+mn-cs"/>
              </a:rPr>
              <a:t>в виде </a:t>
            </a:r>
            <a:r>
              <a:rPr lang="en-US" sz="1200" kern="1200" dirty="0" err="1" smtClean="0">
                <a:solidFill>
                  <a:schemeClr val="tx1"/>
                </a:solidFill>
                <a:effectLst/>
                <a:latin typeface="+mn-lt"/>
                <a:ea typeface="+mn-ea"/>
                <a:cs typeface="+mn-cs"/>
              </a:rPr>
              <a:t>json</a:t>
            </a:r>
            <a:r>
              <a:rPr lang="ru-RU" sz="1200" kern="1200" dirty="0" smtClean="0">
                <a:solidFill>
                  <a:schemeClr val="tx1"/>
                </a:solidFill>
                <a:effectLst/>
                <a:latin typeface="+mn-lt"/>
                <a:ea typeface="+mn-ea"/>
                <a:cs typeface="+mn-cs"/>
              </a:rPr>
              <a:t>. Библиотека </a:t>
            </a:r>
            <a:r>
              <a:rPr lang="en-US" sz="1200" kern="1200" dirty="0" err="1" smtClean="0">
                <a:solidFill>
                  <a:schemeClr val="tx1"/>
                </a:solidFill>
                <a:effectLst/>
                <a:latin typeface="+mn-lt"/>
                <a:ea typeface="+mn-ea"/>
                <a:cs typeface="+mn-cs"/>
              </a:rPr>
              <a:t>Springdoc</a:t>
            </a:r>
            <a:r>
              <a:rPr lang="ru-RU" sz="1200" kern="1200" dirty="0" smtClean="0">
                <a:solidFill>
                  <a:schemeClr val="tx1"/>
                </a:solidFill>
                <a:effectLst/>
                <a:latin typeface="+mn-lt"/>
                <a:ea typeface="+mn-ea"/>
                <a:cs typeface="+mn-cs"/>
              </a:rPr>
              <a:t>, используемая совместно со </a:t>
            </a:r>
            <a:r>
              <a:rPr lang="en-US" sz="1200" kern="1200" dirty="0" smtClean="0">
                <a:solidFill>
                  <a:schemeClr val="tx1"/>
                </a:solidFill>
                <a:effectLst/>
                <a:latin typeface="+mn-lt"/>
                <a:ea typeface="+mn-ea"/>
                <a:cs typeface="+mn-cs"/>
              </a:rPr>
              <a:t>Swagger</a:t>
            </a:r>
            <a:r>
              <a:rPr lang="ru-RU" sz="1200" kern="1200" dirty="0" smtClean="0">
                <a:solidFill>
                  <a:schemeClr val="tx1"/>
                </a:solidFill>
                <a:effectLst/>
                <a:latin typeface="+mn-lt"/>
                <a:ea typeface="+mn-ea"/>
                <a:cs typeface="+mn-cs"/>
              </a:rPr>
              <a:t>, предоставляет удобный графический	 интерфейс для как визуализации сгенерированной документации, так и для создания различных запросов к сервису. Так же есть функционал для создания клиента или сервера по спецификации </a:t>
            </a:r>
            <a:r>
              <a:rPr lang="en-US" sz="1200" kern="1200" dirty="0" smtClean="0">
                <a:solidFill>
                  <a:schemeClr val="tx1"/>
                </a:solidFill>
                <a:effectLst/>
                <a:latin typeface="+mn-lt"/>
                <a:ea typeface="+mn-ea"/>
                <a:cs typeface="+mn-cs"/>
              </a:rPr>
              <a:t>API Swagger</a:t>
            </a:r>
            <a:r>
              <a:rPr lang="ru-RU" sz="1200" kern="1200" dirty="0" smtClean="0">
                <a:solidFill>
                  <a:schemeClr val="tx1"/>
                </a:solidFill>
                <a:effectLst/>
                <a:latin typeface="+mn-lt"/>
                <a:ea typeface="+mn-ea"/>
                <a:cs typeface="+mn-cs"/>
              </a:rPr>
              <a:t>, для чего используется </a:t>
            </a:r>
            <a:r>
              <a:rPr lang="en-US" sz="1200" kern="1200" dirty="0" smtClean="0">
                <a:solidFill>
                  <a:schemeClr val="tx1"/>
                </a:solidFill>
                <a:effectLst/>
                <a:latin typeface="+mn-lt"/>
                <a:ea typeface="+mn-ea"/>
                <a:cs typeface="+mn-cs"/>
              </a:rPr>
              <a:t>Swagger</a:t>
            </a:r>
            <a:r>
              <a:rPr lang="ru-RU"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Codegen</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Swagger </a:t>
            </a:r>
            <a:r>
              <a:rPr lang="ru-RU" sz="1200" kern="1200" dirty="0" smtClean="0">
                <a:solidFill>
                  <a:schemeClr val="tx1"/>
                </a:solidFill>
                <a:effectLst/>
                <a:latin typeface="+mn-lt"/>
                <a:ea typeface="+mn-ea"/>
                <a:cs typeface="+mn-cs"/>
              </a:rPr>
              <a:t>использует аннотации для генерации документации.</a:t>
            </a:r>
          </a:p>
          <a:p>
            <a:r>
              <a:rPr lang="ru-RU" sz="1200" kern="1200" dirty="0" smtClean="0">
                <a:solidFill>
                  <a:schemeClr val="tx1"/>
                </a:solidFill>
                <a:effectLst/>
                <a:latin typeface="+mn-lt"/>
                <a:ea typeface="+mn-ea"/>
                <a:cs typeface="+mn-cs"/>
              </a:rPr>
              <a:t>Спецификация </a:t>
            </a:r>
            <a:r>
              <a:rPr lang="ru-RU" sz="1200" kern="1200" dirty="0" err="1" smtClean="0">
                <a:solidFill>
                  <a:schemeClr val="tx1"/>
                </a:solidFill>
                <a:effectLst/>
                <a:latin typeface="+mn-lt"/>
                <a:ea typeface="+mn-ea"/>
                <a:cs typeface="+mn-cs"/>
              </a:rPr>
              <a:t>OpenAPI</a:t>
            </a:r>
            <a:r>
              <a:rPr lang="ru-RU" sz="1200" kern="1200" dirty="0" smtClean="0">
                <a:solidFill>
                  <a:schemeClr val="tx1"/>
                </a:solidFill>
                <a:effectLst/>
                <a:latin typeface="+mn-lt"/>
                <a:ea typeface="+mn-ea"/>
                <a:cs typeface="+mn-cs"/>
              </a:rPr>
              <a:t> (OAS) определяет стандартный, не зависящий от языка интерфейс для </a:t>
            </a:r>
            <a:r>
              <a:rPr lang="ru-RU" sz="1200" kern="1200" dirty="0" err="1" smtClean="0">
                <a:solidFill>
                  <a:schemeClr val="tx1"/>
                </a:solidFill>
                <a:effectLst/>
                <a:latin typeface="+mn-lt"/>
                <a:ea typeface="+mn-ea"/>
                <a:cs typeface="+mn-cs"/>
              </a:rPr>
              <a:t>RESTful</a:t>
            </a:r>
            <a:r>
              <a:rPr lang="ru-RU" sz="1200" kern="1200" dirty="0" smtClean="0">
                <a:solidFill>
                  <a:schemeClr val="tx1"/>
                </a:solidFill>
                <a:effectLst/>
                <a:latin typeface="+mn-lt"/>
                <a:ea typeface="+mn-ea"/>
                <a:cs typeface="+mn-cs"/>
              </a:rPr>
              <a:t> API, который позволяет людям и компьютерам понимать возможности сервиса без доступа к его исходному коду. При правильном использовании потребитель может понимать и взаимодействовать с удаленной службой при минимальном количестве логики реализации.</a:t>
            </a:r>
          </a:p>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36</a:t>
            </a:fld>
            <a:endParaRPr lang="ru-RU"/>
          </a:p>
        </p:txBody>
      </p:sp>
    </p:spTree>
    <p:extLst>
      <p:ext uri="{BB962C8B-B14F-4D97-AF65-F5344CB8AC3E}">
        <p14:creationId xmlns:p14="http://schemas.microsoft.com/office/powerpoint/2010/main" val="2226287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Правильный выбор средств разработки способен значительно облегчить работу любого разработчика. Мощное инструментальное программное обеспечение обладают широким спектром возможностей, необходимых как во время написания кода, так и в момент его тестирования. Именно средства разработки являются тем, что видит перед собой большинство программистов большую часть времени создания проекта.</a:t>
            </a:r>
          </a:p>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37</a:t>
            </a:fld>
            <a:endParaRPr lang="ru-RU"/>
          </a:p>
        </p:txBody>
      </p:sp>
    </p:spTree>
    <p:extLst>
      <p:ext uri="{BB962C8B-B14F-4D97-AF65-F5344CB8AC3E}">
        <p14:creationId xmlns:p14="http://schemas.microsoft.com/office/powerpoint/2010/main" val="854701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Рассмотрим две самых популярных среды разработки на языке </a:t>
            </a:r>
            <a:r>
              <a:rPr lang="en-US" sz="1200" kern="1200" dirty="0"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IntelliJ</a:t>
            </a:r>
            <a:r>
              <a:rPr lang="ru-RU" sz="1200" kern="1200" dirty="0" smtClean="0">
                <a:solidFill>
                  <a:schemeClr val="tx1"/>
                </a:solidFill>
                <a:effectLst/>
                <a:latin typeface="+mn-lt"/>
                <a:ea typeface="+mn-ea"/>
                <a:cs typeface="+mn-cs"/>
              </a:rPr>
              <a:t> IDEA и </a:t>
            </a:r>
            <a:r>
              <a:rPr lang="en-US" sz="1200" kern="1200" dirty="0" smtClean="0">
                <a:solidFill>
                  <a:schemeClr val="tx1"/>
                </a:solidFill>
                <a:effectLst/>
                <a:latin typeface="+mn-lt"/>
                <a:ea typeface="+mn-ea"/>
                <a:cs typeface="+mn-cs"/>
              </a:rPr>
              <a:t>Eclipse</a:t>
            </a:r>
            <a:r>
              <a:rPr lang="ru-RU" sz="1200" kern="1200" dirty="0" smtClean="0">
                <a:solidFill>
                  <a:schemeClr val="tx1"/>
                </a:solidFill>
                <a:effectLst/>
                <a:latin typeface="+mn-lt"/>
                <a:ea typeface="+mn-ea"/>
                <a:cs typeface="+mn-cs"/>
              </a:rPr>
              <a:t>:</a:t>
            </a:r>
          </a:p>
          <a:p>
            <a:pPr lvl="0"/>
            <a:r>
              <a:rPr lang="ru-RU" sz="1200" kern="1200" dirty="0" err="1" smtClean="0">
                <a:solidFill>
                  <a:schemeClr val="tx1"/>
                </a:solidFill>
                <a:effectLst/>
                <a:latin typeface="+mn-lt"/>
                <a:ea typeface="+mn-ea"/>
                <a:cs typeface="+mn-cs"/>
              </a:rPr>
              <a:t>IntelliJ</a:t>
            </a:r>
            <a:r>
              <a:rPr lang="ru-RU" sz="1200" kern="1200" dirty="0" smtClean="0">
                <a:solidFill>
                  <a:schemeClr val="tx1"/>
                </a:solidFill>
                <a:effectLst/>
                <a:latin typeface="+mn-lt"/>
                <a:ea typeface="+mn-ea"/>
                <a:cs typeface="+mn-cs"/>
              </a:rPr>
              <a:t> IDEA предлагает поддержку ряда языков, включая </a:t>
            </a:r>
            <a:r>
              <a:rPr lang="ru-RU" sz="1200" kern="1200" dirty="0" err="1"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Kotlin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Groovy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Clojure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Scala</a:t>
            </a:r>
            <a:r>
              <a:rPr lang="ru-RU" sz="1200" kern="1200" dirty="0" smtClean="0">
                <a:solidFill>
                  <a:schemeClr val="tx1"/>
                </a:solidFill>
                <a:effectLst/>
                <a:latin typeface="+mn-lt"/>
                <a:ea typeface="+mn-ea"/>
                <a:cs typeface="+mn-cs"/>
              </a:rPr>
              <a:t> и других. Включает в себя такие функции, как расширенное прогнозирование, анализ кода и интеллектуальное завершение кода, а также набор подключаемых модулей и расширений для настройки IDE в соответствии с вашими потребностями, если вы не удовлетворены ее готовыми функциями. набор. </a:t>
            </a:r>
          </a:p>
          <a:p>
            <a:pPr lvl="0"/>
            <a:r>
              <a:rPr lang="ru-RU" sz="1200" kern="1200" dirty="0" smtClean="0">
                <a:solidFill>
                  <a:schemeClr val="tx1"/>
                </a:solidFill>
                <a:effectLst/>
                <a:latin typeface="+mn-lt"/>
                <a:ea typeface="+mn-ea"/>
                <a:cs typeface="+mn-cs"/>
              </a:rPr>
              <a:t>Универсальное и гибкое решение </a:t>
            </a:r>
            <a:r>
              <a:rPr lang="ru-RU" sz="1200" kern="1200" dirty="0" err="1" smtClean="0">
                <a:solidFill>
                  <a:schemeClr val="tx1"/>
                </a:solidFill>
                <a:effectLst/>
                <a:latin typeface="+mn-lt"/>
                <a:ea typeface="+mn-ea"/>
                <a:cs typeface="+mn-cs"/>
              </a:rPr>
              <a:t>Eclipse</a:t>
            </a:r>
            <a:r>
              <a:rPr lang="ru-RU" sz="1200" kern="1200" dirty="0" smtClean="0">
                <a:solidFill>
                  <a:schemeClr val="tx1"/>
                </a:solidFill>
                <a:effectLst/>
                <a:latin typeface="+mn-lt"/>
                <a:ea typeface="+mn-ea"/>
                <a:cs typeface="+mn-cs"/>
              </a:rPr>
              <a:t> было разработано для удовлетворения потребностей сложных корпоративных проектов и разработки приложений для встроенных систем. Помимо </a:t>
            </a:r>
            <a:r>
              <a:rPr lang="ru-RU" sz="1200" kern="1200" dirty="0" err="1" smtClean="0">
                <a:solidFill>
                  <a:schemeClr val="tx1"/>
                </a:solidFill>
                <a:effectLst/>
                <a:latin typeface="+mn-lt"/>
                <a:ea typeface="+mn-ea"/>
                <a:cs typeface="+mn-cs"/>
              </a:rPr>
              <a:t>Java</a:t>
            </a:r>
            <a:r>
              <a:rPr lang="ru-RU" sz="1200" kern="1200" dirty="0" smtClean="0">
                <a:solidFill>
                  <a:schemeClr val="tx1"/>
                </a:solidFill>
                <a:effectLst/>
                <a:latin typeface="+mn-lt"/>
                <a:ea typeface="+mn-ea"/>
                <a:cs typeface="+mn-cs"/>
              </a:rPr>
              <a:t>, он предлагает поддержку различных языков программирования, а также популярных </a:t>
            </a:r>
            <a:r>
              <a:rPr lang="ru-RU" sz="1200" kern="1200" dirty="0" err="1" smtClean="0">
                <a:solidFill>
                  <a:schemeClr val="tx1"/>
                </a:solidFill>
                <a:effectLst/>
                <a:latin typeface="+mn-lt"/>
                <a:ea typeface="+mn-ea"/>
                <a:cs typeface="+mn-cs"/>
              </a:rPr>
              <a:t>фреймворков</a:t>
            </a:r>
            <a:r>
              <a:rPr lang="ru-RU" sz="1200" kern="1200" dirty="0" smtClean="0">
                <a:solidFill>
                  <a:schemeClr val="tx1"/>
                </a:solidFill>
                <a:effectLst/>
                <a:latin typeface="+mn-lt"/>
                <a:ea typeface="+mn-ea"/>
                <a:cs typeface="+mn-cs"/>
              </a:rPr>
              <a:t>. Благодаря множеству подключаемых модулей, подробной документации и большому сообществу разработчиков </a:t>
            </a:r>
            <a:r>
              <a:rPr lang="ru-RU" sz="1200" kern="1200" dirty="0" err="1" smtClean="0">
                <a:solidFill>
                  <a:schemeClr val="tx1"/>
                </a:solidFill>
                <a:effectLst/>
                <a:latin typeface="+mn-lt"/>
                <a:ea typeface="+mn-ea"/>
                <a:cs typeface="+mn-cs"/>
              </a:rPr>
              <a:t>Eclipse</a:t>
            </a:r>
            <a:r>
              <a:rPr lang="ru-RU" sz="1200" kern="1200" dirty="0" smtClean="0">
                <a:solidFill>
                  <a:schemeClr val="tx1"/>
                </a:solidFill>
                <a:effectLst/>
                <a:latin typeface="+mn-lt"/>
                <a:ea typeface="+mn-ea"/>
                <a:cs typeface="+mn-cs"/>
              </a:rPr>
              <a:t> по праву завоевала множество преданных поклонников. </a:t>
            </a:r>
          </a:p>
          <a:p>
            <a:r>
              <a:rPr lang="ru-RU" sz="1200" kern="1200" dirty="0" smtClean="0">
                <a:solidFill>
                  <a:schemeClr val="tx1"/>
                </a:solidFill>
                <a:effectLst/>
                <a:latin typeface="+mn-lt"/>
                <a:ea typeface="+mn-ea"/>
                <a:cs typeface="+mn-cs"/>
              </a:rPr>
              <a:t>Сравнение </a:t>
            </a:r>
            <a:r>
              <a:rPr lang="ru-RU" sz="1200" kern="1200" dirty="0" err="1" smtClean="0">
                <a:solidFill>
                  <a:schemeClr val="tx1"/>
                </a:solidFill>
                <a:effectLst/>
                <a:latin typeface="+mn-lt"/>
                <a:ea typeface="+mn-ea"/>
                <a:cs typeface="+mn-cs"/>
              </a:rPr>
              <a:t>IntelliJ</a:t>
            </a:r>
            <a:r>
              <a:rPr lang="ru-RU" sz="1200" kern="1200" dirty="0" smtClean="0">
                <a:solidFill>
                  <a:schemeClr val="tx1"/>
                </a:solidFill>
                <a:effectLst/>
                <a:latin typeface="+mn-lt"/>
                <a:ea typeface="+mn-ea"/>
                <a:cs typeface="+mn-cs"/>
              </a:rPr>
              <a:t> IDEA и </a:t>
            </a:r>
            <a:r>
              <a:rPr lang="en-US" sz="1200" kern="1200" dirty="0" smtClean="0">
                <a:solidFill>
                  <a:schemeClr val="tx1"/>
                </a:solidFill>
                <a:effectLst/>
                <a:latin typeface="+mn-lt"/>
                <a:ea typeface="+mn-ea"/>
                <a:cs typeface="+mn-cs"/>
              </a:rPr>
              <a:t>Eclipse:</a:t>
            </a:r>
            <a:endParaRPr lang="ru-RU" sz="1200" kern="1200" dirty="0" smtClean="0">
              <a:solidFill>
                <a:schemeClr val="tx1"/>
              </a:solidFill>
              <a:effectLst/>
              <a:latin typeface="+mn-lt"/>
              <a:ea typeface="+mn-ea"/>
              <a:cs typeface="+mn-cs"/>
            </a:endParaRPr>
          </a:p>
          <a:p>
            <a:pPr lvl="0"/>
            <a:r>
              <a:rPr lang="ru-RU" sz="1200" kern="1200" dirty="0" err="1" smtClean="0">
                <a:solidFill>
                  <a:schemeClr val="tx1"/>
                </a:solidFill>
                <a:effectLst/>
                <a:latin typeface="+mn-lt"/>
                <a:ea typeface="+mn-ea"/>
                <a:cs typeface="+mn-cs"/>
              </a:rPr>
              <a:t>IntelliJ</a:t>
            </a:r>
            <a:r>
              <a:rPr lang="ru-RU" sz="1200" kern="1200" dirty="0" smtClean="0">
                <a:solidFill>
                  <a:schemeClr val="tx1"/>
                </a:solidFill>
                <a:effectLst/>
                <a:latin typeface="+mn-lt"/>
                <a:ea typeface="+mn-ea"/>
                <a:cs typeface="+mn-cs"/>
              </a:rPr>
              <a:t> IDEA бесплатна только в версии </a:t>
            </a:r>
            <a:r>
              <a:rPr lang="en-US" sz="1200" kern="1200" dirty="0" smtClean="0">
                <a:solidFill>
                  <a:schemeClr val="tx1"/>
                </a:solidFill>
                <a:effectLst/>
                <a:latin typeface="+mn-lt"/>
                <a:ea typeface="+mn-ea"/>
                <a:cs typeface="+mn-cs"/>
              </a:rPr>
              <a:t>Community</a:t>
            </a:r>
            <a:r>
              <a:rPr lang="ru-RU" sz="1200" kern="1200" dirty="0" smtClean="0">
                <a:solidFill>
                  <a:schemeClr val="tx1"/>
                </a:solidFill>
                <a:effectLst/>
                <a:latin typeface="+mn-lt"/>
                <a:ea typeface="+mn-ea"/>
                <a:cs typeface="+mn-cs"/>
              </a:rPr>
              <a:t>, обладающей ограниченным функционалом, по сравнению с </a:t>
            </a:r>
            <a:r>
              <a:rPr lang="en-US" sz="1200" kern="1200" dirty="0" smtClean="0">
                <a:solidFill>
                  <a:schemeClr val="tx1"/>
                </a:solidFill>
                <a:effectLst/>
                <a:latin typeface="+mn-lt"/>
                <a:ea typeface="+mn-ea"/>
                <a:cs typeface="+mn-cs"/>
              </a:rPr>
              <a:t>Ultimate </a:t>
            </a:r>
            <a:r>
              <a:rPr lang="ru-RU" sz="1200" kern="1200" dirty="0" smtClean="0">
                <a:solidFill>
                  <a:schemeClr val="tx1"/>
                </a:solidFill>
                <a:effectLst/>
                <a:latin typeface="+mn-lt"/>
                <a:ea typeface="+mn-ea"/>
                <a:cs typeface="+mn-cs"/>
              </a:rPr>
              <a:t>версией. </a:t>
            </a:r>
            <a:r>
              <a:rPr lang="en-US" sz="1200" kern="1200" dirty="0" smtClean="0">
                <a:solidFill>
                  <a:schemeClr val="tx1"/>
                </a:solidFill>
                <a:effectLst/>
                <a:latin typeface="+mn-lt"/>
                <a:ea typeface="+mn-ea"/>
                <a:cs typeface="+mn-cs"/>
              </a:rPr>
              <a:t>Eclipse </a:t>
            </a:r>
            <a:r>
              <a:rPr lang="ru-RU" sz="1200" kern="1200" dirty="0" smtClean="0">
                <a:solidFill>
                  <a:schemeClr val="tx1"/>
                </a:solidFill>
                <a:effectLst/>
                <a:latin typeface="+mn-lt"/>
                <a:ea typeface="+mn-ea"/>
                <a:cs typeface="+mn-cs"/>
              </a:rPr>
              <a:t>полностью бесплатна.</a:t>
            </a:r>
          </a:p>
          <a:p>
            <a:pPr lvl="0"/>
            <a:r>
              <a:rPr lang="en-US" sz="1200" kern="1200" dirty="0" smtClean="0">
                <a:solidFill>
                  <a:schemeClr val="tx1"/>
                </a:solidFill>
                <a:effectLst/>
                <a:latin typeface="+mn-lt"/>
                <a:ea typeface="+mn-ea"/>
                <a:cs typeface="+mn-cs"/>
              </a:rPr>
              <a:t>Eclipse </a:t>
            </a:r>
            <a:r>
              <a:rPr lang="ru-RU" sz="1200" kern="1200" dirty="0" smtClean="0">
                <a:solidFill>
                  <a:schemeClr val="tx1"/>
                </a:solidFill>
                <a:effectLst/>
                <a:latin typeface="+mn-lt"/>
                <a:ea typeface="+mn-ea"/>
                <a:cs typeface="+mn-cs"/>
              </a:rPr>
              <a:t>более оптимально работает с оперативной памятью.</a:t>
            </a:r>
          </a:p>
          <a:p>
            <a:pPr lvl="0"/>
            <a:r>
              <a:rPr lang="ru-RU" sz="1200" kern="1200" dirty="0" err="1" smtClean="0">
                <a:solidFill>
                  <a:schemeClr val="tx1"/>
                </a:solidFill>
                <a:effectLst/>
                <a:latin typeface="+mn-lt"/>
                <a:ea typeface="+mn-ea"/>
                <a:cs typeface="+mn-cs"/>
              </a:rPr>
              <a:t>IntelliJ</a:t>
            </a:r>
            <a:r>
              <a:rPr lang="ru-RU" sz="1200" kern="1200" dirty="0" smtClean="0">
                <a:solidFill>
                  <a:schemeClr val="tx1"/>
                </a:solidFill>
                <a:effectLst/>
                <a:latin typeface="+mn-lt"/>
                <a:ea typeface="+mn-ea"/>
                <a:cs typeface="+mn-cs"/>
              </a:rPr>
              <a:t> IDEA обладает большим количеством плагинов чем </a:t>
            </a:r>
            <a:r>
              <a:rPr lang="en-US" sz="1200" kern="1200" dirty="0" smtClean="0">
                <a:solidFill>
                  <a:schemeClr val="tx1"/>
                </a:solidFill>
                <a:effectLst/>
                <a:latin typeface="+mn-lt"/>
                <a:ea typeface="+mn-ea"/>
                <a:cs typeface="+mn-cs"/>
              </a:rPr>
              <a:t>Eclipse</a:t>
            </a:r>
            <a:r>
              <a:rPr lang="ru-RU" sz="1200" kern="1200" dirty="0" smtClean="0">
                <a:solidFill>
                  <a:schemeClr val="tx1"/>
                </a:solidFill>
                <a:effectLst/>
                <a:latin typeface="+mn-lt"/>
                <a:ea typeface="+mn-ea"/>
                <a:cs typeface="+mn-cs"/>
              </a:rPr>
              <a:t>.</a:t>
            </a:r>
          </a:p>
          <a:p>
            <a:pPr lvl="0"/>
            <a:r>
              <a:rPr lang="ru-RU" sz="1200" kern="1200" dirty="0" err="1" smtClean="0">
                <a:solidFill>
                  <a:schemeClr val="tx1"/>
                </a:solidFill>
                <a:effectLst/>
                <a:latin typeface="+mn-lt"/>
                <a:ea typeface="+mn-ea"/>
                <a:cs typeface="+mn-cs"/>
              </a:rPr>
              <a:t>Бо́льшие</a:t>
            </a:r>
            <a:r>
              <a:rPr lang="ru-RU" sz="1200" kern="1200" dirty="0" smtClean="0">
                <a:solidFill>
                  <a:schemeClr val="tx1"/>
                </a:solidFill>
                <a:effectLst/>
                <a:latin typeface="+mn-lt"/>
                <a:ea typeface="+mn-ea"/>
                <a:cs typeface="+mn-cs"/>
              </a:rPr>
              <a:t> возможности </a:t>
            </a:r>
            <a:r>
              <a:rPr lang="ru-RU" sz="1200" kern="1200" dirty="0" err="1" smtClean="0">
                <a:solidFill>
                  <a:schemeClr val="tx1"/>
                </a:solidFill>
                <a:effectLst/>
                <a:latin typeface="+mn-lt"/>
                <a:ea typeface="+mn-ea"/>
                <a:cs typeface="+mn-cs"/>
              </a:rPr>
              <a:t>кастомизации</a:t>
            </a:r>
            <a:r>
              <a:rPr lang="ru-RU" sz="1200" kern="1200" dirty="0" smtClean="0">
                <a:solidFill>
                  <a:schemeClr val="tx1"/>
                </a:solidFill>
                <a:effectLst/>
                <a:latin typeface="+mn-lt"/>
                <a:ea typeface="+mn-ea"/>
                <a:cs typeface="+mn-cs"/>
              </a:rPr>
              <a:t> интерфейса в </a:t>
            </a:r>
            <a:r>
              <a:rPr lang="ru-RU" sz="1200" kern="1200" dirty="0" err="1" smtClean="0">
                <a:solidFill>
                  <a:schemeClr val="tx1"/>
                </a:solidFill>
                <a:effectLst/>
                <a:latin typeface="+mn-lt"/>
                <a:ea typeface="+mn-ea"/>
                <a:cs typeface="+mn-cs"/>
              </a:rPr>
              <a:t>IntelliJ</a:t>
            </a:r>
            <a:r>
              <a:rPr lang="ru-RU" sz="1200" kern="1200" dirty="0" smtClean="0">
                <a:solidFill>
                  <a:schemeClr val="tx1"/>
                </a:solidFill>
                <a:effectLst/>
                <a:latin typeface="+mn-lt"/>
                <a:ea typeface="+mn-ea"/>
                <a:cs typeface="+mn-cs"/>
              </a:rPr>
              <a:t> IDEA.</a:t>
            </a:r>
          </a:p>
          <a:p>
            <a:r>
              <a:rPr lang="ru-RU" sz="1200" kern="1200" dirty="0" smtClean="0">
                <a:solidFill>
                  <a:schemeClr val="tx1"/>
                </a:solidFill>
                <a:effectLst/>
                <a:latin typeface="+mn-lt"/>
                <a:ea typeface="+mn-ea"/>
                <a:cs typeface="+mn-cs"/>
              </a:rPr>
              <a:t>Ввиду приведённого выше сравнения было решено использовать </a:t>
            </a:r>
            <a:r>
              <a:rPr lang="ru-RU" sz="1200" kern="1200" dirty="0" err="1" smtClean="0">
                <a:solidFill>
                  <a:schemeClr val="tx1"/>
                </a:solidFill>
                <a:effectLst/>
                <a:latin typeface="+mn-lt"/>
                <a:ea typeface="+mn-ea"/>
                <a:cs typeface="+mn-cs"/>
              </a:rPr>
              <a:t>IntelliJ</a:t>
            </a:r>
            <a:r>
              <a:rPr lang="ru-RU" sz="1200" kern="1200" dirty="0" smtClean="0">
                <a:solidFill>
                  <a:schemeClr val="tx1"/>
                </a:solidFill>
                <a:effectLst/>
                <a:latin typeface="+mn-lt"/>
                <a:ea typeface="+mn-ea"/>
                <a:cs typeface="+mn-cs"/>
              </a:rPr>
              <a:t> IDEA. Стоит отметить, что выбор между двумя этими инструментами во многом зависит от предпочтений самого разработчика.</a:t>
            </a: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 (Integrated development environment) – </a:t>
            </a:r>
            <a:r>
              <a:rPr lang="en-US" sz="1200" kern="1200" dirty="0" err="1" smtClean="0">
                <a:solidFill>
                  <a:schemeClr val="tx1"/>
                </a:solidFill>
                <a:effectLst/>
                <a:latin typeface="+mn-lt"/>
                <a:ea typeface="+mn-ea"/>
                <a:cs typeface="+mn-cs"/>
              </a:rPr>
              <a:t>интегрированная</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среда разработки</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38</a:t>
            </a:fld>
            <a:endParaRPr lang="ru-RU"/>
          </a:p>
        </p:txBody>
      </p:sp>
    </p:spTree>
    <p:extLst>
      <p:ext uri="{BB962C8B-B14F-4D97-AF65-F5344CB8AC3E}">
        <p14:creationId xmlns:p14="http://schemas.microsoft.com/office/powerpoint/2010/main" val="3450189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При разработке </a:t>
            </a:r>
            <a:r>
              <a:rPr lang="en-US" sz="1200" kern="1200" dirty="0" smtClean="0">
                <a:solidFill>
                  <a:schemeClr val="tx1"/>
                </a:solidFill>
                <a:effectLst/>
                <a:latin typeface="+mn-lt"/>
                <a:ea typeface="+mn-ea"/>
                <a:cs typeface="+mn-cs"/>
              </a:rPr>
              <a:t>API</a:t>
            </a:r>
            <a:r>
              <a:rPr lang="ru-RU" sz="1200" kern="1200" dirty="0" smtClean="0">
                <a:solidFill>
                  <a:schemeClr val="tx1"/>
                </a:solidFill>
                <a:effectLst/>
                <a:latin typeface="+mn-lt"/>
                <a:ea typeface="+mn-ea"/>
                <a:cs typeface="+mn-cs"/>
              </a:rPr>
              <a:t> необходимо иметь возможность отправлять </a:t>
            </a:r>
            <a:r>
              <a:rPr lang="en-US" sz="1200" kern="1200" dirty="0" smtClean="0">
                <a:solidFill>
                  <a:schemeClr val="tx1"/>
                </a:solidFill>
                <a:effectLst/>
                <a:latin typeface="+mn-lt"/>
                <a:ea typeface="+mn-ea"/>
                <a:cs typeface="+mn-cs"/>
              </a:rPr>
              <a:t>HTTP</a:t>
            </a:r>
            <a:r>
              <a:rPr lang="ru-RU" sz="1200" kern="1200" dirty="0" smtClean="0">
                <a:solidFill>
                  <a:schemeClr val="tx1"/>
                </a:solidFill>
                <a:effectLst/>
                <a:latin typeface="+mn-lt"/>
                <a:ea typeface="+mn-ea"/>
                <a:cs typeface="+mn-cs"/>
              </a:rPr>
              <a:t> запросы на разрабатываемый сервер. Это можно делать </a:t>
            </a:r>
            <a:r>
              <a:rPr lang="ru-RU" sz="1200" kern="1200" dirty="0" err="1" smtClean="0">
                <a:solidFill>
                  <a:schemeClr val="tx1"/>
                </a:solidFill>
                <a:effectLst/>
                <a:latin typeface="+mn-lt"/>
                <a:ea typeface="+mn-ea"/>
                <a:cs typeface="+mn-cs"/>
              </a:rPr>
              <a:t>программно</a:t>
            </a:r>
            <a:r>
              <a:rPr lang="ru-RU" sz="1200" kern="1200" dirty="0" smtClean="0">
                <a:solidFill>
                  <a:schemeClr val="tx1"/>
                </a:solidFill>
                <a:effectLst/>
                <a:latin typeface="+mn-lt"/>
                <a:ea typeface="+mn-ea"/>
                <a:cs typeface="+mn-cs"/>
              </a:rPr>
              <a:t>. При таком подходе приходится писать новый код для выполнения каждого запроса, что очень долго при необходимости отправления большого количества запросов различного содержания на различные адреса, обрабатываемые приложением. Но существует и другой подход – использование графических инструментов, позволяющих отправлять запросы и обрабатывать ответы от серверов. </a:t>
            </a:r>
          </a:p>
          <a:p>
            <a:r>
              <a:rPr lang="ru-RU" sz="1200" kern="1200" dirty="0" smtClean="0">
                <a:solidFill>
                  <a:schemeClr val="tx1"/>
                </a:solidFill>
                <a:effectLst/>
                <a:latin typeface="+mn-lt"/>
                <a:ea typeface="+mn-ea"/>
                <a:cs typeface="+mn-cs"/>
              </a:rPr>
              <a:t>Один из таких инструментов мы и используем - </a:t>
            </a:r>
            <a:r>
              <a:rPr lang="en-US" sz="1200" kern="1200" dirty="0" smtClean="0">
                <a:solidFill>
                  <a:schemeClr val="tx1"/>
                </a:solidFill>
                <a:effectLst/>
                <a:latin typeface="+mn-lt"/>
                <a:ea typeface="+mn-ea"/>
                <a:cs typeface="+mn-cs"/>
              </a:rPr>
              <a:t>Postman</a:t>
            </a:r>
            <a:r>
              <a:rPr lang="ru-RU" sz="1200" kern="1200" dirty="0" smtClean="0">
                <a:solidFill>
                  <a:schemeClr val="tx1"/>
                </a:solidFill>
                <a:effectLst/>
                <a:latin typeface="+mn-lt"/>
                <a:ea typeface="+mn-ea"/>
                <a:cs typeface="+mn-cs"/>
              </a:rPr>
              <a:t>. Подробнее о его преимуществах:</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Бесплатный</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Интуитивно понятный и простой в использовании</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Поддерживает разные виды </a:t>
            </a:r>
            <a:r>
              <a:rPr lang="en-US" sz="1200" kern="1200" dirty="0" smtClean="0">
                <a:solidFill>
                  <a:schemeClr val="tx1"/>
                </a:solidFill>
                <a:effectLst/>
                <a:latin typeface="+mn-lt"/>
                <a:ea typeface="+mn-ea"/>
                <a:cs typeface="+mn-cs"/>
              </a:rPr>
              <a:t>API</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REST</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SOAP</a:t>
            </a:r>
            <a:r>
              <a:rPr lang="ru-RU"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GraphQL</a:t>
            </a:r>
            <a:r>
              <a:rPr lang="ru-RU"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Простая интеграция</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Поддержка ручного и автоматического тестирования</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Позволяет сохранять созданные запросы</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Позволяет гибко настраивать параметры запросов</a:t>
            </a:r>
          </a:p>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40</a:t>
            </a:fld>
            <a:endParaRPr lang="ru-RU"/>
          </a:p>
        </p:txBody>
      </p:sp>
    </p:spTree>
    <p:extLst>
      <p:ext uri="{BB962C8B-B14F-4D97-AF65-F5344CB8AC3E}">
        <p14:creationId xmlns:p14="http://schemas.microsoft.com/office/powerpoint/2010/main" val="248236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u="none" dirty="0" err="1" smtClean="0">
                <a:solidFill>
                  <a:schemeClr val="tx1"/>
                </a:solidFill>
              </a:rPr>
              <a:t>Фронтенд</a:t>
            </a:r>
            <a:r>
              <a:rPr lang="ru-RU" u="none" dirty="0" smtClean="0">
                <a:solidFill>
                  <a:schemeClr val="tx1"/>
                </a:solidFill>
              </a:rPr>
              <a:t> — клиентская сторона пользовательского интерфейса к программно-аппаратной части сервиса.</a:t>
            </a:r>
          </a:p>
          <a:p>
            <a:r>
              <a:rPr lang="ru-RU" u="none" dirty="0" err="1" smtClean="0">
                <a:solidFill>
                  <a:schemeClr val="tx1"/>
                </a:solidFill>
              </a:rPr>
              <a:t>Бэкенд</a:t>
            </a:r>
            <a:r>
              <a:rPr lang="ru-RU" u="none" dirty="0" smtClean="0">
                <a:solidFill>
                  <a:schemeClr val="tx1"/>
                </a:solidFill>
              </a:rPr>
              <a:t> — программно-аппаратная часть сервиса, отвечающая за функционирование его внутренней части.</a:t>
            </a:r>
            <a:endParaRPr lang="ru-RU" u="none" dirty="0">
              <a:solidFill>
                <a:schemeClr val="tx1"/>
              </a:solidFill>
            </a:endParaRPr>
          </a:p>
        </p:txBody>
      </p:sp>
      <p:sp>
        <p:nvSpPr>
          <p:cNvPr id="4" name="Номер слайда 3"/>
          <p:cNvSpPr>
            <a:spLocks noGrp="1"/>
          </p:cNvSpPr>
          <p:nvPr>
            <p:ph type="sldNum" sz="quarter" idx="10"/>
          </p:nvPr>
        </p:nvSpPr>
        <p:spPr/>
        <p:txBody>
          <a:bodyPr/>
          <a:lstStyle/>
          <a:p>
            <a:fld id="{386AEB79-C1D6-4320-806F-C9E25DB39C92}" type="slidenum">
              <a:rPr lang="ru-RU" smtClean="0"/>
              <a:t>4</a:t>
            </a:fld>
            <a:endParaRPr lang="ru-RU"/>
          </a:p>
        </p:txBody>
      </p:sp>
    </p:spTree>
    <p:extLst>
      <p:ext uri="{BB962C8B-B14F-4D97-AF65-F5344CB8AC3E}">
        <p14:creationId xmlns:p14="http://schemas.microsoft.com/office/powerpoint/2010/main" val="21242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i="1" dirty="0" smtClean="0"/>
              <a:t>Java</a:t>
            </a:r>
            <a:r>
              <a:rPr lang="en-US" dirty="0" smtClean="0"/>
              <a:t> – </a:t>
            </a:r>
            <a:r>
              <a:rPr lang="en-US" dirty="0" err="1" smtClean="0"/>
              <a:t>строго</a:t>
            </a:r>
            <a:r>
              <a:rPr lang="en-US" dirty="0" smtClean="0"/>
              <a:t> </a:t>
            </a:r>
            <a:r>
              <a:rPr lang="en-US" dirty="0" err="1" smtClean="0"/>
              <a:t>типизированный</a:t>
            </a:r>
            <a:r>
              <a:rPr lang="en-US" dirty="0" smtClean="0"/>
              <a:t> </a:t>
            </a:r>
            <a:r>
              <a:rPr lang="en-US" dirty="0" err="1" smtClean="0"/>
              <a:t>объектно-ориентированный</a:t>
            </a:r>
            <a:r>
              <a:rPr lang="en-US" dirty="0" smtClean="0"/>
              <a:t> </a:t>
            </a:r>
            <a:r>
              <a:rPr lang="en-US" dirty="0" err="1" smtClean="0"/>
              <a:t>язык</a:t>
            </a:r>
            <a:r>
              <a:rPr lang="en-US" dirty="0" smtClean="0"/>
              <a:t> </a:t>
            </a:r>
            <a:r>
              <a:rPr lang="en-US" dirty="0" err="1" smtClean="0"/>
              <a:t>программирования</a:t>
            </a:r>
            <a:r>
              <a:rPr lang="en-US" dirty="0" smtClean="0"/>
              <a:t> </a:t>
            </a:r>
            <a:r>
              <a:rPr lang="en-US" dirty="0" err="1" smtClean="0"/>
              <a:t>общего</a:t>
            </a:r>
            <a:r>
              <a:rPr lang="en-US" dirty="0" smtClean="0"/>
              <a:t> </a:t>
            </a:r>
            <a:r>
              <a:rPr lang="en-US" dirty="0" err="1" smtClean="0"/>
              <a:t>назначения</a:t>
            </a:r>
            <a:r>
              <a:rPr lang="en-US" dirty="0" smtClean="0"/>
              <a:t>, </a:t>
            </a:r>
            <a:r>
              <a:rPr lang="en-US" dirty="0" err="1" smtClean="0"/>
              <a:t>разработанный</a:t>
            </a:r>
            <a:r>
              <a:rPr lang="en-US" dirty="0" smtClean="0"/>
              <a:t> </a:t>
            </a:r>
            <a:r>
              <a:rPr lang="en-US" dirty="0" err="1" smtClean="0"/>
              <a:t>компанией</a:t>
            </a:r>
            <a:r>
              <a:rPr lang="en-US" dirty="0" smtClean="0"/>
              <a:t> Sun Microsystems (в </a:t>
            </a:r>
            <a:r>
              <a:rPr lang="en-US" dirty="0" err="1" smtClean="0"/>
              <a:t>последующем</a:t>
            </a:r>
            <a:r>
              <a:rPr lang="en-US" dirty="0" smtClean="0"/>
              <a:t> </a:t>
            </a:r>
            <a:r>
              <a:rPr lang="en-US" dirty="0" err="1" smtClean="0"/>
              <a:t>приобретённой</a:t>
            </a:r>
            <a:r>
              <a:rPr lang="en-US" dirty="0" smtClean="0"/>
              <a:t> </a:t>
            </a:r>
            <a:r>
              <a:rPr lang="en-US" dirty="0" err="1" smtClean="0"/>
              <a:t>компанией</a:t>
            </a:r>
            <a:r>
              <a:rPr lang="en-US" dirty="0" smtClean="0"/>
              <a:t> Oracle).</a:t>
            </a:r>
            <a:endParaRPr lang="ru-RU" dirty="0" smtClean="0"/>
          </a:p>
          <a:p>
            <a:r>
              <a:rPr lang="en-US" dirty="0" err="1" smtClean="0"/>
              <a:t>Особенность</a:t>
            </a:r>
            <a:r>
              <a:rPr lang="en-US" dirty="0" smtClean="0"/>
              <a:t> </a:t>
            </a:r>
            <a:r>
              <a:rPr lang="en-US" dirty="0" err="1" smtClean="0"/>
              <a:t>языка</a:t>
            </a:r>
            <a:r>
              <a:rPr lang="en-US" dirty="0" smtClean="0"/>
              <a:t> Java – </a:t>
            </a:r>
            <a:r>
              <a:rPr lang="en-US" dirty="0" err="1" smtClean="0"/>
              <a:t>использование</a:t>
            </a:r>
            <a:r>
              <a:rPr lang="en-US" dirty="0" smtClean="0"/>
              <a:t> Java-</a:t>
            </a:r>
            <a:r>
              <a:rPr lang="en-US" dirty="0" err="1" smtClean="0"/>
              <a:t>машины</a:t>
            </a:r>
            <a:r>
              <a:rPr lang="en-US" dirty="0" smtClean="0"/>
              <a:t> (</a:t>
            </a:r>
            <a:r>
              <a:rPr lang="en-US" dirty="0" err="1" smtClean="0"/>
              <a:t>или</a:t>
            </a:r>
            <a:r>
              <a:rPr lang="en-US" dirty="0" smtClean="0"/>
              <a:t>, </a:t>
            </a:r>
            <a:r>
              <a:rPr lang="en-US" dirty="0" err="1" smtClean="0"/>
              <a:t>сокращённо</a:t>
            </a:r>
            <a:r>
              <a:rPr lang="en-US" dirty="0" smtClean="0"/>
              <a:t>, JVM</a:t>
            </a:r>
            <a:r>
              <a:rPr lang="en-US" dirty="0" smtClean="0">
                <a:hlinkClick r:id="rId3"/>
              </a:rPr>
              <a:t>1</a:t>
            </a:r>
            <a:r>
              <a:rPr lang="en-US" dirty="0" smtClean="0"/>
              <a:t>), </a:t>
            </a:r>
            <a:r>
              <a:rPr lang="en-US" dirty="0" err="1" smtClean="0"/>
              <a:t>которая</a:t>
            </a:r>
            <a:r>
              <a:rPr lang="en-US" dirty="0" smtClean="0"/>
              <a:t> </a:t>
            </a:r>
            <a:r>
              <a:rPr lang="en-US" dirty="0" err="1" smtClean="0"/>
              <a:t>транслирует</a:t>
            </a:r>
            <a:r>
              <a:rPr lang="en-US" dirty="0" smtClean="0"/>
              <a:t> java-</a:t>
            </a:r>
            <a:r>
              <a:rPr lang="en-US" dirty="0" err="1" smtClean="0"/>
              <a:t>код</a:t>
            </a:r>
            <a:r>
              <a:rPr lang="en-US" dirty="0" smtClean="0"/>
              <a:t> в </a:t>
            </a:r>
            <a:r>
              <a:rPr lang="en-US" dirty="0" err="1" smtClean="0"/>
              <a:t>специальный</a:t>
            </a:r>
            <a:r>
              <a:rPr lang="en-US" dirty="0" smtClean="0"/>
              <a:t> </a:t>
            </a:r>
            <a:r>
              <a:rPr lang="en-US" dirty="0" err="1" smtClean="0"/>
              <a:t>байт-код</a:t>
            </a:r>
            <a:r>
              <a:rPr lang="en-US" dirty="0" smtClean="0"/>
              <a:t>, </a:t>
            </a:r>
            <a:r>
              <a:rPr lang="en-US" dirty="0" err="1" smtClean="0"/>
              <a:t>что</a:t>
            </a:r>
            <a:r>
              <a:rPr lang="en-US" dirty="0" smtClean="0"/>
              <a:t> </a:t>
            </a:r>
            <a:r>
              <a:rPr lang="en-US" dirty="0" err="1" smtClean="0"/>
              <a:t>позволяет</a:t>
            </a:r>
            <a:r>
              <a:rPr lang="en-US" dirty="0" smtClean="0"/>
              <a:t> </a:t>
            </a:r>
            <a:r>
              <a:rPr lang="en-US" dirty="0" err="1" smtClean="0"/>
              <a:t>запускать</a:t>
            </a:r>
            <a:r>
              <a:rPr lang="en-US" dirty="0" smtClean="0"/>
              <a:t> </a:t>
            </a:r>
            <a:r>
              <a:rPr lang="en-US" dirty="0" err="1" smtClean="0"/>
              <a:t>приложение</a:t>
            </a:r>
            <a:r>
              <a:rPr lang="en-US" dirty="0" smtClean="0"/>
              <a:t> </a:t>
            </a:r>
            <a:r>
              <a:rPr lang="en-US" dirty="0" err="1" smtClean="0"/>
              <a:t>на</a:t>
            </a:r>
            <a:r>
              <a:rPr lang="en-US" dirty="0" smtClean="0"/>
              <a:t> </a:t>
            </a:r>
            <a:r>
              <a:rPr lang="en-US" dirty="0" err="1" smtClean="0"/>
              <a:t>любой</a:t>
            </a:r>
            <a:r>
              <a:rPr lang="en-US" dirty="0" smtClean="0"/>
              <a:t> </a:t>
            </a:r>
            <a:r>
              <a:rPr lang="en-US" dirty="0" err="1" smtClean="0"/>
              <a:t>компьютерной</a:t>
            </a:r>
            <a:r>
              <a:rPr lang="en-US" dirty="0" smtClean="0"/>
              <a:t> </a:t>
            </a:r>
            <a:r>
              <a:rPr lang="en-US" dirty="0" err="1" smtClean="0"/>
              <a:t>архитектуре</a:t>
            </a:r>
            <a:r>
              <a:rPr lang="en-US" dirty="0" smtClean="0"/>
              <a:t>, </a:t>
            </a:r>
            <a:r>
              <a:rPr lang="en-US" dirty="0" err="1" smtClean="0"/>
              <a:t>поддерживающая</a:t>
            </a:r>
            <a:r>
              <a:rPr lang="en-US" dirty="0" smtClean="0"/>
              <a:t> JVM.</a:t>
            </a:r>
            <a:endParaRPr lang="en-US" dirty="0" smtClean="0">
              <a:cs typeface="Calibri"/>
            </a:endParaRPr>
          </a:p>
          <a:p>
            <a:r>
              <a:rPr lang="en-US" dirty="0" smtClean="0"/>
              <a:t>Java </a:t>
            </a:r>
            <a:r>
              <a:rPr lang="en-US" dirty="0" err="1" smtClean="0"/>
              <a:t>используется</a:t>
            </a:r>
            <a:r>
              <a:rPr lang="en-US" dirty="0" smtClean="0"/>
              <a:t> </a:t>
            </a:r>
            <a:r>
              <a:rPr lang="en-US" dirty="0" err="1" smtClean="0"/>
              <a:t>для</a:t>
            </a:r>
            <a:r>
              <a:rPr lang="en-US" dirty="0" smtClean="0"/>
              <a:t> </a:t>
            </a:r>
            <a:r>
              <a:rPr lang="en-US" dirty="0" err="1" smtClean="0"/>
              <a:t>создания</a:t>
            </a:r>
            <a:r>
              <a:rPr lang="en-US" dirty="0" smtClean="0"/>
              <a:t>: </a:t>
            </a:r>
            <a:r>
              <a:rPr lang="en-US" dirty="0" err="1" smtClean="0"/>
              <a:t>мобильных</a:t>
            </a:r>
            <a:r>
              <a:rPr lang="en-US" dirty="0" smtClean="0"/>
              <a:t> </a:t>
            </a:r>
            <a:r>
              <a:rPr lang="en-US" dirty="0" err="1" smtClean="0"/>
              <a:t>приложений</a:t>
            </a:r>
            <a:r>
              <a:rPr lang="en-US" dirty="0" smtClean="0"/>
              <a:t>, </a:t>
            </a:r>
            <a:r>
              <a:rPr lang="en-US" dirty="0" err="1" smtClean="0"/>
              <a:t>веб</a:t>
            </a:r>
            <a:r>
              <a:rPr lang="en-US" dirty="0" smtClean="0"/>
              <a:t> </a:t>
            </a:r>
            <a:r>
              <a:rPr lang="en-US" dirty="0" err="1" smtClean="0"/>
              <a:t>приложений</a:t>
            </a:r>
            <a:r>
              <a:rPr lang="en-US" dirty="0" smtClean="0"/>
              <a:t>, </a:t>
            </a:r>
            <a:r>
              <a:rPr lang="en-US" dirty="0" err="1" smtClean="0"/>
              <a:t>видеоигр</a:t>
            </a:r>
            <a:r>
              <a:rPr lang="en-US" dirty="0" smtClean="0"/>
              <a:t>, </a:t>
            </a:r>
            <a:r>
              <a:rPr lang="en-US" dirty="0" err="1" smtClean="0"/>
              <a:t>приложений</a:t>
            </a:r>
            <a:r>
              <a:rPr lang="en-US" dirty="0" smtClean="0"/>
              <a:t> </a:t>
            </a:r>
            <a:r>
              <a:rPr lang="en-US" dirty="0" err="1" smtClean="0"/>
              <a:t>для</a:t>
            </a:r>
            <a:r>
              <a:rPr lang="en-US" dirty="0" smtClean="0"/>
              <a:t> </a:t>
            </a:r>
            <a:r>
              <a:rPr lang="en-US" dirty="0" err="1" smtClean="0"/>
              <a:t>работы</a:t>
            </a:r>
            <a:r>
              <a:rPr lang="en-US" dirty="0" smtClean="0"/>
              <a:t> с </a:t>
            </a:r>
            <a:r>
              <a:rPr lang="en-US" dirty="0" err="1" smtClean="0"/>
              <a:t>базами</a:t>
            </a:r>
            <a:r>
              <a:rPr lang="en-US" dirty="0" smtClean="0"/>
              <a:t> </a:t>
            </a:r>
            <a:r>
              <a:rPr lang="en-US" dirty="0" err="1" smtClean="0"/>
              <a:t>данных</a:t>
            </a:r>
            <a:r>
              <a:rPr lang="en-US" dirty="0" smtClean="0"/>
              <a:t> и </a:t>
            </a:r>
            <a:r>
              <a:rPr lang="en-US" dirty="0" err="1" smtClean="0"/>
              <a:t>прочее</a:t>
            </a:r>
            <a:r>
              <a:rPr lang="en-US" dirty="0" smtClean="0"/>
              <a:t>.</a:t>
            </a:r>
            <a:endParaRPr lang="en-US" dirty="0" smtClean="0">
              <a:cs typeface="Calibri"/>
            </a:endParaRPr>
          </a:p>
          <a:p>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4"/>
              </a:rPr>
              <a:t>1</a:t>
            </a:r>
            <a:r>
              <a:rPr lang="en-US" dirty="0" smtClean="0"/>
              <a:t> Java Virtual Machine</a:t>
            </a:r>
            <a:endParaRPr lang="en-US" dirty="0" smtClean="0">
              <a:cs typeface="Calibri"/>
            </a:endParaRPr>
          </a:p>
        </p:txBody>
      </p:sp>
      <p:sp>
        <p:nvSpPr>
          <p:cNvPr id="4" name="Номер слайда 3"/>
          <p:cNvSpPr>
            <a:spLocks noGrp="1"/>
          </p:cNvSpPr>
          <p:nvPr>
            <p:ph type="sldNum" sz="quarter" idx="10"/>
          </p:nvPr>
        </p:nvSpPr>
        <p:spPr/>
        <p:txBody>
          <a:bodyPr/>
          <a:lstStyle/>
          <a:p>
            <a:fld id="{386AEB79-C1D6-4320-806F-C9E25DB39C92}" type="slidenum">
              <a:rPr lang="ru-RU" smtClean="0"/>
              <a:t>6</a:t>
            </a:fld>
            <a:endParaRPr lang="ru-RU"/>
          </a:p>
        </p:txBody>
      </p:sp>
    </p:spTree>
    <p:extLst>
      <p:ext uri="{BB962C8B-B14F-4D97-AF65-F5344CB8AC3E}">
        <p14:creationId xmlns:p14="http://schemas.microsoft.com/office/powerpoint/2010/main" val="31430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Основные</a:t>
            </a:r>
            <a:r>
              <a:rPr lang="en-US" dirty="0" smtClean="0"/>
              <a:t> </a:t>
            </a:r>
            <a:r>
              <a:rPr lang="en-US" dirty="0" err="1"/>
              <a:t>достоинства</a:t>
            </a:r>
            <a:r>
              <a:rPr lang="en-US" dirty="0"/>
              <a:t>:</a:t>
            </a:r>
            <a:endParaRPr lang="en-US" dirty="0">
              <a:cs typeface="Calibri"/>
            </a:endParaRPr>
          </a:p>
          <a:p>
            <a:pPr marL="285750" indent="-285750">
              <a:buFont typeface="Arial"/>
              <a:buChar char="•"/>
            </a:pPr>
            <a:r>
              <a:rPr lang="en-US" dirty="0" err="1"/>
              <a:t>Кроссплатформенность</a:t>
            </a:r>
            <a:r>
              <a:rPr lang="en-US" dirty="0"/>
              <a:t> – </a:t>
            </a:r>
            <a:r>
              <a:rPr lang="en-US" dirty="0" err="1"/>
              <a:t>как</a:t>
            </a:r>
            <a:r>
              <a:rPr lang="en-US" dirty="0"/>
              <a:t> </a:t>
            </a:r>
            <a:r>
              <a:rPr lang="en-US" dirty="0" err="1"/>
              <a:t>было</a:t>
            </a:r>
            <a:r>
              <a:rPr lang="en-US" dirty="0"/>
              <a:t> </a:t>
            </a:r>
            <a:r>
              <a:rPr lang="en-US" dirty="0" err="1"/>
              <a:t>сказано</a:t>
            </a:r>
            <a:r>
              <a:rPr lang="en-US" dirty="0"/>
              <a:t> </a:t>
            </a:r>
            <a:r>
              <a:rPr lang="en-US" dirty="0" err="1"/>
              <a:t>выше</a:t>
            </a:r>
            <a:r>
              <a:rPr lang="en-US" dirty="0"/>
              <a:t>, JVM </a:t>
            </a:r>
            <a:r>
              <a:rPr lang="en-US" dirty="0" err="1"/>
              <a:t>позволяет</a:t>
            </a:r>
            <a:r>
              <a:rPr lang="en-US" dirty="0"/>
              <a:t> </a:t>
            </a:r>
            <a:r>
              <a:rPr lang="en-US" dirty="0" err="1"/>
              <a:t>писать</a:t>
            </a:r>
            <a:r>
              <a:rPr lang="en-US" dirty="0"/>
              <a:t> </a:t>
            </a:r>
            <a:r>
              <a:rPr lang="en-US" dirty="0" err="1"/>
              <a:t>приложения</a:t>
            </a:r>
            <a:r>
              <a:rPr lang="en-US" dirty="0"/>
              <a:t> </a:t>
            </a:r>
            <a:r>
              <a:rPr lang="en-US" dirty="0" err="1"/>
              <a:t>на</a:t>
            </a:r>
            <a:r>
              <a:rPr lang="en-US" dirty="0"/>
              <a:t> Java </a:t>
            </a:r>
            <a:r>
              <a:rPr lang="en-US" dirty="0" err="1"/>
              <a:t>для</a:t>
            </a:r>
            <a:r>
              <a:rPr lang="en-US" dirty="0"/>
              <a:t> </a:t>
            </a:r>
            <a:r>
              <a:rPr lang="en-US" dirty="0" err="1"/>
              <a:t>широкого</a:t>
            </a:r>
            <a:r>
              <a:rPr lang="en-US" dirty="0"/>
              <a:t> </a:t>
            </a:r>
            <a:r>
              <a:rPr lang="en-US" dirty="0" err="1"/>
              <a:t>спектра</a:t>
            </a:r>
            <a:r>
              <a:rPr lang="en-US" dirty="0"/>
              <a:t> </a:t>
            </a:r>
            <a:r>
              <a:rPr lang="en-US" dirty="0" err="1"/>
              <a:t>платформ</a:t>
            </a:r>
            <a:r>
              <a:rPr lang="en-US" dirty="0"/>
              <a:t>.</a:t>
            </a:r>
            <a:endParaRPr lang="en-US" dirty="0">
              <a:cs typeface="Calibri"/>
            </a:endParaRPr>
          </a:p>
          <a:p>
            <a:pPr marL="285750" indent="-285750">
              <a:buFont typeface="Arial"/>
              <a:buChar char="•"/>
            </a:pPr>
            <a:r>
              <a:rPr lang="en-US" dirty="0" err="1"/>
              <a:t>Простота</a:t>
            </a:r>
            <a:r>
              <a:rPr lang="en-US" dirty="0"/>
              <a:t> </a:t>
            </a:r>
            <a:r>
              <a:rPr lang="en-US" dirty="0" err="1"/>
              <a:t>синтаксиса</a:t>
            </a:r>
            <a:r>
              <a:rPr lang="en-US" dirty="0"/>
              <a:t> </a:t>
            </a:r>
            <a:r>
              <a:rPr lang="en-US" dirty="0" err="1"/>
              <a:t>по</a:t>
            </a:r>
            <a:r>
              <a:rPr lang="en-US" dirty="0"/>
              <a:t> </a:t>
            </a:r>
            <a:r>
              <a:rPr lang="en-US" dirty="0" err="1"/>
              <a:t>сравнению</a:t>
            </a:r>
            <a:r>
              <a:rPr lang="en-US" dirty="0"/>
              <a:t> с C/C++. </a:t>
            </a:r>
            <a:endParaRPr lang="en-US" dirty="0">
              <a:cs typeface="Calibri"/>
            </a:endParaRPr>
          </a:p>
          <a:p>
            <a:pPr marL="285750" indent="-285750">
              <a:buFont typeface="Arial"/>
              <a:buChar char="•"/>
            </a:pPr>
            <a:r>
              <a:rPr lang="en-US" dirty="0" err="1"/>
              <a:t>Безопасность</a:t>
            </a:r>
            <a:r>
              <a:rPr lang="en-US" dirty="0"/>
              <a:t>. </a:t>
            </a:r>
            <a:r>
              <a:rPr lang="en-US" dirty="0" err="1"/>
              <a:t>При</a:t>
            </a:r>
            <a:r>
              <a:rPr lang="en-US" dirty="0"/>
              <a:t> </a:t>
            </a:r>
            <a:r>
              <a:rPr lang="en-US" dirty="0" err="1"/>
              <a:t>создании</a:t>
            </a:r>
            <a:r>
              <a:rPr lang="en-US" dirty="0"/>
              <a:t> </a:t>
            </a:r>
            <a:r>
              <a:rPr lang="en-US" dirty="0" err="1"/>
              <a:t>платформы</a:t>
            </a:r>
            <a:r>
              <a:rPr lang="en-US" dirty="0"/>
              <a:t> Java </a:t>
            </a:r>
            <a:r>
              <a:rPr lang="en-US" dirty="0" err="1"/>
              <a:t>создатели</a:t>
            </a:r>
            <a:r>
              <a:rPr lang="en-US" dirty="0"/>
              <a:t> </a:t>
            </a:r>
            <a:r>
              <a:rPr lang="en-US" dirty="0" err="1"/>
              <a:t>проделали</a:t>
            </a:r>
            <a:r>
              <a:rPr lang="en-US" dirty="0"/>
              <a:t> </a:t>
            </a:r>
            <a:r>
              <a:rPr lang="en-US" dirty="0" err="1"/>
              <a:t>большую</a:t>
            </a:r>
            <a:r>
              <a:rPr lang="en-US" dirty="0"/>
              <a:t> </a:t>
            </a:r>
            <a:r>
              <a:rPr lang="en-US" dirty="0" err="1"/>
              <a:t>работу</a:t>
            </a:r>
            <a:r>
              <a:rPr lang="en-US" dirty="0"/>
              <a:t> </a:t>
            </a:r>
            <a:r>
              <a:rPr lang="en-US" dirty="0" err="1"/>
              <a:t>по</a:t>
            </a:r>
            <a:r>
              <a:rPr lang="en-US" dirty="0"/>
              <a:t> </a:t>
            </a:r>
            <a:r>
              <a:rPr lang="en-US" dirty="0" err="1"/>
              <a:t>её</a:t>
            </a:r>
            <a:r>
              <a:rPr lang="en-US" dirty="0"/>
              <a:t> </a:t>
            </a:r>
            <a:r>
              <a:rPr lang="en-US" dirty="0" err="1"/>
              <a:t>защите</a:t>
            </a:r>
            <a:r>
              <a:rPr lang="en-US" dirty="0"/>
              <a:t>. </a:t>
            </a:r>
            <a:r>
              <a:rPr lang="en-US" dirty="0" err="1"/>
              <a:t>Обойти</a:t>
            </a:r>
            <a:r>
              <a:rPr lang="en-US" dirty="0"/>
              <a:t> </a:t>
            </a:r>
            <a:r>
              <a:rPr lang="en-US" dirty="0" err="1"/>
              <a:t>или</a:t>
            </a:r>
            <a:r>
              <a:rPr lang="en-US" dirty="0"/>
              <a:t> </a:t>
            </a:r>
            <a:r>
              <a:rPr lang="en-US" dirty="0" err="1"/>
              <a:t>взломать</a:t>
            </a:r>
            <a:r>
              <a:rPr lang="en-US" dirty="0"/>
              <a:t> </a:t>
            </a:r>
            <a:r>
              <a:rPr lang="en-US" dirty="0" err="1"/>
              <a:t>механизмы</a:t>
            </a:r>
            <a:r>
              <a:rPr lang="en-US" dirty="0"/>
              <a:t> </a:t>
            </a:r>
            <a:r>
              <a:rPr lang="en-US" dirty="0" err="1"/>
              <a:t>крайне</a:t>
            </a:r>
            <a:r>
              <a:rPr lang="en-US" dirty="0"/>
              <a:t> </a:t>
            </a:r>
            <a:r>
              <a:rPr lang="en-US" dirty="0" err="1"/>
              <a:t>сложно</a:t>
            </a:r>
            <a:r>
              <a:rPr lang="en-US" dirty="0"/>
              <a:t>. </a:t>
            </a:r>
            <a:r>
              <a:rPr lang="en-US" dirty="0" err="1"/>
              <a:t>Наглядным</a:t>
            </a:r>
            <a:r>
              <a:rPr lang="en-US" dirty="0"/>
              <a:t> </a:t>
            </a:r>
            <a:r>
              <a:rPr lang="en-US" dirty="0" err="1"/>
              <a:t>примером</a:t>
            </a:r>
            <a:r>
              <a:rPr lang="en-US" dirty="0"/>
              <a:t> </a:t>
            </a:r>
            <a:r>
              <a:rPr lang="en-US" dirty="0" err="1"/>
              <a:t>механизма</a:t>
            </a:r>
            <a:r>
              <a:rPr lang="en-US" dirty="0"/>
              <a:t> </a:t>
            </a:r>
            <a:r>
              <a:rPr lang="en-US" dirty="0" err="1"/>
              <a:t>безопасности</a:t>
            </a:r>
            <a:r>
              <a:rPr lang="en-US" dirty="0"/>
              <a:t> Java </a:t>
            </a:r>
            <a:r>
              <a:rPr lang="en-US" dirty="0" err="1"/>
              <a:t>является</a:t>
            </a:r>
            <a:r>
              <a:rPr lang="en-US" dirty="0"/>
              <a:t> </a:t>
            </a:r>
            <a:r>
              <a:rPr lang="en-US" dirty="0" err="1"/>
              <a:t>использование</a:t>
            </a:r>
            <a:r>
              <a:rPr lang="en-US" dirty="0"/>
              <a:t> </a:t>
            </a:r>
            <a:r>
              <a:rPr lang="en-US" dirty="0" err="1"/>
              <a:t>классов</a:t>
            </a:r>
            <a:r>
              <a:rPr lang="en-US" dirty="0"/>
              <a:t>, </a:t>
            </a:r>
            <a:r>
              <a:rPr lang="en-US" dirty="0" err="1"/>
              <a:t>использующих</a:t>
            </a:r>
            <a:r>
              <a:rPr lang="en-US" dirty="0"/>
              <a:t> </a:t>
            </a:r>
            <a:r>
              <a:rPr lang="en-US" dirty="0" err="1"/>
              <a:t>цифровую</a:t>
            </a:r>
            <a:r>
              <a:rPr lang="en-US" dirty="0"/>
              <a:t> </a:t>
            </a:r>
            <a:r>
              <a:rPr lang="en-US" dirty="0" err="1"/>
              <a:t>подпись</a:t>
            </a:r>
            <a:r>
              <a:rPr lang="en-US" dirty="0"/>
              <a:t>, а, </a:t>
            </a:r>
            <a:r>
              <a:rPr lang="en-US" dirty="0" err="1"/>
              <a:t>следовательно</a:t>
            </a:r>
            <a:r>
              <a:rPr lang="en-US" dirty="0"/>
              <a:t>, </a:t>
            </a:r>
            <a:r>
              <a:rPr lang="en-US" dirty="0" err="1"/>
              <a:t>полные</a:t>
            </a:r>
            <a:r>
              <a:rPr lang="en-US" dirty="0"/>
              <a:t> </a:t>
            </a:r>
            <a:r>
              <a:rPr lang="en-US" dirty="0" err="1"/>
              <a:t>права</a:t>
            </a:r>
            <a:r>
              <a:rPr lang="en-US" dirty="0"/>
              <a:t> </a:t>
            </a:r>
            <a:r>
              <a:rPr lang="en-US" dirty="0" err="1"/>
              <a:t>предоставляются</a:t>
            </a:r>
            <a:r>
              <a:rPr lang="en-US" dirty="0"/>
              <a:t> </a:t>
            </a:r>
            <a:r>
              <a:rPr lang="en-US" dirty="0" err="1"/>
              <a:t>только</a:t>
            </a:r>
            <a:r>
              <a:rPr lang="en-US" dirty="0"/>
              <a:t> </a:t>
            </a:r>
            <a:r>
              <a:rPr lang="en-US" dirty="0" err="1"/>
              <a:t>при</a:t>
            </a:r>
            <a:r>
              <a:rPr lang="en-US" dirty="0"/>
              <a:t> </a:t>
            </a:r>
            <a:r>
              <a:rPr lang="en-US" dirty="0" err="1"/>
              <a:t>полном</a:t>
            </a:r>
            <a:r>
              <a:rPr lang="en-US" dirty="0"/>
              <a:t> </a:t>
            </a:r>
            <a:r>
              <a:rPr lang="en-US" dirty="0" err="1"/>
              <a:t>доверии</a:t>
            </a:r>
            <a:r>
              <a:rPr lang="en-US" dirty="0"/>
              <a:t> </a:t>
            </a:r>
            <a:r>
              <a:rPr lang="en-US" dirty="0" err="1"/>
              <a:t>автору</a:t>
            </a:r>
            <a:r>
              <a:rPr lang="en-US" dirty="0"/>
              <a:t> </a:t>
            </a:r>
            <a:r>
              <a:rPr lang="en-US" dirty="0" err="1"/>
              <a:t>класса</a:t>
            </a:r>
            <a:r>
              <a:rPr lang="en-US" dirty="0"/>
              <a:t>.</a:t>
            </a:r>
            <a:endParaRPr lang="en-US" dirty="0">
              <a:cs typeface="Calibri"/>
            </a:endParaRPr>
          </a:p>
          <a:p>
            <a:pPr marL="285750" indent="-285750">
              <a:buFont typeface="Arial"/>
              <a:buChar char="•"/>
            </a:pPr>
            <a:r>
              <a:rPr lang="en-US" dirty="0" err="1"/>
              <a:t>Производительность</a:t>
            </a:r>
            <a:r>
              <a:rPr lang="en-US" dirty="0"/>
              <a:t>. </a:t>
            </a:r>
            <a:r>
              <a:rPr lang="en-US" dirty="0" err="1"/>
              <a:t>Изначально</a:t>
            </a:r>
            <a:r>
              <a:rPr lang="en-US" dirty="0"/>
              <a:t> </a:t>
            </a:r>
            <a:r>
              <a:rPr lang="en-US" dirty="0" err="1"/>
              <a:t>она</a:t>
            </a:r>
            <a:r>
              <a:rPr lang="en-US" dirty="0"/>
              <a:t> </a:t>
            </a:r>
            <a:r>
              <a:rPr lang="en-US" dirty="0" err="1"/>
              <a:t>вызывала</a:t>
            </a:r>
            <a:r>
              <a:rPr lang="en-US" dirty="0"/>
              <a:t> </a:t>
            </a:r>
            <a:r>
              <a:rPr lang="en-US" dirty="0" err="1"/>
              <a:t>вопросы</a:t>
            </a:r>
            <a:r>
              <a:rPr lang="en-US" dirty="0"/>
              <a:t>. </a:t>
            </a:r>
            <a:r>
              <a:rPr lang="en-US" dirty="0" err="1"/>
              <a:t>Новые</a:t>
            </a:r>
            <a:r>
              <a:rPr lang="en-US" dirty="0"/>
              <a:t> </a:t>
            </a:r>
            <a:r>
              <a:rPr lang="en-US" dirty="0" err="1"/>
              <a:t>версии</a:t>
            </a:r>
            <a:r>
              <a:rPr lang="en-US" dirty="0"/>
              <a:t> </a:t>
            </a:r>
            <a:r>
              <a:rPr lang="en-US" dirty="0" err="1"/>
              <a:t>динамических</a:t>
            </a:r>
            <a:r>
              <a:rPr lang="en-US" dirty="0"/>
              <a:t> </a:t>
            </a:r>
            <a:r>
              <a:rPr lang="en-US" dirty="0" err="1"/>
              <a:t>компиляторов</a:t>
            </a:r>
            <a:r>
              <a:rPr lang="en-US" dirty="0"/>
              <a:t> Java </a:t>
            </a:r>
            <a:r>
              <a:rPr lang="en-US" dirty="0" err="1"/>
              <a:t>не</a:t>
            </a:r>
            <a:r>
              <a:rPr lang="en-US" dirty="0"/>
              <a:t> </a:t>
            </a:r>
            <a:r>
              <a:rPr lang="en-US" dirty="0" err="1"/>
              <a:t>уступают</a:t>
            </a:r>
            <a:r>
              <a:rPr lang="en-US" dirty="0"/>
              <a:t> </a:t>
            </a:r>
            <a:r>
              <a:rPr lang="en-US" dirty="0" err="1"/>
              <a:t>традиционным</a:t>
            </a:r>
            <a:r>
              <a:rPr lang="en-US" dirty="0"/>
              <a:t> </a:t>
            </a:r>
            <a:r>
              <a:rPr lang="en-US" dirty="0" err="1"/>
              <a:t>из</a:t>
            </a:r>
            <a:r>
              <a:rPr lang="en-US" dirty="0"/>
              <a:t> </a:t>
            </a:r>
            <a:r>
              <a:rPr lang="en-US" dirty="0" err="1"/>
              <a:t>других</a:t>
            </a:r>
            <a:r>
              <a:rPr lang="en-US" dirty="0"/>
              <a:t> </a:t>
            </a:r>
            <a:r>
              <a:rPr lang="en-US" dirty="0" err="1"/>
              <a:t>платформ</a:t>
            </a:r>
            <a:r>
              <a:rPr lang="en-US" dirty="0"/>
              <a:t>. </a:t>
            </a:r>
            <a:r>
              <a:rPr lang="en-US" dirty="0" err="1"/>
              <a:t>Мощный</a:t>
            </a:r>
            <a:r>
              <a:rPr lang="en-US" dirty="0"/>
              <a:t> </a:t>
            </a:r>
            <a:r>
              <a:rPr lang="en-US" dirty="0" err="1"/>
              <a:t>прирост</a:t>
            </a:r>
            <a:r>
              <a:rPr lang="en-US" dirty="0"/>
              <a:t> </a:t>
            </a:r>
            <a:r>
              <a:rPr lang="en-US" dirty="0" err="1"/>
              <a:t>скорости</a:t>
            </a:r>
            <a:r>
              <a:rPr lang="en-US" dirty="0"/>
              <a:t> </a:t>
            </a:r>
            <a:r>
              <a:rPr lang="en-US" dirty="0" err="1"/>
              <a:t>обработки</a:t>
            </a:r>
            <a:r>
              <a:rPr lang="en-US" dirty="0"/>
              <a:t> </a:t>
            </a:r>
            <a:r>
              <a:rPr lang="en-US" dirty="0" err="1"/>
              <a:t>даёт</a:t>
            </a:r>
            <a:r>
              <a:rPr lang="en-US" dirty="0"/>
              <a:t> </a:t>
            </a:r>
            <a:r>
              <a:rPr lang="en-US" dirty="0" err="1"/>
              <a:t>оптимизация</a:t>
            </a:r>
            <a:r>
              <a:rPr lang="en-US" dirty="0"/>
              <a:t> </a:t>
            </a:r>
            <a:r>
              <a:rPr lang="en-US" dirty="0" err="1"/>
              <a:t>тех</a:t>
            </a:r>
            <a:r>
              <a:rPr lang="en-US" dirty="0"/>
              <a:t> </a:t>
            </a:r>
            <a:r>
              <a:rPr lang="en-US" dirty="0" err="1"/>
              <a:t>фрагментов</a:t>
            </a:r>
            <a:r>
              <a:rPr lang="en-US" dirty="0"/>
              <a:t> </a:t>
            </a:r>
            <a:r>
              <a:rPr lang="en-US" dirty="0" err="1"/>
              <a:t>кода</a:t>
            </a:r>
            <a:r>
              <a:rPr lang="en-US" dirty="0"/>
              <a:t>, </a:t>
            </a:r>
            <a:r>
              <a:rPr lang="en-US" dirty="0" err="1"/>
              <a:t>которая</a:t>
            </a:r>
            <a:r>
              <a:rPr lang="en-US" dirty="0"/>
              <a:t> </a:t>
            </a:r>
            <a:r>
              <a:rPr lang="en-US" dirty="0" err="1"/>
              <a:t>исполняется</a:t>
            </a:r>
            <a:r>
              <a:rPr lang="en-US" dirty="0"/>
              <a:t> </a:t>
            </a:r>
            <a:r>
              <a:rPr lang="en-US" dirty="0" err="1"/>
              <a:t>чаще</a:t>
            </a:r>
            <a:r>
              <a:rPr lang="en-US" dirty="0"/>
              <a:t>. </a:t>
            </a:r>
            <a:r>
              <a:rPr lang="en-US" dirty="0" err="1"/>
              <a:t>При</a:t>
            </a:r>
            <a:r>
              <a:rPr lang="en-US" dirty="0"/>
              <a:t> </a:t>
            </a:r>
            <a:r>
              <a:rPr lang="en-US" dirty="0" err="1"/>
              <a:t>необходимости</a:t>
            </a:r>
            <a:r>
              <a:rPr lang="en-US" dirty="0"/>
              <a:t> </a:t>
            </a:r>
            <a:r>
              <a:rPr lang="en-US" dirty="0" err="1"/>
              <a:t>те</a:t>
            </a:r>
            <a:r>
              <a:rPr lang="en-US" dirty="0"/>
              <a:t> </a:t>
            </a:r>
            <a:r>
              <a:rPr lang="en-US" dirty="0" err="1"/>
              <a:t>или</a:t>
            </a:r>
            <a:r>
              <a:rPr lang="en-US" dirty="0"/>
              <a:t> </a:t>
            </a:r>
            <a:r>
              <a:rPr lang="en-US" dirty="0" err="1"/>
              <a:t>иные</a:t>
            </a:r>
            <a:r>
              <a:rPr lang="en-US" dirty="0"/>
              <a:t> </a:t>
            </a:r>
            <a:r>
              <a:rPr lang="en-US" dirty="0" err="1"/>
              <a:t>приёмы</a:t>
            </a:r>
            <a:r>
              <a:rPr lang="en-US" dirty="0"/>
              <a:t> </a:t>
            </a:r>
            <a:r>
              <a:rPr lang="en-US" dirty="0" err="1"/>
              <a:t>оптимизации</a:t>
            </a:r>
            <a:r>
              <a:rPr lang="en-US" dirty="0"/>
              <a:t> </a:t>
            </a:r>
            <a:r>
              <a:rPr lang="en-US" dirty="0" err="1"/>
              <a:t>включаются</a:t>
            </a:r>
            <a:r>
              <a:rPr lang="en-US" dirty="0"/>
              <a:t> </a:t>
            </a:r>
            <a:r>
              <a:rPr lang="en-US" dirty="0" err="1"/>
              <a:t>или</a:t>
            </a:r>
            <a:r>
              <a:rPr lang="en-US" dirty="0"/>
              <a:t> </a:t>
            </a:r>
            <a:r>
              <a:rPr lang="en-US" dirty="0" err="1"/>
              <a:t>отменяются</a:t>
            </a:r>
            <a:r>
              <a:rPr lang="en-US" dirty="0"/>
              <a:t> JIT-</a:t>
            </a:r>
            <a:r>
              <a:rPr lang="en-US" dirty="0" err="1"/>
              <a:t>компилятором</a:t>
            </a:r>
            <a:r>
              <a:rPr lang="en-US" dirty="0">
                <a:hlinkClick r:id="rId3"/>
              </a:rPr>
              <a:t>2</a:t>
            </a:r>
            <a:r>
              <a:rPr lang="en-US" dirty="0"/>
              <a:t>.</a:t>
            </a:r>
            <a:endParaRPr lang="en-US" dirty="0">
              <a:cs typeface="Calibri"/>
            </a:endParaRPr>
          </a:p>
          <a:p>
            <a:pPr marL="285750" indent="-285750">
              <a:buFont typeface="Arial"/>
              <a:buChar char="•"/>
            </a:pPr>
            <a:r>
              <a:rPr lang="en-US" dirty="0" err="1"/>
              <a:t>Надёжность</a:t>
            </a:r>
            <a:r>
              <a:rPr lang="en-US" dirty="0"/>
              <a:t>. </a:t>
            </a:r>
            <a:r>
              <a:rPr lang="en-US" dirty="0" err="1"/>
              <a:t>Программы</a:t>
            </a:r>
            <a:r>
              <a:rPr lang="en-US" dirty="0"/>
              <a:t> </a:t>
            </a:r>
            <a:r>
              <a:rPr lang="en-US" dirty="0" err="1"/>
              <a:t>на</a:t>
            </a:r>
            <a:r>
              <a:rPr lang="en-US" dirty="0"/>
              <a:t> Java </a:t>
            </a:r>
            <a:r>
              <a:rPr lang="en-US" dirty="0" err="1"/>
              <a:t>стабильно</a:t>
            </a:r>
            <a:r>
              <a:rPr lang="en-US" dirty="0"/>
              <a:t> </a:t>
            </a:r>
            <a:r>
              <a:rPr lang="en-US" dirty="0" err="1"/>
              <a:t>работают</a:t>
            </a:r>
            <a:r>
              <a:rPr lang="en-US" dirty="0"/>
              <a:t> в </a:t>
            </a:r>
            <a:r>
              <a:rPr lang="en-US" dirty="0" err="1"/>
              <a:t>любых</a:t>
            </a:r>
            <a:r>
              <a:rPr lang="en-US" dirty="0"/>
              <a:t> </a:t>
            </a:r>
            <a:r>
              <a:rPr lang="en-US" dirty="0" err="1"/>
              <a:t>условиях</a:t>
            </a:r>
            <a:r>
              <a:rPr lang="en-US" dirty="0"/>
              <a:t>. </a:t>
            </a:r>
            <a:r>
              <a:rPr lang="en-US" dirty="0" err="1"/>
              <a:t>Компилятор</a:t>
            </a:r>
            <a:r>
              <a:rPr lang="en-US" dirty="0"/>
              <a:t> </a:t>
            </a:r>
            <a:r>
              <a:rPr lang="en-US" dirty="0" err="1"/>
              <a:t>способен</a:t>
            </a:r>
            <a:r>
              <a:rPr lang="en-US" dirty="0"/>
              <a:t> </a:t>
            </a:r>
            <a:r>
              <a:rPr lang="en-US" dirty="0" err="1"/>
              <a:t>выявить</a:t>
            </a:r>
            <a:r>
              <a:rPr lang="en-US" dirty="0"/>
              <a:t> </a:t>
            </a:r>
            <a:r>
              <a:rPr lang="en-US" dirty="0" err="1"/>
              <a:t>ошибки</a:t>
            </a:r>
            <a:r>
              <a:rPr lang="en-US" dirty="0"/>
              <a:t> </a:t>
            </a:r>
            <a:r>
              <a:rPr lang="en-US" dirty="0" err="1"/>
              <a:t>ещё</a:t>
            </a:r>
            <a:r>
              <a:rPr lang="en-US" dirty="0"/>
              <a:t> </a:t>
            </a:r>
            <a:r>
              <a:rPr lang="en-US" dirty="0" err="1"/>
              <a:t>до</a:t>
            </a:r>
            <a:r>
              <a:rPr lang="en-US" dirty="0"/>
              <a:t> </a:t>
            </a:r>
            <a:r>
              <a:rPr lang="en-US" dirty="0" err="1"/>
              <a:t>выполнения</a:t>
            </a:r>
            <a:r>
              <a:rPr lang="en-US" dirty="0"/>
              <a:t> </a:t>
            </a:r>
            <a:r>
              <a:rPr lang="en-US" dirty="0" err="1"/>
              <a:t>кода</a:t>
            </a:r>
            <a:r>
              <a:rPr lang="en-US" dirty="0"/>
              <a:t>, </a:t>
            </a:r>
            <a:r>
              <a:rPr lang="en-US" dirty="0" err="1"/>
              <a:t>то</a:t>
            </a:r>
            <a:r>
              <a:rPr lang="en-US" dirty="0"/>
              <a:t> </a:t>
            </a:r>
            <a:r>
              <a:rPr lang="en-US" dirty="0" err="1"/>
              <a:t>есть</a:t>
            </a:r>
            <a:r>
              <a:rPr lang="en-US" dirty="0"/>
              <a:t> </a:t>
            </a:r>
            <a:r>
              <a:rPr lang="en-US" dirty="0" err="1"/>
              <a:t>на</a:t>
            </a:r>
            <a:r>
              <a:rPr lang="en-US" dirty="0"/>
              <a:t> </a:t>
            </a:r>
            <a:r>
              <a:rPr lang="en-US" dirty="0" err="1"/>
              <a:t>ранних</a:t>
            </a:r>
            <a:r>
              <a:rPr lang="en-US" dirty="0"/>
              <a:t> </a:t>
            </a:r>
            <a:r>
              <a:rPr lang="en-US" dirty="0" err="1"/>
              <a:t>стадиях</a:t>
            </a:r>
            <a:r>
              <a:rPr lang="en-US" dirty="0"/>
              <a:t>. </a:t>
            </a:r>
            <a:r>
              <a:rPr lang="en-US" dirty="0" err="1"/>
              <a:t>Контроль</a:t>
            </a:r>
            <a:r>
              <a:rPr lang="en-US" dirty="0"/>
              <a:t> </a:t>
            </a:r>
            <a:r>
              <a:rPr lang="en-US" dirty="0" err="1"/>
              <a:t>выполнения</a:t>
            </a:r>
            <a:r>
              <a:rPr lang="en-US" dirty="0"/>
              <a:t> </a:t>
            </a:r>
            <a:r>
              <a:rPr lang="en-US" dirty="0" err="1"/>
              <a:t>позволяет</a:t>
            </a:r>
            <a:r>
              <a:rPr lang="en-US" dirty="0"/>
              <a:t> </a:t>
            </a:r>
            <a:r>
              <a:rPr lang="en-US" dirty="0" err="1"/>
              <a:t>предотвратить</a:t>
            </a:r>
            <a:r>
              <a:rPr lang="en-US" dirty="0"/>
              <a:t> </a:t>
            </a:r>
            <a:r>
              <a:rPr lang="en-US" dirty="0" err="1"/>
              <a:t>сбои</a:t>
            </a:r>
            <a:r>
              <a:rPr lang="en-US" dirty="0"/>
              <a:t> в </a:t>
            </a:r>
            <a:r>
              <a:rPr lang="en-US" dirty="0" err="1"/>
              <a:t>памяти</a:t>
            </a:r>
            <a:r>
              <a:rPr lang="en-US" dirty="0"/>
              <a:t>. </a:t>
            </a:r>
            <a:r>
              <a:rPr lang="en-US" dirty="0" err="1"/>
              <a:t>Сами</a:t>
            </a:r>
            <a:r>
              <a:rPr lang="en-US" dirty="0"/>
              <a:t> </a:t>
            </a:r>
            <a:r>
              <a:rPr lang="en-US" dirty="0" err="1"/>
              <a:t>указатели</a:t>
            </a:r>
            <a:r>
              <a:rPr lang="en-US" dirty="0"/>
              <a:t> </a:t>
            </a:r>
            <a:r>
              <a:rPr lang="en-US" dirty="0" err="1"/>
              <a:t>можно</a:t>
            </a:r>
            <a:r>
              <a:rPr lang="en-US" dirty="0"/>
              <a:t> </a:t>
            </a:r>
            <a:r>
              <a:rPr lang="en-US" dirty="0" err="1"/>
              <a:t>применять</a:t>
            </a:r>
            <a:r>
              <a:rPr lang="en-US" dirty="0"/>
              <a:t> </a:t>
            </a:r>
            <a:r>
              <a:rPr lang="en-US" dirty="0" err="1"/>
              <a:t>не</a:t>
            </a:r>
            <a:r>
              <a:rPr lang="en-US" dirty="0"/>
              <a:t> </a:t>
            </a:r>
            <a:r>
              <a:rPr lang="en-US" dirty="0" err="1"/>
              <a:t>везде</a:t>
            </a:r>
            <a:r>
              <a:rPr lang="en-US" dirty="0"/>
              <a:t>, а </a:t>
            </a:r>
            <a:r>
              <a:rPr lang="en-US" dirty="0" err="1"/>
              <a:t>только</a:t>
            </a:r>
            <a:r>
              <a:rPr lang="en-US" dirty="0"/>
              <a:t> </a:t>
            </a:r>
            <a:r>
              <a:rPr lang="en-US" dirty="0" err="1"/>
              <a:t>там</a:t>
            </a:r>
            <a:r>
              <a:rPr lang="en-US" dirty="0"/>
              <a:t>, </a:t>
            </a:r>
            <a:r>
              <a:rPr lang="en-US" dirty="0" err="1"/>
              <a:t>где</a:t>
            </a:r>
            <a:r>
              <a:rPr lang="en-US" dirty="0"/>
              <a:t> </a:t>
            </a:r>
            <a:r>
              <a:rPr lang="en-US" dirty="0" err="1"/>
              <a:t>это</a:t>
            </a:r>
            <a:r>
              <a:rPr lang="en-US" dirty="0"/>
              <a:t> </a:t>
            </a:r>
            <a:r>
              <a:rPr lang="en-US" dirty="0" err="1"/>
              <a:t>необходимо</a:t>
            </a:r>
            <a:r>
              <a:rPr lang="en-US" dirty="0"/>
              <a:t>.</a:t>
            </a:r>
            <a:endParaRPr lang="en-US" dirty="0">
              <a:cs typeface="Calibri"/>
            </a:endParaRPr>
          </a:p>
          <a:p>
            <a:pPr marL="285750" indent="-285750">
              <a:buFont typeface="Arial"/>
              <a:buChar char="•"/>
            </a:pPr>
            <a:r>
              <a:rPr lang="en-US" dirty="0" err="1"/>
              <a:t>Динамичность</a:t>
            </a:r>
            <a:r>
              <a:rPr lang="en-US" dirty="0"/>
              <a:t> и </a:t>
            </a:r>
            <a:r>
              <a:rPr lang="en-US" dirty="0" err="1"/>
              <a:t>адаптируемость</a:t>
            </a:r>
            <a:r>
              <a:rPr lang="en-US" dirty="0"/>
              <a:t>. </a:t>
            </a:r>
            <a:r>
              <a:rPr lang="en-US" dirty="0" err="1"/>
              <a:t>При</a:t>
            </a:r>
            <a:r>
              <a:rPr lang="en-US" dirty="0"/>
              <a:t> </a:t>
            </a:r>
            <a:r>
              <a:rPr lang="en-US" dirty="0" err="1"/>
              <a:t>необходимости</a:t>
            </a:r>
            <a:r>
              <a:rPr lang="en-US" dirty="0"/>
              <a:t> </a:t>
            </a:r>
            <a:r>
              <a:rPr lang="en-US" dirty="0" err="1"/>
              <a:t>можно</a:t>
            </a:r>
            <a:r>
              <a:rPr lang="en-US" dirty="0"/>
              <a:t> </a:t>
            </a:r>
            <a:r>
              <a:rPr lang="en-US" dirty="0" err="1"/>
              <a:t>добавить</a:t>
            </a:r>
            <a:r>
              <a:rPr lang="en-US" dirty="0"/>
              <a:t> в </a:t>
            </a:r>
            <a:r>
              <a:rPr lang="en-US" dirty="0" err="1"/>
              <a:t>библиотеки</a:t>
            </a:r>
            <a:r>
              <a:rPr lang="en-US" dirty="0"/>
              <a:t> </a:t>
            </a:r>
            <a:r>
              <a:rPr lang="en-US" dirty="0" err="1"/>
              <a:t>новые</a:t>
            </a:r>
            <a:r>
              <a:rPr lang="en-US" dirty="0"/>
              <a:t> </a:t>
            </a:r>
            <a:r>
              <a:rPr lang="en-US" dirty="0" err="1"/>
              <a:t>объекты</a:t>
            </a:r>
            <a:r>
              <a:rPr lang="en-US" dirty="0"/>
              <a:t> и </a:t>
            </a:r>
            <a:r>
              <a:rPr lang="en-US" dirty="0" err="1"/>
              <a:t>методы</a:t>
            </a:r>
            <a:r>
              <a:rPr lang="en-US" dirty="0"/>
              <a:t>. </a:t>
            </a:r>
            <a:r>
              <a:rPr lang="en-US" dirty="0" err="1"/>
              <a:t>При</a:t>
            </a:r>
            <a:r>
              <a:rPr lang="en-US" dirty="0"/>
              <a:t> </a:t>
            </a:r>
            <a:r>
              <a:rPr lang="en-US" dirty="0" err="1"/>
              <a:t>этом</a:t>
            </a:r>
            <a:r>
              <a:rPr lang="en-US" dirty="0"/>
              <a:t> </a:t>
            </a:r>
            <a:r>
              <a:rPr lang="en-US" dirty="0" err="1"/>
              <a:t>нет</a:t>
            </a:r>
            <a:r>
              <a:rPr lang="en-US" dirty="0"/>
              <a:t> </a:t>
            </a:r>
            <a:r>
              <a:rPr lang="en-US" dirty="0" err="1"/>
              <a:t>необходимости</a:t>
            </a:r>
            <a:r>
              <a:rPr lang="en-US" dirty="0"/>
              <a:t> </a:t>
            </a:r>
            <a:r>
              <a:rPr lang="en-US" dirty="0" err="1"/>
              <a:t>изменять</a:t>
            </a:r>
            <a:r>
              <a:rPr lang="en-US" dirty="0"/>
              <a:t> </a:t>
            </a:r>
            <a:r>
              <a:rPr lang="en-US" dirty="0" err="1"/>
              <a:t>приложения</a:t>
            </a:r>
            <a:r>
              <a:rPr lang="en-US" dirty="0"/>
              <a:t>, </a:t>
            </a:r>
            <a:r>
              <a:rPr lang="en-US" dirty="0" err="1"/>
              <a:t>использующие</a:t>
            </a:r>
            <a:r>
              <a:rPr lang="en-US" dirty="0"/>
              <a:t> </a:t>
            </a:r>
            <a:r>
              <a:rPr lang="en-US" dirty="0" err="1"/>
              <a:t>данные</a:t>
            </a:r>
            <a:r>
              <a:rPr lang="en-US" dirty="0"/>
              <a:t> </a:t>
            </a:r>
            <a:r>
              <a:rPr lang="en-US" dirty="0" err="1"/>
              <a:t>библиотеки</a:t>
            </a:r>
            <a:r>
              <a:rPr lang="en-US" dirty="0"/>
              <a:t>.</a:t>
            </a:r>
            <a:endParaRPr lang="en-US" dirty="0">
              <a:cs typeface="Calibri"/>
            </a:endParaRPr>
          </a:p>
          <a:p>
            <a:pPr marL="285750" indent="-285750">
              <a:buFont typeface="Arial"/>
              <a:buChar char="•"/>
            </a:pPr>
            <a:r>
              <a:rPr lang="en-US" dirty="0" err="1"/>
              <a:t>Эффективные</a:t>
            </a:r>
            <a:r>
              <a:rPr lang="en-US" dirty="0"/>
              <a:t> и </a:t>
            </a:r>
            <a:r>
              <a:rPr lang="en-US" dirty="0" err="1"/>
              <a:t>удобные</a:t>
            </a:r>
            <a:r>
              <a:rPr lang="en-US" dirty="0"/>
              <a:t> </a:t>
            </a:r>
            <a:r>
              <a:rPr lang="en-US" dirty="0" err="1"/>
              <a:t>сетевые</a:t>
            </a:r>
            <a:r>
              <a:rPr lang="en-US" dirty="0"/>
              <a:t> </a:t>
            </a:r>
            <a:r>
              <a:rPr lang="en-US" dirty="0" err="1"/>
              <a:t>возможности</a:t>
            </a:r>
            <a:r>
              <a:rPr lang="en-US" dirty="0"/>
              <a:t>. </a:t>
            </a:r>
            <a:r>
              <a:rPr lang="en-US" dirty="0" err="1"/>
              <a:t>Имеется</a:t>
            </a:r>
            <a:r>
              <a:rPr lang="en-US" dirty="0"/>
              <a:t> </a:t>
            </a:r>
            <a:r>
              <a:rPr lang="en-US" dirty="0" err="1"/>
              <a:t>библиотека</a:t>
            </a:r>
            <a:r>
              <a:rPr lang="en-US" dirty="0"/>
              <a:t> </a:t>
            </a:r>
            <a:r>
              <a:rPr lang="en-US" dirty="0" err="1"/>
              <a:t>для</a:t>
            </a:r>
            <a:r>
              <a:rPr lang="en-US" dirty="0"/>
              <a:t> </a:t>
            </a:r>
            <a:r>
              <a:rPr lang="en-US" dirty="0" err="1"/>
              <a:t>передачи</a:t>
            </a:r>
            <a:r>
              <a:rPr lang="en-US" dirty="0"/>
              <a:t> </a:t>
            </a:r>
            <a:r>
              <a:rPr lang="en-US" dirty="0" err="1"/>
              <a:t>данных</a:t>
            </a:r>
            <a:r>
              <a:rPr lang="en-US" dirty="0"/>
              <a:t> </a:t>
            </a:r>
            <a:r>
              <a:rPr lang="en-US" dirty="0" err="1"/>
              <a:t>по</a:t>
            </a:r>
            <a:r>
              <a:rPr lang="en-US" dirty="0"/>
              <a:t> </a:t>
            </a:r>
            <a:r>
              <a:rPr lang="en-US" dirty="0" err="1"/>
              <a:t>самым</a:t>
            </a:r>
            <a:r>
              <a:rPr lang="en-US" dirty="0"/>
              <a:t> </a:t>
            </a:r>
            <a:r>
              <a:rPr lang="en-US" dirty="0" err="1"/>
              <a:t>распространённым</a:t>
            </a:r>
            <a:r>
              <a:rPr lang="en-US" dirty="0"/>
              <a:t> </a:t>
            </a:r>
            <a:r>
              <a:rPr lang="en-US" dirty="0" err="1"/>
              <a:t>протоколам</a:t>
            </a:r>
            <a:r>
              <a:rPr lang="en-US" dirty="0"/>
              <a:t>. </a:t>
            </a:r>
            <a:r>
              <a:rPr lang="en-US" dirty="0" err="1"/>
              <a:t>Существует</a:t>
            </a:r>
            <a:r>
              <a:rPr lang="en-US" dirty="0"/>
              <a:t> </a:t>
            </a:r>
            <a:r>
              <a:rPr lang="en-US" dirty="0" err="1"/>
              <a:t>механизм</a:t>
            </a:r>
            <a:r>
              <a:rPr lang="en-US" dirty="0"/>
              <a:t> </a:t>
            </a:r>
            <a:r>
              <a:rPr lang="en-US" dirty="0" err="1"/>
              <a:t>удалённого</a:t>
            </a:r>
            <a:r>
              <a:rPr lang="en-US" dirty="0"/>
              <a:t> </a:t>
            </a:r>
            <a:r>
              <a:rPr lang="en-US" dirty="0" err="1"/>
              <a:t>вызова</a:t>
            </a:r>
            <a:r>
              <a:rPr lang="en-US" dirty="0"/>
              <a:t> </a:t>
            </a:r>
            <a:r>
              <a:rPr lang="en-US" dirty="0" err="1"/>
              <a:t>методов</a:t>
            </a:r>
            <a:r>
              <a:rPr lang="en-US" dirty="0"/>
              <a:t>.</a:t>
            </a:r>
            <a:endParaRPr lang="en-US" dirty="0">
              <a:cs typeface="Calibri"/>
            </a:endParaRPr>
          </a:p>
          <a:p>
            <a:pPr marL="285750" indent="-285750">
              <a:buFont typeface="Arial"/>
              <a:buChar char="•"/>
            </a:pPr>
            <a:r>
              <a:rPr lang="en-US" dirty="0" err="1"/>
              <a:t>Поддержка</a:t>
            </a:r>
            <a:r>
              <a:rPr lang="en-US" dirty="0"/>
              <a:t>. </a:t>
            </a:r>
            <a:r>
              <a:rPr lang="en-US" dirty="0" err="1"/>
              <a:t>Язык</a:t>
            </a:r>
            <a:r>
              <a:rPr lang="en-US" dirty="0"/>
              <a:t> </a:t>
            </a:r>
            <a:r>
              <a:rPr lang="en-US" dirty="0" err="1"/>
              <a:t>пользуется</a:t>
            </a:r>
            <a:r>
              <a:rPr lang="en-US" dirty="0"/>
              <a:t> </a:t>
            </a:r>
            <a:r>
              <a:rPr lang="en-US" dirty="0" err="1"/>
              <a:t>популярностью</a:t>
            </a:r>
            <a:r>
              <a:rPr lang="en-US" dirty="0"/>
              <a:t> </a:t>
            </a:r>
            <a:r>
              <a:rPr lang="en-US" dirty="0" err="1"/>
              <a:t>на</a:t>
            </a:r>
            <a:r>
              <a:rPr lang="en-US" dirty="0"/>
              <a:t> </a:t>
            </a:r>
            <a:r>
              <a:rPr lang="en-US" dirty="0" err="1"/>
              <a:t>протяжении</a:t>
            </a:r>
            <a:r>
              <a:rPr lang="en-US" dirty="0"/>
              <a:t> </a:t>
            </a:r>
            <a:r>
              <a:rPr lang="en-US" dirty="0" err="1"/>
              <a:t>более</a:t>
            </a:r>
            <a:r>
              <a:rPr lang="en-US" dirty="0"/>
              <a:t> </a:t>
            </a:r>
            <a:r>
              <a:rPr lang="en-US" dirty="0" err="1"/>
              <a:t>двадцати</a:t>
            </a:r>
            <a:r>
              <a:rPr lang="en-US" dirty="0"/>
              <a:t> </a:t>
            </a:r>
            <a:r>
              <a:rPr lang="en-US" dirty="0" err="1"/>
              <a:t>лет</a:t>
            </a:r>
            <a:r>
              <a:rPr lang="en-US" dirty="0"/>
              <a:t> и </a:t>
            </a:r>
            <a:r>
              <a:rPr lang="en-US" dirty="0" err="1"/>
              <a:t>за</a:t>
            </a:r>
            <a:r>
              <a:rPr lang="en-US" dirty="0"/>
              <a:t> </a:t>
            </a:r>
            <a:r>
              <a:rPr lang="en-US" dirty="0" err="1"/>
              <a:t>это</a:t>
            </a:r>
            <a:r>
              <a:rPr lang="en-US" dirty="0"/>
              <a:t> </a:t>
            </a:r>
            <a:r>
              <a:rPr lang="en-US" dirty="0" err="1"/>
              <a:t>время</a:t>
            </a:r>
            <a:r>
              <a:rPr lang="en-US" dirty="0"/>
              <a:t> </a:t>
            </a:r>
            <a:r>
              <a:rPr lang="en-US" dirty="0" err="1"/>
              <a:t>вокруг</a:t>
            </a:r>
            <a:r>
              <a:rPr lang="en-US" dirty="0"/>
              <a:t> </a:t>
            </a:r>
            <a:r>
              <a:rPr lang="en-US" dirty="0" err="1"/>
              <a:t>него</a:t>
            </a:r>
            <a:r>
              <a:rPr lang="en-US" dirty="0"/>
              <a:t> </a:t>
            </a:r>
            <a:r>
              <a:rPr lang="en-US" dirty="0" err="1"/>
              <a:t>сформировалось</a:t>
            </a:r>
            <a:r>
              <a:rPr lang="en-US" dirty="0"/>
              <a:t> </a:t>
            </a:r>
            <a:r>
              <a:rPr lang="en-US" dirty="0" err="1"/>
              <a:t>значительное</a:t>
            </a:r>
            <a:r>
              <a:rPr lang="en-US" dirty="0"/>
              <a:t> </a:t>
            </a:r>
            <a:r>
              <a:rPr lang="en-US" dirty="0" err="1"/>
              <a:t>сообщество</a:t>
            </a:r>
            <a:r>
              <a:rPr lang="en-US" dirty="0"/>
              <a:t>, </a:t>
            </a:r>
            <a:r>
              <a:rPr lang="en-US" dirty="0" err="1"/>
              <a:t>способное</a:t>
            </a:r>
            <a:r>
              <a:rPr lang="en-US" dirty="0"/>
              <a:t> </a:t>
            </a:r>
            <a:r>
              <a:rPr lang="en-US" dirty="0" err="1"/>
              <a:t>дать</a:t>
            </a:r>
            <a:r>
              <a:rPr lang="en-US" dirty="0"/>
              <a:t> </a:t>
            </a:r>
            <a:r>
              <a:rPr lang="en-US" dirty="0" err="1"/>
              <a:t>ответ</a:t>
            </a:r>
            <a:r>
              <a:rPr lang="en-US" dirty="0"/>
              <a:t> </a:t>
            </a:r>
            <a:r>
              <a:rPr lang="en-US" dirty="0" err="1"/>
              <a:t>практически</a:t>
            </a:r>
            <a:r>
              <a:rPr lang="en-US" dirty="0"/>
              <a:t> </a:t>
            </a:r>
            <a:r>
              <a:rPr lang="en-US" dirty="0" err="1"/>
              <a:t>на</a:t>
            </a:r>
            <a:r>
              <a:rPr lang="en-US" dirty="0"/>
              <a:t> </a:t>
            </a:r>
            <a:r>
              <a:rPr lang="en-US" dirty="0" err="1"/>
              <a:t>любой</a:t>
            </a:r>
            <a:r>
              <a:rPr lang="en-US" dirty="0"/>
              <a:t> </a:t>
            </a:r>
            <a:r>
              <a:rPr lang="en-US" dirty="0" err="1"/>
              <a:t>вопрос</a:t>
            </a:r>
            <a:r>
              <a:rPr lang="en-US" dirty="0"/>
              <a:t> </a:t>
            </a:r>
            <a:r>
              <a:rPr lang="en-US" dirty="0" err="1"/>
              <a:t>касательно</a:t>
            </a:r>
            <a:r>
              <a:rPr lang="en-US" dirty="0"/>
              <a:t> </a:t>
            </a:r>
            <a:r>
              <a:rPr lang="en-US" dirty="0" err="1"/>
              <a:t>данного</a:t>
            </a:r>
            <a:r>
              <a:rPr lang="en-US" dirty="0"/>
              <a:t> </a:t>
            </a:r>
            <a:r>
              <a:rPr lang="en-US" dirty="0" err="1"/>
              <a:t>языка</a:t>
            </a:r>
            <a:r>
              <a:rPr lang="en-US" dirty="0"/>
              <a:t>.</a:t>
            </a:r>
            <a:endParaRPr lang="en-US" dirty="0">
              <a:cs typeface="Calibri"/>
            </a:endParaRPr>
          </a:p>
          <a:p>
            <a:r>
              <a:rPr lang="en-US" dirty="0" err="1"/>
              <a:t>Недостатки</a:t>
            </a:r>
            <a:r>
              <a:rPr lang="en-US" dirty="0"/>
              <a:t> Java:</a:t>
            </a:r>
            <a:endParaRPr lang="en-US" dirty="0">
              <a:cs typeface="Calibri"/>
            </a:endParaRPr>
          </a:p>
          <a:p>
            <a:pPr marL="285750" indent="-285750">
              <a:buFont typeface="Arial"/>
              <a:buChar char="•"/>
            </a:pPr>
            <a:r>
              <a:rPr lang="en-US" dirty="0" err="1"/>
              <a:t>Платное</a:t>
            </a:r>
            <a:r>
              <a:rPr lang="en-US" dirty="0"/>
              <a:t> </a:t>
            </a:r>
            <a:r>
              <a:rPr lang="en-US" dirty="0" err="1"/>
              <a:t>коммерческое</a:t>
            </a:r>
            <a:r>
              <a:rPr lang="en-US" dirty="0"/>
              <a:t> </a:t>
            </a:r>
            <a:r>
              <a:rPr lang="en-US" dirty="0" err="1"/>
              <a:t>использование</a:t>
            </a:r>
            <a:r>
              <a:rPr lang="en-US" dirty="0"/>
              <a:t>.</a:t>
            </a:r>
            <a:endParaRPr lang="en-US" dirty="0">
              <a:cs typeface="Calibri"/>
            </a:endParaRPr>
          </a:p>
          <a:p>
            <a:pPr marL="285750" indent="-285750">
              <a:buFont typeface="Arial"/>
              <a:buChar char="•"/>
            </a:pPr>
            <a:r>
              <a:rPr lang="en-US" dirty="0" err="1"/>
              <a:t>Отсутствует</a:t>
            </a:r>
            <a:r>
              <a:rPr lang="en-US" dirty="0"/>
              <a:t> </a:t>
            </a:r>
            <a:r>
              <a:rPr lang="en-US" dirty="0" err="1"/>
              <a:t>нативный</a:t>
            </a:r>
            <a:r>
              <a:rPr lang="en-US" dirty="0"/>
              <a:t> </a:t>
            </a:r>
            <a:r>
              <a:rPr lang="en-US" dirty="0" err="1"/>
              <a:t>дизайн</a:t>
            </a:r>
            <a:r>
              <a:rPr lang="en-US" dirty="0"/>
              <a:t>. Для </a:t>
            </a:r>
            <a:r>
              <a:rPr lang="en-US" dirty="0" err="1"/>
              <a:t>создания</a:t>
            </a:r>
            <a:r>
              <a:rPr lang="en-US" dirty="0"/>
              <a:t> </a:t>
            </a:r>
            <a:r>
              <a:rPr lang="en-US" dirty="0" err="1"/>
              <a:t>интерфейса</a:t>
            </a:r>
            <a:r>
              <a:rPr lang="en-US" dirty="0"/>
              <a:t> </a:t>
            </a:r>
            <a:r>
              <a:rPr lang="en-US" dirty="0" err="1"/>
              <a:t>пользователя</a:t>
            </a:r>
            <a:r>
              <a:rPr lang="en-US" dirty="0"/>
              <a:t> </a:t>
            </a:r>
            <a:r>
              <a:rPr lang="en-US" dirty="0" err="1"/>
              <a:t>на</a:t>
            </a:r>
            <a:r>
              <a:rPr lang="en-US" dirty="0"/>
              <a:t> </a:t>
            </a:r>
            <a:r>
              <a:rPr lang="en-US" dirty="0" err="1"/>
              <a:t>компьютере</a:t>
            </a:r>
            <a:r>
              <a:rPr lang="en-US" dirty="0"/>
              <a:t> </a:t>
            </a:r>
            <a:r>
              <a:rPr lang="en-US" dirty="0" err="1"/>
              <a:t>для</a:t>
            </a:r>
            <a:r>
              <a:rPr lang="en-US" dirty="0"/>
              <a:t> java-</a:t>
            </a:r>
            <a:r>
              <a:rPr lang="en-US" dirty="0" err="1"/>
              <a:t>приложения</a:t>
            </a:r>
            <a:r>
              <a:rPr lang="en-US" dirty="0"/>
              <a:t> </a:t>
            </a:r>
            <a:r>
              <a:rPr lang="en-US" dirty="0" err="1"/>
              <a:t>нет</a:t>
            </a:r>
            <a:r>
              <a:rPr lang="en-US" dirty="0"/>
              <a:t> </a:t>
            </a:r>
            <a:r>
              <a:rPr lang="en-US" dirty="0" err="1"/>
              <a:t>ни</a:t>
            </a:r>
            <a:r>
              <a:rPr lang="en-US" dirty="0"/>
              <a:t> </a:t>
            </a:r>
            <a:r>
              <a:rPr lang="en-US" dirty="0" err="1"/>
              <a:t>одного</a:t>
            </a:r>
            <a:r>
              <a:rPr lang="en-US" dirty="0"/>
              <a:t> java-</a:t>
            </a:r>
            <a:r>
              <a:rPr lang="en-US" dirty="0" err="1"/>
              <a:t>инструмента</a:t>
            </a:r>
            <a:r>
              <a:rPr lang="en-US" dirty="0"/>
              <a:t>, </a:t>
            </a:r>
            <a:r>
              <a:rPr lang="en-US" dirty="0" err="1"/>
              <a:t>поэтому</a:t>
            </a:r>
            <a:r>
              <a:rPr lang="en-US" dirty="0"/>
              <a:t> </a:t>
            </a:r>
            <a:r>
              <a:rPr lang="en-US" dirty="0" err="1"/>
              <a:t>разработчики</a:t>
            </a:r>
            <a:r>
              <a:rPr lang="en-US" dirty="0"/>
              <a:t> </a:t>
            </a:r>
            <a:r>
              <a:rPr lang="en-US" dirty="0" err="1"/>
              <a:t>используют</a:t>
            </a:r>
            <a:r>
              <a:rPr lang="en-US" dirty="0"/>
              <a:t> </a:t>
            </a:r>
            <a:r>
              <a:rPr lang="en-US" dirty="0" err="1"/>
              <a:t>сторонние</a:t>
            </a:r>
            <a:r>
              <a:rPr lang="en-US" dirty="0"/>
              <a:t> </a:t>
            </a:r>
            <a:r>
              <a:rPr lang="en-US" dirty="0" err="1"/>
              <a:t>инструменты</a:t>
            </a:r>
            <a:r>
              <a:rPr lang="en-US" dirty="0"/>
              <a:t> и </a:t>
            </a:r>
            <a:r>
              <a:rPr lang="en-US" dirty="0" err="1"/>
              <a:t>библиотеки</a:t>
            </a:r>
            <a:r>
              <a:rPr lang="en-US" dirty="0"/>
              <a:t>.</a:t>
            </a:r>
            <a:endParaRPr lang="en-US" dirty="0">
              <a:cs typeface="Calibri"/>
            </a:endParaRPr>
          </a:p>
          <a:p>
            <a:pPr marL="285750" indent="-285750">
              <a:buFont typeface="Arial"/>
              <a:buChar char="•"/>
            </a:pPr>
            <a:r>
              <a:rPr lang="en-US" dirty="0" err="1"/>
              <a:t>Синтаксис</a:t>
            </a:r>
            <a:r>
              <a:rPr lang="en-US" dirty="0"/>
              <a:t> Java </a:t>
            </a:r>
            <a:r>
              <a:rPr lang="en-US" dirty="0" err="1"/>
              <a:t>всё</a:t>
            </a:r>
            <a:r>
              <a:rPr lang="en-US" dirty="0"/>
              <a:t> </a:t>
            </a:r>
            <a:r>
              <a:rPr lang="en-US" dirty="0" err="1"/>
              <a:t>ещё</a:t>
            </a:r>
            <a:r>
              <a:rPr lang="en-US" dirty="0"/>
              <a:t> </a:t>
            </a:r>
            <a:r>
              <a:rPr lang="en-US" dirty="0" err="1"/>
              <a:t>сложен</a:t>
            </a:r>
            <a:r>
              <a:rPr lang="en-US" dirty="0"/>
              <a:t>. </a:t>
            </a:r>
            <a:r>
              <a:rPr lang="en-US" dirty="0" err="1"/>
              <a:t>Это</a:t>
            </a:r>
            <a:r>
              <a:rPr lang="en-US" dirty="0"/>
              <a:t> </a:t>
            </a:r>
            <a:r>
              <a:rPr lang="en-US" dirty="0" err="1"/>
              <a:t>приводит</a:t>
            </a:r>
            <a:r>
              <a:rPr lang="en-US" dirty="0"/>
              <a:t> к </a:t>
            </a:r>
            <a:r>
              <a:rPr lang="en-US" dirty="0" err="1"/>
              <a:t>необходимости</a:t>
            </a:r>
            <a:r>
              <a:rPr lang="en-US" dirty="0"/>
              <a:t> </a:t>
            </a:r>
            <a:r>
              <a:rPr lang="en-US" dirty="0" err="1"/>
              <a:t>создания</a:t>
            </a:r>
            <a:r>
              <a:rPr lang="en-US" dirty="0"/>
              <a:t> </a:t>
            </a:r>
            <a:r>
              <a:rPr lang="en-US" dirty="0" err="1"/>
              <a:t>сложных</a:t>
            </a:r>
            <a:r>
              <a:rPr lang="en-US" dirty="0"/>
              <a:t> и </a:t>
            </a:r>
            <a:r>
              <a:rPr lang="en-US" dirty="0" err="1"/>
              <a:t>объёмных</a:t>
            </a:r>
            <a:r>
              <a:rPr lang="en-US" dirty="0"/>
              <a:t> </a:t>
            </a:r>
            <a:r>
              <a:rPr lang="en-US" dirty="0" err="1"/>
              <a:t>структур</a:t>
            </a:r>
            <a:r>
              <a:rPr lang="en-US" dirty="0"/>
              <a:t> </a:t>
            </a:r>
            <a:r>
              <a:rPr lang="en-US" dirty="0" err="1"/>
              <a:t>кода</a:t>
            </a:r>
            <a:r>
              <a:rPr lang="en-US" dirty="0"/>
              <a:t>.</a:t>
            </a:r>
            <a:endParaRPr lang="en-US" dirty="0">
              <a:cs typeface="Calibri"/>
            </a:endParaRPr>
          </a:p>
          <a:p>
            <a:pPr marL="285750" indent="-285750">
              <a:buFont typeface="Arial"/>
              <a:buChar char="•"/>
            </a:pPr>
            <a:r>
              <a:rPr lang="en-US" dirty="0" err="1"/>
              <a:t>Отсутствие</a:t>
            </a:r>
            <a:r>
              <a:rPr lang="en-US" dirty="0"/>
              <a:t> </a:t>
            </a:r>
            <a:r>
              <a:rPr lang="en-US" dirty="0" err="1"/>
              <a:t>поддержки</a:t>
            </a:r>
            <a:r>
              <a:rPr lang="en-US" dirty="0"/>
              <a:t> </a:t>
            </a:r>
            <a:r>
              <a:rPr lang="en-US" dirty="0" err="1"/>
              <a:t>корутин</a:t>
            </a:r>
            <a:r>
              <a:rPr lang="en-US" dirty="0">
                <a:hlinkClick r:id="rId4"/>
              </a:rPr>
              <a:t>3</a:t>
            </a:r>
            <a:r>
              <a:rPr lang="en-US" dirty="0"/>
              <a:t>.</a:t>
            </a:r>
            <a:endParaRPr lang="en-US" dirty="0">
              <a:cs typeface="Calibri"/>
            </a:endParaRPr>
          </a:p>
          <a:p>
            <a:endParaRPr lang="ru-RU" dirty="0" smtClean="0">
              <a:hlinkClick r:id="rId5"/>
            </a:endParaRPr>
          </a:p>
          <a:p>
            <a:r>
              <a:rPr lang="en-US" dirty="0" smtClean="0">
                <a:hlinkClick r:id="rId5"/>
              </a:rPr>
              <a:t>2</a:t>
            </a:r>
            <a:r>
              <a:rPr lang="en-US" dirty="0" smtClean="0"/>
              <a:t> </a:t>
            </a:r>
            <a:r>
              <a:rPr lang="en-US" dirty="0"/>
              <a:t> JIT-</a:t>
            </a:r>
            <a:r>
              <a:rPr lang="en-US" dirty="0" err="1"/>
              <a:t>компиляция</a:t>
            </a:r>
            <a:r>
              <a:rPr lang="en-US" dirty="0"/>
              <a:t> - </a:t>
            </a:r>
            <a:r>
              <a:rPr lang="en-US" dirty="0" err="1"/>
              <a:t>технология</a:t>
            </a:r>
            <a:r>
              <a:rPr lang="en-US" dirty="0"/>
              <a:t> </a:t>
            </a:r>
            <a:r>
              <a:rPr lang="en-US" dirty="0" err="1"/>
              <a:t>увеличения</a:t>
            </a:r>
            <a:r>
              <a:rPr lang="en-US" dirty="0"/>
              <a:t> </a:t>
            </a:r>
            <a:r>
              <a:rPr lang="en-US" dirty="0" err="1"/>
              <a:t>производительности</a:t>
            </a:r>
            <a:r>
              <a:rPr lang="en-US" dirty="0"/>
              <a:t> </a:t>
            </a:r>
            <a:r>
              <a:rPr lang="en-US" dirty="0" err="1"/>
              <a:t>программных</a:t>
            </a:r>
            <a:r>
              <a:rPr lang="en-US" dirty="0"/>
              <a:t> </a:t>
            </a:r>
            <a:r>
              <a:rPr lang="en-US" dirty="0" err="1"/>
              <a:t>систем</a:t>
            </a:r>
            <a:r>
              <a:rPr lang="en-US" dirty="0"/>
              <a:t>, </a:t>
            </a:r>
            <a:r>
              <a:rPr lang="en-US" dirty="0" err="1"/>
              <a:t>использующих</a:t>
            </a:r>
            <a:r>
              <a:rPr lang="en-US" dirty="0"/>
              <a:t> </a:t>
            </a:r>
            <a:r>
              <a:rPr lang="en-US" dirty="0" err="1"/>
              <a:t>байт-код</a:t>
            </a:r>
            <a:r>
              <a:rPr lang="en-US" dirty="0"/>
              <a:t>, </a:t>
            </a:r>
            <a:r>
              <a:rPr lang="en-US" dirty="0" err="1"/>
              <a:t>путём</a:t>
            </a:r>
            <a:r>
              <a:rPr lang="en-US" dirty="0"/>
              <a:t> </a:t>
            </a:r>
            <a:r>
              <a:rPr lang="en-US" dirty="0" err="1"/>
              <a:t>компиляции</a:t>
            </a:r>
            <a:r>
              <a:rPr lang="en-US" dirty="0"/>
              <a:t> </a:t>
            </a:r>
            <a:r>
              <a:rPr lang="en-US" dirty="0" err="1"/>
              <a:t>байт-кода</a:t>
            </a:r>
            <a:r>
              <a:rPr lang="en-US" dirty="0"/>
              <a:t> в </a:t>
            </a:r>
            <a:r>
              <a:rPr lang="en-US" dirty="0" err="1"/>
              <a:t>машинный</a:t>
            </a:r>
            <a:r>
              <a:rPr lang="en-US" dirty="0"/>
              <a:t> </a:t>
            </a:r>
            <a:r>
              <a:rPr lang="en-US" dirty="0" err="1"/>
              <a:t>код</a:t>
            </a:r>
            <a:r>
              <a:rPr lang="en-US" dirty="0"/>
              <a:t> </a:t>
            </a:r>
            <a:r>
              <a:rPr lang="en-US" dirty="0" err="1"/>
              <a:t>или</a:t>
            </a:r>
            <a:r>
              <a:rPr lang="en-US" dirty="0"/>
              <a:t> в </a:t>
            </a:r>
            <a:r>
              <a:rPr lang="en-US" dirty="0" err="1"/>
              <a:t>другой</a:t>
            </a:r>
            <a:r>
              <a:rPr lang="en-US" dirty="0"/>
              <a:t> </a:t>
            </a:r>
            <a:r>
              <a:rPr lang="en-US" dirty="0" err="1"/>
              <a:t>формат</a:t>
            </a:r>
            <a:r>
              <a:rPr lang="en-US" dirty="0"/>
              <a:t> </a:t>
            </a:r>
            <a:r>
              <a:rPr lang="en-US" dirty="0" err="1"/>
              <a:t>непосредственно</a:t>
            </a:r>
            <a:r>
              <a:rPr lang="en-US" dirty="0"/>
              <a:t> </a:t>
            </a:r>
            <a:r>
              <a:rPr lang="en-US" dirty="0" err="1"/>
              <a:t>во</a:t>
            </a:r>
            <a:r>
              <a:rPr lang="en-US" dirty="0"/>
              <a:t> </a:t>
            </a:r>
            <a:r>
              <a:rPr lang="en-US" dirty="0" err="1"/>
              <a:t>время</a:t>
            </a:r>
            <a:r>
              <a:rPr lang="en-US" dirty="0"/>
              <a:t> </a:t>
            </a:r>
            <a:r>
              <a:rPr lang="en-US" dirty="0" err="1"/>
              <a:t>работы</a:t>
            </a:r>
            <a:r>
              <a:rPr lang="en-US" dirty="0"/>
              <a:t> </a:t>
            </a:r>
            <a:r>
              <a:rPr lang="en-US" dirty="0" err="1"/>
              <a:t>программы</a:t>
            </a:r>
            <a:r>
              <a:rPr lang="en-US" dirty="0"/>
              <a:t>.</a:t>
            </a:r>
            <a:endParaRPr lang="en-US" dirty="0">
              <a:cs typeface="Calibri"/>
            </a:endParaRPr>
          </a:p>
          <a:p>
            <a:r>
              <a:rPr lang="en-US" dirty="0">
                <a:hlinkClick r:id="rId6"/>
              </a:rPr>
              <a:t>3</a:t>
            </a:r>
            <a:r>
              <a:rPr lang="en-US" dirty="0"/>
              <a:t> </a:t>
            </a:r>
            <a:r>
              <a:rPr lang="en-US" dirty="0" err="1"/>
              <a:t>Облегченный</a:t>
            </a:r>
            <a:r>
              <a:rPr lang="en-US" dirty="0"/>
              <a:t> </a:t>
            </a:r>
            <a:r>
              <a:rPr lang="en-US" dirty="0" err="1"/>
              <a:t>поток</a:t>
            </a:r>
            <a:r>
              <a:rPr lang="en-US" dirty="0"/>
              <a:t> </a:t>
            </a:r>
            <a:r>
              <a:rPr lang="en-US" dirty="0" err="1"/>
              <a:t>исполнения</a:t>
            </a:r>
            <a:r>
              <a:rPr lang="en-US" dirty="0"/>
              <a:t> </a:t>
            </a:r>
            <a:r>
              <a:rPr lang="en-US" dirty="0" err="1"/>
              <a:t>кода</a:t>
            </a:r>
            <a:r>
              <a:rPr lang="en-US" dirty="0"/>
              <a:t>, </a:t>
            </a:r>
            <a:r>
              <a:rPr lang="en-US" dirty="0" err="1"/>
              <a:t>который</a:t>
            </a:r>
            <a:r>
              <a:rPr lang="en-US" dirty="0"/>
              <a:t> </a:t>
            </a:r>
            <a:r>
              <a:rPr lang="en-US" dirty="0" err="1"/>
              <a:t>может</a:t>
            </a:r>
            <a:r>
              <a:rPr lang="en-US" dirty="0"/>
              <a:t> </a:t>
            </a:r>
            <a:r>
              <a:rPr lang="en-US" dirty="0" err="1"/>
              <a:t>работать</a:t>
            </a:r>
            <a:r>
              <a:rPr lang="en-US" dirty="0"/>
              <a:t> </a:t>
            </a:r>
            <a:r>
              <a:rPr lang="en-US" dirty="0" err="1"/>
              <a:t>поверх</a:t>
            </a:r>
            <a:r>
              <a:rPr lang="en-US" dirty="0"/>
              <a:t> </a:t>
            </a:r>
            <a:r>
              <a:rPr lang="en-US" dirty="0" err="1"/>
              <a:t>основных</a:t>
            </a:r>
            <a:r>
              <a:rPr lang="en-US" dirty="0"/>
              <a:t> </a:t>
            </a:r>
            <a:r>
              <a:rPr lang="en-US" dirty="0" err="1"/>
              <a:t>потоков</a:t>
            </a:r>
            <a:r>
              <a:rPr lang="en-US" dirty="0"/>
              <a:t> </a:t>
            </a:r>
            <a:r>
              <a:rPr lang="en-US" dirty="0" err="1"/>
              <a:t>программы</a:t>
            </a:r>
            <a:r>
              <a:rPr lang="en-US" dirty="0"/>
              <a:t>.</a:t>
            </a:r>
            <a:endParaRPr lang="en-US" dirty="0">
              <a:cs typeface="Calibri"/>
            </a:endParaRPr>
          </a:p>
        </p:txBody>
      </p:sp>
      <p:sp>
        <p:nvSpPr>
          <p:cNvPr id="4" name="Номер слайда 3"/>
          <p:cNvSpPr>
            <a:spLocks noGrp="1"/>
          </p:cNvSpPr>
          <p:nvPr>
            <p:ph type="sldNum" sz="quarter" idx="5"/>
          </p:nvPr>
        </p:nvSpPr>
        <p:spPr/>
        <p:txBody>
          <a:bodyPr/>
          <a:lstStyle/>
          <a:p>
            <a:fld id="{386AEB79-C1D6-4320-806F-C9E25DB39C92}" type="slidenum">
              <a:t>7</a:t>
            </a:fld>
            <a:endParaRPr lang="ru-RU"/>
          </a:p>
        </p:txBody>
      </p:sp>
    </p:spTree>
    <p:extLst>
      <p:ext uri="{BB962C8B-B14F-4D97-AF65-F5344CB8AC3E}">
        <p14:creationId xmlns:p14="http://schemas.microsoft.com/office/powerpoint/2010/main" val="326428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Python – </a:t>
            </a:r>
            <a:r>
              <a:rPr lang="en-US" dirty="0" err="1"/>
              <a:t>высокоуровневый</a:t>
            </a:r>
            <a:r>
              <a:rPr lang="en-US" dirty="0"/>
              <a:t> </a:t>
            </a:r>
            <a:r>
              <a:rPr lang="en-US" dirty="0" err="1"/>
              <a:t>интерпретируемый</a:t>
            </a:r>
            <a:r>
              <a:rPr lang="en-US" dirty="0"/>
              <a:t> </a:t>
            </a:r>
            <a:r>
              <a:rPr lang="en-US" dirty="0" err="1"/>
              <a:t>мультипарадигменный</a:t>
            </a:r>
            <a:r>
              <a:rPr lang="en-US" dirty="0">
                <a:hlinkClick r:id="rId3"/>
              </a:rPr>
              <a:t>1</a:t>
            </a:r>
            <a:r>
              <a:rPr lang="en-US" dirty="0"/>
              <a:t> </a:t>
            </a:r>
            <a:r>
              <a:rPr lang="en-US" dirty="0" err="1"/>
              <a:t>язык</a:t>
            </a:r>
            <a:r>
              <a:rPr lang="en-US" dirty="0"/>
              <a:t> </a:t>
            </a:r>
            <a:r>
              <a:rPr lang="en-US" dirty="0" err="1"/>
              <a:t>программирования</a:t>
            </a:r>
            <a:r>
              <a:rPr lang="en-US" dirty="0"/>
              <a:t> </a:t>
            </a:r>
            <a:r>
              <a:rPr lang="en-US" dirty="0" err="1"/>
              <a:t>общего</a:t>
            </a:r>
            <a:r>
              <a:rPr lang="en-US" dirty="0"/>
              <a:t> </a:t>
            </a:r>
            <a:r>
              <a:rPr lang="en-US" dirty="0" err="1"/>
              <a:t>назначения</a:t>
            </a:r>
            <a:r>
              <a:rPr lang="en-US" dirty="0"/>
              <a:t> с </a:t>
            </a:r>
            <a:r>
              <a:rPr lang="en-US" dirty="0" err="1"/>
              <a:t>открытым</a:t>
            </a:r>
            <a:r>
              <a:rPr lang="en-US" dirty="0"/>
              <a:t> </a:t>
            </a:r>
            <a:r>
              <a:rPr lang="en-US" dirty="0" err="1"/>
              <a:t>исходным</a:t>
            </a:r>
            <a:r>
              <a:rPr lang="en-US" dirty="0"/>
              <a:t> </a:t>
            </a:r>
            <a:r>
              <a:rPr lang="en-US" dirty="0" err="1"/>
              <a:t>кодом</a:t>
            </a:r>
            <a:r>
              <a:rPr lang="en-US" dirty="0"/>
              <a:t>, </a:t>
            </a:r>
            <a:r>
              <a:rPr lang="en-US" dirty="0" err="1"/>
              <a:t>обладающий</a:t>
            </a:r>
            <a:r>
              <a:rPr lang="en-US" dirty="0"/>
              <a:t> </a:t>
            </a:r>
            <a:r>
              <a:rPr lang="en-US" dirty="0" err="1"/>
              <a:t>динамической</a:t>
            </a:r>
            <a:r>
              <a:rPr lang="en-US" dirty="0">
                <a:hlinkClick r:id="rId4"/>
              </a:rPr>
              <a:t>2</a:t>
            </a:r>
            <a:r>
              <a:rPr lang="en-US" dirty="0"/>
              <a:t> </a:t>
            </a:r>
            <a:r>
              <a:rPr lang="en-US" dirty="0" err="1"/>
              <a:t>строгой</a:t>
            </a:r>
            <a:r>
              <a:rPr lang="en-US" dirty="0"/>
              <a:t> </a:t>
            </a:r>
            <a:r>
              <a:rPr lang="en-US" dirty="0" err="1"/>
              <a:t>типизацией</a:t>
            </a:r>
            <a:r>
              <a:rPr lang="en-US" dirty="0"/>
              <a:t> и </a:t>
            </a:r>
            <a:r>
              <a:rPr lang="en-US" dirty="0" err="1"/>
              <a:t>автоматическим</a:t>
            </a:r>
            <a:r>
              <a:rPr lang="en-US" dirty="0"/>
              <a:t> </a:t>
            </a:r>
            <a:r>
              <a:rPr lang="en-US" dirty="0" err="1"/>
              <a:t>управлением</a:t>
            </a:r>
            <a:r>
              <a:rPr lang="en-US" dirty="0"/>
              <a:t> </a:t>
            </a:r>
            <a:r>
              <a:rPr lang="en-US" dirty="0" err="1"/>
              <a:t>памятью</a:t>
            </a:r>
            <a:r>
              <a:rPr lang="en-US" dirty="0"/>
              <a:t>.</a:t>
            </a:r>
            <a:endParaRPr lang="ru-RU" dirty="0"/>
          </a:p>
          <a:p>
            <a:r>
              <a:rPr lang="en-US" dirty="0" err="1"/>
              <a:t>Наиболее</a:t>
            </a:r>
            <a:r>
              <a:rPr lang="en-US" dirty="0"/>
              <a:t> </a:t>
            </a:r>
            <a:r>
              <a:rPr lang="en-US" dirty="0" err="1"/>
              <a:t>активно</a:t>
            </a:r>
            <a:r>
              <a:rPr lang="en-US" dirty="0"/>
              <a:t> </a:t>
            </a:r>
            <a:r>
              <a:rPr lang="en-US" dirty="0" err="1"/>
              <a:t>данный</a:t>
            </a:r>
            <a:r>
              <a:rPr lang="en-US" dirty="0"/>
              <a:t> </a:t>
            </a:r>
            <a:r>
              <a:rPr lang="en-US" dirty="0" err="1"/>
              <a:t>язык</a:t>
            </a:r>
            <a:r>
              <a:rPr lang="en-US" dirty="0"/>
              <a:t> </a:t>
            </a:r>
            <a:r>
              <a:rPr lang="en-US" dirty="0" err="1"/>
              <a:t>применяется</a:t>
            </a:r>
            <a:r>
              <a:rPr lang="en-US" dirty="0"/>
              <a:t> в </a:t>
            </a:r>
            <a:r>
              <a:rPr lang="en-US" dirty="0" err="1"/>
              <a:t>сферах</a:t>
            </a:r>
            <a:r>
              <a:rPr lang="en-US" dirty="0"/>
              <a:t> </a:t>
            </a:r>
            <a:r>
              <a:rPr lang="en-US" dirty="0" err="1"/>
              <a:t>машинного</a:t>
            </a:r>
            <a:r>
              <a:rPr lang="en-US" dirty="0"/>
              <a:t> </a:t>
            </a:r>
            <a:r>
              <a:rPr lang="en-US" dirty="0" err="1"/>
              <a:t>обучения</a:t>
            </a:r>
            <a:r>
              <a:rPr lang="en-US" dirty="0"/>
              <a:t>, DevOps</a:t>
            </a:r>
            <a:r>
              <a:rPr lang="en-US" dirty="0">
                <a:hlinkClick r:id="rId5"/>
              </a:rPr>
              <a:t>3</a:t>
            </a:r>
            <a:r>
              <a:rPr lang="en-US" dirty="0"/>
              <a:t> и </a:t>
            </a:r>
            <a:r>
              <a:rPr lang="en-US" dirty="0" err="1"/>
              <a:t>веб-разработки</a:t>
            </a:r>
            <a:r>
              <a:rPr lang="en-US" dirty="0" smtClean="0"/>
              <a:t>.</a:t>
            </a:r>
            <a:endParaRPr lang="ru-RU" dirty="0" smtClean="0"/>
          </a:p>
          <a:p>
            <a:endParaRPr lang="ru-RU" dirty="0"/>
          </a:p>
          <a:p>
            <a:r>
              <a:rPr lang="en-US" dirty="0" smtClean="0">
                <a:hlinkClick r:id="rId6"/>
              </a:rPr>
              <a:t>1</a:t>
            </a:r>
            <a:r>
              <a:rPr lang="en-US" dirty="0" smtClean="0"/>
              <a:t> </a:t>
            </a:r>
            <a:r>
              <a:rPr lang="en-US" dirty="0" err="1"/>
              <a:t>Язык</a:t>
            </a:r>
            <a:r>
              <a:rPr lang="en-US" dirty="0"/>
              <a:t> </a:t>
            </a:r>
            <a:r>
              <a:rPr lang="en-US" dirty="0" err="1"/>
              <a:t>программирования</a:t>
            </a:r>
            <a:r>
              <a:rPr lang="en-US" dirty="0"/>
              <a:t>, </a:t>
            </a:r>
            <a:r>
              <a:rPr lang="en-US" dirty="0" err="1"/>
              <a:t>поддерживающий</a:t>
            </a:r>
            <a:r>
              <a:rPr lang="en-US" dirty="0"/>
              <a:t> </a:t>
            </a:r>
            <a:r>
              <a:rPr lang="en-US" dirty="0" err="1"/>
              <a:t>несколько</a:t>
            </a:r>
            <a:r>
              <a:rPr lang="en-US" dirty="0"/>
              <a:t> </a:t>
            </a:r>
            <a:r>
              <a:rPr lang="en-US" dirty="0" err="1"/>
              <a:t>парадигм</a:t>
            </a:r>
            <a:r>
              <a:rPr lang="en-US" dirty="0"/>
              <a:t> </a:t>
            </a:r>
            <a:r>
              <a:rPr lang="en-US" dirty="0" err="1"/>
              <a:t>программирования</a:t>
            </a:r>
            <a:r>
              <a:rPr lang="en-US" dirty="0"/>
              <a:t>, </a:t>
            </a:r>
            <a:r>
              <a:rPr lang="en-US" dirty="0" err="1"/>
              <a:t>например</a:t>
            </a:r>
            <a:r>
              <a:rPr lang="en-US" dirty="0"/>
              <a:t>, </a:t>
            </a:r>
            <a:r>
              <a:rPr lang="en-US" dirty="0" err="1"/>
              <a:t>объектно-ориентированное</a:t>
            </a:r>
            <a:r>
              <a:rPr lang="en-US" dirty="0"/>
              <a:t> </a:t>
            </a:r>
            <a:r>
              <a:rPr lang="en-US" dirty="0" err="1"/>
              <a:t>программирование</a:t>
            </a:r>
            <a:r>
              <a:rPr lang="en-US" dirty="0"/>
              <a:t> </a:t>
            </a:r>
            <a:r>
              <a:rPr lang="en-US" dirty="0" err="1"/>
              <a:t>или</a:t>
            </a:r>
            <a:r>
              <a:rPr lang="en-US" dirty="0"/>
              <a:t> </a:t>
            </a:r>
            <a:r>
              <a:rPr lang="en-US" dirty="0" err="1"/>
              <a:t>процедурное</a:t>
            </a:r>
            <a:r>
              <a:rPr lang="en-US" dirty="0"/>
              <a:t>.</a:t>
            </a:r>
            <a:endParaRPr lang="ru-RU" dirty="0"/>
          </a:p>
          <a:p>
            <a:r>
              <a:rPr lang="en-US" dirty="0">
                <a:hlinkClick r:id="rId7"/>
              </a:rPr>
              <a:t>2</a:t>
            </a:r>
            <a:r>
              <a:rPr lang="en-US" dirty="0"/>
              <a:t> </a:t>
            </a:r>
            <a:r>
              <a:rPr lang="en-US" dirty="0" err="1"/>
              <a:t>Типизация</a:t>
            </a:r>
            <a:r>
              <a:rPr lang="en-US" dirty="0"/>
              <a:t>, </a:t>
            </a:r>
            <a:r>
              <a:rPr lang="en-US" dirty="0" err="1"/>
              <a:t>при</a:t>
            </a:r>
            <a:r>
              <a:rPr lang="en-US" dirty="0"/>
              <a:t> </a:t>
            </a:r>
            <a:r>
              <a:rPr lang="en-US" dirty="0" err="1"/>
              <a:t>которой</a:t>
            </a:r>
            <a:r>
              <a:rPr lang="en-US" dirty="0"/>
              <a:t> </a:t>
            </a:r>
            <a:r>
              <a:rPr lang="en-US" dirty="0" err="1"/>
              <a:t>все</a:t>
            </a:r>
            <a:r>
              <a:rPr lang="en-US" dirty="0"/>
              <a:t> </a:t>
            </a:r>
            <a:r>
              <a:rPr lang="en-US" dirty="0" err="1"/>
              <a:t>типы</a:t>
            </a:r>
            <a:r>
              <a:rPr lang="en-US" dirty="0"/>
              <a:t> </a:t>
            </a:r>
            <a:r>
              <a:rPr lang="en-US" dirty="0" err="1"/>
              <a:t>выясняются</a:t>
            </a:r>
            <a:r>
              <a:rPr lang="en-US" dirty="0"/>
              <a:t> </a:t>
            </a:r>
            <a:r>
              <a:rPr lang="en-US" dirty="0" err="1"/>
              <a:t>уже</a:t>
            </a:r>
            <a:r>
              <a:rPr lang="en-US" dirty="0"/>
              <a:t> </a:t>
            </a:r>
            <a:r>
              <a:rPr lang="en-US" dirty="0" err="1"/>
              <a:t>во</a:t>
            </a:r>
            <a:r>
              <a:rPr lang="en-US" dirty="0"/>
              <a:t> </a:t>
            </a:r>
            <a:r>
              <a:rPr lang="en-US" dirty="0" err="1"/>
              <a:t>время</a:t>
            </a:r>
            <a:r>
              <a:rPr lang="en-US" dirty="0"/>
              <a:t> </a:t>
            </a:r>
            <a:r>
              <a:rPr lang="en-US" dirty="0" err="1"/>
              <a:t>выполнения</a:t>
            </a:r>
            <a:r>
              <a:rPr lang="en-US" dirty="0"/>
              <a:t> </a:t>
            </a:r>
            <a:r>
              <a:rPr lang="en-US" dirty="0" err="1"/>
              <a:t>программы</a:t>
            </a:r>
            <a:r>
              <a:rPr lang="en-US" dirty="0"/>
              <a:t>.</a:t>
            </a:r>
            <a:endParaRPr lang="ru-RU" dirty="0"/>
          </a:p>
          <a:p>
            <a:r>
              <a:rPr lang="en-US" dirty="0">
                <a:hlinkClick r:id="rId8"/>
              </a:rPr>
              <a:t>3</a:t>
            </a:r>
            <a:r>
              <a:rPr lang="en-US" dirty="0"/>
              <a:t> </a:t>
            </a:r>
            <a:r>
              <a:rPr lang="en-US" dirty="0" err="1"/>
              <a:t>Методология</a:t>
            </a:r>
            <a:r>
              <a:rPr lang="en-US" dirty="0"/>
              <a:t> </a:t>
            </a:r>
            <a:r>
              <a:rPr lang="en-US" dirty="0" err="1"/>
              <a:t>автоматизации</a:t>
            </a:r>
            <a:r>
              <a:rPr lang="en-US" dirty="0"/>
              <a:t> </a:t>
            </a:r>
            <a:r>
              <a:rPr lang="en-US" dirty="0" err="1"/>
              <a:t>технологических</a:t>
            </a:r>
            <a:r>
              <a:rPr lang="en-US" dirty="0"/>
              <a:t> </a:t>
            </a:r>
            <a:r>
              <a:rPr lang="en-US" dirty="0" err="1"/>
              <a:t>процессов</a:t>
            </a:r>
            <a:r>
              <a:rPr lang="en-US" dirty="0"/>
              <a:t> </a:t>
            </a:r>
            <a:r>
              <a:rPr lang="en-US" dirty="0" err="1"/>
              <a:t>сборки</a:t>
            </a:r>
            <a:r>
              <a:rPr lang="en-US" dirty="0"/>
              <a:t>, </a:t>
            </a:r>
            <a:r>
              <a:rPr lang="en-US" dirty="0" err="1"/>
              <a:t>настройки</a:t>
            </a:r>
            <a:r>
              <a:rPr lang="en-US" dirty="0"/>
              <a:t> и </a:t>
            </a:r>
            <a:r>
              <a:rPr lang="en-US" dirty="0" err="1"/>
              <a:t>развёртывания</a:t>
            </a:r>
            <a:r>
              <a:rPr lang="en-US" dirty="0"/>
              <a:t> </a:t>
            </a:r>
            <a:r>
              <a:rPr lang="en-US" dirty="0" err="1"/>
              <a:t>программного</a:t>
            </a:r>
            <a:r>
              <a:rPr lang="en-US" dirty="0"/>
              <a:t> </a:t>
            </a:r>
            <a:r>
              <a:rPr lang="en-US" dirty="0" err="1"/>
              <a:t>обеспечения</a:t>
            </a:r>
            <a:r>
              <a:rPr lang="en-US" dirty="0"/>
              <a:t>.</a:t>
            </a:r>
            <a:endParaRPr lang="ru-RU" dirty="0"/>
          </a:p>
          <a:p>
            <a:endParaRPr lang="en-US" dirty="0">
              <a:cs typeface="Calibri"/>
            </a:endParaRPr>
          </a:p>
        </p:txBody>
      </p:sp>
      <p:sp>
        <p:nvSpPr>
          <p:cNvPr id="4" name="Номер слайда 3"/>
          <p:cNvSpPr>
            <a:spLocks noGrp="1"/>
          </p:cNvSpPr>
          <p:nvPr>
            <p:ph type="sldNum" sz="quarter" idx="5"/>
          </p:nvPr>
        </p:nvSpPr>
        <p:spPr/>
        <p:txBody>
          <a:bodyPr/>
          <a:lstStyle/>
          <a:p>
            <a:fld id="{386AEB79-C1D6-4320-806F-C9E25DB39C92}" type="slidenum">
              <a:t>8</a:t>
            </a:fld>
            <a:endParaRPr lang="ru-RU"/>
          </a:p>
        </p:txBody>
      </p:sp>
    </p:spTree>
    <p:extLst>
      <p:ext uri="{BB962C8B-B14F-4D97-AF65-F5344CB8AC3E}">
        <p14:creationId xmlns:p14="http://schemas.microsoft.com/office/powerpoint/2010/main" val="1852820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Основные</a:t>
            </a:r>
            <a:r>
              <a:rPr lang="en-US" dirty="0" smtClean="0"/>
              <a:t> </a:t>
            </a:r>
            <a:r>
              <a:rPr lang="en-US" dirty="0" err="1" smtClean="0"/>
              <a:t>преимущества</a:t>
            </a:r>
            <a:r>
              <a:rPr lang="en-US" dirty="0" smtClean="0"/>
              <a:t>:</a:t>
            </a:r>
            <a:endParaRPr lang="ru-RU" dirty="0" smtClean="0"/>
          </a:p>
          <a:p>
            <a:pPr marL="285750" indent="-285750">
              <a:buFont typeface="Arial"/>
              <a:buChar char="•"/>
            </a:pPr>
            <a:r>
              <a:rPr lang="en-US" dirty="0" err="1" smtClean="0"/>
              <a:t>Язык</a:t>
            </a:r>
            <a:r>
              <a:rPr lang="en-US" dirty="0" smtClean="0"/>
              <a:t> </a:t>
            </a:r>
            <a:r>
              <a:rPr lang="en-US" dirty="0" err="1" smtClean="0"/>
              <a:t>обладает</a:t>
            </a:r>
            <a:r>
              <a:rPr lang="en-US" dirty="0" smtClean="0"/>
              <a:t> </a:t>
            </a:r>
            <a:r>
              <a:rPr lang="en-US" dirty="0" err="1" smtClean="0"/>
              <a:t>простым</a:t>
            </a:r>
            <a:r>
              <a:rPr lang="en-US" dirty="0" smtClean="0"/>
              <a:t> </a:t>
            </a:r>
            <a:r>
              <a:rPr lang="en-US" dirty="0" err="1" smtClean="0"/>
              <a:t>минималистическим</a:t>
            </a:r>
            <a:r>
              <a:rPr lang="en-US" dirty="0" smtClean="0"/>
              <a:t> </a:t>
            </a:r>
            <a:r>
              <a:rPr lang="en-US" dirty="0" err="1" smtClean="0"/>
              <a:t>синтаксисом</a:t>
            </a:r>
            <a:r>
              <a:rPr lang="en-US" dirty="0" smtClean="0"/>
              <a:t>, </a:t>
            </a:r>
            <a:r>
              <a:rPr lang="en-US" dirty="0" err="1" smtClean="0"/>
              <a:t>что</a:t>
            </a:r>
            <a:r>
              <a:rPr lang="en-US" dirty="0" smtClean="0"/>
              <a:t> </a:t>
            </a:r>
            <a:r>
              <a:rPr lang="en-US" dirty="0" err="1" smtClean="0"/>
              <a:t>делает</a:t>
            </a:r>
            <a:r>
              <a:rPr lang="en-US" dirty="0" smtClean="0"/>
              <a:t> </a:t>
            </a:r>
            <a:r>
              <a:rPr lang="en-US" dirty="0" err="1" smtClean="0"/>
              <a:t>его</a:t>
            </a:r>
            <a:r>
              <a:rPr lang="en-US" dirty="0" smtClean="0"/>
              <a:t> </a:t>
            </a:r>
            <a:r>
              <a:rPr lang="en-US" dirty="0" err="1" smtClean="0"/>
              <a:t>простым</a:t>
            </a:r>
            <a:r>
              <a:rPr lang="en-US" dirty="0" smtClean="0"/>
              <a:t> в </a:t>
            </a:r>
            <a:r>
              <a:rPr lang="en-US" dirty="0" err="1" smtClean="0"/>
              <a:t>освоении</a:t>
            </a:r>
            <a:r>
              <a:rPr lang="en-US" dirty="0" smtClean="0"/>
              <a:t>.</a:t>
            </a:r>
            <a:endParaRPr lang="ru-RU" dirty="0" smtClean="0"/>
          </a:p>
          <a:p>
            <a:pPr marL="285750" indent="-285750">
              <a:buFont typeface="Arial"/>
              <a:buChar char="•"/>
            </a:pPr>
            <a:r>
              <a:rPr lang="en-US" dirty="0" err="1" smtClean="0"/>
              <a:t>Огромное</a:t>
            </a:r>
            <a:r>
              <a:rPr lang="en-US" dirty="0" smtClean="0"/>
              <a:t> </a:t>
            </a:r>
            <a:r>
              <a:rPr lang="en-US" dirty="0" err="1" smtClean="0"/>
              <a:t>количество</a:t>
            </a:r>
            <a:r>
              <a:rPr lang="en-US" dirty="0" smtClean="0"/>
              <a:t> </a:t>
            </a:r>
            <a:r>
              <a:rPr lang="en-US" dirty="0" err="1" smtClean="0"/>
              <a:t>всевозможных</a:t>
            </a:r>
            <a:r>
              <a:rPr lang="en-US" dirty="0" smtClean="0"/>
              <a:t> </a:t>
            </a:r>
            <a:r>
              <a:rPr lang="en-US" dirty="0" err="1" smtClean="0"/>
              <a:t>библиотек</a:t>
            </a:r>
            <a:r>
              <a:rPr lang="en-US" dirty="0" smtClean="0"/>
              <a:t>, </a:t>
            </a:r>
            <a:r>
              <a:rPr lang="en-US" dirty="0" err="1" smtClean="0"/>
              <a:t>начиная</a:t>
            </a:r>
            <a:r>
              <a:rPr lang="en-US" dirty="0" smtClean="0"/>
              <a:t> с </a:t>
            </a:r>
            <a:r>
              <a:rPr lang="en-US" dirty="0" err="1" smtClean="0"/>
              <a:t>библиотек</a:t>
            </a:r>
            <a:r>
              <a:rPr lang="en-US" dirty="0" smtClean="0"/>
              <a:t> </a:t>
            </a:r>
            <a:r>
              <a:rPr lang="en-US" dirty="0" err="1" smtClean="0"/>
              <a:t>для</a:t>
            </a:r>
            <a:r>
              <a:rPr lang="en-US" dirty="0" smtClean="0"/>
              <a:t> </a:t>
            </a:r>
            <a:r>
              <a:rPr lang="en-US" dirty="0" err="1" smtClean="0"/>
              <a:t>машинного</a:t>
            </a:r>
            <a:r>
              <a:rPr lang="en-US" dirty="0" smtClean="0"/>
              <a:t> </a:t>
            </a:r>
            <a:r>
              <a:rPr lang="en-US" dirty="0" err="1" smtClean="0"/>
              <a:t>обучения</a:t>
            </a:r>
            <a:r>
              <a:rPr lang="en-US" dirty="0" smtClean="0"/>
              <a:t> и </a:t>
            </a:r>
            <a:r>
              <a:rPr lang="en-US" dirty="0" err="1" smtClean="0"/>
              <a:t>заканчивая</a:t>
            </a:r>
            <a:r>
              <a:rPr lang="en-US" dirty="0" smtClean="0"/>
              <a:t> </a:t>
            </a:r>
            <a:r>
              <a:rPr lang="en-US" dirty="0" err="1" smtClean="0"/>
              <a:t>библиотеками</a:t>
            </a:r>
            <a:r>
              <a:rPr lang="en-US" dirty="0" smtClean="0"/>
              <a:t> </a:t>
            </a:r>
            <a:r>
              <a:rPr lang="en-US" dirty="0" err="1" smtClean="0"/>
              <a:t>для</a:t>
            </a:r>
            <a:r>
              <a:rPr lang="en-US" dirty="0" smtClean="0"/>
              <a:t> </a:t>
            </a:r>
            <a:r>
              <a:rPr lang="en-US" dirty="0" err="1" smtClean="0"/>
              <a:t>написания</a:t>
            </a:r>
            <a:r>
              <a:rPr lang="en-US" dirty="0" smtClean="0"/>
              <a:t> </a:t>
            </a:r>
            <a:r>
              <a:rPr lang="en-US" dirty="0" err="1" smtClean="0"/>
              <a:t>веб</a:t>
            </a:r>
            <a:r>
              <a:rPr lang="en-US" dirty="0" smtClean="0"/>
              <a:t> </a:t>
            </a:r>
            <a:r>
              <a:rPr lang="en-US" dirty="0" err="1" smtClean="0"/>
              <a:t>или</a:t>
            </a:r>
            <a:r>
              <a:rPr lang="en-US" dirty="0" smtClean="0"/>
              <a:t> </a:t>
            </a:r>
            <a:r>
              <a:rPr lang="en-US" dirty="0" err="1" smtClean="0"/>
              <a:t>мобильных</a:t>
            </a:r>
            <a:r>
              <a:rPr lang="en-US" dirty="0" smtClean="0"/>
              <a:t> </a:t>
            </a:r>
            <a:r>
              <a:rPr lang="en-US" dirty="0" err="1" smtClean="0"/>
              <a:t>приложений</a:t>
            </a:r>
            <a:r>
              <a:rPr lang="en-US" dirty="0" smtClean="0"/>
              <a:t>.</a:t>
            </a:r>
            <a:endParaRPr lang="ru-RU" dirty="0" smtClean="0"/>
          </a:p>
          <a:p>
            <a:pPr marL="285750" indent="-285750">
              <a:buFont typeface="Arial"/>
              <a:buChar char="•"/>
            </a:pPr>
            <a:r>
              <a:rPr lang="en-US" dirty="0" smtClean="0"/>
              <a:t>Python </a:t>
            </a:r>
            <a:r>
              <a:rPr lang="en-US" dirty="0" err="1" smtClean="0"/>
              <a:t>позволяет</a:t>
            </a:r>
            <a:r>
              <a:rPr lang="en-US" dirty="0" smtClean="0"/>
              <a:t> </a:t>
            </a:r>
            <a:r>
              <a:rPr lang="en-US" dirty="0" err="1" smtClean="0"/>
              <a:t>быстро</a:t>
            </a:r>
            <a:r>
              <a:rPr lang="en-US" dirty="0" smtClean="0"/>
              <a:t> </a:t>
            </a:r>
            <a:r>
              <a:rPr lang="en-US" dirty="0" err="1" smtClean="0"/>
              <a:t>писать</a:t>
            </a:r>
            <a:r>
              <a:rPr lang="en-US" dirty="0" smtClean="0"/>
              <a:t> </a:t>
            </a:r>
            <a:r>
              <a:rPr lang="en-US" dirty="0" err="1" smtClean="0"/>
              <a:t>рабочий</a:t>
            </a:r>
            <a:r>
              <a:rPr lang="en-US" dirty="0" smtClean="0"/>
              <a:t> </a:t>
            </a:r>
            <a:r>
              <a:rPr lang="en-US" dirty="0" err="1" smtClean="0"/>
              <a:t>код</a:t>
            </a:r>
            <a:r>
              <a:rPr lang="en-US" dirty="0" smtClean="0"/>
              <a:t> с </a:t>
            </a:r>
            <a:r>
              <a:rPr lang="en-US" dirty="0" err="1" smtClean="0"/>
              <a:t>необходимым</a:t>
            </a:r>
            <a:r>
              <a:rPr lang="en-US" dirty="0" smtClean="0"/>
              <a:t> </a:t>
            </a:r>
            <a:r>
              <a:rPr lang="en-US" dirty="0" err="1" smtClean="0"/>
              <a:t>функционалом</a:t>
            </a:r>
            <a:r>
              <a:rPr lang="en-US" dirty="0" smtClean="0"/>
              <a:t>, </a:t>
            </a:r>
            <a:r>
              <a:rPr lang="en-US" dirty="0" err="1" smtClean="0"/>
              <a:t>что</a:t>
            </a:r>
            <a:r>
              <a:rPr lang="en-US" dirty="0" smtClean="0"/>
              <a:t> </a:t>
            </a:r>
            <a:r>
              <a:rPr lang="en-US" dirty="0" err="1" smtClean="0"/>
              <a:t>особенно</a:t>
            </a:r>
            <a:r>
              <a:rPr lang="en-US" dirty="0" smtClean="0"/>
              <a:t> </a:t>
            </a:r>
            <a:r>
              <a:rPr lang="en-US" dirty="0" err="1" smtClean="0"/>
              <a:t>полезно</a:t>
            </a:r>
            <a:r>
              <a:rPr lang="en-US" dirty="0" smtClean="0"/>
              <a:t> </a:t>
            </a:r>
            <a:r>
              <a:rPr lang="en-US" dirty="0" err="1" smtClean="0"/>
              <a:t>при</a:t>
            </a:r>
            <a:r>
              <a:rPr lang="en-US" dirty="0" smtClean="0"/>
              <a:t> </a:t>
            </a:r>
            <a:r>
              <a:rPr lang="en-US" dirty="0" err="1" smtClean="0"/>
              <a:t>работе</a:t>
            </a:r>
            <a:r>
              <a:rPr lang="en-US" dirty="0" smtClean="0"/>
              <a:t> </a:t>
            </a:r>
            <a:r>
              <a:rPr lang="en-US" dirty="0" err="1" smtClean="0"/>
              <a:t>со</a:t>
            </a:r>
            <a:r>
              <a:rPr lang="en-US" dirty="0" smtClean="0"/>
              <a:t> </a:t>
            </a:r>
            <a:r>
              <a:rPr lang="en-US" dirty="0" err="1" smtClean="0"/>
              <a:t>строгими</a:t>
            </a:r>
            <a:r>
              <a:rPr lang="en-US" dirty="0" smtClean="0"/>
              <a:t> </a:t>
            </a:r>
            <a:r>
              <a:rPr lang="en-US" dirty="0" err="1" smtClean="0"/>
              <a:t>временными</a:t>
            </a:r>
            <a:r>
              <a:rPr lang="en-US" dirty="0" smtClean="0"/>
              <a:t> </a:t>
            </a:r>
            <a:r>
              <a:rPr lang="en-US" dirty="0" err="1" smtClean="0"/>
              <a:t>ограничениями</a:t>
            </a:r>
            <a:r>
              <a:rPr lang="en-US" dirty="0" smtClean="0"/>
              <a:t>.</a:t>
            </a:r>
            <a:endParaRPr lang="ru-RU" dirty="0" smtClean="0"/>
          </a:p>
          <a:p>
            <a:r>
              <a:rPr lang="en-US" dirty="0" err="1" smtClean="0"/>
              <a:t>Главным</a:t>
            </a:r>
            <a:r>
              <a:rPr lang="en-US" dirty="0" smtClean="0"/>
              <a:t> </a:t>
            </a:r>
            <a:r>
              <a:rPr lang="en-US" dirty="0" err="1" smtClean="0"/>
              <a:t>же</a:t>
            </a:r>
            <a:r>
              <a:rPr lang="en-US" dirty="0" smtClean="0"/>
              <a:t> </a:t>
            </a:r>
            <a:r>
              <a:rPr lang="en-US" dirty="0" err="1" smtClean="0"/>
              <a:t>недостатком</a:t>
            </a:r>
            <a:r>
              <a:rPr lang="en-US" dirty="0" smtClean="0"/>
              <a:t> </a:t>
            </a:r>
            <a:r>
              <a:rPr lang="en-US" dirty="0" err="1" smtClean="0"/>
              <a:t>языка</a:t>
            </a:r>
            <a:r>
              <a:rPr lang="en-US" dirty="0" smtClean="0"/>
              <a:t> Python </a:t>
            </a:r>
            <a:r>
              <a:rPr lang="en-US" dirty="0" err="1" smtClean="0"/>
              <a:t>является</a:t>
            </a:r>
            <a:r>
              <a:rPr lang="en-US" dirty="0" smtClean="0"/>
              <a:t> </a:t>
            </a:r>
            <a:r>
              <a:rPr lang="en-US" dirty="0" err="1" smtClean="0"/>
              <a:t>низкая</a:t>
            </a:r>
            <a:r>
              <a:rPr lang="en-US" dirty="0" smtClean="0"/>
              <a:t> </a:t>
            </a:r>
            <a:r>
              <a:rPr lang="en-US" dirty="0" err="1" smtClean="0"/>
              <a:t>скорость</a:t>
            </a:r>
            <a:r>
              <a:rPr lang="en-US" dirty="0" smtClean="0"/>
              <a:t> </a:t>
            </a:r>
            <a:r>
              <a:rPr lang="en-US" dirty="0" err="1" smtClean="0"/>
              <a:t>работы</a:t>
            </a:r>
            <a:r>
              <a:rPr lang="en-US" dirty="0" smtClean="0"/>
              <a:t> и </a:t>
            </a:r>
            <a:r>
              <a:rPr lang="en-US" dirty="0" err="1" smtClean="0"/>
              <a:t>более</a:t>
            </a:r>
            <a:r>
              <a:rPr lang="en-US" dirty="0" smtClean="0"/>
              <a:t> </a:t>
            </a:r>
            <a:r>
              <a:rPr lang="en-US" dirty="0" err="1" smtClean="0"/>
              <a:t>высокое</a:t>
            </a:r>
            <a:r>
              <a:rPr lang="en-US" dirty="0" smtClean="0"/>
              <a:t> </a:t>
            </a:r>
            <a:r>
              <a:rPr lang="en-US" dirty="0" err="1" smtClean="0"/>
              <a:t>потребление</a:t>
            </a:r>
            <a:r>
              <a:rPr lang="en-US" dirty="0" smtClean="0"/>
              <a:t> </a:t>
            </a:r>
            <a:r>
              <a:rPr lang="en-US" dirty="0" err="1" smtClean="0"/>
              <a:t>памяти</a:t>
            </a:r>
            <a:r>
              <a:rPr lang="en-US" dirty="0" smtClean="0"/>
              <a:t> </a:t>
            </a:r>
            <a:r>
              <a:rPr lang="en-US" dirty="0" err="1" smtClean="0"/>
              <a:t>написанных</a:t>
            </a:r>
            <a:r>
              <a:rPr lang="en-US" dirty="0" smtClean="0"/>
              <a:t> </a:t>
            </a:r>
            <a:r>
              <a:rPr lang="en-US" dirty="0" err="1" smtClean="0"/>
              <a:t>на</a:t>
            </a:r>
            <a:r>
              <a:rPr lang="en-US" dirty="0" smtClean="0"/>
              <a:t> </a:t>
            </a:r>
            <a:r>
              <a:rPr lang="en-US" dirty="0" err="1" smtClean="0"/>
              <a:t>нём</a:t>
            </a:r>
            <a:r>
              <a:rPr lang="en-US" dirty="0" smtClean="0"/>
              <a:t> </a:t>
            </a:r>
            <a:r>
              <a:rPr lang="en-US" dirty="0" err="1" smtClean="0"/>
              <a:t>программ</a:t>
            </a:r>
            <a:r>
              <a:rPr lang="en-US" dirty="0" smtClean="0"/>
              <a:t> </a:t>
            </a:r>
            <a:r>
              <a:rPr lang="en-US" dirty="0" err="1" smtClean="0"/>
              <a:t>по</a:t>
            </a:r>
            <a:r>
              <a:rPr lang="en-US" dirty="0" smtClean="0"/>
              <a:t> </a:t>
            </a:r>
            <a:r>
              <a:rPr lang="en-US" dirty="0" err="1" smtClean="0"/>
              <a:t>сравнению</a:t>
            </a:r>
            <a:r>
              <a:rPr lang="en-US" dirty="0" smtClean="0"/>
              <a:t> с </a:t>
            </a:r>
            <a:r>
              <a:rPr lang="en-US" dirty="0" err="1" smtClean="0"/>
              <a:t>аналогичным</a:t>
            </a:r>
            <a:r>
              <a:rPr lang="en-US" dirty="0" smtClean="0"/>
              <a:t> </a:t>
            </a:r>
            <a:r>
              <a:rPr lang="en-US" dirty="0" err="1" smtClean="0"/>
              <a:t>кодом</a:t>
            </a:r>
            <a:r>
              <a:rPr lang="en-US" dirty="0" smtClean="0"/>
              <a:t>, </a:t>
            </a:r>
            <a:r>
              <a:rPr lang="en-US" dirty="0" err="1" smtClean="0"/>
              <a:t>написанным</a:t>
            </a:r>
            <a:r>
              <a:rPr lang="en-US" dirty="0" smtClean="0"/>
              <a:t> </a:t>
            </a:r>
            <a:r>
              <a:rPr lang="en-US" dirty="0" err="1" smtClean="0"/>
              <a:t>на</a:t>
            </a:r>
            <a:r>
              <a:rPr lang="en-US" dirty="0" smtClean="0"/>
              <a:t> </a:t>
            </a:r>
            <a:r>
              <a:rPr lang="en-US" dirty="0" err="1" smtClean="0"/>
              <a:t>компилируемых</a:t>
            </a:r>
            <a:r>
              <a:rPr lang="en-US" dirty="0" smtClean="0"/>
              <a:t> </a:t>
            </a:r>
            <a:r>
              <a:rPr lang="en-US" dirty="0" err="1" smtClean="0"/>
              <a:t>языках</a:t>
            </a:r>
            <a:r>
              <a:rPr lang="en-US" dirty="0" smtClean="0"/>
              <a:t>.</a:t>
            </a:r>
            <a:endParaRPr lang="ru-RU" dirty="0" smtClean="0"/>
          </a:p>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9</a:t>
            </a:fld>
            <a:endParaRPr lang="ru-RU"/>
          </a:p>
        </p:txBody>
      </p:sp>
    </p:spTree>
    <p:extLst>
      <p:ext uri="{BB962C8B-B14F-4D97-AF65-F5344CB8AC3E}">
        <p14:creationId xmlns:p14="http://schemas.microsoft.com/office/powerpoint/2010/main" val="325710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i="1" dirty="0"/>
              <a:t>Golang </a:t>
            </a:r>
            <a:r>
              <a:rPr lang="en-US" dirty="0" err="1"/>
              <a:t>или</a:t>
            </a:r>
            <a:r>
              <a:rPr lang="en-US" dirty="0"/>
              <a:t> </a:t>
            </a:r>
            <a:r>
              <a:rPr lang="en-US" dirty="0" err="1"/>
              <a:t>просто</a:t>
            </a:r>
            <a:r>
              <a:rPr lang="en-US" dirty="0"/>
              <a:t> </a:t>
            </a:r>
            <a:r>
              <a:rPr lang="en-US" i="1" dirty="0"/>
              <a:t>Go</a:t>
            </a:r>
            <a:r>
              <a:rPr lang="en-US" dirty="0"/>
              <a:t> - </a:t>
            </a:r>
            <a:r>
              <a:rPr lang="en-US" dirty="0" err="1"/>
              <a:t>компилируемый</a:t>
            </a:r>
            <a:r>
              <a:rPr lang="en-US" dirty="0"/>
              <a:t> </a:t>
            </a:r>
            <a:r>
              <a:rPr lang="en-US" dirty="0" err="1"/>
              <a:t>многопоточный</a:t>
            </a:r>
            <a:r>
              <a:rPr lang="en-US" dirty="0"/>
              <a:t> </a:t>
            </a:r>
            <a:r>
              <a:rPr lang="en-US" dirty="0" err="1"/>
              <a:t>язык</a:t>
            </a:r>
            <a:r>
              <a:rPr lang="en-US" dirty="0"/>
              <a:t> </a:t>
            </a:r>
            <a:r>
              <a:rPr lang="en-US" dirty="0" err="1"/>
              <a:t>программирования</a:t>
            </a:r>
            <a:r>
              <a:rPr lang="en-US" dirty="0"/>
              <a:t>, </a:t>
            </a:r>
            <a:r>
              <a:rPr lang="en-US" dirty="0" err="1"/>
              <a:t>разработанный</a:t>
            </a:r>
            <a:r>
              <a:rPr lang="en-US" dirty="0"/>
              <a:t> </a:t>
            </a:r>
            <a:r>
              <a:rPr lang="en-US" dirty="0" err="1"/>
              <a:t>внутри</a:t>
            </a:r>
            <a:r>
              <a:rPr lang="en-US" dirty="0"/>
              <a:t> </a:t>
            </a:r>
            <a:r>
              <a:rPr lang="en-US" dirty="0" err="1"/>
              <a:t>компании</a:t>
            </a:r>
            <a:r>
              <a:rPr lang="en-US" dirty="0"/>
              <a:t> Google. Go </a:t>
            </a:r>
            <a:r>
              <a:rPr lang="en-US" dirty="0" err="1"/>
              <a:t>позволяет</a:t>
            </a:r>
            <a:r>
              <a:rPr lang="en-US" dirty="0"/>
              <a:t> </a:t>
            </a:r>
            <a:r>
              <a:rPr lang="en-US" dirty="0" err="1"/>
              <a:t>создавать</a:t>
            </a:r>
            <a:r>
              <a:rPr lang="en-US" dirty="0"/>
              <a:t> </a:t>
            </a:r>
            <a:r>
              <a:rPr lang="en-US" dirty="0" err="1"/>
              <a:t>высокоэффективные</a:t>
            </a:r>
            <a:r>
              <a:rPr lang="en-US" dirty="0"/>
              <a:t> </a:t>
            </a:r>
            <a:r>
              <a:rPr lang="en-US" dirty="0" err="1"/>
              <a:t>программы</a:t>
            </a:r>
            <a:r>
              <a:rPr lang="en-US" dirty="0"/>
              <a:t>, </a:t>
            </a:r>
            <a:r>
              <a:rPr lang="en-US" dirty="0" err="1"/>
              <a:t>исполняющиеся</a:t>
            </a:r>
            <a:r>
              <a:rPr lang="en-US" dirty="0"/>
              <a:t> </a:t>
            </a:r>
            <a:r>
              <a:rPr lang="en-US" dirty="0" err="1"/>
              <a:t>на</a:t>
            </a:r>
            <a:r>
              <a:rPr lang="en-US" dirty="0"/>
              <a:t> </a:t>
            </a:r>
            <a:r>
              <a:rPr lang="en-US" dirty="0" err="1"/>
              <a:t>современных</a:t>
            </a:r>
            <a:r>
              <a:rPr lang="en-US" dirty="0"/>
              <a:t> </a:t>
            </a:r>
            <a:r>
              <a:rPr lang="en-US" dirty="0" err="1"/>
              <a:t>распределённых</a:t>
            </a:r>
            <a:r>
              <a:rPr lang="en-US" dirty="0"/>
              <a:t> </a:t>
            </a:r>
            <a:r>
              <a:rPr lang="en-US" dirty="0" err="1"/>
              <a:t>системах</a:t>
            </a:r>
            <a:r>
              <a:rPr lang="en-US" dirty="0"/>
              <a:t> и </a:t>
            </a:r>
            <a:r>
              <a:rPr lang="en-US" dirty="0" err="1"/>
              <a:t>многоядерных</a:t>
            </a:r>
            <a:r>
              <a:rPr lang="en-US" dirty="0"/>
              <a:t> </a:t>
            </a:r>
            <a:r>
              <a:rPr lang="en-US" dirty="0" err="1"/>
              <a:t>процессорах</a:t>
            </a:r>
            <a:r>
              <a:rPr lang="en-US" dirty="0"/>
              <a:t>. </a:t>
            </a:r>
            <a:r>
              <a:rPr lang="en-US" dirty="0" err="1"/>
              <a:t>Этот</a:t>
            </a:r>
            <a:r>
              <a:rPr lang="en-US" dirty="0"/>
              <a:t> </a:t>
            </a:r>
            <a:r>
              <a:rPr lang="en-US" dirty="0" err="1"/>
              <a:t>язык</a:t>
            </a:r>
            <a:r>
              <a:rPr lang="en-US" dirty="0"/>
              <a:t> </a:t>
            </a:r>
            <a:r>
              <a:rPr lang="en-US" dirty="0" err="1"/>
              <a:t>обладает</a:t>
            </a:r>
            <a:r>
              <a:rPr lang="en-US" dirty="0"/>
              <a:t> </a:t>
            </a:r>
            <a:r>
              <a:rPr lang="en-US" dirty="0" err="1"/>
              <a:t>строгой</a:t>
            </a:r>
            <a:r>
              <a:rPr lang="en-US" dirty="0"/>
              <a:t> </a:t>
            </a:r>
            <a:r>
              <a:rPr lang="en-US" dirty="0" err="1"/>
              <a:t>статической</a:t>
            </a:r>
            <a:r>
              <a:rPr lang="en-US" dirty="0"/>
              <a:t> </a:t>
            </a:r>
            <a:r>
              <a:rPr lang="en-US" dirty="0" err="1"/>
              <a:t>типизацией</a:t>
            </a:r>
            <a:r>
              <a:rPr lang="en-US" dirty="0"/>
              <a:t>, </a:t>
            </a:r>
            <a:r>
              <a:rPr lang="en-US" dirty="0" err="1"/>
              <a:t>имеет</a:t>
            </a:r>
            <a:r>
              <a:rPr lang="en-US" dirty="0"/>
              <a:t> </a:t>
            </a:r>
            <a:r>
              <a:rPr lang="en-US" dirty="0" err="1"/>
              <a:t>достаточно</a:t>
            </a:r>
            <a:r>
              <a:rPr lang="en-US" dirty="0"/>
              <a:t> </a:t>
            </a:r>
            <a:r>
              <a:rPr lang="en-US" dirty="0" err="1"/>
              <a:t>простой</a:t>
            </a:r>
            <a:r>
              <a:rPr lang="en-US" dirty="0"/>
              <a:t> </a:t>
            </a:r>
            <a:r>
              <a:rPr lang="en-US" dirty="0" err="1"/>
              <a:t>синтаксис</a:t>
            </a:r>
            <a:r>
              <a:rPr lang="en-US" dirty="0"/>
              <a:t>, </a:t>
            </a:r>
            <a:r>
              <a:rPr lang="en-US" dirty="0" err="1"/>
              <a:t>основанный</a:t>
            </a:r>
            <a:r>
              <a:rPr lang="en-US" dirty="0"/>
              <a:t> </a:t>
            </a:r>
            <a:r>
              <a:rPr lang="en-US" dirty="0" err="1"/>
              <a:t>на</a:t>
            </a:r>
            <a:r>
              <a:rPr lang="en-US" dirty="0"/>
              <a:t> </a:t>
            </a:r>
            <a:r>
              <a:rPr lang="en-US" i="1" dirty="0"/>
              <a:t>C</a:t>
            </a:r>
            <a:r>
              <a:rPr lang="en-US" dirty="0"/>
              <a:t>, </a:t>
            </a:r>
            <a:r>
              <a:rPr lang="en-US" dirty="0" err="1"/>
              <a:t>но</a:t>
            </a:r>
            <a:r>
              <a:rPr lang="en-US" dirty="0"/>
              <a:t> </a:t>
            </a:r>
            <a:r>
              <a:rPr lang="en-US" dirty="0" err="1"/>
              <a:t>существенно</a:t>
            </a:r>
            <a:r>
              <a:rPr lang="en-US" dirty="0"/>
              <a:t> </a:t>
            </a:r>
            <a:r>
              <a:rPr lang="en-US" dirty="0" err="1"/>
              <a:t>доработанный</a:t>
            </a:r>
            <a:r>
              <a:rPr lang="en-US" dirty="0"/>
              <a:t>, с </a:t>
            </a:r>
            <a:r>
              <a:rPr lang="en-US" dirty="0" err="1"/>
              <a:t>большим</a:t>
            </a:r>
            <a:r>
              <a:rPr lang="en-US" dirty="0"/>
              <a:t> </a:t>
            </a:r>
            <a:r>
              <a:rPr lang="en-US" dirty="0" err="1"/>
              <a:t>количеством</a:t>
            </a:r>
            <a:r>
              <a:rPr lang="en-US" dirty="0"/>
              <a:t> </a:t>
            </a:r>
            <a:r>
              <a:rPr lang="en-US" dirty="0" err="1"/>
              <a:t>синтаксического</a:t>
            </a:r>
            <a:r>
              <a:rPr lang="en-US" dirty="0"/>
              <a:t> сахара</a:t>
            </a:r>
            <a:r>
              <a:rPr lang="en-US" dirty="0">
                <a:hlinkClick r:id="rId3"/>
              </a:rPr>
              <a:t>1</a:t>
            </a:r>
            <a:r>
              <a:rPr lang="en-US" dirty="0" smtClean="0"/>
              <a:t>.</a:t>
            </a:r>
          </a:p>
          <a:p>
            <a:r>
              <a:rPr lang="en-US" dirty="0" smtClean="0">
                <a:hlinkClick r:id="rId4"/>
              </a:rPr>
              <a:t>1</a:t>
            </a:r>
            <a:r>
              <a:rPr lang="en-US" dirty="0" smtClean="0"/>
              <a:t> </a:t>
            </a:r>
            <a:r>
              <a:rPr lang="en-US" dirty="0" err="1" smtClean="0"/>
              <a:t>Синтаксические</a:t>
            </a:r>
            <a:r>
              <a:rPr lang="en-US" dirty="0" smtClean="0"/>
              <a:t> </a:t>
            </a:r>
            <a:r>
              <a:rPr lang="en-US" dirty="0" err="1" smtClean="0"/>
              <a:t>возможности</a:t>
            </a:r>
            <a:r>
              <a:rPr lang="en-US" dirty="0" smtClean="0"/>
              <a:t>, </a:t>
            </a:r>
            <a:r>
              <a:rPr lang="en-US" dirty="0" err="1" smtClean="0"/>
              <a:t>применение</a:t>
            </a:r>
            <a:r>
              <a:rPr lang="en-US" dirty="0" smtClean="0"/>
              <a:t> </a:t>
            </a:r>
            <a:r>
              <a:rPr lang="en-US" dirty="0" err="1" smtClean="0"/>
              <a:t>которых</a:t>
            </a:r>
            <a:r>
              <a:rPr lang="en-US" dirty="0" smtClean="0"/>
              <a:t> </a:t>
            </a:r>
            <a:r>
              <a:rPr lang="en-US" dirty="0" err="1" smtClean="0"/>
              <a:t>не</a:t>
            </a:r>
            <a:r>
              <a:rPr lang="en-US" dirty="0" smtClean="0"/>
              <a:t> </a:t>
            </a:r>
            <a:r>
              <a:rPr lang="en-US" dirty="0" err="1" smtClean="0"/>
              <a:t>влияет</a:t>
            </a:r>
            <a:r>
              <a:rPr lang="en-US" dirty="0" smtClean="0"/>
              <a:t> </a:t>
            </a:r>
            <a:r>
              <a:rPr lang="en-US" dirty="0" err="1" smtClean="0"/>
              <a:t>на</a:t>
            </a:r>
            <a:r>
              <a:rPr lang="en-US" dirty="0" smtClean="0"/>
              <a:t> </a:t>
            </a:r>
            <a:r>
              <a:rPr lang="en-US" dirty="0" err="1" smtClean="0"/>
              <a:t>поведение</a:t>
            </a:r>
            <a:r>
              <a:rPr lang="en-US" dirty="0" smtClean="0"/>
              <a:t> </a:t>
            </a:r>
            <a:r>
              <a:rPr lang="en-US" dirty="0" err="1" smtClean="0"/>
              <a:t>программы</a:t>
            </a:r>
            <a:r>
              <a:rPr lang="en-US" dirty="0" smtClean="0"/>
              <a:t>, </a:t>
            </a:r>
            <a:r>
              <a:rPr lang="en-US" dirty="0" err="1" smtClean="0"/>
              <a:t>но</a:t>
            </a:r>
            <a:r>
              <a:rPr lang="en-US" dirty="0" smtClean="0"/>
              <a:t> </a:t>
            </a:r>
            <a:r>
              <a:rPr lang="en-US" dirty="0" err="1" smtClean="0"/>
              <a:t>делает</a:t>
            </a:r>
            <a:r>
              <a:rPr lang="en-US" dirty="0" smtClean="0"/>
              <a:t> </a:t>
            </a:r>
            <a:r>
              <a:rPr lang="en-US" dirty="0" err="1" smtClean="0"/>
              <a:t>использование</a:t>
            </a:r>
            <a:r>
              <a:rPr lang="en-US" dirty="0" smtClean="0"/>
              <a:t> </a:t>
            </a:r>
            <a:r>
              <a:rPr lang="en-US" dirty="0" err="1" smtClean="0"/>
              <a:t>языка</a:t>
            </a:r>
            <a:r>
              <a:rPr lang="en-US" dirty="0" smtClean="0"/>
              <a:t> </a:t>
            </a:r>
            <a:r>
              <a:rPr lang="en-US" dirty="0" err="1" smtClean="0"/>
              <a:t>более</a:t>
            </a:r>
            <a:r>
              <a:rPr lang="en-US" dirty="0" smtClean="0"/>
              <a:t> </a:t>
            </a:r>
            <a:r>
              <a:rPr lang="en-US" dirty="0" err="1" smtClean="0"/>
              <a:t>удобным</a:t>
            </a:r>
            <a:r>
              <a:rPr lang="en-US" dirty="0" smtClean="0"/>
              <a:t> </a:t>
            </a:r>
            <a:r>
              <a:rPr lang="en-US" dirty="0" err="1" smtClean="0"/>
              <a:t>для</a:t>
            </a:r>
            <a:r>
              <a:rPr lang="en-US" dirty="0" smtClean="0"/>
              <a:t> </a:t>
            </a:r>
            <a:r>
              <a:rPr lang="en-US" dirty="0" err="1" smtClean="0"/>
              <a:t>человека</a:t>
            </a:r>
            <a:r>
              <a:rPr lang="en-US" dirty="0" smtClean="0"/>
              <a:t>.</a:t>
            </a:r>
            <a:endParaRPr lang="ru-RU" dirty="0" smtClean="0"/>
          </a:p>
          <a:p>
            <a:endParaRPr lang="en-US" dirty="0">
              <a:cs typeface="Calibri"/>
            </a:endParaRPr>
          </a:p>
        </p:txBody>
      </p:sp>
      <p:sp>
        <p:nvSpPr>
          <p:cNvPr id="4" name="Номер слайда 3"/>
          <p:cNvSpPr>
            <a:spLocks noGrp="1"/>
          </p:cNvSpPr>
          <p:nvPr>
            <p:ph type="sldNum" sz="quarter" idx="5"/>
          </p:nvPr>
        </p:nvSpPr>
        <p:spPr/>
        <p:txBody>
          <a:bodyPr/>
          <a:lstStyle/>
          <a:p>
            <a:fld id="{386AEB79-C1D6-4320-806F-C9E25DB39C92}" type="slidenum">
              <a:t>10</a:t>
            </a:fld>
            <a:endParaRPr lang="ru-RU"/>
          </a:p>
        </p:txBody>
      </p:sp>
    </p:spTree>
    <p:extLst>
      <p:ext uri="{BB962C8B-B14F-4D97-AF65-F5344CB8AC3E}">
        <p14:creationId xmlns:p14="http://schemas.microsoft.com/office/powerpoint/2010/main" val="2391137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Ключевые</a:t>
            </a:r>
            <a:r>
              <a:rPr lang="en-US" dirty="0" smtClean="0"/>
              <a:t> </a:t>
            </a:r>
            <a:r>
              <a:rPr lang="en-US" dirty="0" err="1" smtClean="0"/>
              <a:t>достоинства</a:t>
            </a:r>
            <a:r>
              <a:rPr lang="en-US" dirty="0" smtClean="0"/>
              <a:t> </a:t>
            </a:r>
            <a:r>
              <a:rPr lang="en-US" dirty="0" err="1" smtClean="0"/>
              <a:t>языка</a:t>
            </a:r>
            <a:r>
              <a:rPr lang="en-US" dirty="0" smtClean="0"/>
              <a:t>:</a:t>
            </a:r>
            <a:endParaRPr lang="ru-RU" dirty="0" smtClean="0"/>
          </a:p>
          <a:p>
            <a:pPr marL="285750" indent="-285750">
              <a:buFont typeface="Arial"/>
              <a:buChar char="•"/>
            </a:pPr>
            <a:r>
              <a:rPr lang="en-US" dirty="0" smtClean="0"/>
              <a:t>Go </a:t>
            </a:r>
            <a:r>
              <a:rPr lang="en-US" dirty="0" err="1" smtClean="0"/>
              <a:t>компилируется</a:t>
            </a:r>
            <a:r>
              <a:rPr lang="en-US" dirty="0" smtClean="0"/>
              <a:t> в </a:t>
            </a:r>
            <a:r>
              <a:rPr lang="en-US" dirty="0" err="1" smtClean="0"/>
              <a:t>один</a:t>
            </a:r>
            <a:r>
              <a:rPr lang="en-US" dirty="0" smtClean="0"/>
              <a:t> </a:t>
            </a:r>
            <a:r>
              <a:rPr lang="en-US" dirty="0" err="1" smtClean="0"/>
              <a:t>небольшой</a:t>
            </a:r>
            <a:r>
              <a:rPr lang="en-US" dirty="0" smtClean="0"/>
              <a:t> </a:t>
            </a:r>
            <a:r>
              <a:rPr lang="en-US" dirty="0" err="1" smtClean="0"/>
              <a:t>двоичный</a:t>
            </a:r>
            <a:r>
              <a:rPr lang="en-US" dirty="0" smtClean="0"/>
              <a:t> </a:t>
            </a:r>
            <a:r>
              <a:rPr lang="en-US" dirty="0" err="1" smtClean="0"/>
              <a:t>файл</a:t>
            </a:r>
            <a:r>
              <a:rPr lang="en-US" dirty="0" smtClean="0"/>
              <a:t> с </a:t>
            </a:r>
            <a:r>
              <a:rPr lang="en-US" dirty="0" err="1" smtClean="0"/>
              <a:t>нулевыми</a:t>
            </a:r>
            <a:r>
              <a:rPr lang="en-US" dirty="0" smtClean="0"/>
              <a:t> </a:t>
            </a:r>
            <a:r>
              <a:rPr lang="en-US" dirty="0" err="1" smtClean="0"/>
              <a:t>зависимостями</a:t>
            </a:r>
            <a:r>
              <a:rPr lang="en-US" dirty="0" smtClean="0"/>
              <a:t>, </a:t>
            </a:r>
            <a:r>
              <a:rPr lang="en-US" dirty="0" err="1" smtClean="0"/>
              <a:t>что</a:t>
            </a:r>
            <a:r>
              <a:rPr lang="en-US" dirty="0" smtClean="0"/>
              <a:t> </a:t>
            </a:r>
            <a:r>
              <a:rPr lang="en-US" dirty="0" err="1" smtClean="0"/>
              <a:t>делает</a:t>
            </a:r>
            <a:r>
              <a:rPr lang="en-US" dirty="0" smtClean="0"/>
              <a:t> </a:t>
            </a:r>
            <a:r>
              <a:rPr lang="en-US" dirty="0" err="1" smtClean="0"/>
              <a:t>его</a:t>
            </a:r>
            <a:r>
              <a:rPr lang="en-US" dirty="0" smtClean="0"/>
              <a:t> </a:t>
            </a:r>
            <a:r>
              <a:rPr lang="en-US" dirty="0" err="1" smtClean="0"/>
              <a:t>очень</a:t>
            </a:r>
            <a:r>
              <a:rPr lang="en-US" dirty="0" smtClean="0"/>
              <a:t> </a:t>
            </a:r>
            <a:r>
              <a:rPr lang="en-US" dirty="0" err="1" smtClean="0"/>
              <a:t>быстрым</a:t>
            </a:r>
            <a:r>
              <a:rPr lang="en-US" dirty="0" smtClean="0"/>
              <a:t> и </a:t>
            </a:r>
            <a:r>
              <a:rPr lang="en-US" dirty="0" err="1" smtClean="0"/>
              <a:t>обеспечивает</a:t>
            </a:r>
            <a:r>
              <a:rPr lang="en-US" dirty="0" smtClean="0"/>
              <a:t> кроссплатформенное</a:t>
            </a:r>
            <a:r>
              <a:rPr lang="en-US" dirty="0" smtClean="0">
                <a:hlinkClick r:id="rId3"/>
              </a:rPr>
              <a:t>2</a:t>
            </a:r>
            <a:r>
              <a:rPr lang="en-US" dirty="0" smtClean="0"/>
              <a:t> </a:t>
            </a:r>
            <a:r>
              <a:rPr lang="en-US" dirty="0" err="1" smtClean="0"/>
              <a:t>развертывание</a:t>
            </a:r>
            <a:r>
              <a:rPr lang="en-US" dirty="0" smtClean="0"/>
              <a:t>.</a:t>
            </a:r>
            <a:endParaRPr lang="ru-RU" dirty="0" smtClean="0"/>
          </a:p>
          <a:p>
            <a:pPr marL="285750" indent="-285750">
              <a:buFont typeface="Arial"/>
              <a:buChar char="•"/>
            </a:pPr>
            <a:r>
              <a:rPr lang="en-US" dirty="0" err="1" smtClean="0"/>
              <a:t>Скорость</a:t>
            </a:r>
            <a:r>
              <a:rPr lang="en-US" dirty="0" smtClean="0"/>
              <a:t> </a:t>
            </a:r>
            <a:r>
              <a:rPr lang="en-US" dirty="0" err="1" smtClean="0"/>
              <a:t>работы</a:t>
            </a:r>
            <a:r>
              <a:rPr lang="en-US" dirty="0" smtClean="0"/>
              <a:t> – </a:t>
            </a:r>
            <a:r>
              <a:rPr lang="en-US" dirty="0" err="1" smtClean="0"/>
              <a:t>модель</a:t>
            </a:r>
            <a:r>
              <a:rPr lang="en-US" dirty="0" smtClean="0"/>
              <a:t> </a:t>
            </a:r>
            <a:r>
              <a:rPr lang="en-US" dirty="0" err="1" smtClean="0"/>
              <a:t>параллельной</a:t>
            </a:r>
            <a:r>
              <a:rPr lang="en-US" dirty="0" smtClean="0"/>
              <a:t> </a:t>
            </a:r>
            <a:r>
              <a:rPr lang="en-US" dirty="0" err="1" smtClean="0"/>
              <a:t>работы</a:t>
            </a:r>
            <a:r>
              <a:rPr lang="en-US" dirty="0" smtClean="0"/>
              <a:t> и </a:t>
            </a:r>
            <a:r>
              <a:rPr lang="en-US" dirty="0" err="1" smtClean="0"/>
              <a:t>масштабируемости</a:t>
            </a:r>
            <a:r>
              <a:rPr lang="en-US" dirty="0" smtClean="0"/>
              <a:t> </a:t>
            </a:r>
            <a:r>
              <a:rPr lang="en-US" dirty="0" err="1" smtClean="0"/>
              <a:t>использования</a:t>
            </a:r>
            <a:r>
              <a:rPr lang="en-US" dirty="0" smtClean="0"/>
              <a:t> ЦПУ</a:t>
            </a:r>
            <a:r>
              <a:rPr lang="en-US" dirty="0" smtClean="0">
                <a:hlinkClick r:id="rId4"/>
              </a:rPr>
              <a:t>3</a:t>
            </a:r>
            <a:r>
              <a:rPr lang="en-US" dirty="0" smtClean="0"/>
              <a:t> </a:t>
            </a:r>
            <a:r>
              <a:rPr lang="en-US" dirty="0" err="1" smtClean="0"/>
              <a:t>позволяет</a:t>
            </a:r>
            <a:r>
              <a:rPr lang="en-US" dirty="0" smtClean="0"/>
              <a:t> Go </a:t>
            </a:r>
            <a:r>
              <a:rPr lang="en-US" dirty="0" err="1" smtClean="0"/>
              <a:t>получить</a:t>
            </a:r>
            <a:r>
              <a:rPr lang="en-US" dirty="0" smtClean="0"/>
              <a:t> </a:t>
            </a:r>
            <a:r>
              <a:rPr lang="en-US" dirty="0" err="1" smtClean="0"/>
              <a:t>хорошую</a:t>
            </a:r>
            <a:r>
              <a:rPr lang="en-US" dirty="0" smtClean="0"/>
              <a:t> </a:t>
            </a:r>
            <a:r>
              <a:rPr lang="en-US" dirty="0" err="1" smtClean="0"/>
              <a:t>скорость</a:t>
            </a:r>
            <a:r>
              <a:rPr lang="en-US" dirty="0" smtClean="0"/>
              <a:t> </a:t>
            </a:r>
            <a:r>
              <a:rPr lang="en-US" dirty="0" err="1" smtClean="0"/>
              <a:t>работы</a:t>
            </a:r>
            <a:r>
              <a:rPr lang="en-US" dirty="0" smtClean="0"/>
              <a:t>, </a:t>
            </a:r>
            <a:r>
              <a:rPr lang="en-US" dirty="0" err="1" smtClean="0"/>
              <a:t>особенно</a:t>
            </a:r>
            <a:r>
              <a:rPr lang="en-US" dirty="0" smtClean="0"/>
              <a:t> </a:t>
            </a:r>
            <a:r>
              <a:rPr lang="en-US" dirty="0" err="1" smtClean="0"/>
              <a:t>при</a:t>
            </a:r>
            <a:r>
              <a:rPr lang="en-US" dirty="0" smtClean="0"/>
              <a:t> </a:t>
            </a:r>
            <a:r>
              <a:rPr lang="en-US" dirty="0" err="1" smtClean="0"/>
              <a:t>параллельных</a:t>
            </a:r>
            <a:r>
              <a:rPr lang="en-US" dirty="0" smtClean="0"/>
              <a:t> </a:t>
            </a:r>
            <a:r>
              <a:rPr lang="en-US" dirty="0" err="1" smtClean="0"/>
              <a:t>вычислениях</a:t>
            </a:r>
            <a:r>
              <a:rPr lang="en-US" dirty="0" smtClean="0"/>
              <a:t>.</a:t>
            </a:r>
            <a:endParaRPr lang="ru-RU" dirty="0" smtClean="0"/>
          </a:p>
          <a:p>
            <a:pPr marL="285750" indent="-285750">
              <a:buFont typeface="Arial"/>
              <a:buChar char="•"/>
            </a:pPr>
            <a:r>
              <a:rPr lang="en-US" dirty="0" smtClean="0"/>
              <a:t>Для </a:t>
            </a:r>
            <a:r>
              <a:rPr lang="en-US" dirty="0" err="1" smtClean="0"/>
              <a:t>веб-разработки</a:t>
            </a:r>
            <a:r>
              <a:rPr lang="en-US" dirty="0" smtClean="0"/>
              <a:t> в </a:t>
            </a:r>
            <a:r>
              <a:rPr lang="en-US" dirty="0" err="1" smtClean="0"/>
              <a:t>большинстве</a:t>
            </a:r>
            <a:r>
              <a:rPr lang="en-US" dirty="0" smtClean="0"/>
              <a:t> </a:t>
            </a:r>
            <a:r>
              <a:rPr lang="en-US" dirty="0" err="1" smtClean="0"/>
              <a:t>случаев</a:t>
            </a:r>
            <a:r>
              <a:rPr lang="en-US" dirty="0" smtClean="0"/>
              <a:t> </a:t>
            </a:r>
            <a:r>
              <a:rPr lang="en-US" dirty="0" err="1" smtClean="0"/>
              <a:t>не</a:t>
            </a:r>
            <a:r>
              <a:rPr lang="en-US" dirty="0" smtClean="0"/>
              <a:t> </a:t>
            </a:r>
            <a:r>
              <a:rPr lang="en-US" dirty="0" err="1" smtClean="0"/>
              <a:t>требуются</a:t>
            </a:r>
            <a:r>
              <a:rPr lang="en-US" dirty="0" smtClean="0"/>
              <a:t> </a:t>
            </a:r>
            <a:r>
              <a:rPr lang="en-US" dirty="0" err="1" smtClean="0"/>
              <a:t>сторонние</a:t>
            </a:r>
            <a:r>
              <a:rPr lang="en-US" dirty="0" smtClean="0"/>
              <a:t> </a:t>
            </a:r>
            <a:r>
              <a:rPr lang="en-US" dirty="0" err="1" smtClean="0"/>
              <a:t>библиотеки</a:t>
            </a:r>
            <a:r>
              <a:rPr lang="en-US" dirty="0" smtClean="0"/>
              <a:t> – </a:t>
            </a:r>
            <a:r>
              <a:rPr lang="en-US" dirty="0" err="1" smtClean="0"/>
              <a:t>язык</a:t>
            </a:r>
            <a:r>
              <a:rPr lang="en-US" dirty="0" smtClean="0"/>
              <a:t> </a:t>
            </a:r>
            <a:r>
              <a:rPr lang="en-US" dirty="0" err="1" smtClean="0"/>
              <a:t>включает</a:t>
            </a:r>
            <a:r>
              <a:rPr lang="en-US" dirty="0" smtClean="0"/>
              <a:t> </a:t>
            </a:r>
            <a:r>
              <a:rPr lang="en-US" dirty="0" err="1" smtClean="0"/>
              <a:t>собственную</a:t>
            </a:r>
            <a:r>
              <a:rPr lang="en-US" dirty="0" smtClean="0"/>
              <a:t> </a:t>
            </a:r>
            <a:r>
              <a:rPr lang="en-US" dirty="0" err="1" smtClean="0"/>
              <a:t>библиотеку</a:t>
            </a:r>
            <a:r>
              <a:rPr lang="en-US" dirty="0" smtClean="0"/>
              <a:t> </a:t>
            </a:r>
            <a:r>
              <a:rPr lang="en-US" dirty="0" err="1" smtClean="0"/>
              <a:t>веб</a:t>
            </a:r>
            <a:r>
              <a:rPr lang="en-US" dirty="0" smtClean="0"/>
              <a:t> </a:t>
            </a:r>
            <a:r>
              <a:rPr lang="en-US" dirty="0" err="1" smtClean="0"/>
              <a:t>шаблонизации</a:t>
            </a:r>
            <a:r>
              <a:rPr lang="en-US" dirty="0" smtClean="0"/>
              <a:t>.</a:t>
            </a:r>
            <a:endParaRPr lang="ru-RU" dirty="0" smtClean="0"/>
          </a:p>
          <a:p>
            <a:pPr marL="285750" indent="-285750">
              <a:buFont typeface="Arial"/>
              <a:buChar char="•"/>
            </a:pPr>
            <a:r>
              <a:rPr lang="en-US" dirty="0" err="1" smtClean="0"/>
              <a:t>Строгая</a:t>
            </a:r>
            <a:r>
              <a:rPr lang="en-US" dirty="0" smtClean="0"/>
              <a:t> </a:t>
            </a:r>
            <a:r>
              <a:rPr lang="en-US" dirty="0" err="1" smtClean="0"/>
              <a:t>статическая</a:t>
            </a:r>
            <a:r>
              <a:rPr lang="en-US" dirty="0" smtClean="0"/>
              <a:t> типизация</a:t>
            </a:r>
            <a:r>
              <a:rPr lang="en-US" dirty="0" smtClean="0">
                <a:hlinkClick r:id="rId5"/>
              </a:rPr>
              <a:t>4</a:t>
            </a:r>
            <a:r>
              <a:rPr lang="en-US" dirty="0" smtClean="0"/>
              <a:t> </a:t>
            </a:r>
            <a:r>
              <a:rPr lang="en-US" dirty="0" err="1" smtClean="0"/>
              <a:t>данного</a:t>
            </a:r>
            <a:r>
              <a:rPr lang="en-US" dirty="0" smtClean="0"/>
              <a:t> </a:t>
            </a:r>
            <a:r>
              <a:rPr lang="en-US" dirty="0" err="1" smtClean="0"/>
              <a:t>языка</a:t>
            </a:r>
            <a:r>
              <a:rPr lang="en-US" dirty="0" smtClean="0"/>
              <a:t> </a:t>
            </a:r>
            <a:r>
              <a:rPr lang="en-US" dirty="0" err="1" smtClean="0"/>
              <a:t>важна</a:t>
            </a:r>
            <a:r>
              <a:rPr lang="en-US" dirty="0" smtClean="0"/>
              <a:t> в </a:t>
            </a:r>
            <a:r>
              <a:rPr lang="en-US" dirty="0" err="1" smtClean="0"/>
              <a:t>крупных</a:t>
            </a:r>
            <a:r>
              <a:rPr lang="en-US" dirty="0" smtClean="0"/>
              <a:t> </a:t>
            </a:r>
            <a:r>
              <a:rPr lang="en-US" dirty="0" err="1" smtClean="0"/>
              <a:t>приложениях</a:t>
            </a:r>
            <a:r>
              <a:rPr lang="en-US" dirty="0" smtClean="0"/>
              <a:t>.</a:t>
            </a:r>
            <a:endParaRPr lang="ru-RU" dirty="0" smtClean="0"/>
          </a:p>
          <a:p>
            <a:pPr marL="285750" indent="-285750">
              <a:buFont typeface="Arial"/>
              <a:buChar char="•"/>
            </a:pPr>
            <a:r>
              <a:rPr lang="en-US" dirty="0" smtClean="0"/>
              <a:t>Go </a:t>
            </a:r>
            <a:r>
              <a:rPr lang="en-US" dirty="0" err="1" smtClean="0"/>
              <a:t>позволяет</a:t>
            </a:r>
            <a:r>
              <a:rPr lang="en-US" dirty="0" smtClean="0"/>
              <a:t> </a:t>
            </a:r>
            <a:r>
              <a:rPr lang="en-US" dirty="0" err="1" smtClean="0"/>
              <a:t>быстро</a:t>
            </a:r>
            <a:r>
              <a:rPr lang="en-US" dirty="0" smtClean="0"/>
              <a:t> </a:t>
            </a:r>
            <a:r>
              <a:rPr lang="en-US" dirty="0" err="1" smtClean="0"/>
              <a:t>разрабатывать</a:t>
            </a:r>
            <a:r>
              <a:rPr lang="en-US" dirty="0" smtClean="0"/>
              <a:t> </a:t>
            </a:r>
            <a:r>
              <a:rPr lang="en-US" dirty="0" err="1" smtClean="0"/>
              <a:t>масштабируемые</a:t>
            </a:r>
            <a:r>
              <a:rPr lang="en-US" dirty="0" smtClean="0"/>
              <a:t> и </a:t>
            </a:r>
            <a:r>
              <a:rPr lang="en-US" dirty="0" err="1" smtClean="0"/>
              <a:t>безопасные</a:t>
            </a:r>
            <a:r>
              <a:rPr lang="en-US" dirty="0" smtClean="0"/>
              <a:t> </a:t>
            </a:r>
            <a:r>
              <a:rPr lang="en-US" dirty="0" err="1" smtClean="0"/>
              <a:t>веб-приложения</a:t>
            </a:r>
            <a:r>
              <a:rPr lang="en-US" dirty="0" smtClean="0"/>
              <a:t>.</a:t>
            </a:r>
            <a:endParaRPr lang="ru-RU" dirty="0" smtClean="0"/>
          </a:p>
          <a:p>
            <a:pPr marL="285750" indent="-285750">
              <a:buFont typeface="Arial"/>
              <a:buChar char="•"/>
            </a:pPr>
            <a:r>
              <a:rPr lang="en-US" dirty="0" err="1" smtClean="0"/>
              <a:t>Поддержка</a:t>
            </a:r>
            <a:r>
              <a:rPr lang="en-US" dirty="0" smtClean="0"/>
              <a:t> - </a:t>
            </a:r>
            <a:r>
              <a:rPr lang="en-US" dirty="0" err="1" smtClean="0"/>
              <a:t>язык</a:t>
            </a:r>
            <a:r>
              <a:rPr lang="en-US" dirty="0" smtClean="0"/>
              <a:t> </a:t>
            </a:r>
            <a:r>
              <a:rPr lang="en-US" dirty="0" err="1" smtClean="0"/>
              <a:t>разработан</a:t>
            </a:r>
            <a:r>
              <a:rPr lang="en-US" dirty="0" smtClean="0"/>
              <a:t> </a:t>
            </a:r>
            <a:r>
              <a:rPr lang="en-US" dirty="0" err="1" smtClean="0"/>
              <a:t>компанией</a:t>
            </a:r>
            <a:r>
              <a:rPr lang="en-US" dirty="0" smtClean="0"/>
              <a:t> Google, </a:t>
            </a:r>
            <a:r>
              <a:rPr lang="en-US" dirty="0" err="1" smtClean="0"/>
              <a:t>имя</a:t>
            </a:r>
            <a:r>
              <a:rPr lang="en-US" dirty="0" smtClean="0"/>
              <a:t> </a:t>
            </a:r>
            <a:r>
              <a:rPr lang="en-US" dirty="0" err="1" smtClean="0"/>
              <a:t>которой</a:t>
            </a:r>
            <a:r>
              <a:rPr lang="en-US" dirty="0" smtClean="0"/>
              <a:t> </a:t>
            </a:r>
            <a:r>
              <a:rPr lang="en-US" dirty="0" err="1" smtClean="0"/>
              <a:t>говорит</a:t>
            </a:r>
            <a:r>
              <a:rPr lang="en-US" dirty="0" smtClean="0"/>
              <a:t> </a:t>
            </a:r>
            <a:r>
              <a:rPr lang="en-US" dirty="0" err="1" smtClean="0"/>
              <a:t>само</a:t>
            </a:r>
            <a:r>
              <a:rPr lang="en-US" dirty="0" smtClean="0"/>
              <a:t> </a:t>
            </a:r>
            <a:r>
              <a:rPr lang="en-US" dirty="0" err="1" smtClean="0"/>
              <a:t>за</a:t>
            </a:r>
            <a:r>
              <a:rPr lang="en-US" dirty="0" smtClean="0"/>
              <a:t> </a:t>
            </a:r>
            <a:r>
              <a:rPr lang="en-US" dirty="0" err="1" smtClean="0"/>
              <a:t>себя</a:t>
            </a:r>
            <a:r>
              <a:rPr lang="en-US" dirty="0" smtClean="0"/>
              <a:t>, </a:t>
            </a:r>
            <a:r>
              <a:rPr lang="en-US" dirty="0" err="1" smtClean="0"/>
              <a:t>так</a:t>
            </a:r>
            <a:r>
              <a:rPr lang="en-US" dirty="0" smtClean="0"/>
              <a:t> </a:t>
            </a:r>
            <a:r>
              <a:rPr lang="en-US" dirty="0" err="1" smtClean="0"/>
              <a:t>что</a:t>
            </a:r>
            <a:r>
              <a:rPr lang="en-US" dirty="0" smtClean="0"/>
              <a:t> </a:t>
            </a:r>
            <a:r>
              <a:rPr lang="en-US" dirty="0" err="1" smtClean="0"/>
              <a:t>поддержка</a:t>
            </a:r>
            <a:r>
              <a:rPr lang="en-US" dirty="0" smtClean="0"/>
              <a:t> и </a:t>
            </a:r>
            <a:r>
              <a:rPr lang="en-US" dirty="0" err="1" smtClean="0"/>
              <a:t>обновление</a:t>
            </a:r>
            <a:r>
              <a:rPr lang="en-US" dirty="0" smtClean="0"/>
              <a:t> </a:t>
            </a:r>
            <a:r>
              <a:rPr lang="en-US" dirty="0" err="1" smtClean="0"/>
              <a:t>языка</a:t>
            </a:r>
            <a:r>
              <a:rPr lang="en-US" dirty="0" smtClean="0"/>
              <a:t> </a:t>
            </a:r>
            <a:r>
              <a:rPr lang="en-US" dirty="0" err="1" smtClean="0"/>
              <a:t>будет</a:t>
            </a:r>
            <a:r>
              <a:rPr lang="en-US" dirty="0" smtClean="0"/>
              <a:t> </a:t>
            </a:r>
            <a:r>
              <a:rPr lang="en-US" dirty="0" err="1" smtClean="0"/>
              <a:t>происходить</a:t>
            </a:r>
            <a:r>
              <a:rPr lang="en-US" dirty="0" smtClean="0"/>
              <a:t> </a:t>
            </a:r>
            <a:r>
              <a:rPr lang="en-US" dirty="0" err="1" smtClean="0"/>
              <a:t>стабильно</a:t>
            </a:r>
            <a:r>
              <a:rPr lang="en-US" dirty="0" smtClean="0"/>
              <a:t> в </a:t>
            </a:r>
            <a:r>
              <a:rPr lang="en-US" dirty="0" err="1" smtClean="0"/>
              <a:t>ближайшие</a:t>
            </a:r>
            <a:r>
              <a:rPr lang="en-US" dirty="0" smtClean="0"/>
              <a:t> </a:t>
            </a:r>
            <a:r>
              <a:rPr lang="en-US" dirty="0" err="1" smtClean="0"/>
              <a:t>годы</a:t>
            </a:r>
            <a:r>
              <a:rPr lang="en-US" dirty="0" smtClean="0"/>
              <a:t>. К </a:t>
            </a:r>
            <a:r>
              <a:rPr lang="en-US" dirty="0" err="1" smtClean="0"/>
              <a:t>тому</a:t>
            </a:r>
            <a:r>
              <a:rPr lang="en-US" dirty="0" smtClean="0"/>
              <a:t> </a:t>
            </a:r>
            <a:r>
              <a:rPr lang="en-US" dirty="0" err="1" smtClean="0"/>
              <a:t>же</a:t>
            </a:r>
            <a:r>
              <a:rPr lang="en-US" dirty="0" smtClean="0"/>
              <a:t>, </a:t>
            </a:r>
            <a:r>
              <a:rPr lang="en-US" dirty="0" err="1" smtClean="0"/>
              <a:t>сообщество</a:t>
            </a:r>
            <a:r>
              <a:rPr lang="en-US" dirty="0" smtClean="0"/>
              <a:t> </a:t>
            </a:r>
            <a:r>
              <a:rPr lang="en-US" dirty="0" err="1" smtClean="0"/>
              <a:t>пользователей</a:t>
            </a:r>
            <a:r>
              <a:rPr lang="en-US" dirty="0" smtClean="0"/>
              <a:t> </a:t>
            </a:r>
            <a:r>
              <a:rPr lang="en-US" dirty="0" err="1" smtClean="0"/>
              <a:t>языка</a:t>
            </a:r>
            <a:r>
              <a:rPr lang="en-US" dirty="0" smtClean="0"/>
              <a:t> </a:t>
            </a:r>
            <a:r>
              <a:rPr lang="en-US" dirty="0" err="1" smtClean="0"/>
              <a:t>постоянно</a:t>
            </a:r>
            <a:r>
              <a:rPr lang="en-US" dirty="0" smtClean="0"/>
              <a:t> </a:t>
            </a:r>
            <a:r>
              <a:rPr lang="en-US" dirty="0" err="1" smtClean="0"/>
              <a:t>растёт</a:t>
            </a:r>
            <a:r>
              <a:rPr lang="en-US" dirty="0" smtClean="0"/>
              <a:t>, </a:t>
            </a:r>
            <a:r>
              <a:rPr lang="en-US" dirty="0" err="1" smtClean="0"/>
              <a:t>одной</a:t>
            </a:r>
            <a:r>
              <a:rPr lang="en-US" dirty="0" smtClean="0"/>
              <a:t> </a:t>
            </a:r>
            <a:r>
              <a:rPr lang="en-US" dirty="0" err="1" smtClean="0"/>
              <a:t>из</a:t>
            </a:r>
            <a:r>
              <a:rPr lang="en-US" dirty="0" smtClean="0"/>
              <a:t> </a:t>
            </a:r>
            <a:r>
              <a:rPr lang="en-US" dirty="0" err="1" smtClean="0"/>
              <a:t>причин</a:t>
            </a:r>
            <a:r>
              <a:rPr lang="en-US" dirty="0" smtClean="0"/>
              <a:t> </a:t>
            </a:r>
            <a:r>
              <a:rPr lang="en-US" dirty="0" err="1" smtClean="0"/>
              <a:t>чего</a:t>
            </a:r>
            <a:r>
              <a:rPr lang="en-US" dirty="0" smtClean="0"/>
              <a:t> </a:t>
            </a:r>
            <a:r>
              <a:rPr lang="en-US" dirty="0" err="1" smtClean="0"/>
              <a:t>является</a:t>
            </a:r>
            <a:r>
              <a:rPr lang="en-US" dirty="0" smtClean="0"/>
              <a:t> </a:t>
            </a:r>
            <a:r>
              <a:rPr lang="en-US" dirty="0" err="1" smtClean="0"/>
              <a:t>простота</a:t>
            </a:r>
            <a:r>
              <a:rPr lang="en-US" dirty="0" smtClean="0"/>
              <a:t> </a:t>
            </a:r>
            <a:r>
              <a:rPr lang="en-US" dirty="0" err="1" smtClean="0"/>
              <a:t>освоения</a:t>
            </a:r>
            <a:r>
              <a:rPr lang="en-US" dirty="0" smtClean="0"/>
              <a:t>. </a:t>
            </a:r>
            <a:endParaRPr lang="ru-RU" dirty="0" smtClean="0"/>
          </a:p>
          <a:p>
            <a:endParaRPr lang="ru-RU" dirty="0" smtClean="0"/>
          </a:p>
          <a:p>
            <a:r>
              <a:rPr lang="en-US" dirty="0" smtClean="0">
                <a:hlinkClick r:id="rId6"/>
              </a:rPr>
              <a:t>2</a:t>
            </a:r>
            <a:r>
              <a:rPr lang="en-US" dirty="0" smtClean="0"/>
              <a:t> </a:t>
            </a:r>
            <a:r>
              <a:rPr lang="en-US" dirty="0" err="1" smtClean="0"/>
              <a:t>Способность</a:t>
            </a:r>
            <a:r>
              <a:rPr lang="en-US" dirty="0" smtClean="0"/>
              <a:t> </a:t>
            </a:r>
            <a:r>
              <a:rPr lang="en-US" dirty="0" err="1" smtClean="0"/>
              <a:t>программного</a:t>
            </a:r>
            <a:r>
              <a:rPr lang="en-US" dirty="0" smtClean="0"/>
              <a:t> </a:t>
            </a:r>
            <a:r>
              <a:rPr lang="en-US" dirty="0" err="1" smtClean="0"/>
              <a:t>обеспечения</a:t>
            </a:r>
            <a:r>
              <a:rPr lang="en-US" dirty="0" smtClean="0"/>
              <a:t> </a:t>
            </a:r>
            <a:r>
              <a:rPr lang="en-US" dirty="0" err="1" smtClean="0"/>
              <a:t>работать</a:t>
            </a:r>
            <a:r>
              <a:rPr lang="en-US" dirty="0" smtClean="0"/>
              <a:t> с </a:t>
            </a:r>
            <a:r>
              <a:rPr lang="en-US" dirty="0" err="1" smtClean="0"/>
              <a:t>несколькими</a:t>
            </a:r>
            <a:r>
              <a:rPr lang="en-US" dirty="0" smtClean="0"/>
              <a:t> </a:t>
            </a:r>
            <a:r>
              <a:rPr lang="en-US" dirty="0" err="1" smtClean="0"/>
              <a:t>аппаратными</a:t>
            </a:r>
            <a:r>
              <a:rPr lang="en-US" dirty="0" smtClean="0"/>
              <a:t> </a:t>
            </a:r>
            <a:r>
              <a:rPr lang="en-US" dirty="0" err="1" smtClean="0"/>
              <a:t>платформами</a:t>
            </a:r>
            <a:r>
              <a:rPr lang="en-US" dirty="0" smtClean="0"/>
              <a:t> </a:t>
            </a:r>
            <a:r>
              <a:rPr lang="en-US" dirty="0" err="1" smtClean="0"/>
              <a:t>или</a:t>
            </a:r>
            <a:r>
              <a:rPr lang="en-US" dirty="0" smtClean="0"/>
              <a:t> </a:t>
            </a:r>
            <a:r>
              <a:rPr lang="en-US" dirty="0" err="1" smtClean="0"/>
              <a:t>операционными</a:t>
            </a:r>
            <a:r>
              <a:rPr lang="en-US" dirty="0" smtClean="0"/>
              <a:t> </a:t>
            </a:r>
            <a:r>
              <a:rPr lang="en-US" dirty="0" err="1" smtClean="0"/>
              <a:t>системами</a:t>
            </a:r>
            <a:r>
              <a:rPr lang="en-US" dirty="0" smtClean="0"/>
              <a:t>.</a:t>
            </a:r>
            <a:endParaRPr lang="ru-RU" dirty="0" smtClean="0"/>
          </a:p>
          <a:p>
            <a:r>
              <a:rPr lang="en-US" dirty="0" smtClean="0">
                <a:hlinkClick r:id="rId7"/>
              </a:rPr>
              <a:t>3</a:t>
            </a:r>
            <a:r>
              <a:rPr lang="en-US" dirty="0" smtClean="0"/>
              <a:t> </a:t>
            </a:r>
            <a:r>
              <a:rPr lang="en-US" dirty="0" err="1" smtClean="0"/>
              <a:t>Центральное</a:t>
            </a:r>
            <a:r>
              <a:rPr lang="en-US" dirty="0" smtClean="0"/>
              <a:t> </a:t>
            </a:r>
            <a:r>
              <a:rPr lang="en-US" dirty="0" err="1" smtClean="0"/>
              <a:t>процессорное</a:t>
            </a:r>
            <a:r>
              <a:rPr lang="en-US" dirty="0" smtClean="0"/>
              <a:t> </a:t>
            </a:r>
            <a:r>
              <a:rPr lang="en-US" dirty="0" err="1" smtClean="0"/>
              <a:t>устройство</a:t>
            </a:r>
            <a:r>
              <a:rPr lang="en-US" dirty="0" smtClean="0"/>
              <a:t>.</a:t>
            </a:r>
            <a:endParaRPr lang="ru-RU" dirty="0" smtClean="0"/>
          </a:p>
          <a:p>
            <a:r>
              <a:rPr lang="en-US" dirty="0" smtClean="0">
                <a:hlinkClick r:id="rId8"/>
              </a:rPr>
              <a:t>4</a:t>
            </a:r>
            <a:r>
              <a:rPr lang="en-US" dirty="0" smtClean="0"/>
              <a:t> </a:t>
            </a:r>
            <a:r>
              <a:rPr lang="en-US" dirty="0" err="1" smtClean="0"/>
              <a:t>Типизация</a:t>
            </a:r>
            <a:r>
              <a:rPr lang="en-US" dirty="0" smtClean="0"/>
              <a:t>, </a:t>
            </a:r>
            <a:r>
              <a:rPr lang="en-US" dirty="0" err="1" smtClean="0"/>
              <a:t>при</a:t>
            </a:r>
            <a:r>
              <a:rPr lang="en-US" dirty="0" smtClean="0"/>
              <a:t> </a:t>
            </a:r>
            <a:r>
              <a:rPr lang="en-US" dirty="0" err="1" smtClean="0"/>
              <a:t>которой</a:t>
            </a:r>
            <a:r>
              <a:rPr lang="en-US" dirty="0" smtClean="0"/>
              <a:t> </a:t>
            </a:r>
            <a:r>
              <a:rPr lang="en-US" dirty="0" err="1" smtClean="0"/>
              <a:t>конечные</a:t>
            </a:r>
            <a:r>
              <a:rPr lang="en-US" dirty="0" smtClean="0"/>
              <a:t> </a:t>
            </a:r>
            <a:r>
              <a:rPr lang="en-US" dirty="0" err="1" smtClean="0"/>
              <a:t>типы</a:t>
            </a:r>
            <a:r>
              <a:rPr lang="en-US" dirty="0" smtClean="0"/>
              <a:t> </a:t>
            </a:r>
            <a:r>
              <a:rPr lang="en-US" dirty="0" err="1" smtClean="0"/>
              <a:t>переменных</a:t>
            </a:r>
            <a:r>
              <a:rPr lang="en-US" dirty="0" smtClean="0"/>
              <a:t> и </a:t>
            </a:r>
            <a:r>
              <a:rPr lang="en-US" dirty="0" err="1" smtClean="0"/>
              <a:t>функций</a:t>
            </a:r>
            <a:r>
              <a:rPr lang="en-US" dirty="0" smtClean="0"/>
              <a:t> </a:t>
            </a:r>
            <a:r>
              <a:rPr lang="en-US" dirty="0" err="1" smtClean="0"/>
              <a:t>устанавливаются</a:t>
            </a:r>
            <a:r>
              <a:rPr lang="en-US" dirty="0" smtClean="0"/>
              <a:t> </a:t>
            </a:r>
            <a:r>
              <a:rPr lang="en-US" dirty="0" err="1" smtClean="0"/>
              <a:t>на</a:t>
            </a:r>
            <a:r>
              <a:rPr lang="en-US" dirty="0" smtClean="0"/>
              <a:t> </a:t>
            </a:r>
            <a:r>
              <a:rPr lang="en-US" dirty="0" err="1" smtClean="0"/>
              <a:t>этапе</a:t>
            </a:r>
            <a:r>
              <a:rPr lang="en-US" dirty="0" smtClean="0"/>
              <a:t> </a:t>
            </a:r>
            <a:r>
              <a:rPr lang="en-US" dirty="0" err="1" smtClean="0"/>
              <a:t>компиляции</a:t>
            </a:r>
            <a:r>
              <a:rPr lang="en-US" dirty="0" smtClean="0"/>
              <a:t>.</a:t>
            </a:r>
            <a:endParaRPr lang="en-US" dirty="0" smtClean="0">
              <a:cs typeface="Calibri"/>
            </a:endParaRPr>
          </a:p>
          <a:p>
            <a:endParaRPr lang="ru-RU" dirty="0"/>
          </a:p>
        </p:txBody>
      </p:sp>
      <p:sp>
        <p:nvSpPr>
          <p:cNvPr id="4" name="Номер слайда 3"/>
          <p:cNvSpPr>
            <a:spLocks noGrp="1"/>
          </p:cNvSpPr>
          <p:nvPr>
            <p:ph type="sldNum" sz="quarter" idx="10"/>
          </p:nvPr>
        </p:nvSpPr>
        <p:spPr/>
        <p:txBody>
          <a:bodyPr/>
          <a:lstStyle/>
          <a:p>
            <a:fld id="{386AEB79-C1D6-4320-806F-C9E25DB39C92}" type="slidenum">
              <a:rPr lang="ru-RU" smtClean="0"/>
              <a:t>11</a:t>
            </a:fld>
            <a:endParaRPr lang="ru-RU"/>
          </a:p>
        </p:txBody>
      </p:sp>
    </p:spTree>
    <p:extLst>
      <p:ext uri="{BB962C8B-B14F-4D97-AF65-F5344CB8AC3E}">
        <p14:creationId xmlns:p14="http://schemas.microsoft.com/office/powerpoint/2010/main" val="3698067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9652FEE-7B02-4976-9D97-06603732826D}"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21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9012E5-2128-4F85-9B26-86CD65798EF5}"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0816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53AE02-E9F3-465D-BABF-6A57F1E5F3CB}"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021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9F1A13-1AD2-4832-9012-3B2D1E3C4C8B}"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211253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C8BF32-3D21-4436-A9ED-44EFD2FFE245}"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08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DEE9712-EAF6-4361-A3A1-1C3CD3BA022C}" type="datetime1">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5734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8145BC4-029F-4150-B250-C6235447C3D6}" type="datetime1">
              <a:rPr lang="en-US" smtClean="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334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1150CD2-34AD-419C-8605-81CF205CF4C6}" type="datetime1">
              <a:rPr lang="en-US" smtClean="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0540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E8739C-A8AD-4C05-9CF7-16775511B653}" type="datetime1">
              <a:rPr lang="en-US" smtClean="0"/>
              <a:t>5/26/2022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6907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6AB07E-D00E-4DA3-BD1E-C5697C1F57BB}" type="datetime1">
              <a:rPr lang="en-US" smtClean="0"/>
              <a:t>5/26/2022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7302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015937-0AAD-4A40-A1F1-0F5EA65C624C}" type="datetime1">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0816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DFD5C2-3CBD-4871-8B76-F38983CCC478}" type="datetime1">
              <a:rPr lang="en-US" smtClean="0"/>
              <a:t>5/26/2022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154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7280" y="1022466"/>
            <a:ext cx="10058400" cy="3302646"/>
          </a:xfrm>
        </p:spPr>
        <p:txBody>
          <a:bodyPr vert="horz" lIns="91440" tIns="45720" rIns="91440" bIns="45720" rtlCol="0" anchor="b">
            <a:noAutofit/>
          </a:bodyPr>
          <a:lstStyle/>
          <a:p>
            <a:pPr algn="r"/>
            <a:r>
              <a:rPr lang="ru-RU" sz="4800" dirty="0">
                <a:ea typeface="+mj-lt"/>
                <a:cs typeface="+mj-lt"/>
              </a:rPr>
              <a:t>Описание реализации серверной части приложения тренировки ходьбы людей, страдающих заболеваниями нижних </a:t>
            </a:r>
            <a:r>
              <a:rPr lang="ru-RU" sz="4800" dirty="0" smtClean="0">
                <a:ea typeface="+mj-lt"/>
                <a:cs typeface="+mj-lt"/>
              </a:rPr>
              <a:t>конечностей</a:t>
            </a:r>
            <a:endParaRPr lang="ru-RU" sz="6000" dirty="0">
              <a:cs typeface="Calibri Light" panose="020F0302020204030204"/>
            </a:endParaRPr>
          </a:p>
        </p:txBody>
      </p:sp>
      <p:sp>
        <p:nvSpPr>
          <p:cNvPr id="3" name="Подзаголовок 2"/>
          <p:cNvSpPr>
            <a:spLocks noGrp="1"/>
          </p:cNvSpPr>
          <p:nvPr>
            <p:ph type="subTitle" idx="1"/>
          </p:nvPr>
        </p:nvSpPr>
        <p:spPr/>
        <p:txBody>
          <a:bodyPr vert="horz" lIns="91440" tIns="45720" rIns="91440" bIns="45720" rtlCol="0" anchor="t">
            <a:normAutofit/>
          </a:bodyPr>
          <a:lstStyle/>
          <a:p>
            <a:pPr algn="r"/>
            <a:r>
              <a:rPr lang="ru-RU" dirty="0">
                <a:cs typeface="Calibri Light" panose="020F0302020204030204"/>
              </a:rPr>
              <a:t>Работу выполнил Панюшин </a:t>
            </a:r>
            <a:r>
              <a:rPr lang="ru-RU" dirty="0" err="1">
                <a:cs typeface="Calibri Light" panose="020F0302020204030204"/>
              </a:rPr>
              <a:t>даниил</a:t>
            </a:r>
            <a:r>
              <a:rPr lang="ru-RU" dirty="0">
                <a:cs typeface="Calibri Light" panose="020F0302020204030204"/>
              </a:rPr>
              <a:t> </a:t>
            </a:r>
            <a:r>
              <a:rPr lang="ru-RU" dirty="0" err="1">
                <a:cs typeface="Calibri Light" panose="020F0302020204030204"/>
              </a:rPr>
              <a:t>васильевич</a:t>
            </a:r>
            <a:endParaRPr lang="ru-RU" dirty="0">
              <a:cs typeface="Calibri Light" panose="020F0302020204030204"/>
            </a:endParaRPr>
          </a:p>
          <a:p>
            <a:pPr algn="r"/>
            <a:r>
              <a:rPr lang="ru-RU" dirty="0">
                <a:cs typeface="Calibri Light" panose="020F0302020204030204"/>
              </a:rPr>
              <a:t>19Б12-пу</a:t>
            </a:r>
          </a:p>
        </p:txBody>
      </p:sp>
      <p:sp>
        <p:nvSpPr>
          <p:cNvPr id="5" name="Номер слайда 4"/>
          <p:cNvSpPr>
            <a:spLocks noGrp="1"/>
          </p:cNvSpPr>
          <p:nvPr>
            <p:ph type="sldNum" sz="quarter" idx="12"/>
          </p:nvPr>
        </p:nvSpPr>
        <p:spPr/>
        <p:txBody>
          <a:bodyPr/>
          <a:lstStyle/>
          <a:p>
            <a:fld id="{4FAB73BC-B049-4115-A692-8D63A059BFB8}" type="slidenum">
              <a:rPr lang="en-US" smtClean="0"/>
              <a:t>1</a:t>
            </a:fld>
            <a:endParaRPr lang="en-US" dirty="0"/>
          </a:p>
        </p:txBody>
      </p:sp>
      <p:sp>
        <p:nvSpPr>
          <p:cNvPr id="6" name="TextBox 5"/>
          <p:cNvSpPr txBox="1"/>
          <p:nvPr/>
        </p:nvSpPr>
        <p:spPr>
          <a:xfrm>
            <a:off x="3325091" y="216129"/>
            <a:ext cx="5602778" cy="369332"/>
          </a:xfrm>
          <a:prstGeom prst="rect">
            <a:avLst/>
          </a:prstGeom>
          <a:noFill/>
        </p:spPr>
        <p:txBody>
          <a:bodyPr wrap="square" rtlCol="0">
            <a:spAutoFit/>
          </a:bodyPr>
          <a:lstStyle/>
          <a:p>
            <a:r>
              <a:rPr lang="ru-RU" dirty="0" smtClean="0">
                <a:solidFill>
                  <a:schemeClr val="tx1">
                    <a:lumMod val="50000"/>
                    <a:lumOff val="50000"/>
                  </a:schemeClr>
                </a:solidFill>
              </a:rPr>
              <a:t>Санкт-Петербургский государственный университет</a:t>
            </a:r>
            <a:endParaRPr lang="ru-RU" dirty="0">
              <a:solidFill>
                <a:schemeClr val="tx1">
                  <a:lumMod val="50000"/>
                  <a:lumOff val="50000"/>
                </a:schemeClr>
              </a:solidFill>
            </a:endParaRPr>
          </a:p>
        </p:txBody>
      </p:sp>
    </p:spTree>
    <p:extLst>
      <p:ext uri="{BB962C8B-B14F-4D97-AF65-F5344CB8AC3E}">
        <p14:creationId xmlns:p14="http://schemas.microsoft.com/office/powerpoint/2010/main" val="1351651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FE28A01-4B83-9F51-1DEC-C9A0394CF6ED}"/>
              </a:ext>
            </a:extLst>
          </p:cNvPr>
          <p:cNvSpPr>
            <a:spLocks noGrp="1"/>
          </p:cNvSpPr>
          <p:nvPr>
            <p:ph type="title"/>
          </p:nvPr>
        </p:nvSpPr>
        <p:spPr/>
        <p:txBody>
          <a:bodyPr/>
          <a:lstStyle/>
          <a:p>
            <a:pPr algn="ctr"/>
            <a:r>
              <a:rPr lang="ru-RU" dirty="0" err="1">
                <a:cs typeface="Calibri Light" panose="020F0302020204030204"/>
              </a:rPr>
              <a:t>Golang</a:t>
            </a:r>
          </a:p>
        </p:txBody>
      </p:sp>
      <p:sp>
        <p:nvSpPr>
          <p:cNvPr id="4" name="Объект 3">
            <a:extLst>
              <a:ext uri="{FF2B5EF4-FFF2-40B4-BE49-F238E27FC236}">
                <a16:creationId xmlns="" xmlns:a16="http://schemas.microsoft.com/office/drawing/2014/main" id="{865B9D51-39FA-CDD0-2B45-ED13265C91CD}"/>
              </a:ext>
            </a:extLst>
          </p:cNvPr>
          <p:cNvSpPr>
            <a:spLocks noGrp="1"/>
          </p:cNvSpPr>
          <p:nvPr>
            <p:ph idx="1"/>
          </p:nvPr>
        </p:nvSpPr>
        <p:spPr>
          <a:xfrm>
            <a:off x="1097280" y="1845734"/>
            <a:ext cx="7091680" cy="4023360"/>
          </a:xfrm>
        </p:spPr>
        <p:txBody>
          <a:bodyPr vert="horz" lIns="0" tIns="45720" rIns="0" bIns="45720" rtlCol="0" anchor="t">
            <a:normAutofit/>
          </a:bodyPr>
          <a:lstStyle/>
          <a:p>
            <a:r>
              <a:rPr lang="en-US" dirty="0">
                <a:ea typeface="+mn-lt"/>
                <a:cs typeface="+mn-lt"/>
              </a:rPr>
              <a:t>Golang</a:t>
            </a:r>
            <a:r>
              <a:rPr lang="ru-RU" i="1" dirty="0">
                <a:ea typeface="+mn-lt"/>
                <a:cs typeface="+mn-lt"/>
              </a:rPr>
              <a:t> </a:t>
            </a:r>
            <a:r>
              <a:rPr lang="ru-RU" dirty="0">
                <a:ea typeface="+mn-lt"/>
                <a:cs typeface="+mn-lt"/>
              </a:rPr>
              <a:t>или просто </a:t>
            </a:r>
            <a:r>
              <a:rPr lang="en-US" dirty="0">
                <a:ea typeface="+mn-lt"/>
                <a:cs typeface="+mn-lt"/>
              </a:rPr>
              <a:t>Go</a:t>
            </a:r>
            <a:r>
              <a:rPr lang="ru-RU" dirty="0">
                <a:ea typeface="+mn-lt"/>
                <a:cs typeface="+mn-lt"/>
              </a:rPr>
              <a:t> - компилируемый многопоточный язык программирования, разработанный внутри компании Google. Go позволяет создавать высокоэффективные программы, исполняющиеся на современных распределённых системах и многоядерных процессорах. Этот язык обладает строгой статической типизацией, имеет достаточно простой синтаксис, основанный на </a:t>
            </a:r>
            <a:r>
              <a:rPr lang="en-US" i="1" dirty="0">
                <a:ea typeface="+mn-lt"/>
                <a:cs typeface="+mn-lt"/>
              </a:rPr>
              <a:t>C</a:t>
            </a:r>
            <a:r>
              <a:rPr lang="ru-RU" dirty="0">
                <a:ea typeface="+mn-lt"/>
                <a:cs typeface="+mn-lt"/>
              </a:rPr>
              <a:t>, но существенно доработанный, с большим количеством синтаксического сахара.</a:t>
            </a:r>
            <a:endParaRPr lang="ru-RU" dirty="0">
              <a:cs typeface="Calibri"/>
            </a:endParaRPr>
          </a:p>
          <a:p>
            <a:pPr marL="0" indent="0">
              <a:buNone/>
            </a:pPr>
            <a:endParaRPr lang="ru-RU" dirty="0">
              <a:cs typeface="Calibri"/>
            </a:endParaRPr>
          </a:p>
          <a:p>
            <a:endParaRPr lang="ru-RU" dirty="0">
              <a:cs typeface="Calibri"/>
            </a:endParaRPr>
          </a:p>
        </p:txBody>
      </p:sp>
      <p:pic>
        <p:nvPicPr>
          <p:cNvPr id="10" name="Рисунок 6" descr="Изображение выглядит как текст, векторная графика&#10;&#10;Автоматически созданное описание">
            <a:extLst>
              <a:ext uri="{FF2B5EF4-FFF2-40B4-BE49-F238E27FC236}">
                <a16:creationId xmlns="" xmlns:a16="http://schemas.microsoft.com/office/drawing/2014/main" id="{9F8CC8EC-0698-1A2B-D983-82A20D9AD453}"/>
              </a:ext>
            </a:extLst>
          </p:cNvPr>
          <p:cNvPicPr>
            <a:picLocks noChangeAspect="1"/>
          </p:cNvPicPr>
          <p:nvPr/>
        </p:nvPicPr>
        <p:blipFill rotWithShape="1">
          <a:blip r:embed="rId3"/>
          <a:srcRect r="68519"/>
          <a:stretch/>
        </p:blipFill>
        <p:spPr>
          <a:xfrm>
            <a:off x="8961120" y="2032000"/>
            <a:ext cx="2133601" cy="2682240"/>
          </a:xfrm>
          <a:prstGeom prst="rect">
            <a:avLst/>
          </a:prstGeom>
        </p:spPr>
      </p:pic>
      <p:sp>
        <p:nvSpPr>
          <p:cNvPr id="5" name="Номер слайда 4"/>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141768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6257C11-C0C7-45B5-ED43-646DE6CF7621}"/>
              </a:ext>
            </a:extLst>
          </p:cNvPr>
          <p:cNvSpPr>
            <a:spLocks noGrp="1"/>
          </p:cNvSpPr>
          <p:nvPr>
            <p:ph type="title"/>
          </p:nvPr>
        </p:nvSpPr>
        <p:spPr/>
        <p:txBody>
          <a:bodyPr/>
          <a:lstStyle/>
          <a:p>
            <a:pPr algn="ctr"/>
            <a:r>
              <a:rPr lang="ru-RU" dirty="0" err="1">
                <a:cs typeface="Calibri Light" panose="020F0302020204030204"/>
              </a:rPr>
              <a:t>Golang</a:t>
            </a:r>
          </a:p>
        </p:txBody>
      </p:sp>
      <p:sp>
        <p:nvSpPr>
          <p:cNvPr id="4" name="Текст 3">
            <a:extLst>
              <a:ext uri="{FF2B5EF4-FFF2-40B4-BE49-F238E27FC236}">
                <a16:creationId xmlns="" xmlns:a16="http://schemas.microsoft.com/office/drawing/2014/main" id="{2955DC97-0B2B-256D-B7D9-6F9EC11E9A3C}"/>
              </a:ext>
            </a:extLst>
          </p:cNvPr>
          <p:cNvSpPr>
            <a:spLocks noGrp="1"/>
          </p:cNvSpPr>
          <p:nvPr>
            <p:ph type="body" idx="1"/>
          </p:nvPr>
        </p:nvSpPr>
        <p:spPr/>
        <p:txBody>
          <a:bodyPr/>
          <a:lstStyle/>
          <a:p>
            <a:pPr algn="ctr"/>
            <a:r>
              <a:rPr lang="ru-RU" dirty="0">
                <a:cs typeface="Calibri" panose="020F0502020204030204"/>
              </a:rPr>
              <a:t>Достоинства</a:t>
            </a:r>
          </a:p>
        </p:txBody>
      </p:sp>
      <p:sp>
        <p:nvSpPr>
          <p:cNvPr id="3" name="Объект 2">
            <a:extLst>
              <a:ext uri="{FF2B5EF4-FFF2-40B4-BE49-F238E27FC236}">
                <a16:creationId xmlns="" xmlns:a16="http://schemas.microsoft.com/office/drawing/2014/main" id="{CCD8D61D-BC2D-22EC-BD8D-9327590E0844}"/>
              </a:ext>
            </a:extLst>
          </p:cNvPr>
          <p:cNvSpPr>
            <a:spLocks noGrp="1"/>
          </p:cNvSpPr>
          <p:nvPr>
            <p:ph sz="half" idx="2"/>
          </p:nvPr>
        </p:nvSpPr>
        <p:spPr/>
        <p:txBody>
          <a:bodyPr vert="horz" lIns="0" tIns="45720" rIns="0" bIns="45720" rtlCol="0" anchor="t">
            <a:noAutofit/>
          </a:bodyPr>
          <a:lstStyle/>
          <a:p>
            <a:pPr marL="383540" lvl="1">
              <a:buFont typeface="Arial" panose="020F0502020204030204" pitchFamily="34" charset="0"/>
              <a:buChar char="•"/>
            </a:pPr>
            <a:r>
              <a:rPr lang="ru-RU" sz="2000" dirty="0">
                <a:ea typeface="+mn-lt"/>
                <a:cs typeface="+mn-lt"/>
              </a:rPr>
              <a:t>Кроссплатформенное развертывание</a:t>
            </a:r>
            <a:endParaRPr lang="ru-RU" sz="2000" dirty="0">
              <a:cs typeface="Calibri" panose="020F0502020204030204"/>
            </a:endParaRPr>
          </a:p>
          <a:p>
            <a:pPr marL="383540" lvl="1">
              <a:buFont typeface="Arial" panose="020F0502020204030204" pitchFamily="34" charset="0"/>
              <a:buChar char="•"/>
            </a:pPr>
            <a:r>
              <a:rPr lang="ru-RU" sz="2000" dirty="0">
                <a:ea typeface="+mn-lt"/>
                <a:cs typeface="+mn-lt"/>
              </a:rPr>
              <a:t>Скорость работы</a:t>
            </a:r>
            <a:endParaRPr lang="ru-RU" sz="2000" dirty="0">
              <a:cs typeface="Calibri"/>
            </a:endParaRPr>
          </a:p>
          <a:p>
            <a:pPr marL="383540" lvl="1">
              <a:buFont typeface="Arial" panose="020F0502020204030204" pitchFamily="34" charset="0"/>
              <a:buChar char="•"/>
            </a:pPr>
            <a:r>
              <a:rPr lang="ru-RU" sz="2000" dirty="0">
                <a:ea typeface="+mn-lt"/>
                <a:cs typeface="+mn-lt"/>
              </a:rPr>
              <a:t>Сторонние библиотеки для веб разработки</a:t>
            </a:r>
            <a:endParaRPr lang="ru-RU" sz="2000" dirty="0">
              <a:cs typeface="Calibri"/>
            </a:endParaRPr>
          </a:p>
          <a:p>
            <a:pPr marL="383540" lvl="1">
              <a:buFont typeface="Arial" panose="020F0502020204030204" pitchFamily="34" charset="0"/>
              <a:buChar char="•"/>
            </a:pPr>
            <a:r>
              <a:rPr lang="ru-RU" sz="2000" dirty="0">
                <a:ea typeface="+mn-lt"/>
                <a:cs typeface="+mn-lt"/>
              </a:rPr>
              <a:t>Возможность разрабатывать масштабируемые и безопасные веб-приложения</a:t>
            </a:r>
            <a:endParaRPr lang="ru-RU" sz="2000" dirty="0">
              <a:cs typeface="Calibri"/>
            </a:endParaRPr>
          </a:p>
          <a:p>
            <a:pPr marL="383540" lvl="1">
              <a:buFont typeface="Arial" panose="020F0502020204030204" pitchFamily="34" charset="0"/>
              <a:buChar char="•"/>
            </a:pPr>
            <a:r>
              <a:rPr lang="ru-RU" sz="2000" dirty="0">
                <a:ea typeface="+mn-lt"/>
                <a:cs typeface="+mn-lt"/>
              </a:rPr>
              <a:t>Поддержка</a:t>
            </a:r>
            <a:endParaRPr lang="ru-RU" sz="2000">
              <a:cs typeface="Calibri" panose="020F0502020204030204"/>
            </a:endParaRPr>
          </a:p>
          <a:p>
            <a:endParaRPr lang="ru-RU" dirty="0">
              <a:cs typeface="Calibri"/>
            </a:endParaRPr>
          </a:p>
        </p:txBody>
      </p:sp>
      <p:sp>
        <p:nvSpPr>
          <p:cNvPr id="5" name="Текст 4">
            <a:extLst>
              <a:ext uri="{FF2B5EF4-FFF2-40B4-BE49-F238E27FC236}">
                <a16:creationId xmlns="" xmlns:a16="http://schemas.microsoft.com/office/drawing/2014/main" id="{E3A27B6E-7B3F-31F7-7B6A-955B6C752B6C}"/>
              </a:ext>
            </a:extLst>
          </p:cNvPr>
          <p:cNvSpPr>
            <a:spLocks noGrp="1"/>
          </p:cNvSpPr>
          <p:nvPr>
            <p:ph type="body" sz="quarter" idx="3"/>
          </p:nvPr>
        </p:nvSpPr>
        <p:spPr/>
        <p:txBody>
          <a:bodyPr/>
          <a:lstStyle/>
          <a:p>
            <a:pPr algn="ctr"/>
            <a:r>
              <a:rPr lang="ru-RU" dirty="0">
                <a:cs typeface="Calibri" panose="020F0502020204030204"/>
              </a:rPr>
              <a:t>Недостатки</a:t>
            </a:r>
          </a:p>
        </p:txBody>
      </p:sp>
      <p:sp>
        <p:nvSpPr>
          <p:cNvPr id="6" name="Объект 5">
            <a:extLst>
              <a:ext uri="{FF2B5EF4-FFF2-40B4-BE49-F238E27FC236}">
                <a16:creationId xmlns="" xmlns:a16="http://schemas.microsoft.com/office/drawing/2014/main" id="{10E65ABF-33B0-D449-06C9-96A200FCF927}"/>
              </a:ext>
            </a:extLst>
          </p:cNvPr>
          <p:cNvSpPr>
            <a:spLocks noGrp="1"/>
          </p:cNvSpPr>
          <p:nvPr>
            <p:ph sz="quarter" idx="4"/>
          </p:nvPr>
        </p:nvSpPr>
        <p:spPr/>
        <p:txBody>
          <a:bodyPr vert="horz" lIns="0" tIns="45720" rIns="0" bIns="45720" rtlCol="0" anchor="t">
            <a:normAutofit/>
          </a:bodyPr>
          <a:lstStyle/>
          <a:p>
            <a:pPr marL="383540" lvl="1">
              <a:buFont typeface="Arial" panose="020F0502020204030204" pitchFamily="34" charset="0"/>
              <a:buChar char="•"/>
            </a:pPr>
            <a:r>
              <a:rPr lang="ru-RU" sz="2000" dirty="0">
                <a:ea typeface="+mn-lt"/>
                <a:cs typeface="+mn-lt"/>
              </a:rPr>
              <a:t>Не самая удобная работа с зависимостями из-за отсутствия в Go централизованного репозитория с пакетами.</a:t>
            </a:r>
          </a:p>
          <a:p>
            <a:pPr marL="383540" lvl="1">
              <a:buFont typeface="Arial" panose="020F0502020204030204" pitchFamily="34" charset="0"/>
              <a:buChar char="•"/>
            </a:pPr>
            <a:r>
              <a:rPr lang="ru-RU" sz="2000" dirty="0">
                <a:cs typeface="Calibri" panose="020F0502020204030204"/>
              </a:rPr>
              <a:t>Невозможность управления памятью</a:t>
            </a:r>
          </a:p>
          <a:p>
            <a:pPr marL="383540" lvl="1">
              <a:buFont typeface="Arial" panose="020F0502020204030204" pitchFamily="34" charset="0"/>
              <a:buChar char="•"/>
            </a:pPr>
            <a:r>
              <a:rPr lang="ru-RU" sz="2000" dirty="0">
                <a:cs typeface="Calibri" panose="020F0502020204030204"/>
              </a:rPr>
              <a:t>Отсутствие дженериков</a:t>
            </a:r>
          </a:p>
          <a:p>
            <a:pPr marL="383540" lvl="1">
              <a:buFont typeface="Arial" panose="020F0502020204030204" pitchFamily="34" charset="0"/>
              <a:buChar char="•"/>
            </a:pPr>
            <a:r>
              <a:rPr lang="ru-RU" sz="2000" dirty="0">
                <a:cs typeface="Calibri" panose="020F0502020204030204"/>
              </a:rPr>
              <a:t>Отсутствие тернарных операторов</a:t>
            </a:r>
          </a:p>
        </p:txBody>
      </p:sp>
      <p:sp>
        <p:nvSpPr>
          <p:cNvPr id="8" name="Номер слайда 7"/>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1493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BBDC6F6-AC19-81B5-E7A0-5A72C90E7A9F}"/>
              </a:ext>
            </a:extLst>
          </p:cNvPr>
          <p:cNvSpPr>
            <a:spLocks noGrp="1"/>
          </p:cNvSpPr>
          <p:nvPr>
            <p:ph type="title"/>
          </p:nvPr>
        </p:nvSpPr>
        <p:spPr/>
        <p:txBody>
          <a:bodyPr/>
          <a:lstStyle/>
          <a:p>
            <a:pPr algn="ctr"/>
            <a:r>
              <a:rPr lang="ru-RU" dirty="0"/>
              <a:t>Система управления базами данных</a:t>
            </a:r>
          </a:p>
        </p:txBody>
      </p:sp>
      <p:sp>
        <p:nvSpPr>
          <p:cNvPr id="4" name="Объект 3">
            <a:extLst>
              <a:ext uri="{FF2B5EF4-FFF2-40B4-BE49-F238E27FC236}">
                <a16:creationId xmlns="" xmlns:a16="http://schemas.microsoft.com/office/drawing/2014/main" id="{0BACCB1E-96E6-01FE-7740-EDE4C0660F55}"/>
              </a:ext>
            </a:extLst>
          </p:cNvPr>
          <p:cNvSpPr>
            <a:spLocks noGrp="1"/>
          </p:cNvSpPr>
          <p:nvPr>
            <p:ph idx="1"/>
          </p:nvPr>
        </p:nvSpPr>
        <p:spPr>
          <a:xfrm>
            <a:off x="1097280" y="1845734"/>
            <a:ext cx="10058400" cy="4399280"/>
          </a:xfrm>
        </p:spPr>
        <p:txBody>
          <a:bodyPr vert="horz" lIns="0" tIns="45720" rIns="0" bIns="45720" rtlCol="0" anchor="t">
            <a:normAutofit/>
          </a:bodyPr>
          <a:lstStyle/>
          <a:p>
            <a:r>
              <a:rPr lang="ru-RU" sz="2200" dirty="0">
                <a:ea typeface="+mn-lt"/>
                <a:cs typeface="+mn-lt"/>
              </a:rPr>
              <a:t>Существует два основных вида баз данных: SQL (так же известные как реляционные) базы и </a:t>
            </a:r>
            <a:r>
              <a:rPr lang="ru-RU" sz="2200" dirty="0" err="1">
                <a:ea typeface="+mn-lt"/>
                <a:cs typeface="+mn-lt"/>
              </a:rPr>
              <a:t>NoSQL</a:t>
            </a:r>
            <a:r>
              <a:rPr lang="ru-RU" sz="2200" dirty="0">
                <a:ea typeface="+mn-lt"/>
                <a:cs typeface="+mn-lt"/>
              </a:rPr>
              <a:t>.</a:t>
            </a:r>
          </a:p>
          <a:p>
            <a:r>
              <a:rPr lang="ru-RU" sz="2200" dirty="0">
                <a:ea typeface="+mn-lt"/>
                <a:cs typeface="+mn-lt"/>
              </a:rPr>
              <a:t>Вторые, в свою очередь делятся на следующие подтипы по принципу хранения данных: </a:t>
            </a:r>
          </a:p>
          <a:p>
            <a:pPr marL="383540" lvl="1">
              <a:buFont typeface="Arial" panose="020F0502020204030204" pitchFamily="34" charset="0"/>
              <a:buChar char="•"/>
            </a:pPr>
            <a:r>
              <a:rPr lang="ru-RU" sz="2200" dirty="0">
                <a:ea typeface="+mn-lt"/>
                <a:cs typeface="+mn-lt"/>
              </a:rPr>
              <a:t>колоночные</a:t>
            </a:r>
          </a:p>
          <a:p>
            <a:pPr marL="383540" lvl="1">
              <a:buFont typeface="Arial" panose="020F0502020204030204" pitchFamily="34" charset="0"/>
              <a:buChar char="•"/>
            </a:pPr>
            <a:r>
              <a:rPr lang="ru-RU" sz="2200" dirty="0">
                <a:ea typeface="+mn-lt"/>
                <a:cs typeface="+mn-lt"/>
              </a:rPr>
              <a:t>ключ-значение</a:t>
            </a:r>
          </a:p>
          <a:p>
            <a:pPr marL="383540" lvl="1">
              <a:buFont typeface="Arial" panose="020F0502020204030204" pitchFamily="34" charset="0"/>
              <a:buChar char="•"/>
            </a:pPr>
            <a:r>
              <a:rPr lang="ru-RU" sz="2200" dirty="0">
                <a:ea typeface="+mn-lt"/>
                <a:cs typeface="+mn-lt"/>
              </a:rPr>
              <a:t>документные</a:t>
            </a:r>
          </a:p>
          <a:p>
            <a:pPr marL="383540" lvl="1">
              <a:buFont typeface="Arial" panose="020F0502020204030204" pitchFamily="34" charset="0"/>
              <a:buChar char="•"/>
            </a:pPr>
            <a:r>
              <a:rPr lang="ru-RU" sz="2200" dirty="0" err="1" smtClean="0">
                <a:ea typeface="+mn-lt"/>
                <a:cs typeface="+mn-lt"/>
              </a:rPr>
              <a:t>графовые</a:t>
            </a:r>
            <a:endParaRPr lang="ru-RU" sz="2000" dirty="0">
              <a:cs typeface="Calibri"/>
            </a:endParaRPr>
          </a:p>
          <a:p>
            <a:pPr marL="0" indent="0">
              <a:buNone/>
            </a:pPr>
            <a:endParaRPr lang="ru-RU" dirty="0">
              <a:cs typeface="Calibri"/>
            </a:endParaRPr>
          </a:p>
          <a:p>
            <a:endParaRPr lang="ru-RU" dirty="0">
              <a:cs typeface="Calibri"/>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192826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3660F73-E44F-80F3-B722-CF530266E5E7}"/>
              </a:ext>
            </a:extLst>
          </p:cNvPr>
          <p:cNvSpPr>
            <a:spLocks noGrp="1"/>
          </p:cNvSpPr>
          <p:nvPr>
            <p:ph type="title"/>
          </p:nvPr>
        </p:nvSpPr>
        <p:spPr/>
        <p:txBody>
          <a:bodyPr/>
          <a:lstStyle/>
          <a:p>
            <a:pPr algn="ctr"/>
            <a:r>
              <a:rPr lang="ru-RU"/>
              <a:t>Реляционные системы управления базами данных</a:t>
            </a:r>
          </a:p>
        </p:txBody>
      </p:sp>
      <p:sp>
        <p:nvSpPr>
          <p:cNvPr id="3" name="Объект 2">
            <a:extLst>
              <a:ext uri="{FF2B5EF4-FFF2-40B4-BE49-F238E27FC236}">
                <a16:creationId xmlns="" xmlns:a16="http://schemas.microsoft.com/office/drawing/2014/main" id="{BC435ED8-2D51-B876-BA5E-9A6340C29922}"/>
              </a:ext>
            </a:extLst>
          </p:cNvPr>
          <p:cNvSpPr>
            <a:spLocks noGrp="1"/>
          </p:cNvSpPr>
          <p:nvPr>
            <p:ph idx="1"/>
          </p:nvPr>
        </p:nvSpPr>
        <p:spPr/>
        <p:txBody>
          <a:bodyPr vert="horz" lIns="0" tIns="45720" rIns="0" bIns="45720" rtlCol="0" anchor="t">
            <a:normAutofit/>
          </a:bodyPr>
          <a:lstStyle/>
          <a:p>
            <a:r>
              <a:rPr lang="ru-RU" dirty="0">
                <a:ea typeface="+mn-lt"/>
                <a:cs typeface="+mn-lt"/>
              </a:rPr>
              <a:t>Реляционная база данных – набор данных с предопределёнными связями между ними. Данные организованы в виде множества таблиц, состоящих из столбцов и строк. Строка такой таблицы – набор связанных значений, характеризующих один объект или, по-другому, сущность. В каждом столбце таблицы могут храниться данные только одного типа. Строки нескольких таблиц могут быть связаны с помощью первичных ключей. Управление реляционными базами данных осуществляется с помощью специализированного языка </a:t>
            </a:r>
            <a:r>
              <a:rPr lang="en-US" dirty="0">
                <a:ea typeface="+mn-lt"/>
                <a:cs typeface="+mn-lt"/>
              </a:rPr>
              <a:t>SQL</a:t>
            </a:r>
            <a:r>
              <a:rPr lang="ru-RU" dirty="0">
                <a:ea typeface="+mn-lt"/>
                <a:cs typeface="+mn-lt"/>
              </a:rPr>
              <a:t>. Реляционные СУБД чаще всего применяются при работе с большим количеством сущностей (представленных в базе таблицами), соединенных различными видами связей: один-к-одному, один-ко-многим, многие-ко-многим.</a:t>
            </a:r>
          </a:p>
          <a:p>
            <a:r>
              <a:rPr lang="ru-RU" dirty="0">
                <a:ea typeface="+mn-lt"/>
                <a:cs typeface="+mn-lt"/>
              </a:rPr>
              <a:t>Рассмотрим наиболее популярными реляционными СУБД являются Oracle Database, Microsoft SQL Server, </a:t>
            </a:r>
            <a:r>
              <a:rPr lang="ru-RU" dirty="0" err="1">
                <a:ea typeface="+mn-lt"/>
                <a:cs typeface="+mn-lt"/>
              </a:rPr>
              <a:t>PostgreSQL</a:t>
            </a:r>
            <a:r>
              <a:rPr lang="ru-RU" dirty="0">
                <a:ea typeface="+mn-lt"/>
                <a:cs typeface="+mn-lt"/>
              </a:rPr>
              <a:t>, MySQL.</a:t>
            </a:r>
          </a:p>
          <a:p>
            <a:endParaRPr lang="ru-RU" dirty="0">
              <a:ea typeface="+mn-lt"/>
              <a:cs typeface="+mn-lt"/>
            </a:endParaRPr>
          </a:p>
          <a:p>
            <a:endParaRPr lang="ru-RU" dirty="0">
              <a:ea typeface="+mn-lt"/>
              <a:cs typeface="+mn-lt"/>
            </a:endParaRPr>
          </a:p>
          <a:p>
            <a:endParaRPr lang="ru-RU" dirty="0">
              <a:ea typeface="Calibri"/>
              <a:cs typeface="Calibri"/>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132138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C47F9C9-D5F6-6675-50DF-E54AF1E1F443}"/>
              </a:ext>
            </a:extLst>
          </p:cNvPr>
          <p:cNvSpPr>
            <a:spLocks noGrp="1"/>
          </p:cNvSpPr>
          <p:nvPr>
            <p:ph type="title"/>
          </p:nvPr>
        </p:nvSpPr>
        <p:spPr/>
        <p:txBody>
          <a:bodyPr/>
          <a:lstStyle/>
          <a:p>
            <a:pPr algn="ctr"/>
            <a:r>
              <a:rPr lang="ru-RU" dirty="0">
                <a:ea typeface="+mj-lt"/>
                <a:cs typeface="+mj-lt"/>
              </a:rPr>
              <a:t>Oracle Database</a:t>
            </a:r>
            <a:endParaRPr lang="ru-RU" dirty="0">
              <a:ea typeface="Calibri Light" panose="020F0302020204030204"/>
              <a:cs typeface="Calibri Light" panose="020F0302020204030204"/>
            </a:endParaRPr>
          </a:p>
        </p:txBody>
      </p:sp>
      <p:sp>
        <p:nvSpPr>
          <p:cNvPr id="4" name="Текст 3">
            <a:extLst>
              <a:ext uri="{FF2B5EF4-FFF2-40B4-BE49-F238E27FC236}">
                <a16:creationId xmlns="" xmlns:a16="http://schemas.microsoft.com/office/drawing/2014/main" id="{8BC09A0C-3684-911F-D556-134E7CE58B93}"/>
              </a:ext>
            </a:extLst>
          </p:cNvPr>
          <p:cNvSpPr>
            <a:spLocks noGrp="1"/>
          </p:cNvSpPr>
          <p:nvPr>
            <p:ph type="body" idx="1"/>
          </p:nvPr>
        </p:nvSpPr>
        <p:spPr>
          <a:xfrm>
            <a:off x="1097280" y="2542200"/>
            <a:ext cx="4937760" cy="736282"/>
          </a:xfrm>
        </p:spPr>
        <p:txBody>
          <a:bodyPr/>
          <a:lstStyle/>
          <a:p>
            <a:pPr algn="ctr"/>
            <a:r>
              <a:rPr lang="ru-RU" dirty="0">
                <a:ea typeface="Calibri"/>
                <a:cs typeface="Calibri"/>
              </a:rPr>
              <a:t>Достоинства</a:t>
            </a:r>
          </a:p>
        </p:txBody>
      </p:sp>
      <p:sp>
        <p:nvSpPr>
          <p:cNvPr id="3" name="Объект 2">
            <a:extLst>
              <a:ext uri="{FF2B5EF4-FFF2-40B4-BE49-F238E27FC236}">
                <a16:creationId xmlns="" xmlns:a16="http://schemas.microsoft.com/office/drawing/2014/main" id="{F65E250F-C1EF-D5B0-B44C-4D817D4F9D2D}"/>
              </a:ext>
            </a:extLst>
          </p:cNvPr>
          <p:cNvSpPr>
            <a:spLocks noGrp="1"/>
          </p:cNvSpPr>
          <p:nvPr>
            <p:ph sz="half" idx="2"/>
          </p:nvPr>
        </p:nvSpPr>
        <p:spPr>
          <a:xfrm>
            <a:off x="1097280" y="3287889"/>
            <a:ext cx="4937760" cy="2663238"/>
          </a:xfrm>
        </p:spPr>
        <p:txBody>
          <a:bodyPr vert="horz" lIns="0" tIns="45720" rIns="0" bIns="45720" rtlCol="0" anchor="t">
            <a:normAutofit/>
          </a:bodyPr>
          <a:lstStyle/>
          <a:p>
            <a:endParaRPr lang="ru-RU" dirty="0">
              <a:ea typeface="Calibri"/>
              <a:cs typeface="Calibri"/>
            </a:endParaRPr>
          </a:p>
          <a:p>
            <a:pPr marL="0" indent="0">
              <a:buNone/>
            </a:pPr>
            <a:endParaRPr lang="ru-RU" dirty="0">
              <a:ea typeface="Calibri"/>
              <a:cs typeface="Calibri"/>
            </a:endParaRPr>
          </a:p>
        </p:txBody>
      </p:sp>
      <p:sp>
        <p:nvSpPr>
          <p:cNvPr id="5" name="Текст 4">
            <a:extLst>
              <a:ext uri="{FF2B5EF4-FFF2-40B4-BE49-F238E27FC236}">
                <a16:creationId xmlns="" xmlns:a16="http://schemas.microsoft.com/office/drawing/2014/main" id="{AD817BDC-D7FD-F7EF-1875-019DDBE33CCD}"/>
              </a:ext>
            </a:extLst>
          </p:cNvPr>
          <p:cNvSpPr>
            <a:spLocks noGrp="1"/>
          </p:cNvSpPr>
          <p:nvPr>
            <p:ph type="body" sz="quarter" idx="3"/>
          </p:nvPr>
        </p:nvSpPr>
        <p:spPr>
          <a:xfrm>
            <a:off x="6217920" y="2542200"/>
            <a:ext cx="4937760" cy="736282"/>
          </a:xfrm>
        </p:spPr>
        <p:txBody>
          <a:bodyPr/>
          <a:lstStyle/>
          <a:p>
            <a:pPr algn="ctr"/>
            <a:r>
              <a:rPr lang="ru-RU" dirty="0">
                <a:ea typeface="Calibri"/>
                <a:cs typeface="Calibri"/>
              </a:rPr>
              <a:t>Недостатки</a:t>
            </a:r>
          </a:p>
        </p:txBody>
      </p:sp>
      <p:sp>
        <p:nvSpPr>
          <p:cNvPr id="6" name="Объект 5">
            <a:extLst>
              <a:ext uri="{FF2B5EF4-FFF2-40B4-BE49-F238E27FC236}">
                <a16:creationId xmlns="" xmlns:a16="http://schemas.microsoft.com/office/drawing/2014/main" id="{1DF327EE-F273-7691-DF7B-D5CCAF4EE498}"/>
              </a:ext>
            </a:extLst>
          </p:cNvPr>
          <p:cNvSpPr>
            <a:spLocks noGrp="1"/>
          </p:cNvSpPr>
          <p:nvPr>
            <p:ph sz="quarter" idx="4"/>
          </p:nvPr>
        </p:nvSpPr>
        <p:spPr>
          <a:xfrm>
            <a:off x="6217920" y="3287889"/>
            <a:ext cx="4937760" cy="2672645"/>
          </a:xfrm>
        </p:spPr>
        <p:txBody>
          <a:bodyPr vert="horz" lIns="0" tIns="45720" rIns="0" bIns="45720" rtlCol="0" anchor="t">
            <a:normAutofit/>
          </a:bodyPr>
          <a:lstStyle/>
          <a:p>
            <a:pPr marL="383540" lvl="1">
              <a:buSzPct val="100000"/>
              <a:buFont typeface="Arial" pitchFamily="34" charset="0"/>
              <a:buChar char="•"/>
            </a:pPr>
            <a:r>
              <a:rPr lang="ru-RU" sz="2000" dirty="0">
                <a:ea typeface="+mn-lt"/>
                <a:cs typeface="+mn-lt"/>
              </a:rPr>
              <a:t>Является платным продуктом, что может быть слишком дорогим решением для небольших компаний.</a:t>
            </a:r>
            <a:endParaRPr lang="ru-RU" sz="2000" dirty="0">
              <a:ea typeface="Calibri" panose="020F0502020204030204"/>
              <a:cs typeface="Calibri" panose="020F0502020204030204"/>
            </a:endParaRPr>
          </a:p>
          <a:p>
            <a:pPr marL="383540" lvl="1">
              <a:buSzPct val="100000"/>
              <a:buFont typeface="Arial" pitchFamily="34" charset="0"/>
              <a:buChar char="•"/>
            </a:pPr>
            <a:r>
              <a:rPr lang="ru-RU" sz="2000" dirty="0">
                <a:ea typeface="+mn-lt"/>
                <a:cs typeface="+mn-lt"/>
              </a:rPr>
              <a:t>Высокая требовательность к аппаратным ресурсам.</a:t>
            </a:r>
            <a:endParaRPr lang="ru-RU" sz="2000" dirty="0">
              <a:ea typeface="Calibri" panose="020F0502020204030204"/>
              <a:cs typeface="Calibri" panose="020F0502020204030204"/>
            </a:endParaRPr>
          </a:p>
        </p:txBody>
      </p:sp>
      <p:sp>
        <p:nvSpPr>
          <p:cNvPr id="15" name="TextBox 14">
            <a:extLst>
              <a:ext uri="{FF2B5EF4-FFF2-40B4-BE49-F238E27FC236}">
                <a16:creationId xmlns="" xmlns:a16="http://schemas.microsoft.com/office/drawing/2014/main" id="{B33C320C-8C38-5CC8-619D-133B8F3F8FF9}"/>
              </a:ext>
            </a:extLst>
          </p:cNvPr>
          <p:cNvSpPr txBox="1"/>
          <p:nvPr/>
        </p:nvSpPr>
        <p:spPr>
          <a:xfrm>
            <a:off x="1093141" y="1826919"/>
            <a:ext cx="100527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dirty="0">
                <a:solidFill>
                  <a:srgbClr val="404040"/>
                </a:solidFill>
              </a:rPr>
              <a:t>СУБД, написанная компанией Oracle, предназначенная для облачных сред и может быть размещена на одном или нескольких серверах. Написана на языках </a:t>
            </a:r>
            <a:r>
              <a:rPr lang="en-US" sz="2000" dirty="0">
                <a:solidFill>
                  <a:srgbClr val="404040"/>
                </a:solidFill>
              </a:rPr>
              <a:t>Assembly</a:t>
            </a:r>
            <a:r>
              <a:rPr lang="ru-RU" sz="2000" dirty="0">
                <a:solidFill>
                  <a:srgbClr val="404040"/>
                </a:solidFill>
              </a:rPr>
              <a:t>, </a:t>
            </a:r>
            <a:r>
              <a:rPr lang="en-US" sz="2000" dirty="0">
                <a:solidFill>
                  <a:srgbClr val="404040"/>
                </a:solidFill>
              </a:rPr>
              <a:t>C</a:t>
            </a:r>
            <a:r>
              <a:rPr lang="ru-RU" sz="2000" dirty="0">
                <a:solidFill>
                  <a:srgbClr val="404040"/>
                </a:solidFill>
              </a:rPr>
              <a:t>, </a:t>
            </a:r>
            <a:r>
              <a:rPr lang="en-US" sz="2000" dirty="0">
                <a:solidFill>
                  <a:srgbClr val="404040"/>
                </a:solidFill>
              </a:rPr>
              <a:t>C</a:t>
            </a:r>
            <a:r>
              <a:rPr lang="ru-RU" sz="2000" dirty="0">
                <a:solidFill>
                  <a:srgbClr val="404040"/>
                </a:solidFill>
              </a:rPr>
              <a:t>++.</a:t>
            </a:r>
            <a:endParaRPr lang="ru-RU" sz="2000" dirty="0"/>
          </a:p>
        </p:txBody>
      </p:sp>
      <p:sp>
        <p:nvSpPr>
          <p:cNvPr id="22" name="Объект 5">
            <a:extLst>
              <a:ext uri="{FF2B5EF4-FFF2-40B4-BE49-F238E27FC236}">
                <a16:creationId xmlns="" xmlns:a16="http://schemas.microsoft.com/office/drawing/2014/main" id="{CE08FB26-CBE2-48F0-67B9-69DE1386DFA4}"/>
              </a:ext>
            </a:extLst>
          </p:cNvPr>
          <p:cNvSpPr txBox="1">
            <a:spLocks/>
          </p:cNvSpPr>
          <p:nvPr/>
        </p:nvSpPr>
        <p:spPr>
          <a:xfrm>
            <a:off x="1280913" y="3289770"/>
            <a:ext cx="4937760" cy="2672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3540" lvl="1">
              <a:buSzPct val="100000"/>
              <a:buFont typeface="Arial" pitchFamily="34" charset="0"/>
              <a:buChar char="•"/>
            </a:pPr>
            <a:r>
              <a:rPr lang="ru-RU" sz="2000" dirty="0">
                <a:ea typeface="+mn-lt"/>
                <a:cs typeface="+mn-lt"/>
              </a:rPr>
              <a:t>Обрабатывает огромные данные.</a:t>
            </a:r>
          </a:p>
          <a:p>
            <a:pPr marL="383540" lvl="1">
              <a:buSzPct val="100000"/>
              <a:buFont typeface="Arial" pitchFamily="34" charset="0"/>
              <a:buChar char="•"/>
            </a:pPr>
            <a:r>
              <a:rPr lang="ru-RU" sz="2000" dirty="0">
                <a:ea typeface="Calibri" panose="020F0502020204030204"/>
                <a:cs typeface="Calibri" panose="020F0502020204030204"/>
              </a:rPr>
              <a:t>Очень </a:t>
            </a:r>
            <a:r>
              <a:rPr lang="ru-RU" sz="2000" dirty="0">
                <a:ea typeface="+mn-lt"/>
                <a:cs typeface="+mn-lt"/>
              </a:rPr>
              <a:t>высокая степень надёжности. Каждая транзакция изолирована от других.</a:t>
            </a:r>
            <a:endParaRPr lang="ru-RU" sz="2000" dirty="0">
              <a:ea typeface="Calibri" panose="020F0502020204030204"/>
              <a:cs typeface="Calibri" panose="020F0502020204030204"/>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72211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C47F9C9-D5F6-6675-50DF-E54AF1E1F443}"/>
              </a:ext>
            </a:extLst>
          </p:cNvPr>
          <p:cNvSpPr>
            <a:spLocks noGrp="1"/>
          </p:cNvSpPr>
          <p:nvPr>
            <p:ph type="title"/>
          </p:nvPr>
        </p:nvSpPr>
        <p:spPr/>
        <p:txBody>
          <a:bodyPr/>
          <a:lstStyle/>
          <a:p>
            <a:pPr algn="ctr"/>
            <a:r>
              <a:rPr lang="ru-RU" dirty="0">
                <a:ea typeface="+mj-lt"/>
                <a:cs typeface="+mj-lt"/>
              </a:rPr>
              <a:t>Microsoft SQL Server</a:t>
            </a:r>
            <a:endParaRPr lang="ru-RU" dirty="0"/>
          </a:p>
        </p:txBody>
      </p:sp>
      <p:sp>
        <p:nvSpPr>
          <p:cNvPr id="4" name="Текст 3">
            <a:extLst>
              <a:ext uri="{FF2B5EF4-FFF2-40B4-BE49-F238E27FC236}">
                <a16:creationId xmlns="" xmlns:a16="http://schemas.microsoft.com/office/drawing/2014/main" id="{8BC09A0C-3684-911F-D556-134E7CE58B93}"/>
              </a:ext>
            </a:extLst>
          </p:cNvPr>
          <p:cNvSpPr>
            <a:spLocks noGrp="1"/>
          </p:cNvSpPr>
          <p:nvPr>
            <p:ph type="body" idx="1"/>
          </p:nvPr>
        </p:nvSpPr>
        <p:spPr>
          <a:xfrm>
            <a:off x="1097280" y="2542200"/>
            <a:ext cx="4937760" cy="736282"/>
          </a:xfrm>
        </p:spPr>
        <p:txBody>
          <a:bodyPr/>
          <a:lstStyle/>
          <a:p>
            <a:pPr algn="ctr"/>
            <a:r>
              <a:rPr lang="ru-RU" dirty="0">
                <a:ea typeface="Calibri"/>
                <a:cs typeface="Calibri"/>
              </a:rPr>
              <a:t>Достоинства</a:t>
            </a:r>
          </a:p>
        </p:txBody>
      </p:sp>
      <p:sp>
        <p:nvSpPr>
          <p:cNvPr id="3" name="Объект 2">
            <a:extLst>
              <a:ext uri="{FF2B5EF4-FFF2-40B4-BE49-F238E27FC236}">
                <a16:creationId xmlns="" xmlns:a16="http://schemas.microsoft.com/office/drawing/2014/main" id="{F65E250F-C1EF-D5B0-B44C-4D817D4F9D2D}"/>
              </a:ext>
            </a:extLst>
          </p:cNvPr>
          <p:cNvSpPr>
            <a:spLocks noGrp="1"/>
          </p:cNvSpPr>
          <p:nvPr>
            <p:ph sz="half" idx="2"/>
          </p:nvPr>
        </p:nvSpPr>
        <p:spPr>
          <a:xfrm>
            <a:off x="1097280" y="3287889"/>
            <a:ext cx="4937760" cy="2663238"/>
          </a:xfrm>
        </p:spPr>
        <p:txBody>
          <a:bodyPr vert="horz" lIns="0" tIns="45720" rIns="0" bIns="45720" rtlCol="0" anchor="t">
            <a:normAutofit/>
          </a:bodyPr>
          <a:lstStyle/>
          <a:p>
            <a:endParaRPr lang="ru-RU" dirty="0">
              <a:ea typeface="Calibri"/>
              <a:cs typeface="Calibri"/>
            </a:endParaRPr>
          </a:p>
          <a:p>
            <a:pPr marL="0" indent="0">
              <a:buNone/>
            </a:pPr>
            <a:endParaRPr lang="ru-RU" dirty="0">
              <a:ea typeface="Calibri"/>
              <a:cs typeface="Calibri"/>
            </a:endParaRPr>
          </a:p>
        </p:txBody>
      </p:sp>
      <p:sp>
        <p:nvSpPr>
          <p:cNvPr id="5" name="Текст 4">
            <a:extLst>
              <a:ext uri="{FF2B5EF4-FFF2-40B4-BE49-F238E27FC236}">
                <a16:creationId xmlns="" xmlns:a16="http://schemas.microsoft.com/office/drawing/2014/main" id="{AD817BDC-D7FD-F7EF-1875-019DDBE33CCD}"/>
              </a:ext>
            </a:extLst>
          </p:cNvPr>
          <p:cNvSpPr>
            <a:spLocks noGrp="1"/>
          </p:cNvSpPr>
          <p:nvPr>
            <p:ph type="body" sz="quarter" idx="3"/>
          </p:nvPr>
        </p:nvSpPr>
        <p:spPr>
          <a:xfrm>
            <a:off x="6217920" y="2542200"/>
            <a:ext cx="4937760" cy="736282"/>
          </a:xfrm>
        </p:spPr>
        <p:txBody>
          <a:bodyPr/>
          <a:lstStyle/>
          <a:p>
            <a:pPr algn="ctr"/>
            <a:r>
              <a:rPr lang="ru-RU" dirty="0">
                <a:ea typeface="Calibri"/>
                <a:cs typeface="Calibri"/>
              </a:rPr>
              <a:t>Недостатки</a:t>
            </a:r>
          </a:p>
        </p:txBody>
      </p:sp>
      <p:sp>
        <p:nvSpPr>
          <p:cNvPr id="6" name="Объект 5">
            <a:extLst>
              <a:ext uri="{FF2B5EF4-FFF2-40B4-BE49-F238E27FC236}">
                <a16:creationId xmlns="" xmlns:a16="http://schemas.microsoft.com/office/drawing/2014/main" id="{1DF327EE-F273-7691-DF7B-D5CCAF4EE498}"/>
              </a:ext>
            </a:extLst>
          </p:cNvPr>
          <p:cNvSpPr>
            <a:spLocks noGrp="1"/>
          </p:cNvSpPr>
          <p:nvPr>
            <p:ph sz="quarter" idx="4"/>
          </p:nvPr>
        </p:nvSpPr>
        <p:spPr>
          <a:xfrm>
            <a:off x="6217920" y="3287889"/>
            <a:ext cx="4937760" cy="2672645"/>
          </a:xfrm>
        </p:spPr>
        <p:txBody>
          <a:bodyPr vert="horz" lIns="0" tIns="45720" rIns="0" bIns="45720" rtlCol="0" anchor="t">
            <a:normAutofit/>
          </a:bodyPr>
          <a:lstStyle/>
          <a:p>
            <a:pPr marL="383540" lvl="1">
              <a:buSzPct val="100000"/>
              <a:buFont typeface="Arial" pitchFamily="34" charset="0"/>
              <a:buChar char="•"/>
            </a:pPr>
            <a:r>
              <a:rPr lang="ru-RU" sz="2000" dirty="0">
                <a:ea typeface="+mn-lt"/>
                <a:cs typeface="+mn-lt"/>
              </a:rPr>
              <a:t>Является платным продуктом, что может быть слишком дорогим решением для небольших компаний.</a:t>
            </a:r>
          </a:p>
          <a:p>
            <a:pPr marL="383540" lvl="1">
              <a:buSzPct val="100000"/>
              <a:buFont typeface="Arial" pitchFamily="34" charset="0"/>
              <a:buChar char="•"/>
            </a:pPr>
            <a:r>
              <a:rPr lang="ru-RU" sz="2000" dirty="0">
                <a:ea typeface="+mn-lt"/>
                <a:cs typeface="+mn-lt"/>
              </a:rPr>
              <a:t>Способна задействовать все возможные ресурсы платформы, на которой запущена.</a:t>
            </a:r>
          </a:p>
        </p:txBody>
      </p:sp>
      <p:sp>
        <p:nvSpPr>
          <p:cNvPr id="15" name="TextBox 14">
            <a:extLst>
              <a:ext uri="{FF2B5EF4-FFF2-40B4-BE49-F238E27FC236}">
                <a16:creationId xmlns="" xmlns:a16="http://schemas.microsoft.com/office/drawing/2014/main" id="{B33C320C-8C38-5CC8-619D-133B8F3F8FF9}"/>
              </a:ext>
            </a:extLst>
          </p:cNvPr>
          <p:cNvSpPr txBox="1"/>
          <p:nvPr/>
        </p:nvSpPr>
        <p:spPr>
          <a:xfrm>
            <a:off x="1093141" y="1826919"/>
            <a:ext cx="10052755"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dirty="0">
                <a:solidFill>
                  <a:schemeClr val="tx1">
                    <a:lumMod val="75000"/>
                    <a:lumOff val="25000"/>
                  </a:schemeClr>
                </a:solidFill>
                <a:ea typeface="+mn-lt"/>
                <a:cs typeface="+mn-lt"/>
              </a:rPr>
              <a:t>СУБД, созданная компанией Microsoft, и изначально привязанная к операционной системе Windows. Впоследствии была адаптирована и для использования на Linux. Написана на языках </a:t>
            </a:r>
            <a:r>
              <a:rPr lang="en-US" sz="2000" dirty="0">
                <a:solidFill>
                  <a:schemeClr val="tx1">
                    <a:lumMod val="75000"/>
                    <a:lumOff val="25000"/>
                  </a:schemeClr>
                </a:solidFill>
                <a:ea typeface="+mn-lt"/>
                <a:cs typeface="+mn-lt"/>
              </a:rPr>
              <a:t>C</a:t>
            </a:r>
            <a:r>
              <a:rPr lang="ru-RU" sz="2000" dirty="0">
                <a:solidFill>
                  <a:schemeClr val="tx1">
                    <a:lumMod val="75000"/>
                    <a:lumOff val="25000"/>
                  </a:schemeClr>
                </a:solidFill>
                <a:ea typeface="+mn-lt"/>
                <a:cs typeface="+mn-lt"/>
              </a:rPr>
              <a:t>, </a:t>
            </a:r>
            <a:r>
              <a:rPr lang="en-US" sz="2000" dirty="0">
                <a:solidFill>
                  <a:schemeClr val="tx1">
                    <a:lumMod val="75000"/>
                    <a:lumOff val="25000"/>
                  </a:schemeClr>
                </a:solidFill>
                <a:ea typeface="+mn-lt"/>
                <a:cs typeface="+mn-lt"/>
              </a:rPr>
              <a:t>C</a:t>
            </a:r>
            <a:r>
              <a:rPr lang="ru-RU" sz="2000" dirty="0">
                <a:solidFill>
                  <a:schemeClr val="tx1">
                    <a:lumMod val="75000"/>
                    <a:lumOff val="25000"/>
                  </a:schemeClr>
                </a:solidFill>
                <a:ea typeface="+mn-lt"/>
                <a:cs typeface="+mn-lt"/>
              </a:rPr>
              <a:t>++.</a:t>
            </a:r>
          </a:p>
          <a:p>
            <a:endParaRPr lang="ru-RU" dirty="0">
              <a:solidFill>
                <a:srgbClr val="404040"/>
              </a:solidFill>
              <a:ea typeface="Calibri"/>
              <a:cs typeface="Calibri"/>
            </a:endParaRPr>
          </a:p>
        </p:txBody>
      </p:sp>
      <p:sp>
        <p:nvSpPr>
          <p:cNvPr id="22" name="Объект 5">
            <a:extLst>
              <a:ext uri="{FF2B5EF4-FFF2-40B4-BE49-F238E27FC236}">
                <a16:creationId xmlns="" xmlns:a16="http://schemas.microsoft.com/office/drawing/2014/main" id="{CE08FB26-CBE2-48F0-67B9-69DE1386DFA4}"/>
              </a:ext>
            </a:extLst>
          </p:cNvPr>
          <p:cNvSpPr txBox="1">
            <a:spLocks/>
          </p:cNvSpPr>
          <p:nvPr/>
        </p:nvSpPr>
        <p:spPr>
          <a:xfrm>
            <a:off x="1280913" y="3289770"/>
            <a:ext cx="4937760" cy="2672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3540" lvl="1">
              <a:buSzPct val="100000"/>
              <a:buFont typeface="Arial" pitchFamily="34" charset="0"/>
              <a:buChar char="•"/>
            </a:pPr>
            <a:r>
              <a:rPr lang="ru-RU" sz="2000" dirty="0">
                <a:ea typeface="+mn-lt"/>
                <a:cs typeface="+mn-lt"/>
              </a:rPr>
              <a:t>Простота использования.</a:t>
            </a:r>
          </a:p>
          <a:p>
            <a:pPr marL="383540" lvl="1">
              <a:buSzPct val="100000"/>
              <a:buFont typeface="Arial" pitchFamily="34" charset="0"/>
              <a:buChar char="•"/>
            </a:pPr>
            <a:r>
              <a:rPr lang="ru-RU" sz="2000" dirty="0">
                <a:ea typeface="Calibri" panose="020F0502020204030204"/>
                <a:cs typeface="Calibri" panose="020F0502020204030204"/>
              </a:rPr>
              <a:t>С</a:t>
            </a:r>
            <a:r>
              <a:rPr lang="ru-RU" sz="2000" dirty="0">
                <a:ea typeface="+mn-lt"/>
                <a:cs typeface="+mn-lt"/>
              </a:rPr>
              <a:t>корость.</a:t>
            </a:r>
          </a:p>
          <a:p>
            <a:pPr marL="383540" lvl="1">
              <a:buSzPct val="100000"/>
              <a:buFont typeface="Arial" pitchFamily="34" charset="0"/>
              <a:buChar char="•"/>
            </a:pPr>
            <a:r>
              <a:rPr lang="ru-RU" sz="2000" dirty="0">
                <a:ea typeface="Calibri" panose="020F0502020204030204"/>
                <a:cs typeface="Calibri" panose="020F0502020204030204"/>
              </a:rPr>
              <a:t>С</a:t>
            </a:r>
            <a:r>
              <a:rPr lang="ru-RU" sz="2000" dirty="0">
                <a:ea typeface="+mn-lt"/>
                <a:cs typeface="+mn-lt"/>
              </a:rPr>
              <a:t>табильность.</a:t>
            </a:r>
            <a:endParaRPr lang="ru-RU" sz="2000" dirty="0">
              <a:ea typeface="Calibri" panose="020F0502020204030204"/>
              <a:cs typeface="Calibri" panose="020F0502020204030204"/>
            </a:endParaRPr>
          </a:p>
          <a:p>
            <a:pPr marL="383540" lvl="1">
              <a:buSzPct val="100000"/>
              <a:buFont typeface="Arial" pitchFamily="34" charset="0"/>
              <a:buChar char="•"/>
            </a:pPr>
            <a:r>
              <a:rPr lang="ru-RU" sz="2000" dirty="0">
                <a:ea typeface="Calibri" panose="020F0502020204030204"/>
                <a:cs typeface="Calibri" panose="020F0502020204030204"/>
              </a:rPr>
              <a:t>Наличие</a:t>
            </a:r>
            <a:r>
              <a:rPr lang="ru-RU" sz="2000" dirty="0">
                <a:ea typeface="+mn-lt"/>
                <a:cs typeface="+mn-lt"/>
              </a:rPr>
              <a:t> графического интерфейса.</a:t>
            </a:r>
            <a:endParaRPr lang="ru-RU" sz="2000" dirty="0">
              <a:ea typeface="Calibri" panose="020F0502020204030204"/>
              <a:cs typeface="Calibri" panose="020F0502020204030204"/>
            </a:endParaRPr>
          </a:p>
          <a:p>
            <a:pPr marL="383540" lvl="1">
              <a:buSzPct val="100000"/>
              <a:buFont typeface="Arial" pitchFamily="34" charset="0"/>
              <a:buChar char="•"/>
            </a:pPr>
            <a:r>
              <a:rPr lang="ru-RU" sz="2000" dirty="0">
                <a:ea typeface="Calibri" panose="020F0502020204030204"/>
                <a:cs typeface="Calibri" panose="020F0502020204030204"/>
              </a:rPr>
              <a:t>С</a:t>
            </a:r>
            <a:r>
              <a:rPr lang="ru-RU" sz="2000" dirty="0">
                <a:ea typeface="+mn-lt"/>
                <a:cs typeface="+mn-lt"/>
              </a:rPr>
              <a:t>инергия с другими продуктами Microsoft.</a:t>
            </a:r>
            <a:endParaRPr lang="ru-RU" sz="2000" dirty="0">
              <a:ea typeface="Calibri" panose="020F0502020204030204"/>
              <a:cs typeface="Calibri" panose="020F0502020204030204"/>
            </a:endParaRPr>
          </a:p>
          <a:p>
            <a:pPr marL="383540" lvl="1">
              <a:buSzPct val="100000"/>
              <a:buFont typeface="Arial" pitchFamily="34" charset="0"/>
              <a:buChar char="•"/>
            </a:pPr>
            <a:endParaRPr lang="ru-RU" sz="2000" dirty="0">
              <a:ea typeface="Calibri" panose="020F0502020204030204"/>
              <a:cs typeface="Calibri" panose="020F0502020204030204"/>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51618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C47F9C9-D5F6-6675-50DF-E54AF1E1F443}"/>
              </a:ext>
            </a:extLst>
          </p:cNvPr>
          <p:cNvSpPr>
            <a:spLocks noGrp="1"/>
          </p:cNvSpPr>
          <p:nvPr>
            <p:ph type="title"/>
          </p:nvPr>
        </p:nvSpPr>
        <p:spPr/>
        <p:txBody>
          <a:bodyPr/>
          <a:lstStyle/>
          <a:p>
            <a:pPr algn="ctr"/>
            <a:r>
              <a:rPr lang="ru-RU" dirty="0" err="1">
                <a:ea typeface="+mj-lt"/>
                <a:cs typeface="+mj-lt"/>
              </a:rPr>
              <a:t>PotgreSQL</a:t>
            </a:r>
            <a:endParaRPr lang="ru-RU">
              <a:ea typeface="+mj-lt"/>
              <a:cs typeface="+mj-lt"/>
            </a:endParaRPr>
          </a:p>
        </p:txBody>
      </p:sp>
      <p:sp>
        <p:nvSpPr>
          <p:cNvPr id="4" name="Текст 3">
            <a:extLst>
              <a:ext uri="{FF2B5EF4-FFF2-40B4-BE49-F238E27FC236}">
                <a16:creationId xmlns="" xmlns:a16="http://schemas.microsoft.com/office/drawing/2014/main" id="{8BC09A0C-3684-911F-D556-134E7CE58B93}"/>
              </a:ext>
            </a:extLst>
          </p:cNvPr>
          <p:cNvSpPr>
            <a:spLocks noGrp="1"/>
          </p:cNvSpPr>
          <p:nvPr>
            <p:ph type="body" idx="1"/>
          </p:nvPr>
        </p:nvSpPr>
        <p:spPr>
          <a:xfrm>
            <a:off x="1097280" y="2542200"/>
            <a:ext cx="4937760" cy="736282"/>
          </a:xfrm>
        </p:spPr>
        <p:txBody>
          <a:bodyPr/>
          <a:lstStyle/>
          <a:p>
            <a:pPr algn="ctr"/>
            <a:r>
              <a:rPr lang="ru-RU" dirty="0">
                <a:ea typeface="Calibri"/>
                <a:cs typeface="Calibri"/>
              </a:rPr>
              <a:t>Достоинства</a:t>
            </a:r>
          </a:p>
        </p:txBody>
      </p:sp>
      <p:sp>
        <p:nvSpPr>
          <p:cNvPr id="3" name="Объект 2">
            <a:extLst>
              <a:ext uri="{FF2B5EF4-FFF2-40B4-BE49-F238E27FC236}">
                <a16:creationId xmlns="" xmlns:a16="http://schemas.microsoft.com/office/drawing/2014/main" id="{F65E250F-C1EF-D5B0-B44C-4D817D4F9D2D}"/>
              </a:ext>
            </a:extLst>
          </p:cNvPr>
          <p:cNvSpPr>
            <a:spLocks noGrp="1"/>
          </p:cNvSpPr>
          <p:nvPr>
            <p:ph sz="half" idx="2"/>
          </p:nvPr>
        </p:nvSpPr>
        <p:spPr>
          <a:xfrm>
            <a:off x="1097280" y="3287889"/>
            <a:ext cx="4937760" cy="2663238"/>
          </a:xfrm>
        </p:spPr>
        <p:txBody>
          <a:bodyPr vert="horz" lIns="0" tIns="45720" rIns="0" bIns="45720" rtlCol="0" anchor="t">
            <a:normAutofit/>
          </a:bodyPr>
          <a:lstStyle/>
          <a:p>
            <a:endParaRPr lang="ru-RU" dirty="0">
              <a:ea typeface="Calibri"/>
              <a:cs typeface="Calibri"/>
            </a:endParaRPr>
          </a:p>
          <a:p>
            <a:pPr marL="0" indent="0">
              <a:buNone/>
            </a:pPr>
            <a:endParaRPr lang="ru-RU" dirty="0">
              <a:ea typeface="Calibri"/>
              <a:cs typeface="Calibri"/>
            </a:endParaRPr>
          </a:p>
        </p:txBody>
      </p:sp>
      <p:sp>
        <p:nvSpPr>
          <p:cNvPr id="5" name="Текст 4">
            <a:extLst>
              <a:ext uri="{FF2B5EF4-FFF2-40B4-BE49-F238E27FC236}">
                <a16:creationId xmlns="" xmlns:a16="http://schemas.microsoft.com/office/drawing/2014/main" id="{AD817BDC-D7FD-F7EF-1875-019DDBE33CCD}"/>
              </a:ext>
            </a:extLst>
          </p:cNvPr>
          <p:cNvSpPr>
            <a:spLocks noGrp="1"/>
          </p:cNvSpPr>
          <p:nvPr>
            <p:ph type="body" sz="quarter" idx="3"/>
          </p:nvPr>
        </p:nvSpPr>
        <p:spPr>
          <a:xfrm>
            <a:off x="6217920" y="2542200"/>
            <a:ext cx="4937760" cy="736282"/>
          </a:xfrm>
        </p:spPr>
        <p:txBody>
          <a:bodyPr/>
          <a:lstStyle/>
          <a:p>
            <a:pPr algn="ctr"/>
            <a:r>
              <a:rPr lang="ru-RU" dirty="0">
                <a:ea typeface="Calibri"/>
                <a:cs typeface="Calibri"/>
              </a:rPr>
              <a:t>Недостатки</a:t>
            </a:r>
          </a:p>
        </p:txBody>
      </p:sp>
      <p:sp>
        <p:nvSpPr>
          <p:cNvPr id="6" name="Объект 5">
            <a:extLst>
              <a:ext uri="{FF2B5EF4-FFF2-40B4-BE49-F238E27FC236}">
                <a16:creationId xmlns="" xmlns:a16="http://schemas.microsoft.com/office/drawing/2014/main" id="{1DF327EE-F273-7691-DF7B-D5CCAF4EE498}"/>
              </a:ext>
            </a:extLst>
          </p:cNvPr>
          <p:cNvSpPr>
            <a:spLocks noGrp="1"/>
          </p:cNvSpPr>
          <p:nvPr>
            <p:ph sz="quarter" idx="4"/>
          </p:nvPr>
        </p:nvSpPr>
        <p:spPr>
          <a:xfrm>
            <a:off x="6217920" y="3287889"/>
            <a:ext cx="4937760" cy="2672645"/>
          </a:xfrm>
        </p:spPr>
        <p:txBody>
          <a:bodyPr vert="horz" lIns="0" tIns="45720" rIns="0" bIns="45720" rtlCol="0" anchor="t">
            <a:normAutofit/>
          </a:bodyPr>
          <a:lstStyle/>
          <a:p>
            <a:pPr marL="383540" lvl="1">
              <a:buSzPct val="100000"/>
              <a:buFont typeface="Arial" pitchFamily="34" charset="0"/>
              <a:buChar char="•"/>
            </a:pPr>
            <a:r>
              <a:rPr lang="ru-RU" sz="2000" dirty="0">
                <a:ea typeface="+mn-lt"/>
                <a:cs typeface="+mn-lt"/>
              </a:rPr>
              <a:t>Туманная документация.</a:t>
            </a:r>
            <a:endParaRPr lang="ru-RU" dirty="0">
              <a:ea typeface="Calibri" panose="020F0502020204030204"/>
              <a:cs typeface="Calibri" panose="020F0502020204030204"/>
            </a:endParaRPr>
          </a:p>
          <a:p>
            <a:pPr marL="383540" lvl="1">
              <a:buSzPct val="100000"/>
              <a:buFont typeface="Arial" pitchFamily="34" charset="0"/>
              <a:buChar char="•"/>
            </a:pPr>
            <a:r>
              <a:rPr lang="ru-RU" sz="2000" dirty="0">
                <a:ea typeface="+mn-lt"/>
                <a:cs typeface="+mn-lt"/>
              </a:rPr>
              <a:t>Сложная конфигурация.</a:t>
            </a:r>
          </a:p>
          <a:p>
            <a:pPr marL="383540" lvl="1">
              <a:buSzPct val="100000"/>
              <a:buFont typeface="Arial" pitchFamily="34" charset="0"/>
              <a:buChar char="•"/>
            </a:pPr>
            <a:r>
              <a:rPr lang="ru-RU" sz="2000" dirty="0">
                <a:ea typeface="+mn-lt"/>
                <a:cs typeface="+mn-lt"/>
              </a:rPr>
              <a:t>Низкая производительность при выполнении запросов чтения или пакетных запросов.</a:t>
            </a:r>
          </a:p>
          <a:p>
            <a:pPr marL="383540" lvl="1">
              <a:buSzPct val="100000"/>
              <a:buFont typeface="Arial" pitchFamily="34" charset="0"/>
              <a:buChar char="•"/>
            </a:pPr>
            <a:r>
              <a:rPr lang="ru-RU" sz="2000" dirty="0">
                <a:ea typeface="+mn-lt"/>
                <a:cs typeface="+mn-lt"/>
              </a:rPr>
              <a:t>Проблемы с поиском провайдера для хостинга из-за не высокой популярности и трудности настройки.</a:t>
            </a:r>
          </a:p>
        </p:txBody>
      </p:sp>
      <p:sp>
        <p:nvSpPr>
          <p:cNvPr id="15" name="TextBox 14">
            <a:extLst>
              <a:ext uri="{FF2B5EF4-FFF2-40B4-BE49-F238E27FC236}">
                <a16:creationId xmlns="" xmlns:a16="http://schemas.microsoft.com/office/drawing/2014/main" id="{B33C320C-8C38-5CC8-619D-133B8F3F8FF9}"/>
              </a:ext>
            </a:extLst>
          </p:cNvPr>
          <p:cNvSpPr txBox="1"/>
          <p:nvPr/>
        </p:nvSpPr>
        <p:spPr>
          <a:xfrm>
            <a:off x="1093141" y="1826919"/>
            <a:ext cx="100527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dirty="0">
                <a:solidFill>
                  <a:schemeClr val="tx1">
                    <a:lumMod val="75000"/>
                    <a:lumOff val="25000"/>
                  </a:schemeClr>
                </a:solidFill>
                <a:ea typeface="+mn-lt"/>
                <a:cs typeface="+mn-lt"/>
              </a:rPr>
              <a:t>Масштабируемая объектно-реляционная кроссплатформенная СУБД. </a:t>
            </a:r>
            <a:endParaRPr lang="ru-RU" sz="2000">
              <a:solidFill>
                <a:schemeClr val="tx1">
                  <a:lumMod val="75000"/>
                  <a:lumOff val="25000"/>
                </a:schemeClr>
              </a:solidFill>
              <a:ea typeface="Calibri"/>
              <a:cs typeface="Calibri"/>
            </a:endParaRPr>
          </a:p>
          <a:p>
            <a:r>
              <a:rPr lang="ru-RU" sz="2000" dirty="0">
                <a:solidFill>
                  <a:schemeClr val="tx1">
                    <a:lumMod val="75000"/>
                    <a:lumOff val="25000"/>
                  </a:schemeClr>
                </a:solidFill>
                <a:ea typeface="+mn-lt"/>
                <a:cs typeface="+mn-lt"/>
              </a:rPr>
              <a:t>Написана на языке </a:t>
            </a:r>
            <a:r>
              <a:rPr lang="en-US" sz="2000" dirty="0">
                <a:solidFill>
                  <a:schemeClr val="tx1">
                    <a:lumMod val="75000"/>
                    <a:lumOff val="25000"/>
                  </a:schemeClr>
                </a:solidFill>
                <a:ea typeface="+mn-lt"/>
                <a:cs typeface="+mn-lt"/>
              </a:rPr>
              <a:t>C</a:t>
            </a:r>
            <a:r>
              <a:rPr lang="ru-RU" sz="2000" dirty="0">
                <a:solidFill>
                  <a:schemeClr val="tx1">
                    <a:lumMod val="75000"/>
                    <a:lumOff val="25000"/>
                  </a:schemeClr>
                </a:solidFill>
                <a:ea typeface="+mn-lt"/>
                <a:cs typeface="+mn-lt"/>
              </a:rPr>
              <a:t>.</a:t>
            </a:r>
            <a:endParaRPr lang="ru-RU" sz="2000" dirty="0">
              <a:solidFill>
                <a:schemeClr val="tx1">
                  <a:lumMod val="75000"/>
                  <a:lumOff val="25000"/>
                </a:schemeClr>
              </a:solidFill>
            </a:endParaRPr>
          </a:p>
        </p:txBody>
      </p:sp>
      <p:sp>
        <p:nvSpPr>
          <p:cNvPr id="22" name="Объект 5">
            <a:extLst>
              <a:ext uri="{FF2B5EF4-FFF2-40B4-BE49-F238E27FC236}">
                <a16:creationId xmlns="" xmlns:a16="http://schemas.microsoft.com/office/drawing/2014/main" id="{CE08FB26-CBE2-48F0-67B9-69DE1386DFA4}"/>
              </a:ext>
            </a:extLst>
          </p:cNvPr>
          <p:cNvSpPr txBox="1">
            <a:spLocks/>
          </p:cNvSpPr>
          <p:nvPr/>
        </p:nvSpPr>
        <p:spPr>
          <a:xfrm>
            <a:off x="1280913" y="3289770"/>
            <a:ext cx="4937760" cy="2672645"/>
          </a:xfrm>
          <a:prstGeom prst="rect">
            <a:avLst/>
          </a:prstGeom>
        </p:spPr>
        <p:txBody>
          <a:bodyPr vert="horz" lIns="0" tIns="45720" rIns="0" bIns="45720" rtlCol="0" anchor="t">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3540" lvl="1">
              <a:buFont typeface="Arial" pitchFamily="34" charset="0"/>
              <a:buChar char="•"/>
            </a:pPr>
            <a:r>
              <a:rPr lang="ru-RU" sz="2000" dirty="0">
                <a:ea typeface="+mn-lt"/>
                <a:cs typeface="+mn-lt"/>
              </a:rPr>
              <a:t>Позволяет работать с огромными данными.</a:t>
            </a:r>
          </a:p>
          <a:p>
            <a:pPr marL="383540" lvl="1">
              <a:buSzPct val="100000"/>
              <a:buFont typeface="Arial" pitchFamily="34" charset="0"/>
              <a:buChar char="•"/>
            </a:pPr>
            <a:r>
              <a:rPr lang="ru-RU" sz="2000" dirty="0">
                <a:ea typeface="+mn-lt"/>
                <a:cs typeface="+mn-lt"/>
              </a:rPr>
              <a:t>Полная SQL совместимость.</a:t>
            </a:r>
          </a:p>
          <a:p>
            <a:pPr marL="383540" lvl="1">
              <a:buSzPct val="100000"/>
              <a:buFont typeface="Arial" pitchFamily="34" charset="0"/>
              <a:buChar char="•"/>
            </a:pPr>
            <a:r>
              <a:rPr lang="ru-RU" sz="2000" dirty="0">
                <a:ea typeface="Calibri" panose="020F0502020204030204"/>
                <a:cs typeface="Calibri" panose="020F0502020204030204"/>
              </a:rPr>
              <a:t>Поддержка</a:t>
            </a:r>
            <a:r>
              <a:rPr lang="ru-RU" sz="2000" dirty="0">
                <a:ea typeface="+mn-lt"/>
                <a:cs typeface="+mn-lt"/>
              </a:rPr>
              <a:t> </a:t>
            </a:r>
            <a:r>
              <a:rPr lang="ru-RU" sz="2000" dirty="0" err="1">
                <a:ea typeface="+mn-lt"/>
                <a:cs typeface="+mn-lt"/>
              </a:rPr>
              <a:t>json</a:t>
            </a:r>
            <a:r>
              <a:rPr lang="ru-RU" sz="2000" dirty="0">
                <a:ea typeface="+mn-lt"/>
                <a:cs typeface="+mn-lt"/>
              </a:rPr>
              <a:t> формата.</a:t>
            </a:r>
          </a:p>
          <a:p>
            <a:pPr marL="383540" lvl="1">
              <a:buSzPct val="100000"/>
              <a:buFont typeface="Arial" pitchFamily="34" charset="0"/>
              <a:buChar char="•"/>
            </a:pPr>
            <a:r>
              <a:rPr lang="ru-RU" sz="2000" dirty="0">
                <a:ea typeface="Calibri" panose="020F0502020204030204"/>
                <a:cs typeface="Calibri" panose="020F0502020204030204"/>
              </a:rPr>
              <a:t>Множество</a:t>
            </a:r>
            <a:r>
              <a:rPr lang="ru-RU" sz="2000" dirty="0">
                <a:ea typeface="+mn-lt"/>
                <a:cs typeface="+mn-lt"/>
              </a:rPr>
              <a:t> встроенных функций.</a:t>
            </a:r>
            <a:endParaRPr lang="ru-RU" sz="2000" dirty="0">
              <a:ea typeface="Calibri" panose="020F0502020204030204"/>
              <a:cs typeface="Calibri" panose="020F0502020204030204"/>
            </a:endParaRPr>
          </a:p>
          <a:p>
            <a:pPr marL="383540" lvl="1">
              <a:buSzPct val="100000"/>
              <a:buFont typeface="Arial" pitchFamily="34" charset="0"/>
              <a:buChar char="•"/>
            </a:pPr>
            <a:r>
              <a:rPr lang="ru-RU" sz="2000" dirty="0">
                <a:ea typeface="Calibri" panose="020F0502020204030204"/>
                <a:cs typeface="Calibri" panose="020F0502020204030204"/>
              </a:rPr>
              <a:t>Доступен</a:t>
            </a:r>
            <a:r>
              <a:rPr lang="ru-RU" sz="2000" dirty="0">
                <a:ea typeface="+mn-lt"/>
                <a:cs typeface="+mn-lt"/>
              </a:rPr>
              <a:t> ряд интерфейсов, в том числе и графических.</a:t>
            </a:r>
          </a:p>
          <a:p>
            <a:pPr marL="383540" lvl="1">
              <a:buSzPct val="100000"/>
              <a:buFont typeface="Arial" pitchFamily="34" charset="0"/>
              <a:buChar char="•"/>
            </a:pPr>
            <a:r>
              <a:rPr lang="ru-RU" sz="2000" dirty="0">
                <a:ea typeface="Calibri" panose="020F0502020204030204"/>
                <a:cs typeface="Calibri" panose="020F0502020204030204"/>
              </a:rPr>
              <a:t>Б</a:t>
            </a:r>
            <a:r>
              <a:rPr lang="ru-RU" sz="2000" dirty="0">
                <a:ea typeface="+mn-lt"/>
                <a:cs typeface="+mn-lt"/>
              </a:rPr>
              <a:t>есплатная. В том числе и для коммерческого использования.</a:t>
            </a:r>
          </a:p>
          <a:p>
            <a:pPr marL="383540" lvl="1">
              <a:buSzPct val="100000"/>
              <a:buFont typeface="Arial" pitchFamily="34" charset="0"/>
              <a:buChar char="•"/>
            </a:pPr>
            <a:endParaRPr lang="ru-RU" sz="2000" dirty="0">
              <a:ea typeface="Calibri" panose="020F0502020204030204"/>
              <a:cs typeface="Calibri" panose="020F0502020204030204"/>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202496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C47F9C9-D5F6-6675-50DF-E54AF1E1F443}"/>
              </a:ext>
            </a:extLst>
          </p:cNvPr>
          <p:cNvSpPr>
            <a:spLocks noGrp="1"/>
          </p:cNvSpPr>
          <p:nvPr>
            <p:ph type="title"/>
          </p:nvPr>
        </p:nvSpPr>
        <p:spPr/>
        <p:txBody>
          <a:bodyPr/>
          <a:lstStyle/>
          <a:p>
            <a:pPr algn="ctr"/>
            <a:r>
              <a:rPr lang="ru-RU" dirty="0">
                <a:ea typeface="+mj-lt"/>
                <a:cs typeface="+mj-lt"/>
              </a:rPr>
              <a:t>MySQL</a:t>
            </a:r>
            <a:endParaRPr lang="ru-RU" dirty="0"/>
          </a:p>
        </p:txBody>
      </p:sp>
      <p:sp>
        <p:nvSpPr>
          <p:cNvPr id="4" name="Текст 3">
            <a:extLst>
              <a:ext uri="{FF2B5EF4-FFF2-40B4-BE49-F238E27FC236}">
                <a16:creationId xmlns="" xmlns:a16="http://schemas.microsoft.com/office/drawing/2014/main" id="{8BC09A0C-3684-911F-D556-134E7CE58B93}"/>
              </a:ext>
            </a:extLst>
          </p:cNvPr>
          <p:cNvSpPr>
            <a:spLocks noGrp="1"/>
          </p:cNvSpPr>
          <p:nvPr>
            <p:ph type="body" idx="1"/>
          </p:nvPr>
        </p:nvSpPr>
        <p:spPr>
          <a:xfrm>
            <a:off x="1097280" y="2542200"/>
            <a:ext cx="4937760" cy="736282"/>
          </a:xfrm>
        </p:spPr>
        <p:txBody>
          <a:bodyPr/>
          <a:lstStyle/>
          <a:p>
            <a:pPr algn="ctr"/>
            <a:r>
              <a:rPr lang="ru-RU" dirty="0">
                <a:ea typeface="Calibri"/>
                <a:cs typeface="Calibri"/>
              </a:rPr>
              <a:t>Достоинства</a:t>
            </a:r>
          </a:p>
        </p:txBody>
      </p:sp>
      <p:sp>
        <p:nvSpPr>
          <p:cNvPr id="3" name="Объект 2">
            <a:extLst>
              <a:ext uri="{FF2B5EF4-FFF2-40B4-BE49-F238E27FC236}">
                <a16:creationId xmlns="" xmlns:a16="http://schemas.microsoft.com/office/drawing/2014/main" id="{F65E250F-C1EF-D5B0-B44C-4D817D4F9D2D}"/>
              </a:ext>
            </a:extLst>
          </p:cNvPr>
          <p:cNvSpPr>
            <a:spLocks noGrp="1"/>
          </p:cNvSpPr>
          <p:nvPr>
            <p:ph sz="half" idx="2"/>
          </p:nvPr>
        </p:nvSpPr>
        <p:spPr>
          <a:xfrm>
            <a:off x="1097280" y="3287889"/>
            <a:ext cx="4937760" cy="2663238"/>
          </a:xfrm>
        </p:spPr>
        <p:txBody>
          <a:bodyPr vert="horz" lIns="0" tIns="45720" rIns="0" bIns="45720" rtlCol="0" anchor="t">
            <a:normAutofit/>
          </a:bodyPr>
          <a:lstStyle/>
          <a:p>
            <a:endParaRPr lang="ru-RU" dirty="0">
              <a:ea typeface="Calibri"/>
              <a:cs typeface="Calibri"/>
            </a:endParaRPr>
          </a:p>
          <a:p>
            <a:pPr marL="0" indent="0">
              <a:buNone/>
            </a:pPr>
            <a:endParaRPr lang="ru-RU" dirty="0">
              <a:ea typeface="Calibri"/>
              <a:cs typeface="Calibri"/>
            </a:endParaRPr>
          </a:p>
        </p:txBody>
      </p:sp>
      <p:sp>
        <p:nvSpPr>
          <p:cNvPr id="5" name="Текст 4">
            <a:extLst>
              <a:ext uri="{FF2B5EF4-FFF2-40B4-BE49-F238E27FC236}">
                <a16:creationId xmlns="" xmlns:a16="http://schemas.microsoft.com/office/drawing/2014/main" id="{AD817BDC-D7FD-F7EF-1875-019DDBE33CCD}"/>
              </a:ext>
            </a:extLst>
          </p:cNvPr>
          <p:cNvSpPr>
            <a:spLocks noGrp="1"/>
          </p:cNvSpPr>
          <p:nvPr>
            <p:ph type="body" sz="quarter" idx="3"/>
          </p:nvPr>
        </p:nvSpPr>
        <p:spPr>
          <a:xfrm>
            <a:off x="6217920" y="2542200"/>
            <a:ext cx="4937760" cy="736282"/>
          </a:xfrm>
        </p:spPr>
        <p:txBody>
          <a:bodyPr/>
          <a:lstStyle/>
          <a:p>
            <a:pPr algn="ctr"/>
            <a:r>
              <a:rPr lang="ru-RU" dirty="0">
                <a:ea typeface="Calibri"/>
                <a:cs typeface="Calibri"/>
              </a:rPr>
              <a:t>Недостатки</a:t>
            </a:r>
          </a:p>
        </p:txBody>
      </p:sp>
      <p:sp>
        <p:nvSpPr>
          <p:cNvPr id="6" name="Объект 5">
            <a:extLst>
              <a:ext uri="{FF2B5EF4-FFF2-40B4-BE49-F238E27FC236}">
                <a16:creationId xmlns="" xmlns:a16="http://schemas.microsoft.com/office/drawing/2014/main" id="{1DF327EE-F273-7691-DF7B-D5CCAF4EE498}"/>
              </a:ext>
            </a:extLst>
          </p:cNvPr>
          <p:cNvSpPr>
            <a:spLocks noGrp="1"/>
          </p:cNvSpPr>
          <p:nvPr>
            <p:ph sz="quarter" idx="4"/>
          </p:nvPr>
        </p:nvSpPr>
        <p:spPr>
          <a:xfrm>
            <a:off x="6217920" y="3287889"/>
            <a:ext cx="4937760" cy="2672645"/>
          </a:xfrm>
        </p:spPr>
        <p:txBody>
          <a:bodyPr vert="horz" lIns="0" tIns="45720" rIns="0" bIns="45720" rtlCol="0" anchor="t">
            <a:noAutofit/>
          </a:bodyPr>
          <a:lstStyle/>
          <a:p>
            <a:pPr marL="383540" lvl="1">
              <a:buSzPct val="100000"/>
              <a:buFont typeface="Arial" pitchFamily="34" charset="0"/>
              <a:buChar char="•"/>
            </a:pPr>
            <a:r>
              <a:rPr lang="ru-RU" sz="2000" dirty="0">
                <a:ea typeface="Calibri" panose="020F0502020204030204"/>
                <a:cs typeface="Calibri" panose="020F0502020204030204"/>
              </a:rPr>
              <a:t>Некоторые</a:t>
            </a:r>
            <a:r>
              <a:rPr lang="ru-RU" sz="2000" dirty="0">
                <a:ea typeface="+mn-lt"/>
                <a:cs typeface="+mn-lt"/>
              </a:rPr>
              <a:t> операции реализованы менее надежно чем в других СУБД.</a:t>
            </a:r>
            <a:endParaRPr lang="ru-RU" sz="2000" dirty="0">
              <a:ea typeface="Calibri" panose="020F0502020204030204"/>
              <a:cs typeface="Calibri" panose="020F0502020204030204"/>
            </a:endParaRPr>
          </a:p>
          <a:p>
            <a:pPr marL="383540" lvl="1">
              <a:buSzPct val="100000"/>
              <a:buFont typeface="Arial" pitchFamily="34" charset="0"/>
              <a:buChar char="•"/>
            </a:pPr>
            <a:r>
              <a:rPr lang="ru-RU" sz="2000" dirty="0">
                <a:ea typeface="+mn-lt"/>
                <a:cs typeface="+mn-lt"/>
              </a:rPr>
              <a:t>Застой в разработке данной СУБД.</a:t>
            </a:r>
          </a:p>
          <a:p>
            <a:pPr marL="383540" lvl="1">
              <a:buFont typeface="Arial" pitchFamily="34" charset="0"/>
              <a:buChar char="•"/>
            </a:pPr>
            <a:r>
              <a:rPr lang="ru-RU" sz="2000" dirty="0">
                <a:ea typeface="+mn-lt"/>
                <a:cs typeface="+mn-lt"/>
              </a:rPr>
              <a:t>Отсутствие встроенной поддержки XML и OLAP.</a:t>
            </a:r>
          </a:p>
          <a:p>
            <a:pPr marL="383540" lvl="1">
              <a:buSzPct val="100000"/>
              <a:buFont typeface="Arial" pitchFamily="34" charset="0"/>
              <a:buChar char="•"/>
            </a:pPr>
            <a:r>
              <a:rPr lang="ru-RU" sz="2000" dirty="0">
                <a:ea typeface="+mn-lt"/>
                <a:cs typeface="+mn-lt"/>
              </a:rPr>
              <a:t>Для бесплатной версии доступна только платная поддержка.</a:t>
            </a:r>
          </a:p>
        </p:txBody>
      </p:sp>
      <p:sp>
        <p:nvSpPr>
          <p:cNvPr id="15" name="TextBox 14">
            <a:extLst>
              <a:ext uri="{FF2B5EF4-FFF2-40B4-BE49-F238E27FC236}">
                <a16:creationId xmlns="" xmlns:a16="http://schemas.microsoft.com/office/drawing/2014/main" id="{B33C320C-8C38-5CC8-619D-133B8F3F8FF9}"/>
              </a:ext>
            </a:extLst>
          </p:cNvPr>
          <p:cNvSpPr txBox="1"/>
          <p:nvPr/>
        </p:nvSpPr>
        <p:spPr>
          <a:xfrm>
            <a:off x="1093141" y="1826919"/>
            <a:ext cx="100527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dirty="0">
                <a:solidFill>
                  <a:schemeClr val="tx1">
                    <a:lumMod val="75000"/>
                    <a:lumOff val="25000"/>
                  </a:schemeClr>
                </a:solidFill>
                <a:ea typeface="+mn-lt"/>
                <a:cs typeface="+mn-lt"/>
              </a:rPr>
              <a:t>СУБД с открытым исходным кодом. Написана на языках </a:t>
            </a:r>
            <a:r>
              <a:rPr lang="en-US" sz="2000" dirty="0">
                <a:solidFill>
                  <a:schemeClr val="tx1">
                    <a:lumMod val="75000"/>
                    <a:lumOff val="25000"/>
                  </a:schemeClr>
                </a:solidFill>
                <a:ea typeface="+mn-lt"/>
                <a:cs typeface="+mn-lt"/>
              </a:rPr>
              <a:t>C</a:t>
            </a:r>
            <a:r>
              <a:rPr lang="ru-RU" sz="2000" dirty="0">
                <a:solidFill>
                  <a:schemeClr val="tx1">
                    <a:lumMod val="75000"/>
                    <a:lumOff val="25000"/>
                  </a:schemeClr>
                </a:solidFill>
                <a:ea typeface="+mn-lt"/>
                <a:cs typeface="+mn-lt"/>
              </a:rPr>
              <a:t>, </a:t>
            </a:r>
            <a:r>
              <a:rPr lang="en-US" sz="2000" dirty="0">
                <a:solidFill>
                  <a:schemeClr val="tx1">
                    <a:lumMod val="75000"/>
                    <a:lumOff val="25000"/>
                  </a:schemeClr>
                </a:solidFill>
                <a:ea typeface="+mn-lt"/>
                <a:cs typeface="+mn-lt"/>
              </a:rPr>
              <a:t>C</a:t>
            </a:r>
            <a:r>
              <a:rPr lang="ru-RU" sz="2000" dirty="0">
                <a:solidFill>
                  <a:schemeClr val="tx1">
                    <a:lumMod val="75000"/>
                    <a:lumOff val="25000"/>
                  </a:schemeClr>
                </a:solidFill>
                <a:ea typeface="+mn-lt"/>
                <a:cs typeface="+mn-lt"/>
              </a:rPr>
              <a:t>++.</a:t>
            </a:r>
            <a:endParaRPr lang="ru-RU" sz="2000" dirty="0">
              <a:solidFill>
                <a:schemeClr val="tx1">
                  <a:lumMod val="75000"/>
                  <a:lumOff val="25000"/>
                </a:schemeClr>
              </a:solidFill>
            </a:endParaRPr>
          </a:p>
        </p:txBody>
      </p:sp>
      <p:sp>
        <p:nvSpPr>
          <p:cNvPr id="22" name="Объект 5">
            <a:extLst>
              <a:ext uri="{FF2B5EF4-FFF2-40B4-BE49-F238E27FC236}">
                <a16:creationId xmlns="" xmlns:a16="http://schemas.microsoft.com/office/drawing/2014/main" id="{CE08FB26-CBE2-48F0-67B9-69DE1386DFA4}"/>
              </a:ext>
            </a:extLst>
          </p:cNvPr>
          <p:cNvSpPr txBox="1">
            <a:spLocks/>
          </p:cNvSpPr>
          <p:nvPr/>
        </p:nvSpPr>
        <p:spPr>
          <a:xfrm>
            <a:off x="1280913" y="3289770"/>
            <a:ext cx="4937760" cy="2992496"/>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3540" lvl="1">
              <a:buSzPct val="100000"/>
              <a:buFont typeface="Arial" pitchFamily="34" charset="0"/>
              <a:buChar char="•"/>
            </a:pPr>
            <a:r>
              <a:rPr lang="ru-RU" sz="2000" dirty="0">
                <a:ea typeface="+mn-lt"/>
                <a:cs typeface="+mn-lt"/>
              </a:rPr>
              <a:t>Надёжность.</a:t>
            </a:r>
            <a:endParaRPr lang="ru-RU" sz="2000">
              <a:ea typeface="Calibri"/>
              <a:cs typeface="Calibri"/>
            </a:endParaRPr>
          </a:p>
          <a:p>
            <a:pPr marL="383540" lvl="1">
              <a:buSzPct val="100000"/>
              <a:buFont typeface="Arial" pitchFamily="34" charset="0"/>
              <a:buChar char="•"/>
            </a:pPr>
            <a:r>
              <a:rPr lang="ru-RU" sz="2000" dirty="0">
                <a:ea typeface="Calibri" panose="020F0502020204030204"/>
                <a:cs typeface="Calibri" panose="020F0502020204030204"/>
              </a:rPr>
              <a:t>Оптимальное</a:t>
            </a:r>
            <a:r>
              <a:rPr lang="ru-RU" sz="2000" dirty="0">
                <a:ea typeface="+mn-lt"/>
                <a:cs typeface="+mn-lt"/>
              </a:rPr>
              <a:t> использование аппаратных средств.</a:t>
            </a:r>
          </a:p>
          <a:p>
            <a:pPr marL="383540" lvl="1">
              <a:buSzPct val="100000"/>
              <a:buFont typeface="Arial" pitchFamily="34" charset="0"/>
              <a:buChar char="•"/>
            </a:pPr>
            <a:r>
              <a:rPr lang="ru-RU" sz="2000" dirty="0">
                <a:ea typeface="Calibri" panose="020F0502020204030204"/>
                <a:cs typeface="Calibri" panose="020F0502020204030204"/>
              </a:rPr>
              <a:t>Позволяет</a:t>
            </a:r>
            <a:r>
              <a:rPr lang="ru-RU" sz="2000" dirty="0">
                <a:ea typeface="+mn-lt"/>
                <a:cs typeface="+mn-lt"/>
              </a:rPr>
              <a:t> работать с огромными данными.</a:t>
            </a:r>
          </a:p>
          <a:p>
            <a:pPr marL="383540" lvl="1">
              <a:buSzPct val="100000"/>
              <a:buFont typeface="Arial" pitchFamily="34" charset="0"/>
              <a:buChar char="•"/>
            </a:pPr>
            <a:r>
              <a:rPr lang="ru-RU" sz="2000" dirty="0">
                <a:ea typeface="+mn-lt"/>
                <a:cs typeface="+mn-lt"/>
              </a:rPr>
              <a:t>Скорость работы.</a:t>
            </a:r>
          </a:p>
          <a:p>
            <a:pPr marL="383540" lvl="1">
              <a:buSzPct val="100000"/>
              <a:buFont typeface="Arial" pitchFamily="34" charset="0"/>
              <a:buChar char="•"/>
            </a:pPr>
            <a:r>
              <a:rPr lang="ru-RU" sz="2000" dirty="0">
                <a:ea typeface="+mn-lt"/>
                <a:cs typeface="+mn-lt"/>
              </a:rPr>
              <a:t>Возможность взаимодействия с другими СУБД.</a:t>
            </a:r>
          </a:p>
          <a:p>
            <a:pPr marL="383540" lvl="1">
              <a:buSzPct val="100000"/>
              <a:buFont typeface="Arial" pitchFamily="34" charset="0"/>
              <a:buChar char="•"/>
            </a:pPr>
            <a:endParaRPr lang="ru-RU" sz="2000" dirty="0">
              <a:ea typeface="+mn-lt"/>
              <a:cs typeface="+mn-lt"/>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924101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C47F9C9-D5F6-6675-50DF-E54AF1E1F443}"/>
              </a:ext>
            </a:extLst>
          </p:cNvPr>
          <p:cNvSpPr>
            <a:spLocks noGrp="1"/>
          </p:cNvSpPr>
          <p:nvPr>
            <p:ph type="title"/>
          </p:nvPr>
        </p:nvSpPr>
        <p:spPr/>
        <p:txBody>
          <a:bodyPr/>
          <a:lstStyle/>
          <a:p>
            <a:pPr algn="ctr"/>
            <a:r>
              <a:rPr lang="ru-RU" dirty="0"/>
              <a:t>Системы управления базами данных типа ключ-значение</a:t>
            </a:r>
          </a:p>
        </p:txBody>
      </p:sp>
      <p:sp>
        <p:nvSpPr>
          <p:cNvPr id="3" name="Объект 2">
            <a:extLst>
              <a:ext uri="{FF2B5EF4-FFF2-40B4-BE49-F238E27FC236}">
                <a16:creationId xmlns="" xmlns:a16="http://schemas.microsoft.com/office/drawing/2014/main" id="{F65E250F-C1EF-D5B0-B44C-4D817D4F9D2D}"/>
              </a:ext>
            </a:extLst>
          </p:cNvPr>
          <p:cNvSpPr>
            <a:spLocks noGrp="1"/>
          </p:cNvSpPr>
          <p:nvPr>
            <p:ph idx="1"/>
          </p:nvPr>
        </p:nvSpPr>
        <p:spPr/>
        <p:txBody>
          <a:bodyPr vert="horz" lIns="0" tIns="45720" rIns="0" bIns="45720" rtlCol="0" anchor="t">
            <a:normAutofit/>
          </a:bodyPr>
          <a:lstStyle/>
          <a:p>
            <a:endParaRPr lang="ru-RU" dirty="0">
              <a:ea typeface="Calibri"/>
              <a:cs typeface="Calibri"/>
            </a:endParaRPr>
          </a:p>
          <a:p>
            <a:pPr marL="0" indent="0">
              <a:buNone/>
            </a:pPr>
            <a:endParaRPr lang="ru-RU" dirty="0">
              <a:ea typeface="Calibri"/>
              <a:cs typeface="Calibri"/>
            </a:endParaRPr>
          </a:p>
        </p:txBody>
      </p:sp>
      <p:sp>
        <p:nvSpPr>
          <p:cNvPr id="15" name="TextBox 14">
            <a:extLst>
              <a:ext uri="{FF2B5EF4-FFF2-40B4-BE49-F238E27FC236}">
                <a16:creationId xmlns="" xmlns:a16="http://schemas.microsoft.com/office/drawing/2014/main" id="{B33C320C-8C38-5CC8-619D-133B8F3F8FF9}"/>
              </a:ext>
            </a:extLst>
          </p:cNvPr>
          <p:cNvSpPr txBox="1"/>
          <p:nvPr/>
        </p:nvSpPr>
        <p:spPr>
          <a:xfrm>
            <a:off x="1036697" y="1845734"/>
            <a:ext cx="1005275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dirty="0">
                <a:solidFill>
                  <a:schemeClr val="tx1">
                    <a:lumMod val="75000"/>
                    <a:lumOff val="25000"/>
                  </a:schemeClr>
                </a:solidFill>
                <a:ea typeface="+mn-lt"/>
                <a:cs typeface="+mn-lt"/>
              </a:rPr>
              <a:t>Базы данных основанные на принципе «ключ-значение» хранят данные как совокупность пар «ключ-значение». Ключ служит уникальным идентификатором. Ключи и значения могут представлять что-угодно: от элементарных до составных объектов. Принцип работы таких баз основан на использовании хеш-таблиц, в которых хранятся уникальные ключи и указатели на конкретные объекты данных.</a:t>
            </a:r>
          </a:p>
          <a:p>
            <a:r>
              <a:rPr lang="ru-RU" sz="2000" dirty="0">
                <a:solidFill>
                  <a:schemeClr val="tx1">
                    <a:lumMod val="75000"/>
                    <a:lumOff val="25000"/>
                  </a:schemeClr>
                </a:solidFill>
                <a:ea typeface="+mn-lt"/>
                <a:cs typeface="+mn-lt"/>
              </a:rPr>
              <a:t>Самыми популярными базами данных типа «ключ-значение» являются </a:t>
            </a:r>
            <a:r>
              <a:rPr lang="en-US" sz="2000" dirty="0">
                <a:solidFill>
                  <a:schemeClr val="tx1">
                    <a:lumMod val="75000"/>
                    <a:lumOff val="25000"/>
                  </a:schemeClr>
                </a:solidFill>
                <a:ea typeface="+mn-lt"/>
                <a:cs typeface="+mn-lt"/>
              </a:rPr>
              <a:t>Riak</a:t>
            </a:r>
            <a:r>
              <a:rPr lang="ru-RU" sz="2000" dirty="0">
                <a:solidFill>
                  <a:schemeClr val="tx1">
                    <a:lumMod val="75000"/>
                    <a:lumOff val="25000"/>
                  </a:schemeClr>
                </a:solidFill>
                <a:ea typeface="+mn-lt"/>
                <a:cs typeface="+mn-lt"/>
              </a:rPr>
              <a:t> и </a:t>
            </a:r>
            <a:r>
              <a:rPr lang="en-US" sz="2000" dirty="0">
                <a:solidFill>
                  <a:schemeClr val="tx1">
                    <a:lumMod val="75000"/>
                    <a:lumOff val="25000"/>
                  </a:schemeClr>
                </a:solidFill>
                <a:ea typeface="+mn-lt"/>
                <a:cs typeface="+mn-lt"/>
              </a:rPr>
              <a:t>Dynamo</a:t>
            </a:r>
            <a:r>
              <a:rPr lang="ru-RU" sz="2000" dirty="0">
                <a:solidFill>
                  <a:schemeClr val="tx1">
                    <a:lumMod val="75000"/>
                    <a:lumOff val="25000"/>
                  </a:schemeClr>
                </a:solidFill>
                <a:ea typeface="+mn-lt"/>
                <a:cs typeface="+mn-lt"/>
              </a:rPr>
              <a:t> от </a:t>
            </a:r>
            <a:r>
              <a:rPr lang="en-US" sz="2000" dirty="0">
                <a:solidFill>
                  <a:schemeClr val="tx1">
                    <a:lumMod val="75000"/>
                    <a:lumOff val="25000"/>
                  </a:schemeClr>
                </a:solidFill>
                <a:ea typeface="+mn-lt"/>
                <a:cs typeface="+mn-lt"/>
              </a:rPr>
              <a:t>Amazon</a:t>
            </a:r>
            <a:r>
              <a:rPr lang="ru-RU" sz="2000" dirty="0">
                <a:solidFill>
                  <a:schemeClr val="tx1">
                    <a:lumMod val="75000"/>
                    <a:lumOff val="25000"/>
                  </a:schemeClr>
                </a:solidFill>
                <a:ea typeface="+mn-lt"/>
                <a:cs typeface="+mn-lt"/>
              </a:rPr>
              <a:t>.</a:t>
            </a:r>
            <a:endParaRPr lang="ru-RU" dirty="0">
              <a:solidFill>
                <a:schemeClr val="tx1">
                  <a:lumMod val="75000"/>
                  <a:lumOff val="25000"/>
                </a:schemeClr>
              </a:solidFill>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44680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647DCE0-0A27-45A8-A190-C7F089D6BAE5}"/>
              </a:ext>
            </a:extLst>
          </p:cNvPr>
          <p:cNvSpPr>
            <a:spLocks noGrp="1"/>
          </p:cNvSpPr>
          <p:nvPr>
            <p:ph type="title"/>
          </p:nvPr>
        </p:nvSpPr>
        <p:spPr/>
        <p:txBody>
          <a:bodyPr/>
          <a:lstStyle/>
          <a:p>
            <a:pPr algn="ctr"/>
            <a:r>
              <a:rPr lang="ru-RU" dirty="0"/>
              <a:t>Системы управления базами данных типа ключ-значение</a:t>
            </a:r>
          </a:p>
        </p:txBody>
      </p:sp>
      <p:sp>
        <p:nvSpPr>
          <p:cNvPr id="4" name="Текст 3">
            <a:extLst>
              <a:ext uri="{FF2B5EF4-FFF2-40B4-BE49-F238E27FC236}">
                <a16:creationId xmlns="" xmlns:a16="http://schemas.microsoft.com/office/drawing/2014/main" id="{3B529021-2E61-D231-EE3F-6FBE2DDA9F8C}"/>
              </a:ext>
            </a:extLst>
          </p:cNvPr>
          <p:cNvSpPr>
            <a:spLocks noGrp="1"/>
          </p:cNvSpPr>
          <p:nvPr>
            <p:ph type="body" idx="1"/>
          </p:nvPr>
        </p:nvSpPr>
        <p:spPr/>
        <p:txBody>
          <a:bodyPr/>
          <a:lstStyle/>
          <a:p>
            <a:pPr algn="ctr"/>
            <a:r>
              <a:rPr lang="ru-RU" dirty="0">
                <a:ea typeface="Calibri"/>
                <a:cs typeface="Calibri"/>
              </a:rPr>
              <a:t>Достоинства</a:t>
            </a:r>
          </a:p>
        </p:txBody>
      </p:sp>
      <p:sp>
        <p:nvSpPr>
          <p:cNvPr id="3" name="Объект 2">
            <a:extLst>
              <a:ext uri="{FF2B5EF4-FFF2-40B4-BE49-F238E27FC236}">
                <a16:creationId xmlns="" xmlns:a16="http://schemas.microsoft.com/office/drawing/2014/main" id="{23F4184B-E382-6C49-0877-3F201AFABBA6}"/>
              </a:ext>
            </a:extLst>
          </p:cNvPr>
          <p:cNvSpPr>
            <a:spLocks noGrp="1"/>
          </p:cNvSpPr>
          <p:nvPr>
            <p:ph sz="half" idx="2"/>
          </p:nvPr>
        </p:nvSpPr>
        <p:spPr/>
        <p:txBody>
          <a:bodyPr vert="horz" lIns="0" tIns="45720" rIns="0" bIns="45720" rtlCol="0" anchor="t">
            <a:normAutofit/>
          </a:bodyPr>
          <a:lstStyle/>
          <a:p>
            <a:pPr marL="383540" lvl="1">
              <a:buFont typeface="Arial" pitchFamily="34" charset="0"/>
              <a:buChar char="•"/>
            </a:pPr>
            <a:r>
              <a:rPr lang="ru-RU" sz="2000" dirty="0">
                <a:ea typeface="+mn-lt"/>
                <a:cs typeface="+mn-lt"/>
              </a:rPr>
              <a:t>Высокая </a:t>
            </a:r>
            <a:r>
              <a:rPr lang="ru-RU" sz="2000" dirty="0" err="1">
                <a:ea typeface="+mn-lt"/>
                <a:cs typeface="+mn-lt"/>
              </a:rPr>
              <a:t>разделяемость</a:t>
            </a:r>
            <a:r>
              <a:rPr lang="ru-RU" sz="2000" dirty="0">
                <a:ea typeface="+mn-lt"/>
                <a:cs typeface="+mn-lt"/>
              </a:rPr>
              <a:t> данных.</a:t>
            </a:r>
            <a:endParaRPr lang="ru-RU"/>
          </a:p>
          <a:p>
            <a:pPr marL="383540" lvl="1">
              <a:buFont typeface="Arial" pitchFamily="34" charset="0"/>
              <a:buChar char="•"/>
            </a:pPr>
            <a:r>
              <a:rPr lang="ru-RU" sz="2000" dirty="0">
                <a:ea typeface="+mn-lt"/>
                <a:cs typeface="+mn-lt"/>
              </a:rPr>
              <a:t>Превосходное горизонтальное масштабирование, недостижимое базами других типов.</a:t>
            </a:r>
            <a:endParaRPr lang="ru-RU" sz="2000" dirty="0">
              <a:ea typeface="Calibri"/>
              <a:cs typeface="Calibri"/>
            </a:endParaRPr>
          </a:p>
          <a:p>
            <a:pPr marL="383540" lvl="1"/>
            <a:endParaRPr lang="ru-RU" dirty="0">
              <a:ea typeface="Calibri"/>
              <a:cs typeface="Calibri"/>
            </a:endParaRPr>
          </a:p>
        </p:txBody>
      </p:sp>
      <p:sp>
        <p:nvSpPr>
          <p:cNvPr id="5" name="Текст 4">
            <a:extLst>
              <a:ext uri="{FF2B5EF4-FFF2-40B4-BE49-F238E27FC236}">
                <a16:creationId xmlns="" xmlns:a16="http://schemas.microsoft.com/office/drawing/2014/main" id="{459482E1-5FF0-DAC7-3B71-2A8C8278A226}"/>
              </a:ext>
            </a:extLst>
          </p:cNvPr>
          <p:cNvSpPr>
            <a:spLocks noGrp="1"/>
          </p:cNvSpPr>
          <p:nvPr>
            <p:ph type="body" sz="quarter" idx="3"/>
          </p:nvPr>
        </p:nvSpPr>
        <p:spPr/>
        <p:txBody>
          <a:bodyPr/>
          <a:lstStyle/>
          <a:p>
            <a:pPr algn="ctr"/>
            <a:r>
              <a:rPr lang="ru-RU" dirty="0">
                <a:ea typeface="Calibri"/>
                <a:cs typeface="Calibri"/>
              </a:rPr>
              <a:t>Недостатки</a:t>
            </a:r>
          </a:p>
        </p:txBody>
      </p:sp>
      <p:sp>
        <p:nvSpPr>
          <p:cNvPr id="6" name="Объект 5">
            <a:extLst>
              <a:ext uri="{FF2B5EF4-FFF2-40B4-BE49-F238E27FC236}">
                <a16:creationId xmlns="" xmlns:a16="http://schemas.microsoft.com/office/drawing/2014/main" id="{0906C8A1-67DD-A9C2-CE58-D1C01AA88F8E}"/>
              </a:ext>
            </a:extLst>
          </p:cNvPr>
          <p:cNvSpPr>
            <a:spLocks noGrp="1"/>
          </p:cNvSpPr>
          <p:nvPr>
            <p:ph sz="quarter" idx="4"/>
          </p:nvPr>
        </p:nvSpPr>
        <p:spPr/>
        <p:txBody>
          <a:bodyPr vert="horz" lIns="0" tIns="45720" rIns="0" bIns="45720" rtlCol="0" anchor="t">
            <a:noAutofit/>
          </a:bodyPr>
          <a:lstStyle/>
          <a:p>
            <a:pPr marL="383540" lvl="1">
              <a:buFont typeface="Arial" panose="020F0502020204030204" pitchFamily="34" charset="0"/>
              <a:buChar char="•"/>
            </a:pPr>
            <a:r>
              <a:rPr lang="ru-RU" sz="2000" dirty="0">
                <a:ea typeface="+mn-lt"/>
                <a:cs typeface="+mn-lt"/>
              </a:rPr>
              <a:t>Плохая согласованность данных.</a:t>
            </a:r>
            <a:endParaRPr lang="ru-RU"/>
          </a:p>
          <a:p>
            <a:pPr marL="383540" lvl="1">
              <a:buFont typeface="Arial" panose="020F0502020204030204" pitchFamily="34" charset="0"/>
              <a:buChar char="•"/>
            </a:pPr>
            <a:r>
              <a:rPr lang="ru-RU" sz="2000" dirty="0">
                <a:ea typeface="Calibri" panose="020F0502020204030204"/>
                <a:cs typeface="Calibri" panose="020F0502020204030204"/>
              </a:rPr>
              <a:t>О</a:t>
            </a:r>
            <a:r>
              <a:rPr lang="ru-RU" sz="2000" dirty="0">
                <a:ea typeface="+mn-lt"/>
                <a:cs typeface="+mn-lt"/>
              </a:rPr>
              <a:t>тсутствие стандартных возможностей баз данных (атомарность транзакций, согласованность данных при одновременном выполнении нескольких транзакций). Подобный функционал должен быть предоставлен приложением, использующим такую СУБД.</a:t>
            </a:r>
            <a:endParaRPr lang="ru-RU" sz="2000" dirty="0">
              <a:ea typeface="Calibri" panose="020F0502020204030204"/>
              <a:cs typeface="Calibri" panose="020F0502020204030204"/>
            </a:endParaRPr>
          </a:p>
          <a:p>
            <a:pPr marL="383540" lvl="1">
              <a:buFont typeface="Arial" panose="020F0502020204030204" pitchFamily="34" charset="0"/>
              <a:buChar char="•"/>
            </a:pPr>
            <a:r>
              <a:rPr lang="ru-RU" sz="2000" dirty="0">
                <a:ea typeface="+mn-lt"/>
                <a:cs typeface="+mn-lt"/>
              </a:rPr>
              <a:t>При очень большом количестве данных могут возникать проблемы с уникальностью ключей.</a:t>
            </a:r>
            <a:endParaRPr lang="ru-RU" sz="2000" dirty="0">
              <a:ea typeface="Calibri" panose="020F0502020204030204"/>
              <a:cs typeface="Calibri" panose="020F0502020204030204"/>
            </a:endParaRPr>
          </a:p>
          <a:p>
            <a:pPr marL="383540" lvl="1">
              <a:buFont typeface="Arial" panose="020F0502020204030204" pitchFamily="34" charset="0"/>
              <a:buChar char="•"/>
            </a:pPr>
            <a:endParaRPr lang="ru-RU" dirty="0">
              <a:ea typeface="Calibri" panose="020F0502020204030204"/>
              <a:cs typeface="Calibri" panose="020F0502020204030204"/>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02971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cs typeface="Calibri Light"/>
              </a:rPr>
              <a:t>Введение</a:t>
            </a:r>
            <a:endParaRPr lang="ru-RU" dirty="0"/>
          </a:p>
        </p:txBody>
      </p:sp>
      <p:sp>
        <p:nvSpPr>
          <p:cNvPr id="3" name="Объект 2"/>
          <p:cNvSpPr>
            <a:spLocks noGrp="1"/>
          </p:cNvSpPr>
          <p:nvPr>
            <p:ph idx="1"/>
          </p:nvPr>
        </p:nvSpPr>
        <p:spPr/>
        <p:txBody>
          <a:bodyPr/>
          <a:lstStyle/>
          <a:p>
            <a:r>
              <a:rPr lang="ru-RU" dirty="0"/>
              <a:t>Одной из основных проблем у пациентов с хронической патологией артерий нижних конечностей - ограничение расстояния безболезненной </a:t>
            </a:r>
            <a:r>
              <a:rPr lang="ru-RU" dirty="0" smtClean="0"/>
              <a:t>ходьбы</a:t>
            </a:r>
            <a:r>
              <a:rPr lang="ru-RU" dirty="0"/>
              <a:t>. При зарастании артерий ног холестериновыми бляшками мышцам не хватает кровотока, из-за чего, после прохождения определенного расстояния, возникает боль в стопах, бедрах, икрах, вынуждающая останавливаться для отдыха. Боль постепенно проходит, однако, после возобновления ходьбы вновь возникает примерно через то же расстояние, при условии, что человек идет тем же темпом.</a:t>
            </a:r>
          </a:p>
          <a:p>
            <a:r>
              <a:rPr lang="ru-RU" dirty="0"/>
              <a:t>Такой симптом в РФ называют «Перемежающая хромота», в английском варианте «</a:t>
            </a:r>
            <a:r>
              <a:rPr lang="ru-RU" dirty="0" err="1"/>
              <a:t>Intermittent</a:t>
            </a:r>
            <a:r>
              <a:rPr lang="ru-RU" dirty="0"/>
              <a:t> </a:t>
            </a:r>
            <a:r>
              <a:rPr lang="ru-RU" dirty="0" err="1"/>
              <a:t>claudication</a:t>
            </a:r>
            <a:r>
              <a:rPr lang="ru-RU" dirty="0"/>
              <a:t>» или просто «</a:t>
            </a:r>
            <a:r>
              <a:rPr lang="ru-RU" dirty="0" err="1"/>
              <a:t>claudication</a:t>
            </a:r>
            <a:r>
              <a:rPr lang="ru-RU" dirty="0"/>
              <a:t>». </a:t>
            </a:r>
          </a:p>
          <a:p>
            <a:endParaRPr lang="ru-RU" dirty="0"/>
          </a:p>
        </p:txBody>
      </p:sp>
      <p:sp>
        <p:nvSpPr>
          <p:cNvPr id="5" name="Номер слайда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59494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104C255-805E-1F18-9F63-E967E93A6D11}"/>
              </a:ext>
            </a:extLst>
          </p:cNvPr>
          <p:cNvSpPr>
            <a:spLocks noGrp="1"/>
          </p:cNvSpPr>
          <p:nvPr>
            <p:ph type="title"/>
          </p:nvPr>
        </p:nvSpPr>
        <p:spPr/>
        <p:txBody>
          <a:bodyPr/>
          <a:lstStyle/>
          <a:p>
            <a:pPr algn="ctr"/>
            <a:r>
              <a:rPr lang="ru-RU" dirty="0" err="1"/>
              <a:t>Документоориентированные</a:t>
            </a:r>
            <a:r>
              <a:rPr lang="ru-RU" dirty="0"/>
              <a:t> системы управления базами данных</a:t>
            </a:r>
          </a:p>
        </p:txBody>
      </p:sp>
      <p:sp>
        <p:nvSpPr>
          <p:cNvPr id="4" name="Объект 3">
            <a:extLst>
              <a:ext uri="{FF2B5EF4-FFF2-40B4-BE49-F238E27FC236}">
                <a16:creationId xmlns="" xmlns:a16="http://schemas.microsoft.com/office/drawing/2014/main" id="{37AAEE57-838E-A177-1B20-E4870A977D0F}"/>
              </a:ext>
            </a:extLst>
          </p:cNvPr>
          <p:cNvSpPr>
            <a:spLocks noGrp="1"/>
          </p:cNvSpPr>
          <p:nvPr>
            <p:ph idx="1"/>
          </p:nvPr>
        </p:nvSpPr>
        <p:spPr/>
        <p:txBody>
          <a:bodyPr vert="horz" lIns="0" tIns="45720" rIns="0" bIns="45720" rtlCol="0" anchor="t">
            <a:normAutofit/>
          </a:bodyPr>
          <a:lstStyle/>
          <a:p>
            <a:r>
              <a:rPr lang="ru-RU" dirty="0">
                <a:ea typeface="+mn-lt"/>
                <a:cs typeface="+mn-lt"/>
              </a:rPr>
              <a:t>СУБД, специально предназначенные для хранения иерархических структур документов. В основе таких баз лежа т документные хранилища, имеющие древовидную структуру, начинающуюся с корневого узла и содержащую несколько внутренних и листовых узлов. Листовые узлы хранят данные, заносящиеся в индексы при добавлении документов. Это позволяет находить путь по искомых данных даже при сложной структуре дерева.</a:t>
            </a:r>
            <a:endParaRPr lang="ru-RU" dirty="0">
              <a:ea typeface="Calibri" panose="020F0502020204030204"/>
              <a:cs typeface="Calibri" panose="020F0502020204030204"/>
            </a:endParaRPr>
          </a:p>
          <a:p>
            <a:r>
              <a:rPr lang="ru-RU" dirty="0">
                <a:ea typeface="+mn-lt"/>
                <a:cs typeface="+mn-lt"/>
              </a:rPr>
              <a:t>Подобные СУБД применяются в различных областях, как, например, документный поиск, издательское дело и прочее.</a:t>
            </a:r>
            <a:endParaRPr lang="ru-RU" dirty="0"/>
          </a:p>
          <a:p>
            <a:pPr>
              <a:buNone/>
            </a:pPr>
            <a:r>
              <a:rPr lang="ru-RU" dirty="0">
                <a:ea typeface="+mn-lt"/>
                <a:cs typeface="+mn-lt"/>
              </a:rPr>
              <a:t>Самыми популярными СУБД такого типа являются </a:t>
            </a:r>
            <a:r>
              <a:rPr lang="en-US" dirty="0">
                <a:ea typeface="+mn-lt"/>
                <a:cs typeface="+mn-lt"/>
              </a:rPr>
              <a:t>Apache</a:t>
            </a:r>
            <a:r>
              <a:rPr lang="ru-RU" dirty="0">
                <a:ea typeface="+mn-lt"/>
                <a:cs typeface="+mn-lt"/>
              </a:rPr>
              <a:t> </a:t>
            </a:r>
            <a:r>
              <a:rPr lang="en-US" dirty="0">
                <a:ea typeface="+mn-lt"/>
                <a:cs typeface="+mn-lt"/>
              </a:rPr>
              <a:t>CouchDB</a:t>
            </a:r>
            <a:r>
              <a:rPr lang="ru-RU" dirty="0">
                <a:ea typeface="+mn-lt"/>
                <a:cs typeface="+mn-lt"/>
              </a:rPr>
              <a:t> и </a:t>
            </a:r>
            <a:r>
              <a:rPr lang="en-US" dirty="0">
                <a:ea typeface="+mn-lt"/>
                <a:cs typeface="+mn-lt"/>
              </a:rPr>
              <a:t>MongoDB</a:t>
            </a:r>
            <a:r>
              <a:rPr lang="ru-RU" dirty="0">
                <a:ea typeface="+mn-lt"/>
                <a:cs typeface="+mn-lt"/>
              </a:rPr>
              <a:t>.</a:t>
            </a:r>
            <a:endParaRPr lang="ru-RU" dirty="0"/>
          </a:p>
          <a:p>
            <a:pPr marL="0" indent="0">
              <a:buNone/>
            </a:pPr>
            <a:endParaRPr lang="ru-RU" dirty="0">
              <a:ea typeface="Calibri"/>
              <a:cs typeface="Calibri"/>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573627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647DCE0-0A27-45A8-A190-C7F089D6BAE5}"/>
              </a:ext>
            </a:extLst>
          </p:cNvPr>
          <p:cNvSpPr>
            <a:spLocks noGrp="1"/>
          </p:cNvSpPr>
          <p:nvPr>
            <p:ph type="title"/>
          </p:nvPr>
        </p:nvSpPr>
        <p:spPr/>
        <p:txBody>
          <a:bodyPr/>
          <a:lstStyle/>
          <a:p>
            <a:pPr algn="ctr"/>
            <a:r>
              <a:rPr lang="ru-RU" dirty="0" err="1"/>
              <a:t>Документоориентированные</a:t>
            </a:r>
            <a:r>
              <a:rPr lang="ru-RU" dirty="0"/>
              <a:t> системы управления базами данных</a:t>
            </a:r>
          </a:p>
        </p:txBody>
      </p:sp>
      <p:sp>
        <p:nvSpPr>
          <p:cNvPr id="4" name="Текст 3">
            <a:extLst>
              <a:ext uri="{FF2B5EF4-FFF2-40B4-BE49-F238E27FC236}">
                <a16:creationId xmlns="" xmlns:a16="http://schemas.microsoft.com/office/drawing/2014/main" id="{3B529021-2E61-D231-EE3F-6FBE2DDA9F8C}"/>
              </a:ext>
            </a:extLst>
          </p:cNvPr>
          <p:cNvSpPr>
            <a:spLocks noGrp="1"/>
          </p:cNvSpPr>
          <p:nvPr>
            <p:ph type="body" idx="1"/>
          </p:nvPr>
        </p:nvSpPr>
        <p:spPr/>
        <p:txBody>
          <a:bodyPr/>
          <a:lstStyle/>
          <a:p>
            <a:pPr algn="ctr"/>
            <a:r>
              <a:rPr lang="ru-RU" dirty="0">
                <a:ea typeface="Calibri"/>
                <a:cs typeface="Calibri"/>
              </a:rPr>
              <a:t>Достоинства</a:t>
            </a:r>
          </a:p>
        </p:txBody>
      </p:sp>
      <p:sp>
        <p:nvSpPr>
          <p:cNvPr id="3" name="Объект 2">
            <a:extLst>
              <a:ext uri="{FF2B5EF4-FFF2-40B4-BE49-F238E27FC236}">
                <a16:creationId xmlns="" xmlns:a16="http://schemas.microsoft.com/office/drawing/2014/main" id="{23F4184B-E382-6C49-0877-3F201AFABBA6}"/>
              </a:ext>
            </a:extLst>
          </p:cNvPr>
          <p:cNvSpPr>
            <a:spLocks noGrp="1"/>
          </p:cNvSpPr>
          <p:nvPr>
            <p:ph sz="half" idx="2"/>
          </p:nvPr>
        </p:nvSpPr>
        <p:spPr/>
        <p:txBody>
          <a:bodyPr vert="horz" lIns="0" tIns="45720" rIns="0" bIns="45720" rtlCol="0" anchor="t">
            <a:normAutofit lnSpcReduction="10000"/>
          </a:bodyPr>
          <a:lstStyle/>
          <a:p>
            <a:pPr marL="383540" lvl="1">
              <a:buFont typeface="Arial" pitchFamily="34" charset="0"/>
              <a:buChar char="•"/>
            </a:pPr>
            <a:r>
              <a:rPr lang="ru-RU" sz="2000" dirty="0">
                <a:ea typeface="+mn-lt"/>
                <a:cs typeface="+mn-lt"/>
              </a:rPr>
              <a:t>Возможность возвращать в выборке части большого количества документов без полной из загрузки в оперативную память. </a:t>
            </a:r>
            <a:r>
              <a:rPr lang="ru-RU" sz="2000" dirty="0" err="1">
                <a:ea typeface="+mn-lt"/>
                <a:cs typeface="+mn-lt"/>
              </a:rPr>
              <a:t>Документоориентированные</a:t>
            </a:r>
            <a:r>
              <a:rPr lang="ru-RU" sz="2000" dirty="0">
                <a:ea typeface="+mn-lt"/>
                <a:cs typeface="+mn-lt"/>
              </a:rPr>
              <a:t> базы хранят не только сами данные, но и, так называемые метаданные, хранящие информацию о структуре самого содержимого.</a:t>
            </a:r>
            <a:endParaRPr lang="ru-RU" dirty="0">
              <a:ea typeface="+mn-lt"/>
              <a:cs typeface="+mn-lt"/>
            </a:endParaRPr>
          </a:p>
          <a:p>
            <a:pPr marL="383540" lvl="1">
              <a:buFont typeface="Arial" pitchFamily="34" charset="0"/>
              <a:buChar char="•"/>
            </a:pPr>
            <a:endParaRPr lang="ru-RU" sz="2000" dirty="0">
              <a:ea typeface="Calibri"/>
              <a:cs typeface="Calibri"/>
            </a:endParaRPr>
          </a:p>
          <a:p>
            <a:pPr marL="383540" lvl="1">
              <a:buFont typeface="Arial" pitchFamily="34" charset="0"/>
              <a:buChar char="•"/>
            </a:pPr>
            <a:r>
              <a:rPr lang="ru-RU" sz="2000" dirty="0">
                <a:ea typeface="+mn-lt"/>
                <a:cs typeface="Calibri"/>
              </a:rPr>
              <a:t>О</a:t>
            </a:r>
            <a:r>
              <a:rPr lang="ru-RU" sz="2000" dirty="0">
                <a:ea typeface="+mn-lt"/>
                <a:cs typeface="+mn-lt"/>
              </a:rPr>
              <a:t>блегчённая система добавления полей в </a:t>
            </a:r>
            <a:r>
              <a:rPr lang="en-US" sz="2000" dirty="0">
                <a:ea typeface="+mn-lt"/>
                <a:cs typeface="+mn-lt"/>
              </a:rPr>
              <a:t>JSON</a:t>
            </a:r>
            <a:r>
              <a:rPr lang="ru-RU" sz="2000" dirty="0">
                <a:ea typeface="+mn-lt"/>
                <a:cs typeface="+mn-lt"/>
              </a:rPr>
              <a:t> документы из-за отсутствия жесткой схемы.</a:t>
            </a:r>
          </a:p>
          <a:p>
            <a:pPr marL="383540" lvl="1"/>
            <a:endParaRPr lang="ru-RU" dirty="0">
              <a:ea typeface="Calibri"/>
              <a:cs typeface="Calibri"/>
            </a:endParaRPr>
          </a:p>
        </p:txBody>
      </p:sp>
      <p:sp>
        <p:nvSpPr>
          <p:cNvPr id="5" name="Текст 4">
            <a:extLst>
              <a:ext uri="{FF2B5EF4-FFF2-40B4-BE49-F238E27FC236}">
                <a16:creationId xmlns="" xmlns:a16="http://schemas.microsoft.com/office/drawing/2014/main" id="{459482E1-5FF0-DAC7-3B71-2A8C8278A226}"/>
              </a:ext>
            </a:extLst>
          </p:cNvPr>
          <p:cNvSpPr>
            <a:spLocks noGrp="1"/>
          </p:cNvSpPr>
          <p:nvPr>
            <p:ph type="body" sz="quarter" idx="3"/>
          </p:nvPr>
        </p:nvSpPr>
        <p:spPr/>
        <p:txBody>
          <a:bodyPr/>
          <a:lstStyle/>
          <a:p>
            <a:pPr algn="ctr"/>
            <a:r>
              <a:rPr lang="ru-RU" dirty="0">
                <a:ea typeface="Calibri"/>
                <a:cs typeface="Calibri"/>
              </a:rPr>
              <a:t>Недостатки</a:t>
            </a:r>
          </a:p>
        </p:txBody>
      </p:sp>
      <p:sp>
        <p:nvSpPr>
          <p:cNvPr id="6" name="Объект 5">
            <a:extLst>
              <a:ext uri="{FF2B5EF4-FFF2-40B4-BE49-F238E27FC236}">
                <a16:creationId xmlns="" xmlns:a16="http://schemas.microsoft.com/office/drawing/2014/main" id="{0906C8A1-67DD-A9C2-CE58-D1C01AA88F8E}"/>
              </a:ext>
            </a:extLst>
          </p:cNvPr>
          <p:cNvSpPr>
            <a:spLocks noGrp="1"/>
          </p:cNvSpPr>
          <p:nvPr>
            <p:ph sz="quarter" idx="4"/>
          </p:nvPr>
        </p:nvSpPr>
        <p:spPr/>
        <p:txBody>
          <a:bodyPr vert="horz" lIns="0" tIns="45720" rIns="0" bIns="45720" rtlCol="0" anchor="t">
            <a:noAutofit/>
          </a:bodyPr>
          <a:lstStyle/>
          <a:p>
            <a:pPr marL="383540" lvl="1">
              <a:buFont typeface="Arial" pitchFamily="34" charset="0"/>
              <a:buChar char="•"/>
            </a:pPr>
            <a:r>
              <a:rPr lang="ru-RU" sz="2000" dirty="0">
                <a:ea typeface="+mn-lt"/>
                <a:cs typeface="Calibri" panose="020F0502020204030204"/>
              </a:rPr>
              <a:t>О</a:t>
            </a:r>
            <a:r>
              <a:rPr lang="ru-RU" sz="2000" dirty="0">
                <a:ea typeface="+mn-lt"/>
                <a:cs typeface="+mn-lt"/>
              </a:rPr>
              <a:t>тсутствие связей между данными.</a:t>
            </a:r>
            <a:endParaRPr lang="ru-RU" sz="2000" dirty="0">
              <a:ea typeface="+mn-lt"/>
              <a:cs typeface="Calibri" panose="020F0502020204030204"/>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878969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D84E8BC-7902-6B85-AC50-199F9BE3E351}"/>
              </a:ext>
            </a:extLst>
          </p:cNvPr>
          <p:cNvSpPr>
            <a:spLocks noGrp="1"/>
          </p:cNvSpPr>
          <p:nvPr>
            <p:ph type="title"/>
          </p:nvPr>
        </p:nvSpPr>
        <p:spPr/>
        <p:txBody>
          <a:bodyPr/>
          <a:lstStyle/>
          <a:p>
            <a:pPr algn="ctr"/>
            <a:r>
              <a:rPr lang="ru-RU" dirty="0"/>
              <a:t>Колоночные системы управления базами данных</a:t>
            </a:r>
          </a:p>
        </p:txBody>
      </p:sp>
      <p:sp>
        <p:nvSpPr>
          <p:cNvPr id="4" name="Объект 3">
            <a:extLst>
              <a:ext uri="{FF2B5EF4-FFF2-40B4-BE49-F238E27FC236}">
                <a16:creationId xmlns="" xmlns:a16="http://schemas.microsoft.com/office/drawing/2014/main" id="{B12193EF-9DA7-6AC7-14C6-A098097F5562}"/>
              </a:ext>
            </a:extLst>
          </p:cNvPr>
          <p:cNvSpPr>
            <a:spLocks noGrp="1"/>
          </p:cNvSpPr>
          <p:nvPr>
            <p:ph idx="1"/>
          </p:nvPr>
        </p:nvSpPr>
        <p:spPr/>
        <p:txBody>
          <a:bodyPr vert="horz" lIns="0" tIns="45720" rIns="0" bIns="45720" rtlCol="0" anchor="t">
            <a:normAutofit/>
          </a:bodyPr>
          <a:lstStyle/>
          <a:p>
            <a:r>
              <a:rPr lang="ru-RU" dirty="0">
                <a:ea typeface="+mn-lt"/>
                <a:cs typeface="+mn-lt"/>
              </a:rPr>
              <a:t>Основная идея колоночных СУБД в том, чтобы хранить данные не по строкам, как это делают традиционные базы (то есть реляционные, ведь именно они на протяжении являлись стандартом хранения информации), а по колонкам. Таким образом классические для </a:t>
            </a:r>
            <a:r>
              <a:rPr lang="en-US" dirty="0">
                <a:ea typeface="+mn-lt"/>
                <a:cs typeface="+mn-lt"/>
              </a:rPr>
              <a:t>SQL</a:t>
            </a:r>
            <a:r>
              <a:rPr lang="ru-RU" dirty="0">
                <a:ea typeface="+mn-lt"/>
                <a:cs typeface="+mn-lt"/>
              </a:rPr>
              <a:t>-клиента таблицы являются совокупностью колонок, каждая из которых по сути представляет собой таблицу из одного поля.</a:t>
            </a:r>
            <a:endParaRPr lang="ru-RU" dirty="0">
              <a:cs typeface="Calibri" panose="020F0502020204030204"/>
            </a:endParaRPr>
          </a:p>
          <a:p>
            <a:r>
              <a:rPr lang="ru-RU" dirty="0">
                <a:ea typeface="+mn-lt"/>
                <a:cs typeface="+mn-lt"/>
              </a:rPr>
              <a:t>СУБД такого типа наиболее широка применяются в аналитических системах.</a:t>
            </a:r>
            <a:endParaRPr lang="ru-RU" dirty="0">
              <a:cs typeface="Calibri"/>
            </a:endParaRPr>
          </a:p>
          <a:p>
            <a:r>
              <a:rPr lang="ru-RU" dirty="0">
                <a:ea typeface="+mn-lt"/>
                <a:cs typeface="+mn-lt"/>
              </a:rPr>
              <a:t>Самыми популярными СУБД колоночного типа являются </a:t>
            </a:r>
            <a:r>
              <a:rPr lang="en-US" dirty="0" err="1">
                <a:ea typeface="+mn-lt"/>
                <a:cs typeface="+mn-lt"/>
              </a:rPr>
              <a:t>BigTable</a:t>
            </a:r>
            <a:r>
              <a:rPr lang="ru-RU" dirty="0">
                <a:ea typeface="+mn-lt"/>
                <a:cs typeface="+mn-lt"/>
              </a:rPr>
              <a:t> от </a:t>
            </a:r>
            <a:r>
              <a:rPr lang="en-US" dirty="0">
                <a:ea typeface="+mn-lt"/>
                <a:cs typeface="+mn-lt"/>
              </a:rPr>
              <a:t>Google</a:t>
            </a:r>
            <a:r>
              <a:rPr lang="ru-RU" dirty="0">
                <a:ea typeface="+mn-lt"/>
                <a:cs typeface="+mn-lt"/>
              </a:rPr>
              <a:t> и </a:t>
            </a:r>
            <a:r>
              <a:rPr lang="ru-RU" dirty="0" err="1">
                <a:ea typeface="+mn-lt"/>
                <a:cs typeface="+mn-lt"/>
              </a:rPr>
              <a:t>Cassandra</a:t>
            </a:r>
            <a:r>
              <a:rPr lang="ru-RU" dirty="0">
                <a:ea typeface="+mn-lt"/>
                <a:cs typeface="+mn-lt"/>
              </a:rPr>
              <a:t> от </a:t>
            </a:r>
            <a:r>
              <a:rPr lang="en-US" dirty="0">
                <a:ea typeface="+mn-lt"/>
                <a:cs typeface="+mn-lt"/>
              </a:rPr>
              <a:t>HBase</a:t>
            </a:r>
            <a:r>
              <a:rPr lang="ru-RU" dirty="0">
                <a:ea typeface="+mn-lt"/>
                <a:cs typeface="+mn-lt"/>
              </a:rPr>
              <a:t>.</a:t>
            </a:r>
            <a:endParaRPr lang="ru-RU" dirty="0">
              <a:cs typeface="Calibri"/>
            </a:endParaRPr>
          </a:p>
          <a:p>
            <a:endParaRPr lang="ru-RU" dirty="0">
              <a:cs typeface="Calibri"/>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386020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647DCE0-0A27-45A8-A190-C7F089D6BAE5}"/>
              </a:ext>
            </a:extLst>
          </p:cNvPr>
          <p:cNvSpPr>
            <a:spLocks noGrp="1"/>
          </p:cNvSpPr>
          <p:nvPr>
            <p:ph type="title"/>
          </p:nvPr>
        </p:nvSpPr>
        <p:spPr/>
        <p:txBody>
          <a:bodyPr/>
          <a:lstStyle/>
          <a:p>
            <a:pPr algn="ctr"/>
            <a:r>
              <a:rPr lang="ru-RU" dirty="0">
                <a:ea typeface="+mj-lt"/>
                <a:cs typeface="+mj-lt"/>
              </a:rPr>
              <a:t>Колоночные системы управления базами данных</a:t>
            </a:r>
          </a:p>
        </p:txBody>
      </p:sp>
      <p:sp>
        <p:nvSpPr>
          <p:cNvPr id="5" name="Текст 4">
            <a:extLst>
              <a:ext uri="{FF2B5EF4-FFF2-40B4-BE49-F238E27FC236}">
                <a16:creationId xmlns="" xmlns:a16="http://schemas.microsoft.com/office/drawing/2014/main" id="{459482E1-5FF0-DAC7-3B71-2A8C8278A226}"/>
              </a:ext>
            </a:extLst>
          </p:cNvPr>
          <p:cNvSpPr>
            <a:spLocks noGrp="1"/>
          </p:cNvSpPr>
          <p:nvPr>
            <p:ph type="body" sz="quarter" idx="3"/>
          </p:nvPr>
        </p:nvSpPr>
        <p:spPr/>
        <p:txBody>
          <a:bodyPr/>
          <a:lstStyle/>
          <a:p>
            <a:pPr algn="ctr"/>
            <a:r>
              <a:rPr lang="ru-RU" dirty="0">
                <a:ea typeface="Calibri"/>
                <a:cs typeface="Calibri"/>
              </a:rPr>
              <a:t>Недостатки</a:t>
            </a:r>
          </a:p>
        </p:txBody>
      </p:sp>
      <p:sp>
        <p:nvSpPr>
          <p:cNvPr id="4" name="Текст 3">
            <a:extLst>
              <a:ext uri="{FF2B5EF4-FFF2-40B4-BE49-F238E27FC236}">
                <a16:creationId xmlns="" xmlns:a16="http://schemas.microsoft.com/office/drawing/2014/main" id="{3B529021-2E61-D231-EE3F-6FBE2DDA9F8C}"/>
              </a:ext>
            </a:extLst>
          </p:cNvPr>
          <p:cNvSpPr>
            <a:spLocks noGrp="1"/>
          </p:cNvSpPr>
          <p:nvPr>
            <p:ph type="body" idx="1"/>
          </p:nvPr>
        </p:nvSpPr>
        <p:spPr/>
        <p:txBody>
          <a:bodyPr/>
          <a:lstStyle/>
          <a:p>
            <a:pPr algn="ctr"/>
            <a:r>
              <a:rPr lang="ru-RU" dirty="0">
                <a:ea typeface="Calibri"/>
                <a:cs typeface="Calibri"/>
              </a:rPr>
              <a:t>Достоинства</a:t>
            </a:r>
          </a:p>
        </p:txBody>
      </p:sp>
      <p:sp>
        <p:nvSpPr>
          <p:cNvPr id="3" name="Объект 2">
            <a:extLst>
              <a:ext uri="{FF2B5EF4-FFF2-40B4-BE49-F238E27FC236}">
                <a16:creationId xmlns="" xmlns:a16="http://schemas.microsoft.com/office/drawing/2014/main" id="{23F4184B-E382-6C49-0877-3F201AFABBA6}"/>
              </a:ext>
            </a:extLst>
          </p:cNvPr>
          <p:cNvSpPr>
            <a:spLocks noGrp="1"/>
          </p:cNvSpPr>
          <p:nvPr>
            <p:ph sz="half" idx="2"/>
          </p:nvPr>
        </p:nvSpPr>
        <p:spPr/>
        <p:txBody>
          <a:bodyPr vert="horz" lIns="0" tIns="45720" rIns="0" bIns="45720" rtlCol="0" anchor="t">
            <a:normAutofit/>
          </a:bodyPr>
          <a:lstStyle/>
          <a:p>
            <a:pPr marL="383540" lvl="1">
              <a:buFont typeface="Arial" pitchFamily="34" charset="0"/>
              <a:buChar char="•"/>
            </a:pPr>
            <a:r>
              <a:rPr lang="ru-RU" sz="2000" dirty="0">
                <a:ea typeface="+mn-lt"/>
                <a:cs typeface="+mn-lt"/>
              </a:rPr>
              <a:t>Высокая скорость выполнения операций выборки и агрегации, особенно если нет необходимости получать все атрибуты сущности.</a:t>
            </a:r>
            <a:endParaRPr lang="ru-RU" dirty="0">
              <a:ea typeface="+mn-lt"/>
              <a:cs typeface="+mn-lt"/>
            </a:endParaRPr>
          </a:p>
          <a:p>
            <a:pPr marL="383540" lvl="1">
              <a:buFont typeface="Arial" pitchFamily="34" charset="0"/>
              <a:buChar char="•"/>
            </a:pPr>
            <a:r>
              <a:rPr lang="ru-RU" sz="2000" dirty="0">
                <a:ea typeface="+mn-lt"/>
                <a:cs typeface="+mn-lt"/>
              </a:rPr>
              <a:t>Возможность сильной компрессии данных. Данные в колонке чаще всего одного типа, чего нельзя сказать про данные в одной строке.</a:t>
            </a:r>
          </a:p>
          <a:p>
            <a:pPr marL="383540" lvl="1"/>
            <a:endParaRPr lang="ru-RU" dirty="0">
              <a:ea typeface="+mn-lt"/>
              <a:cs typeface="+mn-lt"/>
            </a:endParaRPr>
          </a:p>
        </p:txBody>
      </p:sp>
      <p:sp>
        <p:nvSpPr>
          <p:cNvPr id="6" name="Объект 5">
            <a:extLst>
              <a:ext uri="{FF2B5EF4-FFF2-40B4-BE49-F238E27FC236}">
                <a16:creationId xmlns="" xmlns:a16="http://schemas.microsoft.com/office/drawing/2014/main" id="{0906C8A1-67DD-A9C2-CE58-D1C01AA88F8E}"/>
              </a:ext>
            </a:extLst>
          </p:cNvPr>
          <p:cNvSpPr>
            <a:spLocks noGrp="1"/>
          </p:cNvSpPr>
          <p:nvPr>
            <p:ph sz="quarter" idx="4"/>
          </p:nvPr>
        </p:nvSpPr>
        <p:spPr/>
        <p:txBody>
          <a:bodyPr vert="horz" lIns="0" tIns="45720" rIns="0" bIns="45720" rtlCol="0" anchor="t">
            <a:noAutofit/>
          </a:bodyPr>
          <a:lstStyle/>
          <a:p>
            <a:pPr marL="383540" lvl="1">
              <a:buFont typeface="Arial" pitchFamily="34" charset="0"/>
              <a:buChar char="•"/>
            </a:pPr>
            <a:r>
              <a:rPr lang="ru-RU" sz="2000" dirty="0">
                <a:ea typeface="+mn-lt"/>
                <a:cs typeface="Calibri" panose="020F0502020204030204"/>
              </a:rPr>
              <a:t>М</a:t>
            </a:r>
            <a:r>
              <a:rPr lang="ru-RU" sz="2000" dirty="0">
                <a:ea typeface="+mn-lt"/>
                <a:cs typeface="+mn-lt"/>
              </a:rPr>
              <a:t>едленное выполнение операций записи.</a:t>
            </a:r>
            <a:endParaRPr lang="ru-RU" sz="2000" dirty="0">
              <a:ea typeface="+mn-lt"/>
              <a:cs typeface="Calibri" panose="020F0502020204030204"/>
            </a:endParaRPr>
          </a:p>
          <a:p>
            <a:pPr marL="383540" lvl="1">
              <a:buFont typeface="Arial" pitchFamily="34" charset="0"/>
              <a:buChar char="•"/>
            </a:pPr>
            <a:r>
              <a:rPr lang="ru-RU" sz="2000" dirty="0">
                <a:ea typeface="+mn-lt"/>
                <a:cs typeface="Calibri" panose="020F0502020204030204"/>
              </a:rPr>
              <a:t>Н</a:t>
            </a:r>
            <a:r>
              <a:rPr lang="ru-RU" sz="2000" dirty="0">
                <a:ea typeface="+mn-lt"/>
                <a:cs typeface="+mn-lt"/>
              </a:rPr>
              <a:t>е подходят для транзакционных систем.</a:t>
            </a:r>
            <a:endParaRPr lang="ru-RU" sz="2000" dirty="0">
              <a:ea typeface="+mn-lt"/>
              <a:cs typeface="Calibri" panose="020F0502020204030204"/>
            </a:endParaRPr>
          </a:p>
          <a:p>
            <a:pPr marL="383540" lvl="1">
              <a:buFont typeface="Arial" pitchFamily="34" charset="0"/>
              <a:buChar char="•"/>
            </a:pPr>
            <a:r>
              <a:rPr lang="ru-RU" sz="2000" dirty="0">
                <a:ea typeface="+mn-lt"/>
                <a:cs typeface="Calibri" panose="020F0502020204030204"/>
              </a:rPr>
              <a:t>Н</a:t>
            </a:r>
            <a:r>
              <a:rPr lang="ru-RU" sz="2000" dirty="0">
                <a:ea typeface="+mn-lt"/>
                <a:cs typeface="+mn-lt"/>
              </a:rPr>
              <a:t>аличия сложностей для разработчика. Технология относительно новая и поэтому не так хороша развита, как, например, реляционные СУБД.</a:t>
            </a:r>
            <a:endParaRPr lang="ru-RU" sz="2000" dirty="0">
              <a:ea typeface="+mn-lt"/>
              <a:cs typeface="Calibri" panose="020F0502020204030204"/>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926028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88D99FB-45A0-A4D7-FD1C-7B7F9CDD614D}"/>
              </a:ext>
            </a:extLst>
          </p:cNvPr>
          <p:cNvSpPr>
            <a:spLocks noGrp="1"/>
          </p:cNvSpPr>
          <p:nvPr>
            <p:ph type="title"/>
          </p:nvPr>
        </p:nvSpPr>
        <p:spPr/>
        <p:txBody>
          <a:bodyPr/>
          <a:lstStyle/>
          <a:p>
            <a:pPr algn="ctr"/>
            <a:r>
              <a:rPr lang="ru-RU" dirty="0" err="1"/>
              <a:t>Графовые</a:t>
            </a:r>
            <a:r>
              <a:rPr lang="ru-RU" dirty="0"/>
              <a:t> системы управления базами данных</a:t>
            </a:r>
          </a:p>
        </p:txBody>
      </p:sp>
      <p:sp>
        <p:nvSpPr>
          <p:cNvPr id="4" name="Объект 3">
            <a:extLst>
              <a:ext uri="{FF2B5EF4-FFF2-40B4-BE49-F238E27FC236}">
                <a16:creationId xmlns="" xmlns:a16="http://schemas.microsoft.com/office/drawing/2014/main" id="{EDB11117-B887-C7D4-3C74-6832CD1CB9BD}"/>
              </a:ext>
            </a:extLst>
          </p:cNvPr>
          <p:cNvSpPr>
            <a:spLocks noGrp="1"/>
          </p:cNvSpPr>
          <p:nvPr>
            <p:ph idx="1"/>
          </p:nvPr>
        </p:nvSpPr>
        <p:spPr/>
        <p:txBody>
          <a:bodyPr vert="horz" lIns="0" tIns="45720" rIns="0" bIns="45720" rtlCol="0" anchor="t">
            <a:normAutofit/>
          </a:bodyPr>
          <a:lstStyle/>
          <a:p>
            <a:r>
              <a:rPr lang="ru-RU" dirty="0" err="1">
                <a:ea typeface="+mn-lt"/>
                <a:cs typeface="+mn-lt"/>
              </a:rPr>
              <a:t>Графовая</a:t>
            </a:r>
            <a:r>
              <a:rPr lang="ru-RU" dirty="0">
                <a:ea typeface="+mn-lt"/>
                <a:cs typeface="+mn-lt"/>
              </a:rPr>
              <a:t> СУБД использует </a:t>
            </a:r>
            <a:r>
              <a:rPr lang="ru-RU" dirty="0" err="1">
                <a:ea typeface="+mn-lt"/>
                <a:cs typeface="+mn-lt"/>
              </a:rPr>
              <a:t>графовые</a:t>
            </a:r>
            <a:r>
              <a:rPr lang="ru-RU" dirty="0">
                <a:ea typeface="+mn-lt"/>
                <a:cs typeface="+mn-lt"/>
              </a:rPr>
              <a:t> структуры для хранения и обработки информации. Другими словами, данные представлены в виде графов и их обобщений, что более естественно и </a:t>
            </a:r>
            <a:r>
              <a:rPr lang="ru-RU" dirty="0" err="1">
                <a:ea typeface="+mn-lt"/>
                <a:cs typeface="+mn-lt"/>
              </a:rPr>
              <a:t>основанно</a:t>
            </a:r>
            <a:r>
              <a:rPr lang="ru-RU" dirty="0">
                <a:ea typeface="+mn-lt"/>
                <a:cs typeface="+mn-lt"/>
              </a:rPr>
              <a:t> на той же логике, с которой мы сталкиваемся с этими данными в реальной жизни. Такой подход позволяет выполнять семантические запросы к </a:t>
            </a:r>
            <a:r>
              <a:rPr lang="ru-RU" dirty="0" err="1">
                <a:ea typeface="+mn-lt"/>
                <a:cs typeface="+mn-lt"/>
              </a:rPr>
              <a:t>графовой</a:t>
            </a:r>
            <a:r>
              <a:rPr lang="ru-RU" dirty="0">
                <a:ea typeface="+mn-lt"/>
                <a:cs typeface="+mn-lt"/>
              </a:rPr>
              <a:t> базе.</a:t>
            </a:r>
            <a:endParaRPr lang="ru-RU" dirty="0">
              <a:cs typeface="Calibri"/>
            </a:endParaRPr>
          </a:p>
          <a:p>
            <a:r>
              <a:rPr lang="ru-RU" dirty="0">
                <a:ea typeface="+mn-lt"/>
                <a:cs typeface="+mn-lt"/>
              </a:rPr>
              <a:t>Самыми популярными </a:t>
            </a:r>
            <a:r>
              <a:rPr lang="ru-RU" dirty="0" err="1">
                <a:ea typeface="+mn-lt"/>
                <a:cs typeface="+mn-lt"/>
              </a:rPr>
              <a:t>графовыми</a:t>
            </a:r>
            <a:r>
              <a:rPr lang="ru-RU" dirty="0">
                <a:ea typeface="+mn-lt"/>
                <a:cs typeface="+mn-lt"/>
              </a:rPr>
              <a:t> СУБД являются </a:t>
            </a:r>
            <a:r>
              <a:rPr lang="en-US" dirty="0">
                <a:ea typeface="+mn-lt"/>
                <a:cs typeface="+mn-lt"/>
              </a:rPr>
              <a:t>Neo</a:t>
            </a:r>
            <a:r>
              <a:rPr lang="ru-RU" dirty="0">
                <a:ea typeface="+mn-lt"/>
                <a:cs typeface="+mn-lt"/>
              </a:rPr>
              <a:t>4</a:t>
            </a:r>
            <a:r>
              <a:rPr lang="en-US" dirty="0">
                <a:ea typeface="+mn-lt"/>
                <a:cs typeface="+mn-lt"/>
              </a:rPr>
              <a:t>j</a:t>
            </a:r>
            <a:r>
              <a:rPr lang="ru-RU" dirty="0">
                <a:ea typeface="+mn-lt"/>
                <a:cs typeface="+mn-lt"/>
              </a:rPr>
              <a:t> и </a:t>
            </a:r>
            <a:r>
              <a:rPr lang="en-US" dirty="0">
                <a:ea typeface="+mn-lt"/>
                <a:cs typeface="+mn-lt"/>
              </a:rPr>
              <a:t>Microsoft</a:t>
            </a:r>
            <a:r>
              <a:rPr lang="ru-RU" dirty="0">
                <a:ea typeface="+mn-lt"/>
                <a:cs typeface="+mn-lt"/>
              </a:rPr>
              <a:t> </a:t>
            </a:r>
            <a:r>
              <a:rPr lang="en-US" dirty="0">
                <a:ea typeface="+mn-lt"/>
                <a:cs typeface="+mn-lt"/>
              </a:rPr>
              <a:t>Azure</a:t>
            </a:r>
            <a:r>
              <a:rPr lang="ru-RU" dirty="0">
                <a:ea typeface="+mn-lt"/>
                <a:cs typeface="+mn-lt"/>
              </a:rPr>
              <a:t> </a:t>
            </a:r>
            <a:r>
              <a:rPr lang="en-US" dirty="0">
                <a:ea typeface="+mn-lt"/>
                <a:cs typeface="+mn-lt"/>
              </a:rPr>
              <a:t>Cosmos</a:t>
            </a:r>
            <a:r>
              <a:rPr lang="ru-RU" dirty="0">
                <a:ea typeface="+mn-lt"/>
                <a:cs typeface="+mn-lt"/>
              </a:rPr>
              <a:t> </a:t>
            </a:r>
            <a:r>
              <a:rPr lang="en-US" dirty="0">
                <a:ea typeface="+mn-lt"/>
                <a:cs typeface="+mn-lt"/>
              </a:rPr>
              <a:t>DB</a:t>
            </a:r>
            <a:r>
              <a:rPr lang="ru-RU" dirty="0">
                <a:ea typeface="+mn-lt"/>
                <a:cs typeface="+mn-lt"/>
              </a:rPr>
              <a:t>.</a:t>
            </a:r>
            <a:endParaRPr lang="ru-RU" dirty="0">
              <a:cs typeface="Calibri"/>
            </a:endParaRPr>
          </a:p>
          <a:p>
            <a:pPr marL="0" indent="0">
              <a:buNone/>
            </a:pPr>
            <a:endParaRPr lang="ru-RU" dirty="0">
              <a:cs typeface="Calibri"/>
            </a:endParaRPr>
          </a:p>
          <a:p>
            <a:endParaRPr lang="ru-RU" dirty="0">
              <a:cs typeface="Calibri"/>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282313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647DCE0-0A27-45A8-A190-C7F089D6BAE5}"/>
              </a:ext>
            </a:extLst>
          </p:cNvPr>
          <p:cNvSpPr>
            <a:spLocks noGrp="1"/>
          </p:cNvSpPr>
          <p:nvPr>
            <p:ph type="title"/>
          </p:nvPr>
        </p:nvSpPr>
        <p:spPr/>
        <p:txBody>
          <a:bodyPr/>
          <a:lstStyle/>
          <a:p>
            <a:pPr algn="ctr"/>
            <a:r>
              <a:rPr lang="ru-RU" dirty="0" err="1">
                <a:ea typeface="+mj-lt"/>
                <a:cs typeface="+mj-lt"/>
              </a:rPr>
              <a:t>Графовые</a:t>
            </a:r>
            <a:r>
              <a:rPr lang="ru-RU" dirty="0">
                <a:ea typeface="+mj-lt"/>
                <a:cs typeface="+mj-lt"/>
              </a:rPr>
              <a:t> системы управления базами данных</a:t>
            </a:r>
          </a:p>
        </p:txBody>
      </p:sp>
      <p:sp>
        <p:nvSpPr>
          <p:cNvPr id="5" name="Текст 4">
            <a:extLst>
              <a:ext uri="{FF2B5EF4-FFF2-40B4-BE49-F238E27FC236}">
                <a16:creationId xmlns="" xmlns:a16="http://schemas.microsoft.com/office/drawing/2014/main" id="{459482E1-5FF0-DAC7-3B71-2A8C8278A226}"/>
              </a:ext>
            </a:extLst>
          </p:cNvPr>
          <p:cNvSpPr>
            <a:spLocks noGrp="1"/>
          </p:cNvSpPr>
          <p:nvPr>
            <p:ph type="body" sz="quarter" idx="3"/>
          </p:nvPr>
        </p:nvSpPr>
        <p:spPr/>
        <p:txBody>
          <a:bodyPr/>
          <a:lstStyle/>
          <a:p>
            <a:pPr algn="ctr"/>
            <a:r>
              <a:rPr lang="ru-RU" dirty="0">
                <a:ea typeface="Calibri"/>
                <a:cs typeface="Calibri"/>
              </a:rPr>
              <a:t>Недостатки</a:t>
            </a:r>
          </a:p>
        </p:txBody>
      </p:sp>
      <p:sp>
        <p:nvSpPr>
          <p:cNvPr id="4" name="Текст 3">
            <a:extLst>
              <a:ext uri="{FF2B5EF4-FFF2-40B4-BE49-F238E27FC236}">
                <a16:creationId xmlns="" xmlns:a16="http://schemas.microsoft.com/office/drawing/2014/main" id="{3B529021-2E61-D231-EE3F-6FBE2DDA9F8C}"/>
              </a:ext>
            </a:extLst>
          </p:cNvPr>
          <p:cNvSpPr>
            <a:spLocks noGrp="1"/>
          </p:cNvSpPr>
          <p:nvPr>
            <p:ph type="body" idx="1"/>
          </p:nvPr>
        </p:nvSpPr>
        <p:spPr/>
        <p:txBody>
          <a:bodyPr/>
          <a:lstStyle/>
          <a:p>
            <a:pPr algn="ctr"/>
            <a:r>
              <a:rPr lang="ru-RU" dirty="0">
                <a:ea typeface="Calibri"/>
                <a:cs typeface="Calibri"/>
              </a:rPr>
              <a:t>Достоинства</a:t>
            </a:r>
          </a:p>
        </p:txBody>
      </p:sp>
      <p:sp>
        <p:nvSpPr>
          <p:cNvPr id="3" name="Объект 2">
            <a:extLst>
              <a:ext uri="{FF2B5EF4-FFF2-40B4-BE49-F238E27FC236}">
                <a16:creationId xmlns="" xmlns:a16="http://schemas.microsoft.com/office/drawing/2014/main" id="{23F4184B-E382-6C49-0877-3F201AFABBA6}"/>
              </a:ext>
            </a:extLst>
          </p:cNvPr>
          <p:cNvSpPr>
            <a:spLocks noGrp="1"/>
          </p:cNvSpPr>
          <p:nvPr>
            <p:ph sz="half" idx="2"/>
          </p:nvPr>
        </p:nvSpPr>
        <p:spPr/>
        <p:txBody>
          <a:bodyPr vert="horz" lIns="0" tIns="45720" rIns="0" bIns="45720" rtlCol="0" anchor="t">
            <a:normAutofit/>
          </a:bodyPr>
          <a:lstStyle/>
          <a:p>
            <a:pPr marL="383540" lvl="1">
              <a:buFont typeface="Arial" pitchFamily="34" charset="0"/>
              <a:buChar char="•"/>
            </a:pPr>
            <a:r>
              <a:rPr lang="ru-RU" sz="2000" dirty="0">
                <a:ea typeface="+mn-lt"/>
                <a:cs typeface="+mn-lt"/>
              </a:rPr>
              <a:t>Универсальность. В </a:t>
            </a:r>
            <a:r>
              <a:rPr lang="ru-RU" sz="2000" dirty="0" err="1">
                <a:ea typeface="+mn-lt"/>
                <a:cs typeface="+mn-lt"/>
              </a:rPr>
              <a:t>графовых</a:t>
            </a:r>
            <a:r>
              <a:rPr lang="ru-RU" sz="2000" dirty="0">
                <a:ea typeface="+mn-lt"/>
                <a:cs typeface="+mn-lt"/>
              </a:rPr>
              <a:t> СУБД можно хранить и реляционные, и документарные и сложные семантические данные.</a:t>
            </a:r>
            <a:endParaRPr lang="ru-RU" dirty="0"/>
          </a:p>
          <a:p>
            <a:pPr marL="383540" lvl="1">
              <a:buFont typeface="Arial" pitchFamily="34" charset="0"/>
              <a:buChar char="•"/>
            </a:pPr>
            <a:r>
              <a:rPr lang="ru-RU" sz="2000" dirty="0">
                <a:ea typeface="+mn-lt"/>
                <a:cs typeface="+mn-lt"/>
              </a:rPr>
              <a:t>Модель построения базы может меняться в процессе развития приложения без изменения архитектуры структуры запросов.</a:t>
            </a:r>
          </a:p>
          <a:p>
            <a:pPr marL="383540" lvl="1"/>
            <a:endParaRPr lang="ru-RU" dirty="0">
              <a:ea typeface="+mn-lt"/>
              <a:cs typeface="+mn-lt"/>
            </a:endParaRPr>
          </a:p>
        </p:txBody>
      </p:sp>
      <p:sp>
        <p:nvSpPr>
          <p:cNvPr id="6" name="Объект 5">
            <a:extLst>
              <a:ext uri="{FF2B5EF4-FFF2-40B4-BE49-F238E27FC236}">
                <a16:creationId xmlns="" xmlns:a16="http://schemas.microsoft.com/office/drawing/2014/main" id="{0906C8A1-67DD-A9C2-CE58-D1C01AA88F8E}"/>
              </a:ext>
            </a:extLst>
          </p:cNvPr>
          <p:cNvSpPr>
            <a:spLocks noGrp="1"/>
          </p:cNvSpPr>
          <p:nvPr>
            <p:ph sz="quarter" idx="4"/>
          </p:nvPr>
        </p:nvSpPr>
        <p:spPr/>
        <p:txBody>
          <a:bodyPr vert="horz" lIns="0" tIns="45720" rIns="0" bIns="45720" rtlCol="0" anchor="t">
            <a:noAutofit/>
          </a:bodyPr>
          <a:lstStyle/>
          <a:p>
            <a:pPr marL="383540" lvl="1">
              <a:buFont typeface="Arial" pitchFamily="34" charset="0"/>
              <a:buChar char="•"/>
            </a:pPr>
            <a:r>
              <a:rPr lang="ru-RU" sz="2000" dirty="0">
                <a:ea typeface="+mn-lt"/>
                <a:cs typeface="Calibri" panose="020F0502020204030204"/>
              </a:rPr>
              <a:t>Н</a:t>
            </a:r>
            <a:r>
              <a:rPr lang="ru-RU" sz="2000" dirty="0">
                <a:ea typeface="+mn-lt"/>
                <a:cs typeface="+mn-lt"/>
              </a:rPr>
              <a:t>изкая производительность при незначительном количестве связей и больших объёмах данных.</a:t>
            </a:r>
          </a:p>
          <a:p>
            <a:pPr marL="383540" lvl="1">
              <a:buFont typeface="Arial" pitchFamily="34" charset="0"/>
              <a:buChar char="•"/>
            </a:pPr>
            <a:r>
              <a:rPr lang="ru-RU" sz="2000" dirty="0">
                <a:ea typeface="+mn-lt"/>
                <a:cs typeface="Calibri" panose="020F0502020204030204"/>
              </a:rPr>
              <a:t>Н</a:t>
            </a:r>
            <a:r>
              <a:rPr lang="ru-RU" sz="2000" dirty="0">
                <a:ea typeface="+mn-lt"/>
                <a:cs typeface="+mn-lt"/>
              </a:rPr>
              <a:t>а данный момент практически нет </a:t>
            </a:r>
            <a:r>
              <a:rPr lang="ru-RU" sz="2000" dirty="0" err="1">
                <a:ea typeface="+mn-lt"/>
                <a:cs typeface="+mn-lt"/>
              </a:rPr>
              <a:t>графовых</a:t>
            </a:r>
            <a:r>
              <a:rPr lang="ru-RU" sz="2000" dirty="0">
                <a:ea typeface="+mn-lt"/>
                <a:cs typeface="+mn-lt"/>
              </a:rPr>
              <a:t> СУБД, хорошо работающих в приложениях с параллельной архитектурой.</a:t>
            </a:r>
            <a:endParaRPr lang="ru-RU" sz="2000" dirty="0">
              <a:ea typeface="+mn-lt"/>
              <a:cs typeface="Calibri" panose="020F0502020204030204"/>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79980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pPr algn="ctr"/>
            <a:r>
              <a:rPr lang="ru-RU" dirty="0" smtClean="0"/>
              <a:t>Выбор СУБД</a:t>
            </a:r>
            <a:endParaRPr lang="ru-RU" dirty="0"/>
          </a:p>
        </p:txBody>
      </p:sp>
      <p:sp>
        <p:nvSpPr>
          <p:cNvPr id="8" name="Объект 7"/>
          <p:cNvSpPr>
            <a:spLocks noGrp="1"/>
          </p:cNvSpPr>
          <p:nvPr>
            <p:ph idx="1"/>
          </p:nvPr>
        </p:nvSpPr>
        <p:spPr>
          <a:xfrm>
            <a:off x="1097280" y="1845734"/>
            <a:ext cx="6422106" cy="4023360"/>
          </a:xfrm>
        </p:spPr>
        <p:txBody>
          <a:bodyPr/>
          <a:lstStyle/>
          <a:p>
            <a:r>
              <a:rPr lang="ru-RU" dirty="0">
                <a:ea typeface="+mn-lt"/>
                <a:cs typeface="+mn-lt"/>
              </a:rPr>
              <a:t>Рассмотрев все типы баз данных из приведённой выше классификации, был сделан выбор в пользу </a:t>
            </a:r>
            <a:r>
              <a:rPr lang="ru-RU" dirty="0" err="1">
                <a:ea typeface="+mn-lt"/>
                <a:cs typeface="+mn-lt"/>
              </a:rPr>
              <a:t>документоориентированной</a:t>
            </a:r>
            <a:r>
              <a:rPr lang="ru-RU" dirty="0">
                <a:ea typeface="+mn-lt"/>
                <a:cs typeface="+mn-lt"/>
              </a:rPr>
              <a:t> СУБД</a:t>
            </a:r>
            <a:r>
              <a:rPr lang="en-US" dirty="0">
                <a:ea typeface="+mn-lt"/>
                <a:cs typeface="+mn-lt"/>
              </a:rPr>
              <a:t> MongoDB</a:t>
            </a:r>
            <a:r>
              <a:rPr lang="ru-RU" dirty="0">
                <a:ea typeface="+mn-lt"/>
                <a:cs typeface="+mn-lt"/>
              </a:rPr>
              <a:t>. Это решение обусловлено тем, что наше приложение будет собирать статистику по большому количеству пользователей, для чего должна существовать возможность хорошего горизонтального масштабирования так как объём данных значительно увеличиваться со временем. Статистические данные, полученные от каждого пользователя не имеют большого числа связей между собой ввиду своей специфики. </a:t>
            </a:r>
            <a:endParaRPr lang="ru-RU" dirty="0">
              <a:cs typeface="Calibri" panose="020F0502020204030204"/>
            </a:endParaRPr>
          </a:p>
          <a:p>
            <a:endParaRPr lang="ru-RU" dirty="0"/>
          </a:p>
        </p:txBody>
      </p:sp>
      <p:pic>
        <p:nvPicPr>
          <p:cNvPr id="5122" name="Picture 2" descr="https://g.foolcdn.com/image/?url=https%3A//g.foolcdn.com/editorial/images/475542/mongodb_gray_logo_fullcolor_rgb-01.jpg&amp;w=2000&amp;op=resiz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880" y="2601964"/>
            <a:ext cx="3352800" cy="1676400"/>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3286499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37DECEB-58AD-2851-4C5D-9D2E7EE1613A}"/>
              </a:ext>
            </a:extLst>
          </p:cNvPr>
          <p:cNvSpPr>
            <a:spLocks noGrp="1"/>
          </p:cNvSpPr>
          <p:nvPr>
            <p:ph type="title"/>
          </p:nvPr>
        </p:nvSpPr>
        <p:spPr/>
        <p:txBody>
          <a:bodyPr/>
          <a:lstStyle/>
          <a:p>
            <a:pPr algn="ctr"/>
            <a:r>
              <a:rPr lang="ru-RU" dirty="0"/>
              <a:t>Фреймворки</a:t>
            </a:r>
          </a:p>
        </p:txBody>
      </p:sp>
      <p:sp>
        <p:nvSpPr>
          <p:cNvPr id="4" name="Объект 3">
            <a:extLst>
              <a:ext uri="{FF2B5EF4-FFF2-40B4-BE49-F238E27FC236}">
                <a16:creationId xmlns="" xmlns:a16="http://schemas.microsoft.com/office/drawing/2014/main" id="{10E670FA-AF03-9EEA-462D-317F60651329}"/>
              </a:ext>
            </a:extLst>
          </p:cNvPr>
          <p:cNvSpPr>
            <a:spLocks noGrp="1"/>
          </p:cNvSpPr>
          <p:nvPr>
            <p:ph idx="1"/>
          </p:nvPr>
        </p:nvSpPr>
        <p:spPr/>
        <p:txBody>
          <a:bodyPr vert="horz" lIns="0" tIns="45720" rIns="0" bIns="45720" rtlCol="0" anchor="t">
            <a:noAutofit/>
          </a:bodyPr>
          <a:lstStyle/>
          <a:p>
            <a:r>
              <a:rPr lang="ru-RU" sz="2200" dirty="0">
                <a:ea typeface="+mn-lt"/>
                <a:cs typeface="+mn-lt"/>
              </a:rPr>
              <a:t>Использование фреймворков, является неотъемлемой частью современной разработки практически любого приложения. Данное </a:t>
            </a:r>
            <a:r>
              <a:rPr lang="ru-RU" sz="2200" dirty="0" smtClean="0">
                <a:ea typeface="+mn-lt"/>
                <a:cs typeface="+mn-lt"/>
              </a:rPr>
              <a:t>программное </a:t>
            </a:r>
            <a:r>
              <a:rPr lang="ru-RU" sz="2200" dirty="0">
                <a:ea typeface="+mn-lt"/>
                <a:cs typeface="+mn-lt"/>
              </a:rPr>
              <a:t>обеспечение не только облегчает разработку и объединение воедино элементов большого проекта, но и помогает унифицировать процесс написания большой части кода, что позволяет самым разным людям достаточно просто дорабатывать один и тот же продукт.</a:t>
            </a:r>
            <a:endParaRPr lang="ru-RU" sz="2200" dirty="0">
              <a:cs typeface="Calibri" panose="020F0502020204030204"/>
            </a:endParaRPr>
          </a:p>
          <a:p>
            <a:r>
              <a:rPr lang="ru-RU" sz="2200" dirty="0">
                <a:ea typeface="+mn-lt"/>
                <a:cs typeface="+mn-lt"/>
              </a:rPr>
              <a:t>Фреймворк, являясь чем-то большим чем библиотека, может включать в себя: вспомогательные программы, библиотеки кода, язык сценариев, другое программное обеспечение, облегчающее разработку и интеграцию различных компонентов проекта.</a:t>
            </a:r>
            <a:endParaRPr lang="ru-RU" sz="2200" dirty="0">
              <a:cs typeface="Calibri"/>
            </a:endParaRPr>
          </a:p>
          <a:p>
            <a:r>
              <a:rPr lang="ru-RU" sz="2200" dirty="0">
                <a:ea typeface="+mn-lt"/>
                <a:cs typeface="+mn-lt"/>
              </a:rPr>
              <a:t>Так как для нашего проекта языком программирования был выбран </a:t>
            </a:r>
            <a:r>
              <a:rPr lang="en-US" sz="2200" dirty="0">
                <a:ea typeface="+mn-lt"/>
                <a:cs typeface="+mn-lt"/>
              </a:rPr>
              <a:t>Java</a:t>
            </a:r>
            <a:r>
              <a:rPr lang="ru-RU" sz="2200" dirty="0">
                <a:ea typeface="+mn-lt"/>
                <a:cs typeface="+mn-lt"/>
              </a:rPr>
              <a:t>, то рассмотрим наиболее популярные фреймворки именно для этого языка.</a:t>
            </a:r>
            <a:endParaRPr lang="ru-RU" sz="2200" dirty="0"/>
          </a:p>
        </p:txBody>
      </p:sp>
      <p:sp>
        <p:nvSpPr>
          <p:cNvPr id="5" name="Номер слайда 4"/>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4208090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85BDCE0D-A6A2-7A7D-E054-F2F8D2A144DE}"/>
              </a:ext>
            </a:extLst>
          </p:cNvPr>
          <p:cNvSpPr>
            <a:spLocks noGrp="1"/>
          </p:cNvSpPr>
          <p:nvPr>
            <p:ph type="title"/>
          </p:nvPr>
        </p:nvSpPr>
        <p:spPr/>
        <p:txBody>
          <a:bodyPr/>
          <a:lstStyle/>
          <a:p>
            <a:pPr algn="ctr"/>
            <a:r>
              <a:rPr lang="en-US" dirty="0"/>
              <a:t>Spring</a:t>
            </a:r>
            <a:endParaRPr lang="ru-RU">
              <a:cs typeface="Calibri Light" panose="020F0302020204030204"/>
            </a:endParaRPr>
          </a:p>
        </p:txBody>
      </p:sp>
      <p:sp>
        <p:nvSpPr>
          <p:cNvPr id="3" name="Объект 2">
            <a:extLst>
              <a:ext uri="{FF2B5EF4-FFF2-40B4-BE49-F238E27FC236}">
                <a16:creationId xmlns="" xmlns:a16="http://schemas.microsoft.com/office/drawing/2014/main" id="{1C9A912D-A19C-01BE-6D49-91F1D2281E36}"/>
              </a:ext>
            </a:extLst>
          </p:cNvPr>
          <p:cNvSpPr>
            <a:spLocks noGrp="1"/>
          </p:cNvSpPr>
          <p:nvPr>
            <p:ph idx="1"/>
          </p:nvPr>
        </p:nvSpPr>
        <p:spPr>
          <a:xfrm>
            <a:off x="1097280" y="1845734"/>
            <a:ext cx="6918960" cy="4023360"/>
          </a:xfrm>
        </p:spPr>
        <p:txBody>
          <a:bodyPr vert="horz" lIns="0" tIns="45720" rIns="0" bIns="45720" rtlCol="0" anchor="t">
            <a:normAutofit/>
          </a:bodyPr>
          <a:lstStyle/>
          <a:p>
            <a:r>
              <a:rPr lang="en-US" dirty="0">
                <a:ea typeface="+mn-lt"/>
                <a:cs typeface="+mn-lt"/>
              </a:rPr>
              <a:t>Spring</a:t>
            </a:r>
            <a:r>
              <a:rPr lang="ru-RU" dirty="0">
                <a:ea typeface="+mn-lt"/>
                <a:cs typeface="+mn-lt"/>
              </a:rPr>
              <a:t>, разработанный организацией </a:t>
            </a:r>
            <a:r>
              <a:rPr lang="en-US" dirty="0">
                <a:ea typeface="+mn-lt"/>
                <a:cs typeface="+mn-lt"/>
              </a:rPr>
              <a:t>Apache</a:t>
            </a:r>
            <a:r>
              <a:rPr lang="ru-RU" dirty="0">
                <a:ea typeface="+mn-lt"/>
                <a:cs typeface="+mn-lt"/>
              </a:rPr>
              <a:t>, является одной из самых широко используемых платформ </a:t>
            </a:r>
            <a:r>
              <a:rPr lang="en-US" dirty="0">
                <a:ea typeface="+mn-lt"/>
                <a:cs typeface="+mn-lt"/>
              </a:rPr>
              <a:t>Java</a:t>
            </a:r>
            <a:r>
              <a:rPr lang="ru-RU" dirty="0">
                <a:ea typeface="+mn-lt"/>
                <a:cs typeface="+mn-lt"/>
              </a:rPr>
              <a:t>. Этот фреймворк представляет собой композицию из нескольких программных проектов, таких как </a:t>
            </a:r>
            <a:r>
              <a:rPr lang="en-US" dirty="0">
                <a:ea typeface="+mn-lt"/>
                <a:cs typeface="+mn-lt"/>
              </a:rPr>
              <a:t>Spring</a:t>
            </a:r>
            <a:r>
              <a:rPr lang="ru-RU" dirty="0">
                <a:ea typeface="+mn-lt"/>
                <a:cs typeface="+mn-lt"/>
              </a:rPr>
              <a:t> </a:t>
            </a:r>
            <a:r>
              <a:rPr lang="en-US" dirty="0">
                <a:ea typeface="+mn-lt"/>
                <a:cs typeface="+mn-lt"/>
              </a:rPr>
              <a:t>Boot</a:t>
            </a:r>
            <a:r>
              <a:rPr lang="ru-RU" dirty="0">
                <a:ea typeface="+mn-lt"/>
                <a:cs typeface="+mn-lt"/>
              </a:rPr>
              <a:t>, </a:t>
            </a:r>
            <a:r>
              <a:rPr lang="en-US" dirty="0">
                <a:ea typeface="+mn-lt"/>
                <a:cs typeface="+mn-lt"/>
              </a:rPr>
              <a:t>Spring</a:t>
            </a:r>
            <a:r>
              <a:rPr lang="ru-RU" dirty="0">
                <a:ea typeface="+mn-lt"/>
                <a:cs typeface="+mn-lt"/>
              </a:rPr>
              <a:t> </a:t>
            </a:r>
            <a:r>
              <a:rPr lang="en-US" dirty="0">
                <a:ea typeface="+mn-lt"/>
                <a:cs typeface="+mn-lt"/>
              </a:rPr>
              <a:t>MVC</a:t>
            </a:r>
            <a:r>
              <a:rPr lang="ru-RU" dirty="0">
                <a:ea typeface="+mn-lt"/>
                <a:cs typeface="+mn-lt"/>
              </a:rPr>
              <a:t>, </a:t>
            </a:r>
            <a:r>
              <a:rPr lang="en-US" dirty="0">
                <a:ea typeface="+mn-lt"/>
                <a:cs typeface="+mn-lt"/>
              </a:rPr>
              <a:t>Spring</a:t>
            </a:r>
            <a:r>
              <a:rPr lang="ru-RU" dirty="0">
                <a:ea typeface="+mn-lt"/>
                <a:cs typeface="+mn-lt"/>
              </a:rPr>
              <a:t> </a:t>
            </a:r>
            <a:r>
              <a:rPr lang="en-US" dirty="0">
                <a:ea typeface="+mn-lt"/>
                <a:cs typeface="+mn-lt"/>
              </a:rPr>
              <a:t>Data</a:t>
            </a:r>
            <a:r>
              <a:rPr lang="ru-RU" dirty="0">
                <a:ea typeface="+mn-lt"/>
                <a:cs typeface="+mn-lt"/>
              </a:rPr>
              <a:t>, </a:t>
            </a:r>
            <a:r>
              <a:rPr lang="en-US" dirty="0">
                <a:ea typeface="+mn-lt"/>
                <a:cs typeface="+mn-lt"/>
              </a:rPr>
              <a:t>Spring</a:t>
            </a:r>
            <a:r>
              <a:rPr lang="ru-RU" dirty="0">
                <a:ea typeface="+mn-lt"/>
                <a:cs typeface="+mn-lt"/>
              </a:rPr>
              <a:t> </a:t>
            </a:r>
            <a:r>
              <a:rPr lang="en-US" dirty="0">
                <a:ea typeface="+mn-lt"/>
                <a:cs typeface="+mn-lt"/>
              </a:rPr>
              <a:t>Security</a:t>
            </a:r>
            <a:r>
              <a:rPr lang="ru-RU" dirty="0">
                <a:ea typeface="+mn-lt"/>
                <a:cs typeface="+mn-lt"/>
              </a:rPr>
              <a:t> и др. </a:t>
            </a:r>
            <a:endParaRPr lang="ru-RU">
              <a:cs typeface="Calibri" panose="020F0502020204030204"/>
            </a:endParaRPr>
          </a:p>
          <a:p>
            <a:r>
              <a:rPr lang="ru-RU" dirty="0">
                <a:ea typeface="+mn-lt"/>
                <a:cs typeface="+mn-lt"/>
              </a:rPr>
              <a:t>Все эти элементы данной технологии строятся вокруг </a:t>
            </a:r>
            <a:r>
              <a:rPr lang="en-US" dirty="0">
                <a:ea typeface="+mn-lt"/>
                <a:cs typeface="+mn-lt"/>
              </a:rPr>
              <a:t>Spring</a:t>
            </a:r>
            <a:r>
              <a:rPr lang="ru-RU" dirty="0">
                <a:ea typeface="+mn-lt"/>
                <a:cs typeface="+mn-lt"/>
              </a:rPr>
              <a:t> </a:t>
            </a:r>
            <a:r>
              <a:rPr lang="en-US" dirty="0">
                <a:ea typeface="+mn-lt"/>
                <a:cs typeface="+mn-lt"/>
              </a:rPr>
              <a:t>Core</a:t>
            </a:r>
            <a:r>
              <a:rPr lang="ru-RU" dirty="0">
                <a:ea typeface="+mn-lt"/>
                <a:cs typeface="+mn-lt"/>
              </a:rPr>
              <a:t>. Оно реализует принцип </a:t>
            </a:r>
            <a:r>
              <a:rPr lang="en-US" dirty="0">
                <a:ea typeface="+mn-lt"/>
                <a:cs typeface="+mn-lt"/>
              </a:rPr>
              <a:t>Inversion</a:t>
            </a:r>
            <a:r>
              <a:rPr lang="ru-RU" dirty="0">
                <a:ea typeface="+mn-lt"/>
                <a:cs typeface="+mn-lt"/>
              </a:rPr>
              <a:t> </a:t>
            </a:r>
            <a:r>
              <a:rPr lang="en-US" dirty="0">
                <a:ea typeface="+mn-lt"/>
                <a:cs typeface="+mn-lt"/>
              </a:rPr>
              <a:t>of</a:t>
            </a:r>
            <a:r>
              <a:rPr lang="ru-RU" dirty="0">
                <a:ea typeface="+mn-lt"/>
                <a:cs typeface="+mn-lt"/>
              </a:rPr>
              <a:t> </a:t>
            </a:r>
            <a:r>
              <a:rPr lang="en-US" dirty="0">
                <a:ea typeface="+mn-lt"/>
                <a:cs typeface="+mn-lt"/>
              </a:rPr>
              <a:t>Control</a:t>
            </a:r>
            <a:r>
              <a:rPr lang="ru-RU" dirty="0">
                <a:ea typeface="+mn-lt"/>
                <a:cs typeface="+mn-lt"/>
              </a:rPr>
              <a:t> / </a:t>
            </a:r>
            <a:r>
              <a:rPr lang="en-US" dirty="0">
                <a:ea typeface="+mn-lt"/>
                <a:cs typeface="+mn-lt"/>
              </a:rPr>
              <a:t>Dependency</a:t>
            </a:r>
            <a:r>
              <a:rPr lang="ru-RU" dirty="0">
                <a:ea typeface="+mn-lt"/>
                <a:cs typeface="+mn-lt"/>
              </a:rPr>
              <a:t> </a:t>
            </a:r>
            <a:r>
              <a:rPr lang="en-US" dirty="0">
                <a:ea typeface="+mn-lt"/>
                <a:cs typeface="+mn-lt"/>
              </a:rPr>
              <a:t>Injection.</a:t>
            </a:r>
            <a:endParaRPr lang="ru-RU" dirty="0">
              <a:cs typeface="Calibri"/>
            </a:endParaRPr>
          </a:p>
        </p:txBody>
      </p:sp>
      <p:pic>
        <p:nvPicPr>
          <p:cNvPr id="5" name="Рисунок 5">
            <a:extLst>
              <a:ext uri="{FF2B5EF4-FFF2-40B4-BE49-F238E27FC236}">
                <a16:creationId xmlns="" xmlns:a16="http://schemas.microsoft.com/office/drawing/2014/main" id="{986FDCEA-EC9F-1762-EEAD-24775803871C}"/>
              </a:ext>
            </a:extLst>
          </p:cNvPr>
          <p:cNvPicPr>
            <a:picLocks noChangeAspect="1"/>
          </p:cNvPicPr>
          <p:nvPr/>
        </p:nvPicPr>
        <p:blipFill rotWithShape="1">
          <a:blip r:embed="rId3"/>
          <a:srcRect r="73077" b="1042"/>
          <a:stretch/>
        </p:blipFill>
        <p:spPr>
          <a:xfrm>
            <a:off x="8737600" y="2172082"/>
            <a:ext cx="2631441" cy="2524057"/>
          </a:xfrm>
          <a:prstGeom prst="rect">
            <a:avLst/>
          </a:prstGeom>
        </p:spPr>
      </p:pic>
      <p:sp>
        <p:nvSpPr>
          <p:cNvPr id="6" name="Номер слайда 5"/>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3740823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C47F9C9-D5F6-6675-50DF-E54AF1E1F443}"/>
              </a:ext>
            </a:extLst>
          </p:cNvPr>
          <p:cNvSpPr>
            <a:spLocks noGrp="1"/>
          </p:cNvSpPr>
          <p:nvPr>
            <p:ph type="title"/>
          </p:nvPr>
        </p:nvSpPr>
        <p:spPr/>
        <p:txBody>
          <a:bodyPr/>
          <a:lstStyle/>
          <a:p>
            <a:pPr algn="ctr"/>
            <a:r>
              <a:rPr lang="ru-RU" dirty="0">
                <a:cs typeface="Calibri Light"/>
              </a:rPr>
              <a:t>Spring Boot</a:t>
            </a:r>
            <a:endParaRPr lang="ru-RU" dirty="0"/>
          </a:p>
        </p:txBody>
      </p:sp>
      <p:sp>
        <p:nvSpPr>
          <p:cNvPr id="4" name="Текст 3">
            <a:extLst>
              <a:ext uri="{FF2B5EF4-FFF2-40B4-BE49-F238E27FC236}">
                <a16:creationId xmlns="" xmlns:a16="http://schemas.microsoft.com/office/drawing/2014/main" id="{8BC09A0C-3684-911F-D556-134E7CE58B93}"/>
              </a:ext>
            </a:extLst>
          </p:cNvPr>
          <p:cNvSpPr>
            <a:spLocks noGrp="1"/>
          </p:cNvSpPr>
          <p:nvPr>
            <p:ph type="body" idx="1"/>
          </p:nvPr>
        </p:nvSpPr>
        <p:spPr>
          <a:xfrm>
            <a:off x="1097280" y="2542200"/>
            <a:ext cx="4937760" cy="736282"/>
          </a:xfrm>
        </p:spPr>
        <p:txBody>
          <a:bodyPr/>
          <a:lstStyle/>
          <a:p>
            <a:pPr algn="ctr"/>
            <a:r>
              <a:rPr lang="ru-RU" dirty="0">
                <a:ea typeface="Calibri"/>
                <a:cs typeface="Calibri"/>
              </a:rPr>
              <a:t>Достоинства</a:t>
            </a:r>
          </a:p>
        </p:txBody>
      </p:sp>
      <p:sp>
        <p:nvSpPr>
          <p:cNvPr id="3" name="Объект 2">
            <a:extLst>
              <a:ext uri="{FF2B5EF4-FFF2-40B4-BE49-F238E27FC236}">
                <a16:creationId xmlns="" xmlns:a16="http://schemas.microsoft.com/office/drawing/2014/main" id="{F65E250F-C1EF-D5B0-B44C-4D817D4F9D2D}"/>
              </a:ext>
            </a:extLst>
          </p:cNvPr>
          <p:cNvSpPr>
            <a:spLocks noGrp="1"/>
          </p:cNvSpPr>
          <p:nvPr>
            <p:ph sz="half" idx="2"/>
          </p:nvPr>
        </p:nvSpPr>
        <p:spPr>
          <a:xfrm>
            <a:off x="1097280" y="3287889"/>
            <a:ext cx="4937760" cy="2663238"/>
          </a:xfrm>
        </p:spPr>
        <p:txBody>
          <a:bodyPr vert="horz" lIns="0" tIns="45720" rIns="0" bIns="45720" rtlCol="0" anchor="t">
            <a:normAutofit/>
          </a:bodyPr>
          <a:lstStyle/>
          <a:p>
            <a:endParaRPr lang="ru-RU" dirty="0">
              <a:ea typeface="Calibri"/>
              <a:cs typeface="Calibri"/>
            </a:endParaRPr>
          </a:p>
          <a:p>
            <a:pPr marL="0" indent="0">
              <a:buNone/>
            </a:pPr>
            <a:endParaRPr lang="ru-RU" dirty="0">
              <a:ea typeface="Calibri"/>
              <a:cs typeface="Calibri"/>
            </a:endParaRPr>
          </a:p>
        </p:txBody>
      </p:sp>
      <p:sp>
        <p:nvSpPr>
          <p:cNvPr id="5" name="Текст 4">
            <a:extLst>
              <a:ext uri="{FF2B5EF4-FFF2-40B4-BE49-F238E27FC236}">
                <a16:creationId xmlns="" xmlns:a16="http://schemas.microsoft.com/office/drawing/2014/main" id="{AD817BDC-D7FD-F7EF-1875-019DDBE33CCD}"/>
              </a:ext>
            </a:extLst>
          </p:cNvPr>
          <p:cNvSpPr>
            <a:spLocks noGrp="1"/>
          </p:cNvSpPr>
          <p:nvPr>
            <p:ph type="body" sz="quarter" idx="3"/>
          </p:nvPr>
        </p:nvSpPr>
        <p:spPr>
          <a:xfrm>
            <a:off x="6217920" y="2542200"/>
            <a:ext cx="4937760" cy="736282"/>
          </a:xfrm>
        </p:spPr>
        <p:txBody>
          <a:bodyPr/>
          <a:lstStyle/>
          <a:p>
            <a:pPr algn="ctr"/>
            <a:r>
              <a:rPr lang="ru-RU" dirty="0">
                <a:ea typeface="Calibri"/>
                <a:cs typeface="Calibri"/>
              </a:rPr>
              <a:t>Недостатки</a:t>
            </a:r>
          </a:p>
        </p:txBody>
      </p:sp>
      <p:sp>
        <p:nvSpPr>
          <p:cNvPr id="6" name="Объект 5">
            <a:extLst>
              <a:ext uri="{FF2B5EF4-FFF2-40B4-BE49-F238E27FC236}">
                <a16:creationId xmlns="" xmlns:a16="http://schemas.microsoft.com/office/drawing/2014/main" id="{1DF327EE-F273-7691-DF7B-D5CCAF4EE498}"/>
              </a:ext>
            </a:extLst>
          </p:cNvPr>
          <p:cNvSpPr>
            <a:spLocks noGrp="1"/>
          </p:cNvSpPr>
          <p:nvPr>
            <p:ph sz="quarter" idx="4"/>
          </p:nvPr>
        </p:nvSpPr>
        <p:spPr>
          <a:xfrm>
            <a:off x="6217920" y="3287889"/>
            <a:ext cx="4937760" cy="2672645"/>
          </a:xfrm>
        </p:spPr>
        <p:txBody>
          <a:bodyPr vert="horz" lIns="0" tIns="45720" rIns="0" bIns="45720" rtlCol="0" anchor="t">
            <a:normAutofit/>
          </a:bodyPr>
          <a:lstStyle/>
          <a:p>
            <a:pPr marL="383540" lvl="1">
              <a:buSzPct val="100000"/>
              <a:buFont typeface="Arial" pitchFamily="34" charset="0"/>
              <a:buChar char="•"/>
            </a:pPr>
            <a:r>
              <a:rPr lang="ru-RU" sz="2000" dirty="0">
                <a:ea typeface="+mn-lt"/>
                <a:cs typeface="+mn-lt"/>
              </a:rPr>
              <a:t>Большой размер файлов развёртывания.</a:t>
            </a:r>
            <a:endParaRPr lang="ru-RU" dirty="0">
              <a:cs typeface="Calibri" panose="020F0502020204030204"/>
            </a:endParaRPr>
          </a:p>
          <a:p>
            <a:pPr marL="383540" lvl="1">
              <a:buSzPct val="100000"/>
              <a:buFont typeface="Arial" pitchFamily="34" charset="0"/>
              <a:buChar char="•"/>
            </a:pPr>
            <a:r>
              <a:rPr lang="ru-RU" sz="2000" dirty="0">
                <a:ea typeface="+mn-lt"/>
                <a:cs typeface="+mn-lt"/>
              </a:rPr>
              <a:t>Плохо подходит для масштабных монолитных проектов.</a:t>
            </a:r>
          </a:p>
          <a:p>
            <a:pPr marL="383540" lvl="1">
              <a:buSzPct val="100000"/>
              <a:buFont typeface="Arial" pitchFamily="34" charset="0"/>
              <a:buChar char="•"/>
            </a:pPr>
            <a:r>
              <a:rPr lang="ru-RU" sz="2000" dirty="0">
                <a:ea typeface="+mn-lt"/>
                <a:cs typeface="+mn-lt"/>
              </a:rPr>
              <a:t>Трудоёмкость преобразования проекта на чистом </a:t>
            </a:r>
            <a:r>
              <a:rPr lang="en-US" sz="2000" dirty="0">
                <a:ea typeface="+mn-lt"/>
                <a:cs typeface="+mn-lt"/>
              </a:rPr>
              <a:t>Spring</a:t>
            </a:r>
            <a:r>
              <a:rPr lang="ru-RU" sz="2000" dirty="0">
                <a:ea typeface="+mn-lt"/>
                <a:cs typeface="+mn-lt"/>
              </a:rPr>
              <a:t> в проект </a:t>
            </a:r>
            <a:r>
              <a:rPr lang="en-US" sz="2000" dirty="0">
                <a:ea typeface="+mn-lt"/>
                <a:cs typeface="+mn-lt"/>
              </a:rPr>
              <a:t>Spring</a:t>
            </a:r>
            <a:r>
              <a:rPr lang="ru-RU" sz="2000" dirty="0">
                <a:ea typeface="+mn-lt"/>
                <a:cs typeface="+mn-lt"/>
              </a:rPr>
              <a:t> </a:t>
            </a:r>
            <a:r>
              <a:rPr lang="en-US" sz="2000" dirty="0">
                <a:ea typeface="+mn-lt"/>
                <a:cs typeface="+mn-lt"/>
              </a:rPr>
              <a:t>Boot</a:t>
            </a:r>
            <a:r>
              <a:rPr lang="ru-RU" sz="2000" dirty="0">
                <a:ea typeface="+mn-lt"/>
                <a:cs typeface="+mn-lt"/>
              </a:rPr>
              <a:t>.</a:t>
            </a:r>
          </a:p>
          <a:p>
            <a:pPr marL="383540" lvl="1">
              <a:buSzPct val="100000"/>
              <a:buFont typeface="Arial" pitchFamily="34" charset="0"/>
              <a:buChar char="•"/>
            </a:pPr>
            <a:endParaRPr lang="ru-RU" sz="2000" dirty="0">
              <a:ea typeface="+mn-lt"/>
              <a:cs typeface="+mn-lt"/>
            </a:endParaRPr>
          </a:p>
        </p:txBody>
      </p:sp>
      <p:sp>
        <p:nvSpPr>
          <p:cNvPr id="15" name="TextBox 14">
            <a:extLst>
              <a:ext uri="{FF2B5EF4-FFF2-40B4-BE49-F238E27FC236}">
                <a16:creationId xmlns="" xmlns:a16="http://schemas.microsoft.com/office/drawing/2014/main" id="{B33C320C-8C38-5CC8-619D-133B8F3F8FF9}"/>
              </a:ext>
            </a:extLst>
          </p:cNvPr>
          <p:cNvSpPr txBox="1"/>
          <p:nvPr/>
        </p:nvSpPr>
        <p:spPr>
          <a:xfrm>
            <a:off x="1093141" y="1826919"/>
            <a:ext cx="1005275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dirty="0">
                <a:solidFill>
                  <a:schemeClr val="tx1">
                    <a:lumMod val="75000"/>
                    <a:lumOff val="25000"/>
                  </a:schemeClr>
                </a:solidFill>
                <a:ea typeface="+mn-lt"/>
                <a:cs typeface="+mn-lt"/>
              </a:rPr>
              <a:t>Данный элемент </a:t>
            </a:r>
            <a:r>
              <a:rPr lang="ru-RU" sz="2000" dirty="0" err="1">
                <a:solidFill>
                  <a:schemeClr val="tx1">
                    <a:lumMod val="75000"/>
                    <a:lumOff val="25000"/>
                  </a:schemeClr>
                </a:solidFill>
                <a:ea typeface="+mn-lt"/>
                <a:cs typeface="+mn-lt"/>
              </a:rPr>
              <a:t>фрейворка</a:t>
            </a:r>
            <a:r>
              <a:rPr lang="ru-RU" sz="2000" dirty="0">
                <a:solidFill>
                  <a:schemeClr val="tx1">
                    <a:lumMod val="75000"/>
                    <a:lumOff val="25000"/>
                  </a:schemeClr>
                </a:solidFill>
                <a:ea typeface="+mn-lt"/>
                <a:cs typeface="+mn-lt"/>
              </a:rPr>
              <a:t> Spring помогает реализовывать REST архитектуру.</a:t>
            </a:r>
          </a:p>
          <a:p>
            <a:endParaRPr lang="ru-RU" dirty="0">
              <a:solidFill>
                <a:srgbClr val="404040"/>
              </a:solidFill>
              <a:ea typeface="Calibri"/>
              <a:cs typeface="Calibri"/>
            </a:endParaRPr>
          </a:p>
        </p:txBody>
      </p:sp>
      <p:sp>
        <p:nvSpPr>
          <p:cNvPr id="22" name="Объект 5">
            <a:extLst>
              <a:ext uri="{FF2B5EF4-FFF2-40B4-BE49-F238E27FC236}">
                <a16:creationId xmlns="" xmlns:a16="http://schemas.microsoft.com/office/drawing/2014/main" id="{CE08FB26-CBE2-48F0-67B9-69DE1386DFA4}"/>
              </a:ext>
            </a:extLst>
          </p:cNvPr>
          <p:cNvSpPr txBox="1">
            <a:spLocks/>
          </p:cNvSpPr>
          <p:nvPr/>
        </p:nvSpPr>
        <p:spPr>
          <a:xfrm>
            <a:off x="1280913" y="3279610"/>
            <a:ext cx="4937760" cy="3099365"/>
          </a:xfrm>
          <a:prstGeom prst="rect">
            <a:avLst/>
          </a:prstGeom>
        </p:spPr>
        <p:txBody>
          <a:bodyPr vert="horz" lIns="0" tIns="45720" rIns="0" bIns="45720" rtlCol="0" anchor="t">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3540" lvl="1">
              <a:buSzPct val="100000"/>
              <a:buFont typeface="Arial" pitchFamily="34" charset="0"/>
              <a:buChar char="•"/>
            </a:pPr>
            <a:r>
              <a:rPr lang="ru-RU" sz="2000" dirty="0">
                <a:ea typeface="+mn-lt"/>
                <a:cs typeface="+mn-lt"/>
              </a:rPr>
              <a:t>С</a:t>
            </a:r>
            <a:r>
              <a:rPr lang="ru-RU" sz="2200" dirty="0"/>
              <a:t>корость и простота разработки.</a:t>
            </a:r>
            <a:endParaRPr lang="ru-RU" sz="2200">
              <a:cs typeface="Calibri"/>
            </a:endParaRPr>
          </a:p>
          <a:p>
            <a:pPr marL="383540" lvl="1">
              <a:buSzPct val="100000"/>
              <a:buFont typeface="Arial" pitchFamily="34" charset="0"/>
              <a:buChar char="•"/>
            </a:pPr>
            <a:r>
              <a:rPr lang="ru-RU" sz="2200" dirty="0"/>
              <a:t>Автоматическая конфигурация компонентов </a:t>
            </a:r>
            <a:r>
              <a:rPr lang="en-US" sz="2200" dirty="0"/>
              <a:t>Spring</a:t>
            </a:r>
            <a:r>
              <a:rPr lang="ru-RU" sz="2200" dirty="0"/>
              <a:t> приложений.</a:t>
            </a:r>
            <a:endParaRPr lang="ru-RU" sz="2200">
              <a:cs typeface="Calibri"/>
            </a:endParaRPr>
          </a:p>
          <a:p>
            <a:pPr marL="383540" lvl="1">
              <a:buSzPct val="100000"/>
              <a:buFont typeface="Arial" pitchFamily="34" charset="0"/>
              <a:buChar char="•"/>
            </a:pPr>
            <a:r>
              <a:rPr lang="ru-RU" sz="2200" dirty="0"/>
              <a:t>Встроенные серверы развёртывания: </a:t>
            </a:r>
            <a:r>
              <a:rPr lang="en-US" sz="2200" dirty="0"/>
              <a:t>Tomcat</a:t>
            </a:r>
            <a:r>
              <a:rPr lang="ru-RU" sz="2200" dirty="0"/>
              <a:t>, </a:t>
            </a:r>
            <a:r>
              <a:rPr lang="en-US" sz="2200" dirty="0"/>
              <a:t>Jetty</a:t>
            </a:r>
            <a:r>
              <a:rPr lang="ru-RU" sz="2200" dirty="0"/>
              <a:t>, </a:t>
            </a:r>
            <a:r>
              <a:rPr lang="en-US" sz="2200" dirty="0"/>
              <a:t>Undertow</a:t>
            </a:r>
            <a:r>
              <a:rPr lang="ru-RU" sz="2200" dirty="0"/>
              <a:t>.</a:t>
            </a:r>
            <a:endParaRPr lang="ru-RU" sz="2200">
              <a:cs typeface="Calibri"/>
            </a:endParaRPr>
          </a:p>
          <a:p>
            <a:pPr marL="383540" lvl="1">
              <a:buSzPct val="100000"/>
              <a:buFont typeface="Arial" pitchFamily="34" charset="0"/>
              <a:buChar char="•"/>
            </a:pPr>
            <a:r>
              <a:rPr lang="ru-RU" sz="2200" dirty="0"/>
              <a:t>Отсутствие </a:t>
            </a:r>
            <a:r>
              <a:rPr lang="en-US" sz="2200" dirty="0"/>
              <a:t>XML </a:t>
            </a:r>
            <a:r>
              <a:rPr lang="ru-RU" sz="2200" dirty="0"/>
              <a:t>конфигурации.</a:t>
            </a:r>
            <a:endParaRPr lang="ru-RU" sz="2200">
              <a:cs typeface="Calibri"/>
            </a:endParaRPr>
          </a:p>
          <a:p>
            <a:pPr marL="383540" lvl="1">
              <a:buSzPct val="100000"/>
              <a:buFont typeface="Arial" pitchFamily="34" charset="0"/>
              <a:buChar char="•"/>
            </a:pPr>
            <a:r>
              <a:rPr lang="ru-RU" sz="2200" dirty="0"/>
              <a:t>Облегчённая работа с различными СУБД.</a:t>
            </a:r>
            <a:endParaRPr lang="ru-RU" sz="2200">
              <a:cs typeface="Calibri"/>
            </a:endParaRPr>
          </a:p>
          <a:p>
            <a:pPr marL="383540" lvl="1">
              <a:buSzPct val="100000"/>
              <a:buFont typeface="Arial" pitchFamily="34" charset="0"/>
              <a:buChar char="•"/>
            </a:pPr>
            <a:r>
              <a:rPr lang="ru-RU" sz="2200" dirty="0"/>
              <a:t>Отличная интеграция с экосистемой </a:t>
            </a:r>
            <a:r>
              <a:rPr lang="en-US" sz="2200" dirty="0"/>
              <a:t>Spring</a:t>
            </a:r>
            <a:r>
              <a:rPr lang="ru-RU" sz="2200" dirty="0"/>
              <a:t>.</a:t>
            </a:r>
            <a:endParaRPr lang="ru-RU" sz="2200" dirty="0">
              <a:ea typeface="Calibri" panose="020F0502020204030204"/>
              <a:cs typeface="Calibri" panose="020F0502020204030204"/>
            </a:endParaRPr>
          </a:p>
          <a:p>
            <a:pPr marL="383540" lvl="1">
              <a:buSzPct val="100000"/>
              <a:buFont typeface="Arial" pitchFamily="34" charset="0"/>
              <a:buChar char="•"/>
            </a:pPr>
            <a:endParaRPr lang="ru-RU" sz="2000" dirty="0">
              <a:ea typeface="Calibri" panose="020F0502020204030204"/>
              <a:cs typeface="Calibri" panose="020F0502020204030204"/>
            </a:endParaRPr>
          </a:p>
          <a:p>
            <a:pPr marL="383540" lvl="1">
              <a:buSzPct val="100000"/>
              <a:buFont typeface="Arial" pitchFamily="34" charset="0"/>
              <a:buChar char="•"/>
            </a:pPr>
            <a:endParaRPr lang="ru-RU" sz="2000" dirty="0">
              <a:ea typeface="Calibri" panose="020F0502020204030204"/>
              <a:cs typeface="Calibri" panose="020F0502020204030204"/>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231615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cs typeface="Calibri Light"/>
              </a:rPr>
              <a:t>Введение</a:t>
            </a:r>
            <a:endParaRPr lang="ru-RU" dirty="0"/>
          </a:p>
        </p:txBody>
      </p:sp>
      <p:sp>
        <p:nvSpPr>
          <p:cNvPr id="3" name="Объект 2"/>
          <p:cNvSpPr>
            <a:spLocks noGrp="1"/>
          </p:cNvSpPr>
          <p:nvPr>
            <p:ph idx="1"/>
          </p:nvPr>
        </p:nvSpPr>
        <p:spPr/>
        <p:txBody>
          <a:bodyPr/>
          <a:lstStyle/>
          <a:p>
            <a:r>
              <a:rPr lang="ru-RU" dirty="0"/>
              <a:t>Одним из методов лечения данной патологии является оптимизация тренировочной ходьбы под наблюдением врача на специализированных тренажерах, которая позволяет добиться увеличения РБХ, улучшая качество жизни и предотвращая прогрессирование болезни. Количество таких пациентов огромно, а оснащение тренажерами и образованными специалистами минимальное. Поэтому возникает необходимость разработки специализированного сервиса для удаленной тренировки пациентов.</a:t>
            </a:r>
          </a:p>
          <a:p>
            <a:r>
              <a:rPr lang="ru-RU" dirty="0" smtClean="0"/>
              <a:t>На </a:t>
            </a:r>
            <a:r>
              <a:rPr lang="ru-RU" dirty="0"/>
              <a:t>первом этапе разработки</a:t>
            </a:r>
            <a:r>
              <a:rPr lang="ru-RU" b="1" dirty="0"/>
              <a:t> </a:t>
            </a:r>
            <a:r>
              <a:rPr lang="ru-RU" dirty="0"/>
              <a:t>предлагается сделать приложение для отслеживания активности пациентов, собирая данные с помощью датчиков смартфона и фитнес-браслета, если он имеется. Данные будут обрабатываться и отправляться лечащему врачу. Врач будет анализировать данные и отправлять рекомендации для тренировок пациенту через чат</a:t>
            </a:r>
            <a:r>
              <a:rPr lang="ru-RU" dirty="0" smtClean="0"/>
              <a:t>.</a:t>
            </a:r>
            <a:endParaRPr lang="ru-RU" dirty="0"/>
          </a:p>
        </p:txBody>
      </p:sp>
      <p:sp>
        <p:nvSpPr>
          <p:cNvPr id="5" name="Номер слайда 4"/>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11878679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EF7F43F-B4C7-3BDF-6A68-AA64156CE7FC}"/>
              </a:ext>
            </a:extLst>
          </p:cNvPr>
          <p:cNvSpPr>
            <a:spLocks noGrp="1"/>
          </p:cNvSpPr>
          <p:nvPr>
            <p:ph type="title"/>
          </p:nvPr>
        </p:nvSpPr>
        <p:spPr/>
        <p:txBody>
          <a:bodyPr/>
          <a:lstStyle/>
          <a:p>
            <a:pPr algn="ctr"/>
            <a:r>
              <a:rPr lang="ru-RU" dirty="0">
                <a:cs typeface="Calibri Light"/>
              </a:rPr>
              <a:t>Spring Security</a:t>
            </a:r>
          </a:p>
        </p:txBody>
      </p:sp>
      <p:sp>
        <p:nvSpPr>
          <p:cNvPr id="4" name="Объект 3">
            <a:extLst>
              <a:ext uri="{FF2B5EF4-FFF2-40B4-BE49-F238E27FC236}">
                <a16:creationId xmlns="" xmlns:a16="http://schemas.microsoft.com/office/drawing/2014/main" id="{5390CFD9-2510-ACCA-0F4D-0236FD1A22B8}"/>
              </a:ext>
            </a:extLst>
          </p:cNvPr>
          <p:cNvSpPr>
            <a:spLocks noGrp="1"/>
          </p:cNvSpPr>
          <p:nvPr>
            <p:ph idx="1"/>
          </p:nvPr>
        </p:nvSpPr>
        <p:spPr/>
        <p:txBody>
          <a:bodyPr vert="horz" lIns="0" tIns="45720" rIns="0" bIns="45720" rtlCol="0" anchor="t">
            <a:normAutofit/>
          </a:bodyPr>
          <a:lstStyle/>
          <a:p>
            <a:r>
              <a:rPr lang="ru-RU" dirty="0" smtClean="0">
                <a:ea typeface="+mn-lt"/>
                <a:cs typeface="+mn-lt"/>
              </a:rPr>
              <a:t>Мощный </a:t>
            </a:r>
            <a:r>
              <a:rPr lang="ru-RU" dirty="0">
                <a:ea typeface="+mn-lt"/>
                <a:cs typeface="+mn-lt"/>
              </a:rPr>
              <a:t>инструмент создания гибкого аппарата </a:t>
            </a:r>
            <a:r>
              <a:rPr lang="ru-RU" dirty="0" smtClean="0">
                <a:ea typeface="+mn-lt"/>
                <a:cs typeface="+mn-lt"/>
              </a:rPr>
              <a:t>аутентификации </a:t>
            </a:r>
            <a:r>
              <a:rPr lang="ru-RU" dirty="0">
                <a:ea typeface="+mn-lt"/>
                <a:cs typeface="+mn-lt"/>
              </a:rPr>
              <a:t>и </a:t>
            </a:r>
            <a:r>
              <a:rPr lang="ru-RU" dirty="0" smtClean="0">
                <a:ea typeface="+mn-lt"/>
                <a:cs typeface="+mn-lt"/>
              </a:rPr>
              <a:t>авторизации </a:t>
            </a:r>
            <a:r>
              <a:rPr lang="ru-RU" dirty="0">
                <a:ea typeface="+mn-lt"/>
                <a:cs typeface="+mn-lt"/>
              </a:rPr>
              <a:t>приложения. Является де-факто стандартом организации систем безопасности </a:t>
            </a:r>
            <a:r>
              <a:rPr lang="en-US" dirty="0">
                <a:ea typeface="+mn-lt"/>
                <a:cs typeface="+mn-lt"/>
              </a:rPr>
              <a:t>Spring</a:t>
            </a:r>
            <a:r>
              <a:rPr lang="ru-RU" dirty="0">
                <a:ea typeface="+mn-lt"/>
                <a:cs typeface="+mn-lt"/>
              </a:rPr>
              <a:t> проектов. Как и все остальные элементы </a:t>
            </a:r>
            <a:r>
              <a:rPr lang="en-US" dirty="0">
                <a:ea typeface="+mn-lt"/>
                <a:cs typeface="+mn-lt"/>
              </a:rPr>
              <a:t>Spring</a:t>
            </a:r>
            <a:r>
              <a:rPr lang="ru-RU" dirty="0">
                <a:ea typeface="+mn-lt"/>
                <a:cs typeface="+mn-lt"/>
              </a:rPr>
              <a:t>, настоящая мощь </a:t>
            </a:r>
            <a:r>
              <a:rPr lang="en-US" dirty="0">
                <a:ea typeface="+mn-lt"/>
                <a:cs typeface="+mn-lt"/>
              </a:rPr>
              <a:t>Spring</a:t>
            </a:r>
            <a:r>
              <a:rPr lang="ru-RU" dirty="0">
                <a:ea typeface="+mn-lt"/>
                <a:cs typeface="+mn-lt"/>
              </a:rPr>
              <a:t> </a:t>
            </a:r>
            <a:r>
              <a:rPr lang="en-US" dirty="0">
                <a:ea typeface="+mn-lt"/>
                <a:cs typeface="+mn-lt"/>
              </a:rPr>
              <a:t>Security</a:t>
            </a:r>
            <a:r>
              <a:rPr lang="ru-RU" dirty="0">
                <a:ea typeface="+mn-lt"/>
                <a:cs typeface="+mn-lt"/>
              </a:rPr>
              <a:t> проявляется в простоте его расширения для удовлетворения пользовательских потребностей.</a:t>
            </a:r>
            <a:endParaRPr lang="ru-RU" dirty="0">
              <a:cs typeface="Calibri" panose="020F0502020204030204"/>
            </a:endParaRPr>
          </a:p>
          <a:p>
            <a:r>
              <a:rPr lang="ru-RU" dirty="0">
                <a:ea typeface="+mn-lt"/>
                <a:cs typeface="+mn-lt"/>
              </a:rPr>
              <a:t>Достоинствами Spring Security являются: встроенные методы шифрования паролей, аутентификация </a:t>
            </a:r>
            <a:r>
              <a:rPr lang="en-US" dirty="0">
                <a:ea typeface="+mn-lt"/>
                <a:cs typeface="+mn-lt"/>
              </a:rPr>
              <a:t>In</a:t>
            </a:r>
            <a:r>
              <a:rPr lang="ru-RU" dirty="0">
                <a:ea typeface="+mn-lt"/>
                <a:cs typeface="+mn-lt"/>
              </a:rPr>
              <a:t>-</a:t>
            </a:r>
            <a:r>
              <a:rPr lang="en-US" dirty="0">
                <a:ea typeface="+mn-lt"/>
                <a:cs typeface="+mn-lt"/>
              </a:rPr>
              <a:t>Memory, LDAP-</a:t>
            </a:r>
            <a:r>
              <a:rPr lang="en-US" dirty="0" err="1">
                <a:ea typeface="+mn-lt"/>
                <a:cs typeface="+mn-lt"/>
              </a:rPr>
              <a:t>аутентификация</a:t>
            </a:r>
            <a:r>
              <a:rPr lang="en-US" dirty="0">
                <a:ea typeface="+mn-lt"/>
                <a:cs typeface="+mn-lt"/>
              </a:rPr>
              <a:t>, </a:t>
            </a:r>
            <a:r>
              <a:rPr lang="en-US" dirty="0" err="1">
                <a:ea typeface="+mn-lt"/>
                <a:cs typeface="+mn-lt"/>
              </a:rPr>
              <a:t>управление</a:t>
            </a:r>
            <a:r>
              <a:rPr lang="en-US" dirty="0">
                <a:ea typeface="+mn-lt"/>
                <a:cs typeface="+mn-lt"/>
              </a:rPr>
              <a:t> </a:t>
            </a:r>
            <a:r>
              <a:rPr lang="en-US" dirty="0" err="1">
                <a:ea typeface="+mn-lt"/>
                <a:cs typeface="+mn-lt"/>
              </a:rPr>
              <a:t>сессиями</a:t>
            </a:r>
            <a:r>
              <a:rPr lang="en-US" dirty="0">
                <a:ea typeface="+mn-lt"/>
                <a:cs typeface="+mn-lt"/>
              </a:rPr>
              <a:t>, </a:t>
            </a:r>
            <a:r>
              <a:rPr lang="en-US" dirty="0" err="1">
                <a:ea typeface="+mn-lt"/>
                <a:cs typeface="+mn-lt"/>
              </a:rPr>
              <a:t>механизм</a:t>
            </a:r>
            <a:r>
              <a:rPr lang="en-US" dirty="0">
                <a:ea typeface="+mn-lt"/>
                <a:cs typeface="+mn-lt"/>
              </a:rPr>
              <a:t> </a:t>
            </a:r>
            <a:r>
              <a:rPr lang="en-US" dirty="0" err="1">
                <a:ea typeface="+mn-lt"/>
                <a:cs typeface="+mn-lt"/>
              </a:rPr>
              <a:t>распознавания</a:t>
            </a:r>
            <a:r>
              <a:rPr lang="en-US" dirty="0">
                <a:ea typeface="+mn-lt"/>
                <a:cs typeface="+mn-lt"/>
              </a:rPr>
              <a:t>, Open Authorization 2.0.</a:t>
            </a:r>
          </a:p>
          <a:p>
            <a:r>
              <a:rPr lang="en-US" dirty="0">
                <a:ea typeface="+mn-lt"/>
                <a:cs typeface="+mn-lt"/>
              </a:rPr>
              <a:t>В </a:t>
            </a:r>
            <a:r>
              <a:rPr lang="en-US" dirty="0" err="1">
                <a:ea typeface="+mn-lt"/>
                <a:cs typeface="+mn-lt"/>
              </a:rPr>
              <a:t>нашем</a:t>
            </a:r>
            <a:r>
              <a:rPr lang="en-US" dirty="0">
                <a:ea typeface="+mn-lt"/>
                <a:cs typeface="+mn-lt"/>
              </a:rPr>
              <a:t> </a:t>
            </a:r>
            <a:r>
              <a:rPr lang="en-US" dirty="0" err="1">
                <a:ea typeface="+mn-lt"/>
                <a:cs typeface="+mn-lt"/>
              </a:rPr>
              <a:t>приложении</a:t>
            </a:r>
            <a:r>
              <a:rPr lang="en-US" dirty="0">
                <a:ea typeface="+mn-lt"/>
                <a:cs typeface="+mn-lt"/>
              </a:rPr>
              <a:t> </a:t>
            </a:r>
            <a:r>
              <a:rPr lang="en-US" dirty="0" err="1">
                <a:ea typeface="+mn-lt"/>
                <a:cs typeface="+mn-lt"/>
              </a:rPr>
              <a:t>использована</a:t>
            </a:r>
            <a:r>
              <a:rPr lang="en-US" dirty="0">
                <a:ea typeface="+mn-lt"/>
                <a:cs typeface="+mn-lt"/>
              </a:rPr>
              <a:t> </a:t>
            </a:r>
            <a:r>
              <a:rPr lang="en-US" dirty="0" err="1">
                <a:ea typeface="+mn-lt"/>
                <a:cs typeface="+mn-lt"/>
              </a:rPr>
              <a:t>именно</a:t>
            </a:r>
            <a:r>
              <a:rPr lang="en-US" dirty="0">
                <a:ea typeface="+mn-lt"/>
                <a:cs typeface="+mn-lt"/>
              </a:rPr>
              <a:t> </a:t>
            </a:r>
            <a:r>
              <a:rPr lang="en-US" dirty="0" err="1">
                <a:ea typeface="+mn-lt"/>
                <a:cs typeface="+mn-lt"/>
              </a:rPr>
              <a:t>экосистема</a:t>
            </a:r>
            <a:r>
              <a:rPr lang="en-US" dirty="0">
                <a:ea typeface="+mn-lt"/>
                <a:cs typeface="+mn-lt"/>
              </a:rPr>
              <a:t> Spring, </a:t>
            </a:r>
            <a:r>
              <a:rPr lang="en-US" dirty="0" err="1">
                <a:ea typeface="+mn-lt"/>
                <a:cs typeface="+mn-lt"/>
              </a:rPr>
              <a:t>так</a:t>
            </a:r>
            <a:r>
              <a:rPr lang="en-US" dirty="0">
                <a:ea typeface="+mn-lt"/>
                <a:cs typeface="+mn-lt"/>
              </a:rPr>
              <a:t> </a:t>
            </a:r>
            <a:r>
              <a:rPr lang="en-US" dirty="0" err="1">
                <a:ea typeface="+mn-lt"/>
                <a:cs typeface="+mn-lt"/>
              </a:rPr>
              <a:t>как</a:t>
            </a:r>
            <a:r>
              <a:rPr lang="en-US" dirty="0">
                <a:ea typeface="+mn-lt"/>
                <a:cs typeface="+mn-lt"/>
              </a:rPr>
              <a:t> </a:t>
            </a:r>
            <a:r>
              <a:rPr lang="en-US" dirty="0" err="1">
                <a:ea typeface="+mn-lt"/>
                <a:cs typeface="+mn-lt"/>
              </a:rPr>
              <a:t>на</a:t>
            </a:r>
            <a:r>
              <a:rPr lang="en-US" dirty="0">
                <a:ea typeface="+mn-lt"/>
                <a:cs typeface="+mn-lt"/>
              </a:rPr>
              <a:t> </a:t>
            </a:r>
            <a:r>
              <a:rPr lang="en-US" dirty="0" err="1">
                <a:ea typeface="+mn-lt"/>
                <a:cs typeface="+mn-lt"/>
              </a:rPr>
              <a:t>данный</a:t>
            </a:r>
            <a:r>
              <a:rPr lang="en-US" dirty="0">
                <a:ea typeface="+mn-lt"/>
                <a:cs typeface="+mn-lt"/>
              </a:rPr>
              <a:t> </a:t>
            </a:r>
            <a:r>
              <a:rPr lang="en-US" dirty="0" err="1">
                <a:ea typeface="+mn-lt"/>
                <a:cs typeface="+mn-lt"/>
              </a:rPr>
              <a:t>момент</a:t>
            </a:r>
            <a:r>
              <a:rPr lang="en-US" dirty="0">
                <a:ea typeface="+mn-lt"/>
                <a:cs typeface="+mn-lt"/>
              </a:rPr>
              <a:t> </a:t>
            </a:r>
            <a:r>
              <a:rPr lang="en-US" dirty="0" err="1">
                <a:ea typeface="+mn-lt"/>
                <a:cs typeface="+mn-lt"/>
              </a:rPr>
              <a:t>она</a:t>
            </a:r>
            <a:r>
              <a:rPr lang="en-US" dirty="0">
                <a:ea typeface="+mn-lt"/>
                <a:cs typeface="+mn-lt"/>
              </a:rPr>
              <a:t> </a:t>
            </a:r>
            <a:r>
              <a:rPr lang="en-US" dirty="0" err="1">
                <a:ea typeface="+mn-lt"/>
                <a:cs typeface="+mn-lt"/>
              </a:rPr>
              <a:t>является</a:t>
            </a:r>
            <a:r>
              <a:rPr lang="en-US" dirty="0">
                <a:ea typeface="+mn-lt"/>
                <a:cs typeface="+mn-lt"/>
              </a:rPr>
              <a:t> </a:t>
            </a:r>
            <a:r>
              <a:rPr lang="en-US" dirty="0" err="1">
                <a:ea typeface="+mn-lt"/>
                <a:cs typeface="+mn-lt"/>
              </a:rPr>
              <a:t>наиболее</a:t>
            </a:r>
            <a:r>
              <a:rPr lang="en-US" dirty="0">
                <a:ea typeface="+mn-lt"/>
                <a:cs typeface="+mn-lt"/>
              </a:rPr>
              <a:t> </a:t>
            </a:r>
            <a:r>
              <a:rPr lang="en-US" dirty="0" err="1">
                <a:ea typeface="+mn-lt"/>
                <a:cs typeface="+mn-lt"/>
              </a:rPr>
              <a:t>развитой</a:t>
            </a:r>
            <a:r>
              <a:rPr lang="en-US" dirty="0">
                <a:ea typeface="+mn-lt"/>
                <a:cs typeface="+mn-lt"/>
              </a:rPr>
              <a:t> и </a:t>
            </a:r>
            <a:r>
              <a:rPr lang="en-US" dirty="0" err="1">
                <a:ea typeface="+mn-lt"/>
                <a:cs typeface="+mn-lt"/>
              </a:rPr>
              <a:t>популярной</a:t>
            </a:r>
            <a:r>
              <a:rPr lang="en-US" dirty="0">
                <a:ea typeface="+mn-lt"/>
                <a:cs typeface="+mn-lt"/>
              </a:rPr>
              <a:t>, а </a:t>
            </a:r>
            <a:r>
              <a:rPr lang="en-US" dirty="0" err="1">
                <a:ea typeface="+mn-lt"/>
                <a:cs typeface="+mn-lt"/>
              </a:rPr>
              <a:t>значит</a:t>
            </a:r>
            <a:r>
              <a:rPr lang="en-US" dirty="0">
                <a:ea typeface="+mn-lt"/>
                <a:cs typeface="+mn-lt"/>
              </a:rPr>
              <a:t> с </a:t>
            </a:r>
            <a:r>
              <a:rPr lang="en-US" dirty="0" err="1">
                <a:ea typeface="+mn-lt"/>
                <a:cs typeface="+mn-lt"/>
              </a:rPr>
              <a:t>её</a:t>
            </a:r>
            <a:r>
              <a:rPr lang="en-US" dirty="0">
                <a:ea typeface="+mn-lt"/>
                <a:cs typeface="+mn-lt"/>
              </a:rPr>
              <a:t> </a:t>
            </a:r>
            <a:r>
              <a:rPr lang="en-US" dirty="0" err="1">
                <a:ea typeface="+mn-lt"/>
                <a:cs typeface="+mn-lt"/>
              </a:rPr>
              <a:t>помощью</a:t>
            </a:r>
            <a:r>
              <a:rPr lang="en-US" dirty="0">
                <a:ea typeface="+mn-lt"/>
                <a:cs typeface="+mn-lt"/>
              </a:rPr>
              <a:t> </a:t>
            </a:r>
            <a:r>
              <a:rPr lang="en-US" dirty="0" err="1">
                <a:ea typeface="+mn-lt"/>
                <a:cs typeface="+mn-lt"/>
              </a:rPr>
              <a:t>можно</a:t>
            </a:r>
            <a:r>
              <a:rPr lang="en-US" dirty="0">
                <a:ea typeface="+mn-lt"/>
                <a:cs typeface="+mn-lt"/>
              </a:rPr>
              <a:t> </a:t>
            </a:r>
            <a:r>
              <a:rPr lang="en-US" dirty="0" err="1">
                <a:ea typeface="+mn-lt"/>
                <a:cs typeface="+mn-lt"/>
              </a:rPr>
              <a:t>будет</a:t>
            </a:r>
            <a:r>
              <a:rPr lang="en-US" dirty="0">
                <a:ea typeface="+mn-lt"/>
                <a:cs typeface="+mn-lt"/>
              </a:rPr>
              <a:t> </a:t>
            </a:r>
            <a:r>
              <a:rPr lang="en-US" dirty="0" err="1">
                <a:ea typeface="+mn-lt"/>
                <a:cs typeface="+mn-lt"/>
              </a:rPr>
              <a:t>быстро</a:t>
            </a:r>
            <a:r>
              <a:rPr lang="en-US" dirty="0">
                <a:ea typeface="+mn-lt"/>
                <a:cs typeface="+mn-lt"/>
              </a:rPr>
              <a:t> и </a:t>
            </a:r>
            <a:r>
              <a:rPr lang="en-US" dirty="0" err="1">
                <a:ea typeface="+mn-lt"/>
                <a:cs typeface="+mn-lt"/>
              </a:rPr>
              <a:t>надёжно</a:t>
            </a:r>
            <a:r>
              <a:rPr lang="en-US" dirty="0">
                <a:ea typeface="+mn-lt"/>
                <a:cs typeface="+mn-lt"/>
              </a:rPr>
              <a:t> </a:t>
            </a:r>
            <a:r>
              <a:rPr lang="en-US" dirty="0" err="1">
                <a:ea typeface="+mn-lt"/>
                <a:cs typeface="+mn-lt"/>
              </a:rPr>
              <a:t>реализовать</a:t>
            </a:r>
            <a:r>
              <a:rPr lang="en-US" dirty="0">
                <a:ea typeface="+mn-lt"/>
                <a:cs typeface="+mn-lt"/>
              </a:rPr>
              <a:t> </a:t>
            </a:r>
            <a:r>
              <a:rPr lang="en-US" dirty="0" err="1">
                <a:ea typeface="+mn-lt"/>
                <a:cs typeface="+mn-lt"/>
              </a:rPr>
              <a:t>функционал</a:t>
            </a:r>
            <a:r>
              <a:rPr lang="en-US" dirty="0">
                <a:ea typeface="+mn-lt"/>
                <a:cs typeface="+mn-lt"/>
              </a:rPr>
              <a:t> </a:t>
            </a:r>
            <a:r>
              <a:rPr lang="en-US" dirty="0" err="1">
                <a:ea typeface="+mn-lt"/>
                <a:cs typeface="+mn-lt"/>
              </a:rPr>
              <a:t>практически</a:t>
            </a:r>
            <a:r>
              <a:rPr lang="en-US" dirty="0">
                <a:ea typeface="+mn-lt"/>
                <a:cs typeface="+mn-lt"/>
              </a:rPr>
              <a:t> </a:t>
            </a:r>
            <a:r>
              <a:rPr lang="en-US" dirty="0" err="1">
                <a:ea typeface="+mn-lt"/>
                <a:cs typeface="+mn-lt"/>
              </a:rPr>
              <a:t>любой</a:t>
            </a:r>
            <a:r>
              <a:rPr lang="en-US" dirty="0">
                <a:ea typeface="+mn-lt"/>
                <a:cs typeface="+mn-lt"/>
              </a:rPr>
              <a:t> </a:t>
            </a:r>
            <a:r>
              <a:rPr lang="en-US" dirty="0" err="1">
                <a:ea typeface="+mn-lt"/>
                <a:cs typeface="+mn-lt"/>
              </a:rPr>
              <a:t>сложности</a:t>
            </a:r>
            <a:r>
              <a:rPr lang="en-US" dirty="0">
                <a:ea typeface="+mn-lt"/>
                <a:cs typeface="+mn-lt"/>
              </a:rPr>
              <a:t>.</a:t>
            </a:r>
          </a:p>
          <a:p>
            <a:endParaRPr lang="en-US" dirty="0">
              <a:ea typeface="+mn-lt"/>
              <a:cs typeface="+mn-lt"/>
            </a:endParaRPr>
          </a:p>
          <a:p>
            <a:pPr marL="0" indent="0">
              <a:buNone/>
            </a:pPr>
            <a:endParaRPr lang="en-US" dirty="0">
              <a:ea typeface="+mn-lt"/>
              <a:cs typeface="+mn-lt"/>
            </a:endParaRPr>
          </a:p>
          <a:p>
            <a:endParaRPr lang="en-US" dirty="0">
              <a:cs typeface="Calibri"/>
            </a:endParaRPr>
          </a:p>
          <a:p>
            <a:endParaRPr lang="ru-RU" dirty="0">
              <a:cs typeface="Calibri" panose="020F0502020204030204"/>
            </a:endParaRPr>
          </a:p>
          <a:p>
            <a:endParaRPr lang="ru-RU" dirty="0">
              <a:cs typeface="Calibri" panose="020F0502020204030204"/>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2545483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A0D38D8-92B0-0609-CB55-F324D78CF195}"/>
              </a:ext>
            </a:extLst>
          </p:cNvPr>
          <p:cNvSpPr>
            <a:spLocks noGrp="1"/>
          </p:cNvSpPr>
          <p:nvPr>
            <p:ph type="title"/>
          </p:nvPr>
        </p:nvSpPr>
        <p:spPr/>
        <p:txBody>
          <a:bodyPr/>
          <a:lstStyle/>
          <a:p>
            <a:pPr algn="ctr"/>
            <a:r>
              <a:rPr lang="ru-RU" dirty="0" err="1">
                <a:cs typeface="Calibri Light"/>
              </a:rPr>
              <a:t>Hibernate</a:t>
            </a:r>
          </a:p>
        </p:txBody>
      </p:sp>
      <p:sp>
        <p:nvSpPr>
          <p:cNvPr id="3" name="Объект 2">
            <a:extLst>
              <a:ext uri="{FF2B5EF4-FFF2-40B4-BE49-F238E27FC236}">
                <a16:creationId xmlns="" xmlns:a16="http://schemas.microsoft.com/office/drawing/2014/main" id="{E88EA982-7EF0-477F-846C-B70AEE59B828}"/>
              </a:ext>
            </a:extLst>
          </p:cNvPr>
          <p:cNvSpPr>
            <a:spLocks noGrp="1"/>
          </p:cNvSpPr>
          <p:nvPr>
            <p:ph idx="1"/>
          </p:nvPr>
        </p:nvSpPr>
        <p:spPr/>
        <p:txBody>
          <a:bodyPr vert="horz" lIns="0" tIns="45720" rIns="0" bIns="45720" rtlCol="0" anchor="t">
            <a:normAutofit lnSpcReduction="10000"/>
          </a:bodyPr>
          <a:lstStyle/>
          <a:p>
            <a:r>
              <a:rPr lang="ru-RU" dirty="0" err="1">
                <a:ea typeface="+mn-lt"/>
                <a:cs typeface="+mn-lt"/>
              </a:rPr>
              <a:t>Hibernate</a:t>
            </a:r>
            <a:r>
              <a:rPr lang="ru-RU" dirty="0">
                <a:ea typeface="+mn-lt"/>
                <a:cs typeface="+mn-lt"/>
              </a:rPr>
              <a:t> – библиотека для языка программирования </a:t>
            </a:r>
            <a:r>
              <a:rPr lang="en-US" dirty="0">
                <a:ea typeface="+mn-lt"/>
                <a:cs typeface="+mn-lt"/>
              </a:rPr>
              <a:t>Java</a:t>
            </a:r>
            <a:r>
              <a:rPr lang="ru-RU" dirty="0">
                <a:ea typeface="+mn-lt"/>
                <a:cs typeface="+mn-lt"/>
              </a:rPr>
              <a:t>, изначально предназначенная для решения задач объектно-реляционного отображения, то есть для работы с реляционными СУБД. Является самой популярной реализацией </a:t>
            </a:r>
            <a:r>
              <a:rPr lang="en-US" dirty="0">
                <a:ea typeface="+mn-lt"/>
                <a:cs typeface="+mn-lt"/>
              </a:rPr>
              <a:t>Java</a:t>
            </a:r>
            <a:r>
              <a:rPr lang="ru-RU" dirty="0">
                <a:ea typeface="+mn-lt"/>
                <a:cs typeface="+mn-lt"/>
              </a:rPr>
              <a:t> </a:t>
            </a:r>
            <a:r>
              <a:rPr lang="en-US" dirty="0">
                <a:ea typeface="+mn-lt"/>
                <a:cs typeface="+mn-lt"/>
              </a:rPr>
              <a:t>Persistence</a:t>
            </a:r>
            <a:r>
              <a:rPr lang="ru-RU" dirty="0">
                <a:ea typeface="+mn-lt"/>
                <a:cs typeface="+mn-lt"/>
              </a:rPr>
              <a:t> </a:t>
            </a:r>
            <a:r>
              <a:rPr lang="en-US" dirty="0">
                <a:ea typeface="+mn-lt"/>
                <a:cs typeface="+mn-lt"/>
              </a:rPr>
              <a:t>API</a:t>
            </a:r>
            <a:r>
              <a:rPr lang="ru-RU" dirty="0">
                <a:ea typeface="+mn-lt"/>
                <a:cs typeface="+mn-lt"/>
              </a:rPr>
              <a:t>. В последствии </a:t>
            </a:r>
            <a:r>
              <a:rPr lang="en-US" dirty="0">
                <a:ea typeface="+mn-lt"/>
                <a:cs typeface="+mn-lt"/>
              </a:rPr>
              <a:t>Hibernate</a:t>
            </a:r>
            <a:r>
              <a:rPr lang="ru-RU" dirty="0">
                <a:ea typeface="+mn-lt"/>
                <a:cs typeface="+mn-lt"/>
              </a:rPr>
              <a:t> получил обновление, в котором появилась возможность работать с </a:t>
            </a:r>
            <a:r>
              <a:rPr lang="en-US" dirty="0">
                <a:ea typeface="+mn-lt"/>
                <a:cs typeface="+mn-lt"/>
              </a:rPr>
              <a:t>NoSQL</a:t>
            </a:r>
            <a:r>
              <a:rPr lang="ru-RU" dirty="0">
                <a:ea typeface="+mn-lt"/>
                <a:cs typeface="+mn-lt"/>
              </a:rPr>
              <a:t> базами данных, для чего был добавлен </a:t>
            </a:r>
            <a:r>
              <a:rPr lang="en-US" dirty="0">
                <a:ea typeface="+mn-lt"/>
                <a:cs typeface="+mn-lt"/>
              </a:rPr>
              <a:t>OGM</a:t>
            </a:r>
            <a:r>
              <a:rPr lang="ru-RU" dirty="0">
                <a:ea typeface="+mn-lt"/>
                <a:cs typeface="+mn-lt"/>
              </a:rPr>
              <a:t> – движок для работы с </a:t>
            </a:r>
            <a:r>
              <a:rPr lang="ru-RU" dirty="0" err="1">
                <a:ea typeface="+mn-lt"/>
                <a:cs typeface="+mn-lt"/>
              </a:rPr>
              <a:t>нереляционными</a:t>
            </a:r>
            <a:r>
              <a:rPr lang="ru-RU" dirty="0">
                <a:ea typeface="+mn-lt"/>
                <a:cs typeface="+mn-lt"/>
              </a:rPr>
              <a:t> СУБД, аналогичный по функционалу </a:t>
            </a:r>
            <a:r>
              <a:rPr lang="en-US" dirty="0">
                <a:ea typeface="+mn-lt"/>
                <a:cs typeface="+mn-lt"/>
              </a:rPr>
              <a:t>ORM</a:t>
            </a:r>
            <a:r>
              <a:rPr lang="ru-RU" dirty="0">
                <a:ea typeface="+mn-lt"/>
                <a:cs typeface="+mn-lt"/>
              </a:rPr>
              <a:t>.</a:t>
            </a:r>
            <a:endParaRPr lang="ru-RU" dirty="0">
              <a:cs typeface="Calibri"/>
            </a:endParaRPr>
          </a:p>
          <a:p>
            <a:r>
              <a:rPr lang="en-US" dirty="0">
                <a:ea typeface="+mn-lt"/>
                <a:cs typeface="+mn-lt"/>
              </a:rPr>
              <a:t>ORM</a:t>
            </a:r>
            <a:r>
              <a:rPr lang="ru-RU" dirty="0">
                <a:ea typeface="+mn-lt"/>
                <a:cs typeface="+mn-lt"/>
              </a:rPr>
              <a:t> и </a:t>
            </a:r>
            <a:r>
              <a:rPr lang="en-US" dirty="0">
                <a:ea typeface="+mn-lt"/>
                <a:cs typeface="+mn-lt"/>
              </a:rPr>
              <a:t>OGM</a:t>
            </a:r>
            <a:r>
              <a:rPr lang="ru-RU" dirty="0">
                <a:ea typeface="+mn-lt"/>
                <a:cs typeface="+mn-lt"/>
              </a:rPr>
              <a:t> предоставляют удобный интерфейс, представляющий сущности из базы данный в виде классов, а объекты сущностей в виде экземпляров классов. Такое представление позволяет автоматически строить запросы и извлекать данные, что значительно ускоряет процесс разработки, ввиду отсутствия необходимости ручного написания </a:t>
            </a:r>
            <a:r>
              <a:rPr lang="en-US" dirty="0">
                <a:ea typeface="+mn-lt"/>
                <a:cs typeface="+mn-lt"/>
              </a:rPr>
              <a:t>SQL</a:t>
            </a:r>
            <a:r>
              <a:rPr lang="ru-RU" dirty="0">
                <a:ea typeface="+mn-lt"/>
                <a:cs typeface="+mn-lt"/>
              </a:rPr>
              <a:t> или </a:t>
            </a:r>
            <a:r>
              <a:rPr lang="en-US" dirty="0">
                <a:ea typeface="+mn-lt"/>
                <a:cs typeface="+mn-lt"/>
              </a:rPr>
              <a:t>JDBC</a:t>
            </a:r>
            <a:r>
              <a:rPr lang="ru-RU" dirty="0">
                <a:ea typeface="+mn-lt"/>
                <a:cs typeface="+mn-lt"/>
              </a:rPr>
              <a:t> кода.</a:t>
            </a:r>
            <a:endParaRPr lang="ru-RU" dirty="0">
              <a:cs typeface="Calibri"/>
            </a:endParaRPr>
          </a:p>
          <a:p>
            <a:r>
              <a:rPr lang="ru-RU" dirty="0">
                <a:ea typeface="+mn-lt"/>
                <a:cs typeface="+mn-lt"/>
              </a:rPr>
              <a:t>В нашем проекте использована именно технология </a:t>
            </a:r>
            <a:r>
              <a:rPr lang="en-US" dirty="0">
                <a:ea typeface="+mn-lt"/>
                <a:cs typeface="+mn-lt"/>
              </a:rPr>
              <a:t>Hibernate</a:t>
            </a:r>
            <a:r>
              <a:rPr lang="ru-RU" dirty="0">
                <a:ea typeface="+mn-lt"/>
                <a:cs typeface="+mn-lt"/>
              </a:rPr>
              <a:t> </a:t>
            </a:r>
            <a:r>
              <a:rPr lang="en-US" dirty="0">
                <a:ea typeface="+mn-lt"/>
                <a:cs typeface="+mn-lt"/>
              </a:rPr>
              <a:t>OGM</a:t>
            </a:r>
            <a:r>
              <a:rPr lang="ru-RU" dirty="0">
                <a:ea typeface="+mn-lt"/>
                <a:cs typeface="+mn-lt"/>
              </a:rPr>
              <a:t> ввиду того, что </a:t>
            </a:r>
            <a:r>
              <a:rPr lang="en-US" dirty="0">
                <a:ea typeface="+mn-lt"/>
                <a:cs typeface="+mn-lt"/>
              </a:rPr>
              <a:t>MongoDB</a:t>
            </a:r>
            <a:r>
              <a:rPr lang="ru-RU" dirty="0">
                <a:ea typeface="+mn-lt"/>
                <a:cs typeface="+mn-lt"/>
              </a:rPr>
              <a:t> это </a:t>
            </a:r>
            <a:r>
              <a:rPr lang="ru-RU" dirty="0" err="1">
                <a:ea typeface="+mn-lt"/>
                <a:cs typeface="+mn-lt"/>
              </a:rPr>
              <a:t>документоориентированная</a:t>
            </a:r>
            <a:r>
              <a:rPr lang="ru-RU" dirty="0">
                <a:ea typeface="+mn-lt"/>
                <a:cs typeface="+mn-lt"/>
              </a:rPr>
              <a:t> база данных.</a:t>
            </a:r>
            <a:endParaRPr lang="ru-RU" dirty="0"/>
          </a:p>
          <a:p>
            <a:endParaRPr lang="ru-RU" dirty="0">
              <a:cs typeface="Calibri"/>
            </a:endParaRPr>
          </a:p>
          <a:p>
            <a:endParaRPr lang="ru-RU" dirty="0">
              <a:cs typeface="Calibri"/>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2452393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0A2E898-4ED6-7ECC-1E3A-2AF898486DA9}"/>
              </a:ext>
            </a:extLst>
          </p:cNvPr>
          <p:cNvSpPr>
            <a:spLocks noGrp="1"/>
          </p:cNvSpPr>
          <p:nvPr>
            <p:ph type="title"/>
          </p:nvPr>
        </p:nvSpPr>
        <p:spPr/>
        <p:txBody>
          <a:bodyPr/>
          <a:lstStyle/>
          <a:p>
            <a:pPr algn="ctr"/>
            <a:r>
              <a:rPr lang="ru-RU" dirty="0"/>
              <a:t>Тесты</a:t>
            </a:r>
          </a:p>
        </p:txBody>
      </p:sp>
      <p:sp>
        <p:nvSpPr>
          <p:cNvPr id="3" name="Объект 2">
            <a:extLst>
              <a:ext uri="{FF2B5EF4-FFF2-40B4-BE49-F238E27FC236}">
                <a16:creationId xmlns="" xmlns:a16="http://schemas.microsoft.com/office/drawing/2014/main" id="{023F8AA3-E11A-5B3F-E23D-CE23B2BB16F6}"/>
              </a:ext>
            </a:extLst>
          </p:cNvPr>
          <p:cNvSpPr>
            <a:spLocks noGrp="1"/>
          </p:cNvSpPr>
          <p:nvPr>
            <p:ph idx="1"/>
          </p:nvPr>
        </p:nvSpPr>
        <p:spPr>
          <a:xfrm>
            <a:off x="1097280" y="1845734"/>
            <a:ext cx="5750560" cy="4023360"/>
          </a:xfrm>
        </p:spPr>
        <p:txBody>
          <a:bodyPr vert="horz" lIns="0" tIns="45720" rIns="0" bIns="45720" rtlCol="0" anchor="t">
            <a:normAutofit/>
          </a:bodyPr>
          <a:lstStyle/>
          <a:p>
            <a:r>
              <a:rPr lang="ru-RU" dirty="0">
                <a:ea typeface="+mn-lt"/>
                <a:cs typeface="+mn-lt"/>
              </a:rPr>
              <a:t>Тестирование – проверка соответствия реальных и ожидаемых результатов работы программы, проводимая на ограниченном наборе тестов. Тестирование является неотъемлемый этапом создания любого программного обеспечения. Он настолько важен, что появились особые техники разработки, основывающиеся на тестах, например, </a:t>
            </a:r>
            <a:r>
              <a:rPr lang="en-US" dirty="0">
                <a:ea typeface="+mn-lt"/>
                <a:cs typeface="+mn-lt"/>
              </a:rPr>
              <a:t>TDD</a:t>
            </a:r>
            <a:r>
              <a:rPr lang="ru-RU" dirty="0">
                <a:ea typeface="+mn-lt"/>
                <a:cs typeface="+mn-lt"/>
              </a:rPr>
              <a:t>.</a:t>
            </a:r>
            <a:endParaRPr lang="ru-RU" dirty="0">
              <a:cs typeface="Calibri"/>
            </a:endParaRPr>
          </a:p>
          <a:p>
            <a:r>
              <a:rPr lang="ru-RU" dirty="0">
                <a:cs typeface="Calibri"/>
              </a:rPr>
              <a:t>Правее представлена пирамида тестирования Майка Кона, в соответствии с которой тестирование делится на три части: </a:t>
            </a:r>
            <a:r>
              <a:rPr lang="en-US" dirty="0" smtClean="0">
                <a:cs typeface="Calibri"/>
              </a:rPr>
              <a:t>u</a:t>
            </a:r>
            <a:r>
              <a:rPr lang="ru-RU" dirty="0" err="1" smtClean="0">
                <a:cs typeface="Calibri"/>
              </a:rPr>
              <a:t>nit</a:t>
            </a:r>
            <a:r>
              <a:rPr lang="ru-RU" dirty="0" smtClean="0">
                <a:cs typeface="Calibri"/>
              </a:rPr>
              <a:t>-тестирование</a:t>
            </a:r>
            <a:r>
              <a:rPr lang="ru-RU" dirty="0">
                <a:cs typeface="Calibri"/>
              </a:rPr>
              <a:t>, интеграционное тестирование и UI-тестирование.</a:t>
            </a:r>
          </a:p>
          <a:p>
            <a:endParaRPr lang="ru-RU" dirty="0">
              <a:cs typeface="Calibri"/>
            </a:endParaRPr>
          </a:p>
        </p:txBody>
      </p:sp>
      <p:pic>
        <p:nvPicPr>
          <p:cNvPr id="4" name="Рисунок 4">
            <a:extLst>
              <a:ext uri="{FF2B5EF4-FFF2-40B4-BE49-F238E27FC236}">
                <a16:creationId xmlns="" xmlns:a16="http://schemas.microsoft.com/office/drawing/2014/main" id="{51535C7D-2103-4858-54C3-F560AD47EFAD}"/>
              </a:ext>
            </a:extLst>
          </p:cNvPr>
          <p:cNvPicPr>
            <a:picLocks noChangeAspect="1"/>
          </p:cNvPicPr>
          <p:nvPr/>
        </p:nvPicPr>
        <p:blipFill rotWithShape="1">
          <a:blip r:embed="rId3"/>
          <a:srcRect l="1258" t="1558" r="1468" b="1869"/>
          <a:stretch/>
        </p:blipFill>
        <p:spPr>
          <a:xfrm>
            <a:off x="6908800" y="2285453"/>
            <a:ext cx="4714243" cy="3140848"/>
          </a:xfrm>
          <a:prstGeom prst="rect">
            <a:avLst/>
          </a:prstGeom>
        </p:spPr>
      </p:pic>
      <p:sp>
        <p:nvSpPr>
          <p:cNvPr id="6" name="Номер слайда 5"/>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4039861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4EE9FC7-076C-03E6-F765-0FD84009748A}"/>
              </a:ext>
            </a:extLst>
          </p:cNvPr>
          <p:cNvSpPr>
            <a:spLocks noGrp="1"/>
          </p:cNvSpPr>
          <p:nvPr>
            <p:ph type="title"/>
          </p:nvPr>
        </p:nvSpPr>
        <p:spPr/>
        <p:txBody>
          <a:bodyPr/>
          <a:lstStyle/>
          <a:p>
            <a:pPr algn="ctr"/>
            <a:r>
              <a:rPr lang="en-US" dirty="0">
                <a:ea typeface="+mj-lt"/>
                <a:cs typeface="+mj-lt"/>
              </a:rPr>
              <a:t>Junit</a:t>
            </a:r>
            <a:r>
              <a:rPr lang="ru-RU" dirty="0">
                <a:ea typeface="+mj-lt"/>
                <a:cs typeface="+mj-lt"/>
              </a:rPr>
              <a:t>, </a:t>
            </a:r>
            <a:r>
              <a:rPr lang="en-US" dirty="0">
                <a:ea typeface="+mj-lt"/>
                <a:cs typeface="+mj-lt"/>
              </a:rPr>
              <a:t>Mockito</a:t>
            </a:r>
            <a:r>
              <a:rPr lang="ru-RU" dirty="0">
                <a:ea typeface="+mj-lt"/>
                <a:cs typeface="+mj-lt"/>
              </a:rPr>
              <a:t>, </a:t>
            </a:r>
            <a:r>
              <a:rPr lang="en-US" dirty="0" err="1">
                <a:ea typeface="+mj-lt"/>
                <a:cs typeface="+mj-lt"/>
              </a:rPr>
              <a:t>AssertJ</a:t>
            </a:r>
            <a:endParaRPr lang="ru-RU" dirty="0" err="1">
              <a:cs typeface="Calibri Light" panose="020F0302020204030204"/>
            </a:endParaRPr>
          </a:p>
        </p:txBody>
      </p:sp>
      <p:sp>
        <p:nvSpPr>
          <p:cNvPr id="3" name="Объект 2">
            <a:extLst>
              <a:ext uri="{FF2B5EF4-FFF2-40B4-BE49-F238E27FC236}">
                <a16:creationId xmlns="" xmlns:a16="http://schemas.microsoft.com/office/drawing/2014/main" id="{4317EE5E-0444-B386-9C68-DE985DED69D5}"/>
              </a:ext>
            </a:extLst>
          </p:cNvPr>
          <p:cNvSpPr>
            <a:spLocks noGrp="1"/>
          </p:cNvSpPr>
          <p:nvPr>
            <p:ph idx="1"/>
          </p:nvPr>
        </p:nvSpPr>
        <p:spPr/>
        <p:txBody>
          <a:bodyPr vert="horz" lIns="0" tIns="45720" rIns="0" bIns="45720" rtlCol="0" anchor="t">
            <a:noAutofit/>
          </a:bodyPr>
          <a:lstStyle/>
          <a:p>
            <a:r>
              <a:rPr lang="ru-RU" dirty="0">
                <a:ea typeface="+mn-lt"/>
                <a:cs typeface="+mn-lt"/>
              </a:rPr>
              <a:t>Для тестирования </a:t>
            </a:r>
            <a:r>
              <a:rPr lang="en-US" dirty="0">
                <a:ea typeface="+mn-lt"/>
                <a:cs typeface="+mn-lt"/>
              </a:rPr>
              <a:t>Spring</a:t>
            </a:r>
            <a:r>
              <a:rPr lang="ru-RU" dirty="0">
                <a:ea typeface="+mn-lt"/>
                <a:cs typeface="+mn-lt"/>
              </a:rPr>
              <a:t> приложений используется не один фреймворк, а сразу два и более. </a:t>
            </a:r>
            <a:endParaRPr lang="ru-RU" dirty="0">
              <a:cs typeface="Calibri"/>
            </a:endParaRPr>
          </a:p>
          <a:p>
            <a:pPr marL="383540" lvl="1">
              <a:buFont typeface="Arial" panose="020F0502020204030204" pitchFamily="34" charset="0"/>
              <a:buChar char="•"/>
            </a:pPr>
            <a:r>
              <a:rPr lang="en-US" sz="2000" dirty="0">
                <a:ea typeface="+mn-lt"/>
                <a:cs typeface="+mn-lt"/>
              </a:rPr>
              <a:t>Junit</a:t>
            </a:r>
            <a:r>
              <a:rPr lang="ru-RU" sz="2000" dirty="0">
                <a:ea typeface="+mn-lt"/>
                <a:cs typeface="+mn-lt"/>
              </a:rPr>
              <a:t> – фреймворк модульного тестирования для языка </a:t>
            </a:r>
            <a:r>
              <a:rPr lang="en-US" sz="2000" dirty="0">
                <a:ea typeface="+mn-lt"/>
                <a:cs typeface="+mn-lt"/>
              </a:rPr>
              <a:t>Java</a:t>
            </a:r>
            <a:r>
              <a:rPr lang="ru-RU" sz="2000" dirty="0">
                <a:ea typeface="+mn-lt"/>
                <a:cs typeface="+mn-lt"/>
              </a:rPr>
              <a:t>. </a:t>
            </a:r>
          </a:p>
          <a:p>
            <a:pPr marL="383540" lvl="1">
              <a:buFont typeface="Arial" panose="020F0502020204030204" pitchFamily="34" charset="0"/>
              <a:buChar char="•"/>
            </a:pPr>
            <a:r>
              <a:rPr lang="en-US" sz="2000" dirty="0">
                <a:ea typeface="+mn-lt"/>
                <a:cs typeface="+mn-lt"/>
              </a:rPr>
              <a:t>Mockito</a:t>
            </a:r>
            <a:r>
              <a:rPr lang="ru-RU" sz="2000" dirty="0">
                <a:ea typeface="+mn-lt"/>
                <a:cs typeface="+mn-lt"/>
              </a:rPr>
              <a:t> – фреймворк для работы с заглушками. </a:t>
            </a:r>
          </a:p>
          <a:p>
            <a:pPr marL="383540" lvl="1">
              <a:buFont typeface="Arial" panose="020F0502020204030204" pitchFamily="34" charset="0"/>
              <a:buChar char="•"/>
            </a:pPr>
            <a:r>
              <a:rPr lang="en-US" sz="2000" dirty="0" err="1">
                <a:ea typeface="+mn-lt"/>
                <a:cs typeface="+mn-lt"/>
              </a:rPr>
              <a:t>AssertJ</a:t>
            </a:r>
            <a:r>
              <a:rPr lang="ru-RU" sz="2000" dirty="0">
                <a:ea typeface="+mn-lt"/>
                <a:cs typeface="+mn-lt"/>
              </a:rPr>
              <a:t> – библиотека для написания более плавных и лаконичных </a:t>
            </a:r>
            <a:r>
              <a:rPr lang="en-US" sz="2000" dirty="0">
                <a:ea typeface="+mn-lt"/>
                <a:cs typeface="+mn-lt"/>
              </a:rPr>
              <a:t>assertions</a:t>
            </a:r>
            <a:r>
              <a:rPr lang="ru-RU" sz="2000" dirty="0">
                <a:ea typeface="+mn-lt"/>
                <a:cs typeface="+mn-lt"/>
              </a:rPr>
              <a:t>. Так же это программное обеспечение позволяет генерировать утверждения, основанные на структуре конкретных классов.</a:t>
            </a:r>
            <a:endParaRPr lang="ru-RU" sz="2000" dirty="0">
              <a:cs typeface="Calibri" panose="020F0502020204030204"/>
            </a:endParaRPr>
          </a:p>
          <a:p>
            <a:endParaRPr lang="ru-RU" dirty="0">
              <a:cs typeface="Calibri"/>
            </a:endParaRPr>
          </a:p>
          <a:p>
            <a:endParaRPr lang="ru-RU" dirty="0">
              <a:cs typeface="Calibri"/>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33</a:t>
            </a:fld>
            <a:endParaRPr lang="en-US" dirty="0"/>
          </a:p>
        </p:txBody>
      </p:sp>
    </p:spTree>
    <p:extLst>
      <p:ext uri="{BB962C8B-B14F-4D97-AF65-F5344CB8AC3E}">
        <p14:creationId xmlns:p14="http://schemas.microsoft.com/office/powerpoint/2010/main" val="930286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Системы сборки</a:t>
            </a:r>
            <a:endParaRPr lang="ru-RU" dirty="0"/>
          </a:p>
        </p:txBody>
      </p:sp>
      <p:sp>
        <p:nvSpPr>
          <p:cNvPr id="3" name="Объект 2"/>
          <p:cNvSpPr>
            <a:spLocks noGrp="1"/>
          </p:cNvSpPr>
          <p:nvPr>
            <p:ph idx="1"/>
          </p:nvPr>
        </p:nvSpPr>
        <p:spPr/>
        <p:txBody>
          <a:bodyPr>
            <a:normAutofit/>
          </a:bodyPr>
          <a:lstStyle/>
          <a:p>
            <a:pPr marL="0" indent="0">
              <a:buNone/>
            </a:pPr>
            <a:r>
              <a:rPr lang="ru-RU" dirty="0"/>
              <a:t>Системы сборки необходимы при </a:t>
            </a:r>
            <a:r>
              <a:rPr lang="en-US" dirty="0"/>
              <a:t>Java</a:t>
            </a:r>
            <a:r>
              <a:rPr lang="ru-RU" dirty="0"/>
              <a:t>-разработке так как они используются на всех стадиях работы: от создания структуры проекта и подключения библиотек, до развертывания продукта на сервере.</a:t>
            </a:r>
          </a:p>
          <a:p>
            <a:r>
              <a:rPr lang="ru-RU" dirty="0"/>
              <a:t>Две основные самые популярные системы сборки проектов:</a:t>
            </a:r>
          </a:p>
          <a:p>
            <a:pPr lvl="1">
              <a:buFont typeface="Arial" panose="020B0604020202020204" pitchFamily="34" charset="0"/>
              <a:buChar char="•"/>
            </a:pPr>
            <a:r>
              <a:rPr lang="en-US" sz="2000" dirty="0" err="1"/>
              <a:t>Gradle</a:t>
            </a:r>
            <a:r>
              <a:rPr lang="ru-RU" sz="2000" dirty="0"/>
              <a:t>. Система сборки с открытым исходным кодом и использующая специфический язык, основанный на языке </a:t>
            </a:r>
            <a:r>
              <a:rPr lang="en-US" sz="2000" dirty="0"/>
              <a:t>Groovy</a:t>
            </a:r>
            <a:r>
              <a:rPr lang="ru-RU" sz="2000" dirty="0"/>
              <a:t>. Данная система определяет порядок выполнения задач с помощью ациклического графа. Используется </a:t>
            </a:r>
            <a:r>
              <a:rPr lang="en-US" sz="2000" dirty="0"/>
              <a:t>Google</a:t>
            </a:r>
            <a:r>
              <a:rPr lang="ru-RU" sz="2000" dirty="0"/>
              <a:t> в качестве системы сборки </a:t>
            </a:r>
            <a:r>
              <a:rPr lang="en-US" sz="2000" dirty="0"/>
              <a:t>Android </a:t>
            </a:r>
            <a:r>
              <a:rPr lang="ru-RU" sz="2000" dirty="0"/>
              <a:t>проектов. </a:t>
            </a:r>
          </a:p>
          <a:p>
            <a:pPr lvl="1">
              <a:buFont typeface="Arial" panose="020B0604020202020204" pitchFamily="34" charset="0"/>
              <a:buChar char="•"/>
            </a:pPr>
            <a:r>
              <a:rPr lang="ru-RU" sz="2000" dirty="0" err="1"/>
              <a:t>Maven</a:t>
            </a:r>
            <a:r>
              <a:rPr lang="ru-RU" sz="2000" dirty="0"/>
              <a:t>. Система сборки, использующая </a:t>
            </a:r>
            <a:r>
              <a:rPr lang="en-US" sz="2000" dirty="0"/>
              <a:t>XML</a:t>
            </a:r>
            <a:r>
              <a:rPr lang="ru-RU" sz="2000" dirty="0"/>
              <a:t>-файлы для описания проекта, его зависимостей, необходимых плагинов и порядка сборки. Для задач упаковки и компиляции существуют заранее определённые цели. Данная система используется в основном для языка </a:t>
            </a:r>
            <a:r>
              <a:rPr lang="en-US" sz="2000" dirty="0"/>
              <a:t>Java</a:t>
            </a:r>
            <a:r>
              <a:rPr lang="ru-RU" sz="2000" dirty="0"/>
              <a:t>, но поддерживает также </a:t>
            </a:r>
            <a:r>
              <a:rPr lang="en-US" sz="2000" dirty="0"/>
              <a:t>Scala</a:t>
            </a:r>
            <a:r>
              <a:rPr lang="ru-RU" sz="2000" dirty="0"/>
              <a:t>, </a:t>
            </a:r>
            <a:r>
              <a:rPr lang="en-US" sz="2000" dirty="0"/>
              <a:t>Ruby</a:t>
            </a:r>
            <a:r>
              <a:rPr lang="ru-RU" sz="2000" dirty="0"/>
              <a:t>, </a:t>
            </a:r>
            <a:r>
              <a:rPr lang="en-US" sz="2000" dirty="0"/>
              <a:t>C</a:t>
            </a:r>
            <a:r>
              <a:rPr lang="ru-RU" sz="2000" dirty="0"/>
              <a:t># и пр. </a:t>
            </a:r>
          </a:p>
          <a:p>
            <a:pPr marL="0" indent="0">
              <a:buNone/>
            </a:pPr>
            <a:endParaRPr lang="ru-RU" dirty="0"/>
          </a:p>
        </p:txBody>
      </p:sp>
      <p:sp>
        <p:nvSpPr>
          <p:cNvPr id="5" name="Номер слайда 4"/>
          <p:cNvSpPr>
            <a:spLocks noGrp="1"/>
          </p:cNvSpPr>
          <p:nvPr>
            <p:ph type="sldNum" sz="quarter" idx="12"/>
          </p:nvPr>
        </p:nvSpPr>
        <p:spPr/>
        <p:txBody>
          <a:bodyPr/>
          <a:lstStyle/>
          <a:p>
            <a:fld id="{6113E31D-E2AB-40D1-8B51-AFA5AFEF393A}" type="slidenum">
              <a:rPr lang="en-US" smtClean="0"/>
              <a:t>34</a:t>
            </a:fld>
            <a:endParaRPr lang="en-US" dirty="0"/>
          </a:p>
        </p:txBody>
      </p:sp>
    </p:spTree>
    <p:extLst>
      <p:ext uri="{BB962C8B-B14F-4D97-AF65-F5344CB8AC3E}">
        <p14:creationId xmlns:p14="http://schemas.microsoft.com/office/powerpoint/2010/main" val="3261858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Системы сборки</a:t>
            </a:r>
          </a:p>
        </p:txBody>
      </p:sp>
      <p:sp>
        <p:nvSpPr>
          <p:cNvPr id="3" name="Объект 2"/>
          <p:cNvSpPr>
            <a:spLocks noGrp="1"/>
          </p:cNvSpPr>
          <p:nvPr>
            <p:ph idx="1"/>
          </p:nvPr>
        </p:nvSpPr>
        <p:spPr>
          <a:xfrm>
            <a:off x="1097280" y="1845734"/>
            <a:ext cx="7656022" cy="4023360"/>
          </a:xfrm>
        </p:spPr>
        <p:txBody>
          <a:bodyPr/>
          <a:lstStyle/>
          <a:p>
            <a:r>
              <a:rPr lang="ru-RU" dirty="0" smtClean="0"/>
              <a:t>Было решено использовать </a:t>
            </a:r>
            <a:r>
              <a:rPr lang="en-US" dirty="0" err="1" smtClean="0"/>
              <a:t>Gradle</a:t>
            </a:r>
            <a:r>
              <a:rPr lang="en-US" dirty="0" smtClean="0"/>
              <a:t> </a:t>
            </a:r>
            <a:r>
              <a:rPr lang="ru-RU" dirty="0" smtClean="0"/>
              <a:t>из</a:t>
            </a:r>
            <a:r>
              <a:rPr lang="en-US" dirty="0" smtClean="0"/>
              <a:t>-</a:t>
            </a:r>
            <a:r>
              <a:rPr lang="ru-RU" dirty="0" smtClean="0"/>
              <a:t>за следующих преимуществ</a:t>
            </a:r>
            <a:r>
              <a:rPr lang="en-US" dirty="0" smtClean="0"/>
              <a:t> </a:t>
            </a:r>
            <a:r>
              <a:rPr lang="ru-RU" dirty="0" smtClean="0"/>
              <a:t>над </a:t>
            </a:r>
            <a:r>
              <a:rPr lang="en-US" dirty="0" smtClean="0"/>
              <a:t>Maven</a:t>
            </a:r>
            <a:r>
              <a:rPr lang="ru-RU" dirty="0" smtClean="0"/>
              <a:t>:</a:t>
            </a:r>
          </a:p>
          <a:p>
            <a:pPr lvl="1"/>
            <a:r>
              <a:rPr lang="en-US" sz="2000" dirty="0" err="1"/>
              <a:t>Gradle</a:t>
            </a:r>
            <a:r>
              <a:rPr lang="en-US" sz="2000" dirty="0"/>
              <a:t> </a:t>
            </a:r>
            <a:r>
              <a:rPr lang="ru-RU" sz="2000" dirty="0"/>
              <a:t>позволяет выполнять инкрементные </a:t>
            </a:r>
            <a:r>
              <a:rPr lang="ru-RU" sz="2000" dirty="0" smtClean="0"/>
              <a:t>сборки.</a:t>
            </a:r>
          </a:p>
          <a:p>
            <a:pPr lvl="1"/>
            <a:r>
              <a:rPr lang="en-US" sz="2000" dirty="0" err="1" smtClean="0"/>
              <a:t>Gradle</a:t>
            </a:r>
            <a:r>
              <a:rPr lang="en-US" sz="2000" dirty="0" smtClean="0"/>
              <a:t> </a:t>
            </a:r>
            <a:r>
              <a:rPr lang="ru-RU" sz="2000" dirty="0" smtClean="0"/>
              <a:t>имеет возможность </a:t>
            </a:r>
            <a:r>
              <a:rPr lang="ru-RU" sz="2000" dirty="0"/>
              <a:t>безопасного </a:t>
            </a:r>
            <a:r>
              <a:rPr lang="ru-RU" sz="2000" dirty="0" smtClean="0"/>
              <a:t>кеширования.</a:t>
            </a:r>
          </a:p>
          <a:p>
            <a:pPr lvl="1"/>
            <a:r>
              <a:rPr lang="en-US" sz="2000" dirty="0" err="1"/>
              <a:t>Gradle</a:t>
            </a:r>
            <a:r>
              <a:rPr lang="en-US" sz="2000" dirty="0"/>
              <a:t> </a:t>
            </a:r>
            <a:r>
              <a:rPr lang="ru-RU" sz="2000" dirty="0"/>
              <a:t>позволяет определять пользовательские правила указания версии для динамической зависимости и разрешать конфликты версий.</a:t>
            </a:r>
          </a:p>
          <a:p>
            <a:pPr lvl="1"/>
            <a:r>
              <a:rPr lang="en-US" sz="2000" dirty="0" err="1"/>
              <a:t>Gradle</a:t>
            </a:r>
            <a:r>
              <a:rPr lang="en-US" sz="2000" dirty="0"/>
              <a:t> </a:t>
            </a:r>
            <a:r>
              <a:rPr lang="ru-RU" sz="2000" dirty="0"/>
              <a:t>имеет полностью настраиваемую модель выполнения</a:t>
            </a:r>
            <a:r>
              <a:rPr lang="ru-RU" sz="2000" dirty="0" smtClean="0"/>
              <a:t>.</a:t>
            </a:r>
          </a:p>
          <a:p>
            <a:pPr lvl="1"/>
            <a:r>
              <a:rPr lang="en-US" sz="2000" dirty="0" err="1" smtClean="0"/>
              <a:t>Gradle</a:t>
            </a:r>
            <a:r>
              <a:rPr lang="en-US" sz="2000" dirty="0" smtClean="0"/>
              <a:t> </a:t>
            </a:r>
            <a:r>
              <a:rPr lang="ru-RU" sz="2000" dirty="0" smtClean="0"/>
              <a:t>имеет возможность </a:t>
            </a:r>
            <a:r>
              <a:rPr lang="ru-RU" sz="2000" dirty="0"/>
              <a:t>использования пользовательских дистрибутивов. </a:t>
            </a:r>
          </a:p>
          <a:p>
            <a:pPr lvl="1"/>
            <a:r>
              <a:rPr lang="ru-RU" sz="2000" dirty="0" err="1"/>
              <a:t>Gradle</a:t>
            </a:r>
            <a:r>
              <a:rPr lang="ru-RU" sz="2000" dirty="0"/>
              <a:t> </a:t>
            </a:r>
            <a:r>
              <a:rPr lang="ru-RU" sz="2000" dirty="0" smtClean="0"/>
              <a:t>позволяет </a:t>
            </a:r>
            <a:r>
              <a:rPr lang="ru-RU" sz="2000" dirty="0"/>
              <a:t>настраивать среды сборки на основе версий без необходимости настраивать их вручную</a:t>
            </a:r>
            <a:r>
              <a:rPr lang="ru-RU" sz="2000" dirty="0" smtClean="0"/>
              <a:t>.</a:t>
            </a:r>
            <a:endParaRPr lang="ru-RU" sz="2000" dirty="0"/>
          </a:p>
        </p:txBody>
      </p:sp>
      <p:pic>
        <p:nvPicPr>
          <p:cNvPr id="1026" name="Picture 2" descr="https://miro.medium.com/max/1142/1*Tp7FoXz1lj4Oes3TbwhYk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3217" y="2232276"/>
            <a:ext cx="2714354" cy="831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fit/t/1600/480/1*0cT0thipKJ1obKHbBkmfR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3218" y="3559088"/>
            <a:ext cx="2714354" cy="814306"/>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6113E31D-E2AB-40D1-8B51-AFA5AFEF393A}" type="slidenum">
              <a:rPr lang="en-US" smtClean="0"/>
              <a:t>35</a:t>
            </a:fld>
            <a:endParaRPr lang="en-US" dirty="0"/>
          </a:p>
        </p:txBody>
      </p:sp>
    </p:spTree>
    <p:extLst>
      <p:ext uri="{BB962C8B-B14F-4D97-AF65-F5344CB8AC3E}">
        <p14:creationId xmlns:p14="http://schemas.microsoft.com/office/powerpoint/2010/main" val="2272047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И</a:t>
            </a:r>
            <a:r>
              <a:rPr lang="ru-RU" dirty="0" smtClean="0"/>
              <a:t>нструменты </a:t>
            </a:r>
            <a:r>
              <a:rPr lang="ru-RU" dirty="0"/>
              <a:t>документирования </a:t>
            </a:r>
            <a:r>
              <a:rPr lang="en-US" dirty="0" smtClean="0"/>
              <a:t>API</a:t>
            </a:r>
            <a:endParaRPr lang="ru-RU" dirty="0"/>
          </a:p>
        </p:txBody>
      </p:sp>
      <p:sp>
        <p:nvSpPr>
          <p:cNvPr id="3" name="Объект 2"/>
          <p:cNvSpPr>
            <a:spLocks noGrp="1"/>
          </p:cNvSpPr>
          <p:nvPr>
            <p:ph idx="1"/>
          </p:nvPr>
        </p:nvSpPr>
        <p:spPr>
          <a:xfrm>
            <a:off x="1097280" y="1845733"/>
            <a:ext cx="8354728" cy="4410687"/>
          </a:xfrm>
        </p:spPr>
        <p:txBody>
          <a:bodyPr>
            <a:normAutofit/>
          </a:bodyPr>
          <a:lstStyle/>
          <a:p>
            <a:r>
              <a:rPr lang="ru-RU" dirty="0"/>
              <a:t>Польза от недокументированного программного обеспечения весьма </a:t>
            </a:r>
            <a:r>
              <a:rPr lang="ru-RU" dirty="0" smtClean="0"/>
              <a:t>сомнительна</a:t>
            </a:r>
            <a:r>
              <a:rPr lang="en-US" dirty="0" smtClean="0"/>
              <a:t>. </a:t>
            </a:r>
            <a:r>
              <a:rPr lang="ru-RU" dirty="0" smtClean="0"/>
              <a:t>Особенно </a:t>
            </a:r>
            <a:r>
              <a:rPr lang="ru-RU" dirty="0"/>
              <a:t>остро вопрос документации стоит при проектировании </a:t>
            </a:r>
            <a:r>
              <a:rPr lang="en-US" dirty="0"/>
              <a:t>API</a:t>
            </a:r>
            <a:r>
              <a:rPr lang="ru-RU" dirty="0"/>
              <a:t>, так как без знания структуры дерева </a:t>
            </a:r>
            <a:r>
              <a:rPr lang="en-US" dirty="0"/>
              <a:t>URL</a:t>
            </a:r>
            <a:r>
              <a:rPr lang="ru-RU" dirty="0"/>
              <a:t>-адресов и понимания способа формирования компонент запроса невозможно работать с данным программным интерфейсом. Документирование API позволяет клиентам понимать способ использования сервиса</a:t>
            </a:r>
            <a:r>
              <a:rPr lang="ru-RU" dirty="0" smtClean="0"/>
              <a:t>.</a:t>
            </a:r>
            <a:endParaRPr lang="en-US" dirty="0" smtClean="0"/>
          </a:p>
          <a:p>
            <a:r>
              <a:rPr lang="ru-RU" dirty="0"/>
              <a:t>Для создания документации используется </a:t>
            </a:r>
            <a:r>
              <a:rPr lang="en-US" dirty="0"/>
              <a:t>Swagger </a:t>
            </a:r>
            <a:r>
              <a:rPr lang="ru-RU" dirty="0"/>
              <a:t>и спецификация </a:t>
            </a:r>
            <a:r>
              <a:rPr lang="en-US" dirty="0" err="1" smtClean="0"/>
              <a:t>OpenAPI</a:t>
            </a:r>
            <a:r>
              <a:rPr lang="en-US" dirty="0"/>
              <a:t>.</a:t>
            </a:r>
            <a:r>
              <a:rPr lang="en-US" dirty="0" smtClean="0"/>
              <a:t> </a:t>
            </a:r>
            <a:r>
              <a:rPr lang="en-GB" dirty="0"/>
              <a:t>Swagger </a:t>
            </a:r>
            <a:r>
              <a:rPr lang="ru-RU" dirty="0"/>
              <a:t>– инструмент для автоматической генерации документации </a:t>
            </a:r>
            <a:r>
              <a:rPr lang="en-US" dirty="0"/>
              <a:t>API </a:t>
            </a:r>
            <a:r>
              <a:rPr lang="ru-RU" dirty="0"/>
              <a:t>в виде </a:t>
            </a:r>
            <a:r>
              <a:rPr lang="en-US" dirty="0" err="1"/>
              <a:t>json</a:t>
            </a:r>
            <a:r>
              <a:rPr lang="ru-RU" dirty="0"/>
              <a:t>. Библиотека </a:t>
            </a:r>
            <a:r>
              <a:rPr lang="en-US" dirty="0" err="1"/>
              <a:t>Springdoc</a:t>
            </a:r>
            <a:r>
              <a:rPr lang="ru-RU" dirty="0"/>
              <a:t>, используемая совместно со </a:t>
            </a:r>
            <a:r>
              <a:rPr lang="en-US" dirty="0"/>
              <a:t>Swagger</a:t>
            </a:r>
            <a:r>
              <a:rPr lang="ru-RU" dirty="0"/>
              <a:t>, предоставляет удобный графический	 интерфейс для как визуализации сгенерированной документации, так и для создания различных запросов к сервису. </a:t>
            </a:r>
            <a:endParaRPr lang="en-US" dirty="0" smtClean="0"/>
          </a:p>
          <a:p>
            <a:r>
              <a:rPr lang="en-US" dirty="0" smtClean="0"/>
              <a:t>Swagger </a:t>
            </a:r>
            <a:r>
              <a:rPr lang="ru-RU" dirty="0"/>
              <a:t>использует аннотации для генерации документации.</a:t>
            </a:r>
          </a:p>
          <a:p>
            <a:pPr marL="0" indent="0">
              <a:buNone/>
            </a:pPr>
            <a:endParaRPr lang="ru-RU" dirty="0"/>
          </a:p>
        </p:txBody>
      </p:sp>
      <p:pic>
        <p:nvPicPr>
          <p:cNvPr id="2050" name="Picture 2" descr="https://asterisk-pbx.ru/wiki/_media/asterisk/ari/swaggerlogo3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2008" y="3084655"/>
            <a:ext cx="1932840" cy="1932841"/>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6113E31D-E2AB-40D1-8B51-AFA5AFEF393A}" type="slidenum">
              <a:rPr lang="en-US" smtClean="0"/>
              <a:t>36</a:t>
            </a:fld>
            <a:endParaRPr lang="en-US" dirty="0"/>
          </a:p>
        </p:txBody>
      </p:sp>
    </p:spTree>
    <p:extLst>
      <p:ext uri="{BB962C8B-B14F-4D97-AF65-F5344CB8AC3E}">
        <p14:creationId xmlns:p14="http://schemas.microsoft.com/office/powerpoint/2010/main" val="4065647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Среда разработки</a:t>
            </a:r>
            <a:endParaRPr lang="ru-RU" dirty="0"/>
          </a:p>
        </p:txBody>
      </p:sp>
      <p:sp>
        <p:nvSpPr>
          <p:cNvPr id="3" name="Объект 2"/>
          <p:cNvSpPr>
            <a:spLocks noGrp="1"/>
          </p:cNvSpPr>
          <p:nvPr>
            <p:ph idx="1"/>
          </p:nvPr>
        </p:nvSpPr>
        <p:spPr/>
        <p:txBody>
          <a:bodyPr/>
          <a:lstStyle/>
          <a:p>
            <a:r>
              <a:rPr lang="ru-RU" dirty="0"/>
              <a:t>Данное программное обеспечения включает в себя редактор текста, компилятор или интерпретатор (для интерпретируемых языков), средства автоматизации сборки и отладчик.</a:t>
            </a:r>
          </a:p>
          <a:p>
            <a:r>
              <a:rPr lang="ru-RU" dirty="0"/>
              <a:t>	Существует множество инструментов, не специализирующихся на каком-то конкретном языке программирования, например, </a:t>
            </a:r>
            <a:r>
              <a:rPr lang="en-US" dirty="0" err="1"/>
              <a:t>VSCode</a:t>
            </a:r>
            <a:r>
              <a:rPr lang="ru-RU" dirty="0"/>
              <a:t>. Такие средства удобны в проектах, содержащих код на различных языках. В нашем приложении с серверной стороны использован один язык – </a:t>
            </a:r>
            <a:r>
              <a:rPr lang="en-US" dirty="0"/>
              <a:t>Java</a:t>
            </a:r>
            <a:r>
              <a:rPr lang="ru-RU" dirty="0"/>
              <a:t>. Ввиду этого целесообразно использовать инструменты, специализирующиеся именно на этом языке.</a:t>
            </a:r>
          </a:p>
        </p:txBody>
      </p:sp>
      <p:sp>
        <p:nvSpPr>
          <p:cNvPr id="5" name="Номер слайда 4"/>
          <p:cNvSpPr>
            <a:spLocks noGrp="1"/>
          </p:cNvSpPr>
          <p:nvPr>
            <p:ph type="sldNum" sz="quarter" idx="12"/>
          </p:nvPr>
        </p:nvSpPr>
        <p:spPr/>
        <p:txBody>
          <a:bodyPr/>
          <a:lstStyle/>
          <a:p>
            <a:fld id="{6113E31D-E2AB-40D1-8B51-AFA5AFEF393A}" type="slidenum">
              <a:rPr lang="en-US" smtClean="0"/>
              <a:t>37</a:t>
            </a:fld>
            <a:endParaRPr lang="en-US" dirty="0"/>
          </a:p>
        </p:txBody>
      </p:sp>
    </p:spTree>
    <p:extLst>
      <p:ext uri="{BB962C8B-B14F-4D97-AF65-F5344CB8AC3E}">
        <p14:creationId xmlns:p14="http://schemas.microsoft.com/office/powerpoint/2010/main" val="2988142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Среда разработки</a:t>
            </a:r>
          </a:p>
        </p:txBody>
      </p:sp>
      <p:sp>
        <p:nvSpPr>
          <p:cNvPr id="3" name="Объект 2"/>
          <p:cNvSpPr>
            <a:spLocks noGrp="1"/>
          </p:cNvSpPr>
          <p:nvPr>
            <p:ph idx="1"/>
          </p:nvPr>
        </p:nvSpPr>
        <p:spPr>
          <a:xfrm>
            <a:off x="1097280" y="1845734"/>
            <a:ext cx="6510883" cy="4023360"/>
          </a:xfrm>
        </p:spPr>
        <p:txBody>
          <a:bodyPr>
            <a:normAutofit lnSpcReduction="10000"/>
          </a:bodyPr>
          <a:lstStyle/>
          <a:p>
            <a:r>
              <a:rPr lang="ru-RU" dirty="0"/>
              <a:t>Рассмотрим две самых популярных среды разработки на языке </a:t>
            </a:r>
            <a:r>
              <a:rPr lang="en-US" dirty="0" smtClean="0"/>
              <a:t>Java</a:t>
            </a:r>
            <a:r>
              <a:rPr lang="ru-RU" dirty="0" smtClean="0"/>
              <a:t>:</a:t>
            </a:r>
          </a:p>
          <a:p>
            <a:pPr lvl="1"/>
            <a:r>
              <a:rPr lang="ru-RU" sz="2000" dirty="0" err="1" smtClean="0"/>
              <a:t>IntelliJ</a:t>
            </a:r>
            <a:r>
              <a:rPr lang="ru-RU" sz="2000" dirty="0" smtClean="0"/>
              <a:t> </a:t>
            </a:r>
            <a:r>
              <a:rPr lang="ru-RU" sz="2000" dirty="0"/>
              <a:t>IDEA предлагает поддержку ряда языков, включая </a:t>
            </a:r>
            <a:r>
              <a:rPr lang="ru-RU" sz="2000" dirty="0" err="1"/>
              <a:t>Java</a:t>
            </a:r>
            <a:r>
              <a:rPr lang="ru-RU" sz="2000" dirty="0"/>
              <a:t>, </a:t>
            </a:r>
            <a:r>
              <a:rPr lang="ru-RU" sz="2000" dirty="0" err="1"/>
              <a:t>Kotlin</a:t>
            </a:r>
            <a:r>
              <a:rPr lang="ru-RU" sz="2000" dirty="0"/>
              <a:t>, </a:t>
            </a:r>
            <a:r>
              <a:rPr lang="ru-RU" sz="2000" dirty="0" err="1"/>
              <a:t>Groovy</a:t>
            </a:r>
            <a:r>
              <a:rPr lang="ru-RU" sz="2000" dirty="0"/>
              <a:t>, </a:t>
            </a:r>
            <a:r>
              <a:rPr lang="ru-RU" sz="2000" dirty="0" err="1"/>
              <a:t>Clojure</a:t>
            </a:r>
            <a:r>
              <a:rPr lang="ru-RU" sz="2000" dirty="0"/>
              <a:t>, </a:t>
            </a:r>
            <a:r>
              <a:rPr lang="ru-RU" sz="2000" dirty="0" err="1"/>
              <a:t>Scala</a:t>
            </a:r>
            <a:r>
              <a:rPr lang="ru-RU" sz="2000" dirty="0"/>
              <a:t> и других. Включает в себя такие функции, как расширенное прогнозирование, анализ кода и интеллектуальное завершение кода, а также набор подключаемых модулей и расширений для настройки </a:t>
            </a:r>
            <a:r>
              <a:rPr lang="ru-RU" sz="2000" dirty="0" smtClean="0"/>
              <a:t>IDE</a:t>
            </a:r>
          </a:p>
          <a:p>
            <a:pPr lvl="1"/>
            <a:r>
              <a:rPr lang="ru-RU" sz="2000" dirty="0" smtClean="0"/>
              <a:t>Универсальное решение </a:t>
            </a:r>
            <a:r>
              <a:rPr lang="ru-RU" sz="2000" dirty="0" err="1"/>
              <a:t>Eclipse</a:t>
            </a:r>
            <a:r>
              <a:rPr lang="ru-RU" sz="2000" dirty="0"/>
              <a:t> было разработано для удовлетворения потребностей сложных корпоративных проектов и разработки приложений для встроенных систем. Помимо </a:t>
            </a:r>
            <a:r>
              <a:rPr lang="ru-RU" sz="2000" dirty="0" err="1"/>
              <a:t>Java</a:t>
            </a:r>
            <a:r>
              <a:rPr lang="ru-RU" sz="2000" dirty="0"/>
              <a:t>, он предлагает поддержку различных языков </a:t>
            </a:r>
            <a:r>
              <a:rPr lang="ru-RU" sz="2000" dirty="0" smtClean="0"/>
              <a:t>программирования. Имеет множество </a:t>
            </a:r>
            <a:r>
              <a:rPr lang="ru-RU" sz="2000" dirty="0"/>
              <a:t>подключаемых модулей, </a:t>
            </a:r>
            <a:r>
              <a:rPr lang="ru-RU" sz="2000" dirty="0" smtClean="0"/>
              <a:t>подробную документацию </a:t>
            </a:r>
            <a:r>
              <a:rPr lang="ru-RU" sz="2000" dirty="0"/>
              <a:t>и </a:t>
            </a:r>
            <a:r>
              <a:rPr lang="ru-RU" sz="2000" dirty="0" smtClean="0"/>
              <a:t>большому сообщество разработчиков. </a:t>
            </a:r>
            <a:endParaRPr lang="ru-RU" sz="2000" dirty="0"/>
          </a:p>
          <a:p>
            <a:pPr marL="0" indent="0">
              <a:buNone/>
            </a:pPr>
            <a:endParaRPr lang="ru-RU" dirty="0"/>
          </a:p>
        </p:txBody>
      </p:sp>
      <p:pic>
        <p:nvPicPr>
          <p:cNvPr id="3076" name="Picture 4" descr="https://upload.wikimedia.org/wikipedia/commons/thumb/9/9c/IntelliJ_IDEA_Icon.svg/1200px-IntelliJ_IDEA_Icon.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20839" y="1845734"/>
            <a:ext cx="2034841" cy="20348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ianskerrett.files.wordpress.com/2013/12/eclipsefinalver2_76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92071" y="3988949"/>
            <a:ext cx="2492375" cy="1811957"/>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6113E31D-E2AB-40D1-8B51-AFA5AFEF393A}" type="slidenum">
              <a:rPr lang="en-US" smtClean="0"/>
              <a:t>38</a:t>
            </a:fld>
            <a:endParaRPr lang="en-US" dirty="0"/>
          </a:p>
        </p:txBody>
      </p:sp>
    </p:spTree>
    <p:extLst>
      <p:ext uri="{BB962C8B-B14F-4D97-AF65-F5344CB8AC3E}">
        <p14:creationId xmlns:p14="http://schemas.microsoft.com/office/powerpoint/2010/main" val="48720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Графический интерфейс для работы с системой управления базами данных</a:t>
            </a:r>
          </a:p>
        </p:txBody>
      </p:sp>
      <p:sp>
        <p:nvSpPr>
          <p:cNvPr id="3" name="Объект 2"/>
          <p:cNvSpPr>
            <a:spLocks noGrp="1"/>
          </p:cNvSpPr>
          <p:nvPr>
            <p:ph idx="1"/>
          </p:nvPr>
        </p:nvSpPr>
        <p:spPr>
          <a:xfrm>
            <a:off x="1097280" y="1845733"/>
            <a:ext cx="4149423" cy="4377513"/>
          </a:xfrm>
        </p:spPr>
        <p:txBody>
          <a:bodyPr>
            <a:normAutofit fontScale="92500" lnSpcReduction="10000"/>
          </a:bodyPr>
          <a:lstStyle/>
          <a:p>
            <a:r>
              <a:rPr lang="ru-RU" dirty="0"/>
              <a:t>Так как в качестве базы данных для нашего проекта была выбрана </a:t>
            </a:r>
            <a:r>
              <a:rPr lang="en-US" dirty="0"/>
              <a:t>MongoDB</a:t>
            </a:r>
            <a:r>
              <a:rPr lang="ru-RU" dirty="0"/>
              <a:t>, то стоит рассмотреть официальное программное обеспечение, разработанное создателями выбранной СУБД, а именно </a:t>
            </a:r>
            <a:r>
              <a:rPr lang="en-US" dirty="0"/>
              <a:t>Mongo</a:t>
            </a:r>
            <a:r>
              <a:rPr lang="ru-RU" dirty="0"/>
              <a:t>DB </a:t>
            </a:r>
            <a:r>
              <a:rPr lang="ru-RU" dirty="0" err="1"/>
              <a:t>Compass</a:t>
            </a:r>
            <a:r>
              <a:rPr lang="ru-RU" dirty="0"/>
              <a:t>. Этот инструмент позволяет просматривать базы данных, коллекции и отдельные документы, интерактивно создавать запросы, управлять существующими документами и создавать конвейеры агрегации. При работе над проектом данное программное обеспечение используется для отладки работы с базой данных и заполнением её тестовой информацией.</a:t>
            </a:r>
          </a:p>
          <a:p>
            <a:pPr marL="0" indent="0">
              <a:buNone/>
            </a:pPr>
            <a:endParaRPr lang="ru-RU" dirty="0"/>
          </a:p>
        </p:txBody>
      </p:sp>
      <p:pic>
        <p:nvPicPr>
          <p:cNvPr id="6146" name="Picture 2" descr="https://myeditor.ru/wp-content/uploads/8/d/2/8d235129927d0e3d41079033fc232f16.png"/>
          <p:cNvPicPr>
            <a:picLocks noChangeAspect="1" noChangeArrowheads="1"/>
          </p:cNvPicPr>
          <p:nvPr/>
        </p:nvPicPr>
        <p:blipFill rotWithShape="1">
          <a:blip r:embed="rId2">
            <a:extLst>
              <a:ext uri="{28A0092B-C50C-407E-A947-70E740481C1C}">
                <a14:useLocalDpi xmlns:a14="http://schemas.microsoft.com/office/drawing/2010/main" val="0"/>
              </a:ext>
            </a:extLst>
          </a:blip>
          <a:srcRect l="140" t="6466" r="581" b="10381"/>
          <a:stretch/>
        </p:blipFill>
        <p:spPr bwMode="auto">
          <a:xfrm>
            <a:off x="5200501" y="2112884"/>
            <a:ext cx="6775476" cy="3693112"/>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6113E31D-E2AB-40D1-8B51-AFA5AFEF393A}" type="slidenum">
              <a:rPr lang="en-US" smtClean="0"/>
              <a:t>39</a:t>
            </a:fld>
            <a:endParaRPr lang="en-US" dirty="0"/>
          </a:p>
        </p:txBody>
      </p:sp>
    </p:spTree>
    <p:extLst>
      <p:ext uri="{BB962C8B-B14F-4D97-AF65-F5344CB8AC3E}">
        <p14:creationId xmlns:p14="http://schemas.microsoft.com/office/powerpoint/2010/main" val="41300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343EE68-F5EC-BD76-9E8B-E22CB74E1137}"/>
              </a:ext>
            </a:extLst>
          </p:cNvPr>
          <p:cNvSpPr>
            <a:spLocks noGrp="1"/>
          </p:cNvSpPr>
          <p:nvPr>
            <p:ph type="title"/>
          </p:nvPr>
        </p:nvSpPr>
        <p:spPr/>
        <p:txBody>
          <a:bodyPr/>
          <a:lstStyle/>
          <a:p>
            <a:pPr algn="ctr"/>
            <a:r>
              <a:rPr lang="ru-RU" dirty="0" smtClean="0">
                <a:cs typeface="Calibri Light"/>
              </a:rPr>
              <a:t>Необходимость создания </a:t>
            </a:r>
            <a:r>
              <a:rPr lang="ru-RU" dirty="0" err="1" smtClean="0">
                <a:cs typeface="Calibri Light"/>
              </a:rPr>
              <a:t>бекенда</a:t>
            </a:r>
            <a:endParaRPr lang="ru-RU" dirty="0">
              <a:cs typeface="Calibri Light"/>
            </a:endParaRPr>
          </a:p>
        </p:txBody>
      </p:sp>
      <p:sp>
        <p:nvSpPr>
          <p:cNvPr id="3" name="Объект 2">
            <a:extLst>
              <a:ext uri="{FF2B5EF4-FFF2-40B4-BE49-F238E27FC236}">
                <a16:creationId xmlns="" xmlns:a16="http://schemas.microsoft.com/office/drawing/2014/main" id="{6A19D352-4012-0F58-3C3B-660A50DD9556}"/>
              </a:ext>
            </a:extLst>
          </p:cNvPr>
          <p:cNvSpPr>
            <a:spLocks noGrp="1"/>
          </p:cNvSpPr>
          <p:nvPr>
            <p:ph idx="1"/>
          </p:nvPr>
        </p:nvSpPr>
        <p:spPr/>
        <p:txBody>
          <a:bodyPr vert="horz" lIns="0" tIns="45720" rIns="0" bIns="45720" rtlCol="0" anchor="t">
            <a:normAutofit/>
          </a:bodyPr>
          <a:lstStyle/>
          <a:p>
            <a:r>
              <a:rPr lang="ru-RU" dirty="0">
                <a:ea typeface="+mn-lt"/>
                <a:cs typeface="+mn-lt"/>
              </a:rPr>
              <a:t>Практически каждое приложение в современном мире использует сервера для различных целей. Бэкенд определяет логику хранения и обработки данных, важных для конкретного бизнеса, осуществляет рендер веб страниц и многое другое. Наш проект по созданию приложения для тренировки ходьбы для людей, страдающих заболеваниями нижних конечностей не исключение. </a:t>
            </a:r>
            <a:r>
              <a:rPr lang="ru-RU" dirty="0" err="1">
                <a:ea typeface="+mn-lt"/>
                <a:cs typeface="+mn-lt"/>
              </a:rPr>
              <a:t>Фронтенд</a:t>
            </a:r>
            <a:r>
              <a:rPr lang="ru-RU" dirty="0">
                <a:ea typeface="+mn-lt"/>
                <a:cs typeface="+mn-lt"/>
              </a:rPr>
              <a:t> и мобильное приложение не могут обмениваться информацией сами по себе – удалённый сервер служит необходимой прослойкой для работы с данными, полученными от пользователей и визуализируемыми на страницах </a:t>
            </a:r>
            <a:r>
              <a:rPr lang="ru-RU" dirty="0" err="1">
                <a:ea typeface="+mn-lt"/>
                <a:cs typeface="+mn-lt"/>
              </a:rPr>
              <a:t>фронтенда</a:t>
            </a:r>
            <a:r>
              <a:rPr lang="ru-RU" dirty="0">
                <a:ea typeface="+mn-lt"/>
                <a:cs typeface="+mn-lt"/>
              </a:rPr>
              <a:t>.</a:t>
            </a:r>
            <a:endParaRPr lang="ru-RU" dirty="0">
              <a:cs typeface="Calibri" panose="020F0502020204030204"/>
            </a:endParaRPr>
          </a:p>
        </p:txBody>
      </p:sp>
      <p:sp>
        <p:nvSpPr>
          <p:cNvPr id="5" name="Номер слайда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194927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Инструменты тестирования </a:t>
            </a:r>
            <a:r>
              <a:rPr lang="en-US" dirty="0" smtClean="0"/>
              <a:t>API</a:t>
            </a:r>
            <a:endParaRPr lang="ru-RU" dirty="0"/>
          </a:p>
        </p:txBody>
      </p:sp>
      <p:sp>
        <p:nvSpPr>
          <p:cNvPr id="3" name="Объект 2"/>
          <p:cNvSpPr>
            <a:spLocks noGrp="1"/>
          </p:cNvSpPr>
          <p:nvPr>
            <p:ph idx="1"/>
          </p:nvPr>
        </p:nvSpPr>
        <p:spPr>
          <a:xfrm>
            <a:off x="1097280" y="1845733"/>
            <a:ext cx="8147204" cy="4466289"/>
          </a:xfrm>
        </p:spPr>
        <p:txBody>
          <a:bodyPr>
            <a:normAutofit/>
          </a:bodyPr>
          <a:lstStyle/>
          <a:p>
            <a:r>
              <a:rPr lang="ru-RU" dirty="0"/>
              <a:t>При разработке </a:t>
            </a:r>
            <a:r>
              <a:rPr lang="en-US" dirty="0"/>
              <a:t>API</a:t>
            </a:r>
            <a:r>
              <a:rPr lang="ru-RU" dirty="0"/>
              <a:t> необходимо иметь возможность отправлять </a:t>
            </a:r>
            <a:r>
              <a:rPr lang="en-US" dirty="0"/>
              <a:t>HTTP</a:t>
            </a:r>
            <a:r>
              <a:rPr lang="ru-RU" dirty="0"/>
              <a:t> запросы на разрабатываемый сервер. </a:t>
            </a:r>
            <a:r>
              <a:rPr lang="ru-RU" dirty="0" smtClean="0"/>
              <a:t>Рассмотрим инструмент для создания и отправки таких запросов - </a:t>
            </a:r>
            <a:r>
              <a:rPr lang="en-US" dirty="0"/>
              <a:t>Postman</a:t>
            </a:r>
            <a:r>
              <a:rPr lang="ru-RU" dirty="0"/>
              <a:t>. Подробнее о его преимуществах:</a:t>
            </a:r>
          </a:p>
          <a:p>
            <a:pPr lvl="1">
              <a:buFont typeface="Arial" panose="020B0604020202020204" pitchFamily="34" charset="0"/>
              <a:buChar char="•"/>
            </a:pPr>
            <a:r>
              <a:rPr lang="ru-RU" sz="2000" dirty="0"/>
              <a:t>Бесплатный</a:t>
            </a:r>
          </a:p>
          <a:p>
            <a:pPr lvl="1">
              <a:buFont typeface="Arial" panose="020B0604020202020204" pitchFamily="34" charset="0"/>
              <a:buChar char="•"/>
            </a:pPr>
            <a:r>
              <a:rPr lang="ru-RU" sz="2000" dirty="0"/>
              <a:t>Интуитивно понятный и простой в использовании</a:t>
            </a:r>
          </a:p>
          <a:p>
            <a:pPr lvl="1">
              <a:buFont typeface="Arial" panose="020B0604020202020204" pitchFamily="34" charset="0"/>
              <a:buChar char="•"/>
            </a:pPr>
            <a:r>
              <a:rPr lang="ru-RU" sz="2000" dirty="0"/>
              <a:t>Поддерживает разные виды </a:t>
            </a:r>
            <a:r>
              <a:rPr lang="en-US" sz="2000" dirty="0"/>
              <a:t>API</a:t>
            </a:r>
            <a:r>
              <a:rPr lang="ru-RU" sz="2000" dirty="0"/>
              <a:t> (</a:t>
            </a:r>
            <a:r>
              <a:rPr lang="en-US" sz="2000" dirty="0"/>
              <a:t>REST</a:t>
            </a:r>
            <a:r>
              <a:rPr lang="ru-RU" sz="2000" dirty="0"/>
              <a:t>, </a:t>
            </a:r>
            <a:r>
              <a:rPr lang="en-US" sz="2000" dirty="0"/>
              <a:t>SOAP</a:t>
            </a:r>
            <a:r>
              <a:rPr lang="ru-RU" sz="2000" dirty="0"/>
              <a:t>, </a:t>
            </a:r>
            <a:r>
              <a:rPr lang="en-US" sz="2000" dirty="0" err="1"/>
              <a:t>GraphQL</a:t>
            </a:r>
            <a:r>
              <a:rPr lang="ru-RU" sz="2000" dirty="0"/>
              <a:t>)</a:t>
            </a:r>
          </a:p>
          <a:p>
            <a:pPr lvl="1">
              <a:buFont typeface="Arial" panose="020B0604020202020204" pitchFamily="34" charset="0"/>
              <a:buChar char="•"/>
            </a:pPr>
            <a:r>
              <a:rPr lang="ru-RU" sz="2000" dirty="0"/>
              <a:t>Простая интеграция</a:t>
            </a:r>
          </a:p>
          <a:p>
            <a:pPr lvl="1">
              <a:buFont typeface="Arial" panose="020B0604020202020204" pitchFamily="34" charset="0"/>
              <a:buChar char="•"/>
            </a:pPr>
            <a:r>
              <a:rPr lang="ru-RU" sz="2000" dirty="0"/>
              <a:t>Поддержка ручного и автоматического тестирования</a:t>
            </a:r>
          </a:p>
          <a:p>
            <a:pPr lvl="1">
              <a:buFont typeface="Arial" panose="020B0604020202020204" pitchFamily="34" charset="0"/>
              <a:buChar char="•"/>
            </a:pPr>
            <a:r>
              <a:rPr lang="ru-RU" sz="2000" dirty="0"/>
              <a:t>Позволяет сохранять созданные запросы</a:t>
            </a:r>
          </a:p>
          <a:p>
            <a:pPr lvl="1">
              <a:buFont typeface="Arial" panose="020B0604020202020204" pitchFamily="34" charset="0"/>
              <a:buChar char="•"/>
            </a:pPr>
            <a:r>
              <a:rPr lang="ru-RU" sz="2000" dirty="0"/>
              <a:t>Позволяет гибко настраивать параметры </a:t>
            </a:r>
            <a:r>
              <a:rPr lang="ru-RU" sz="2000" dirty="0" smtClean="0"/>
              <a:t>запросов</a:t>
            </a:r>
            <a:endParaRPr lang="ru-RU" sz="2000" dirty="0"/>
          </a:p>
        </p:txBody>
      </p:sp>
      <p:pic>
        <p:nvPicPr>
          <p:cNvPr id="7180" name="Picture 12" descr="https://www.testautomatisierung.org/wp-content/uploads/postman-1536x93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623" r="18041"/>
          <a:stretch/>
        </p:blipFill>
        <p:spPr bwMode="auto">
          <a:xfrm>
            <a:off x="8814415" y="2966551"/>
            <a:ext cx="2341265" cy="2224651"/>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6113E31D-E2AB-40D1-8B51-AFA5AFEF393A}" type="slidenum">
              <a:rPr lang="en-US" smtClean="0"/>
              <a:t>40</a:t>
            </a:fld>
            <a:endParaRPr lang="en-US" dirty="0"/>
          </a:p>
        </p:txBody>
      </p:sp>
    </p:spTree>
    <p:extLst>
      <p:ext uri="{BB962C8B-B14F-4D97-AF65-F5344CB8AC3E}">
        <p14:creationId xmlns:p14="http://schemas.microsoft.com/office/powerpoint/2010/main" val="93599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DCB3BB7-D5FA-7361-1817-1ACBB49B814F}"/>
              </a:ext>
            </a:extLst>
          </p:cNvPr>
          <p:cNvSpPr>
            <a:spLocks noGrp="1"/>
          </p:cNvSpPr>
          <p:nvPr>
            <p:ph type="title"/>
          </p:nvPr>
        </p:nvSpPr>
        <p:spPr/>
        <p:txBody>
          <a:bodyPr/>
          <a:lstStyle/>
          <a:p>
            <a:pPr algn="ctr"/>
            <a:r>
              <a:rPr lang="ru-RU" dirty="0">
                <a:cs typeface="Calibri Light"/>
              </a:rPr>
              <a:t>Язык программирования</a:t>
            </a:r>
          </a:p>
        </p:txBody>
      </p:sp>
      <p:sp>
        <p:nvSpPr>
          <p:cNvPr id="3" name="Объект 2">
            <a:extLst>
              <a:ext uri="{FF2B5EF4-FFF2-40B4-BE49-F238E27FC236}">
                <a16:creationId xmlns="" xmlns:a16="http://schemas.microsoft.com/office/drawing/2014/main" id="{2C0499C7-C478-9EBC-D16A-4FA48DB9C478}"/>
              </a:ext>
            </a:extLst>
          </p:cNvPr>
          <p:cNvSpPr>
            <a:spLocks noGrp="1"/>
          </p:cNvSpPr>
          <p:nvPr>
            <p:ph idx="1"/>
          </p:nvPr>
        </p:nvSpPr>
        <p:spPr/>
        <p:txBody>
          <a:bodyPr vert="horz" lIns="0" tIns="45720" rIns="0" bIns="45720" rtlCol="0" anchor="t">
            <a:normAutofit/>
          </a:bodyPr>
          <a:lstStyle/>
          <a:p>
            <a:pPr marL="200660" lvl="1" indent="0">
              <a:buNone/>
            </a:pPr>
            <a:r>
              <a:rPr lang="ru-RU" dirty="0">
                <a:cs typeface="Calibri"/>
              </a:rPr>
              <a:t>Рассмотрим три популярных языка программирования, на которых можно реализовать поставленную задачу.</a:t>
            </a:r>
          </a:p>
          <a:p>
            <a:pPr marL="200660" lvl="1" indent="0">
              <a:buNone/>
            </a:pPr>
            <a:r>
              <a:rPr lang="ru-RU" dirty="0">
                <a:cs typeface="Calibri"/>
              </a:rPr>
              <a:t>Стоит заранее сказать, что выбор пал на язык Java.</a:t>
            </a:r>
          </a:p>
          <a:p>
            <a:pPr marL="200660" lvl="1" indent="0">
              <a:buNone/>
            </a:pPr>
            <a:r>
              <a:rPr lang="ru-RU" dirty="0">
                <a:cs typeface="Calibri"/>
              </a:rPr>
              <a:t>Рассматриваемые языки:</a:t>
            </a:r>
          </a:p>
          <a:p>
            <a:pPr marL="200660" lvl="1" indent="0">
              <a:buNone/>
            </a:pPr>
            <a:endParaRPr lang="ru-RU" dirty="0">
              <a:cs typeface="Calibri"/>
            </a:endParaRPr>
          </a:p>
          <a:p>
            <a:pPr marL="200660" lvl="1" indent="0">
              <a:buNone/>
            </a:pPr>
            <a:endParaRPr lang="ru-RU" dirty="0">
              <a:cs typeface="Calibri"/>
            </a:endParaRPr>
          </a:p>
        </p:txBody>
      </p:sp>
      <p:pic>
        <p:nvPicPr>
          <p:cNvPr id="4" name="Рисунок 4">
            <a:extLst>
              <a:ext uri="{FF2B5EF4-FFF2-40B4-BE49-F238E27FC236}">
                <a16:creationId xmlns="" xmlns:a16="http://schemas.microsoft.com/office/drawing/2014/main" id="{27CA5E75-1063-00C8-CFCB-CB4D93F948B1}"/>
              </a:ext>
            </a:extLst>
          </p:cNvPr>
          <p:cNvPicPr>
            <a:picLocks noChangeAspect="1"/>
          </p:cNvPicPr>
          <p:nvPr/>
        </p:nvPicPr>
        <p:blipFill rotWithShape="1">
          <a:blip r:embed="rId2"/>
          <a:srcRect l="1111" t="4188" r="1481" b="7853"/>
          <a:stretch/>
        </p:blipFill>
        <p:spPr>
          <a:xfrm>
            <a:off x="1538531" y="3346861"/>
            <a:ext cx="2672084" cy="1705899"/>
          </a:xfrm>
          <a:prstGeom prst="rect">
            <a:avLst/>
          </a:prstGeom>
        </p:spPr>
      </p:pic>
      <p:pic>
        <p:nvPicPr>
          <p:cNvPr id="6" name="Рисунок 6" descr="Изображение выглядит как текст, векторная графика&#10;&#10;Автоматически созданное описание">
            <a:extLst>
              <a:ext uri="{FF2B5EF4-FFF2-40B4-BE49-F238E27FC236}">
                <a16:creationId xmlns="" xmlns:a16="http://schemas.microsoft.com/office/drawing/2014/main" id="{D1716E0D-6D3F-7731-573E-B1F7A487B413}"/>
              </a:ext>
            </a:extLst>
          </p:cNvPr>
          <p:cNvPicPr>
            <a:picLocks noChangeAspect="1"/>
          </p:cNvPicPr>
          <p:nvPr/>
        </p:nvPicPr>
        <p:blipFill>
          <a:blip r:embed="rId3"/>
          <a:stretch>
            <a:fillRect/>
          </a:stretch>
        </p:blipFill>
        <p:spPr>
          <a:xfrm>
            <a:off x="4754880" y="3738880"/>
            <a:ext cx="2743200" cy="1087120"/>
          </a:xfrm>
          <a:prstGeom prst="rect">
            <a:avLst/>
          </a:prstGeom>
        </p:spPr>
      </p:pic>
      <p:pic>
        <p:nvPicPr>
          <p:cNvPr id="7" name="Рисунок 7">
            <a:extLst>
              <a:ext uri="{FF2B5EF4-FFF2-40B4-BE49-F238E27FC236}">
                <a16:creationId xmlns="" xmlns:a16="http://schemas.microsoft.com/office/drawing/2014/main" id="{FB86D7D4-89E0-99C7-7F52-E7E133D6AE69}"/>
              </a:ext>
            </a:extLst>
          </p:cNvPr>
          <p:cNvPicPr>
            <a:picLocks noChangeAspect="1"/>
          </p:cNvPicPr>
          <p:nvPr/>
        </p:nvPicPr>
        <p:blipFill>
          <a:blip r:embed="rId4"/>
          <a:stretch>
            <a:fillRect/>
          </a:stretch>
        </p:blipFill>
        <p:spPr>
          <a:xfrm>
            <a:off x="7955280" y="3758616"/>
            <a:ext cx="2743200" cy="1189888"/>
          </a:xfrm>
          <a:prstGeom prst="rect">
            <a:avLst/>
          </a:prstGeom>
        </p:spPr>
      </p:pic>
      <p:sp>
        <p:nvSpPr>
          <p:cNvPr id="8" name="Номер слайда 7"/>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134849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F868D68-D86E-727C-96D5-C5A12C5301AD}"/>
              </a:ext>
            </a:extLst>
          </p:cNvPr>
          <p:cNvSpPr>
            <a:spLocks noGrp="1"/>
          </p:cNvSpPr>
          <p:nvPr>
            <p:ph type="title"/>
          </p:nvPr>
        </p:nvSpPr>
        <p:spPr/>
        <p:txBody>
          <a:bodyPr/>
          <a:lstStyle/>
          <a:p>
            <a:pPr algn="ctr"/>
            <a:r>
              <a:rPr lang="ru-RU" dirty="0">
                <a:cs typeface="Calibri Light"/>
              </a:rPr>
              <a:t>Java</a:t>
            </a:r>
          </a:p>
        </p:txBody>
      </p:sp>
      <p:sp>
        <p:nvSpPr>
          <p:cNvPr id="3" name="Объект 2">
            <a:extLst>
              <a:ext uri="{FF2B5EF4-FFF2-40B4-BE49-F238E27FC236}">
                <a16:creationId xmlns="" xmlns:a16="http://schemas.microsoft.com/office/drawing/2014/main" id="{4FAF6F76-0336-D32B-E61D-A4E9E8DCE534}"/>
              </a:ext>
            </a:extLst>
          </p:cNvPr>
          <p:cNvSpPr>
            <a:spLocks noGrp="1"/>
          </p:cNvSpPr>
          <p:nvPr>
            <p:ph idx="1"/>
          </p:nvPr>
        </p:nvSpPr>
        <p:spPr>
          <a:xfrm>
            <a:off x="1097280" y="1845734"/>
            <a:ext cx="7223760" cy="4023360"/>
          </a:xfrm>
        </p:spPr>
        <p:txBody>
          <a:bodyPr vert="horz" lIns="0" tIns="45720" rIns="0" bIns="45720" rtlCol="0" anchor="t">
            <a:normAutofit/>
          </a:bodyPr>
          <a:lstStyle/>
          <a:p>
            <a:r>
              <a:rPr lang="en-US" dirty="0">
                <a:ea typeface="+mn-lt"/>
                <a:cs typeface="+mn-lt"/>
              </a:rPr>
              <a:t>Java</a:t>
            </a:r>
            <a:r>
              <a:rPr lang="ru-RU" dirty="0">
                <a:ea typeface="+mn-lt"/>
                <a:cs typeface="+mn-lt"/>
              </a:rPr>
              <a:t> – строго типизированный объектно-ориентированный язык программирования общего назначения, разработанный компанией Sun Microsystems (в последующем приобретённой компанией Oracle).</a:t>
            </a:r>
            <a:endParaRPr lang="ru-RU" dirty="0">
              <a:cs typeface="Calibri" panose="020F0502020204030204"/>
            </a:endParaRPr>
          </a:p>
          <a:p>
            <a:r>
              <a:rPr lang="ru-RU" dirty="0">
                <a:ea typeface="+mn-lt"/>
                <a:cs typeface="+mn-lt"/>
              </a:rPr>
              <a:t>Особенность языка </a:t>
            </a:r>
            <a:r>
              <a:rPr lang="en-US" dirty="0">
                <a:ea typeface="+mn-lt"/>
                <a:cs typeface="+mn-lt"/>
              </a:rPr>
              <a:t>Java</a:t>
            </a:r>
            <a:r>
              <a:rPr lang="ru-RU" dirty="0">
                <a:ea typeface="+mn-lt"/>
                <a:cs typeface="+mn-lt"/>
              </a:rPr>
              <a:t> – использование </a:t>
            </a:r>
            <a:r>
              <a:rPr lang="en-US" dirty="0">
                <a:ea typeface="+mn-lt"/>
                <a:cs typeface="+mn-lt"/>
              </a:rPr>
              <a:t>Java</a:t>
            </a:r>
            <a:r>
              <a:rPr lang="ru-RU" dirty="0">
                <a:ea typeface="+mn-lt"/>
                <a:cs typeface="+mn-lt"/>
              </a:rPr>
              <a:t>-машины (или, сокращённо, </a:t>
            </a:r>
            <a:r>
              <a:rPr lang="en-US" dirty="0">
                <a:ea typeface="+mn-lt"/>
                <a:cs typeface="+mn-lt"/>
              </a:rPr>
              <a:t>JVM</a:t>
            </a:r>
            <a:r>
              <a:rPr lang="ru-RU" dirty="0">
                <a:ea typeface="+mn-lt"/>
                <a:cs typeface="+mn-lt"/>
              </a:rPr>
              <a:t>), которая транслирует </a:t>
            </a:r>
            <a:r>
              <a:rPr lang="en-US" dirty="0">
                <a:ea typeface="+mn-lt"/>
                <a:cs typeface="+mn-lt"/>
              </a:rPr>
              <a:t>java</a:t>
            </a:r>
            <a:r>
              <a:rPr lang="ru-RU" dirty="0">
                <a:ea typeface="+mn-lt"/>
                <a:cs typeface="+mn-lt"/>
              </a:rPr>
              <a:t>-код в специальный байт-код, что позволяет запускать приложение на любой компьютерной архитектуре, поддерживающая </a:t>
            </a:r>
            <a:r>
              <a:rPr lang="en-US" dirty="0">
                <a:ea typeface="+mn-lt"/>
                <a:cs typeface="+mn-lt"/>
              </a:rPr>
              <a:t>JVM</a:t>
            </a:r>
            <a:r>
              <a:rPr lang="ru-RU" dirty="0">
                <a:ea typeface="+mn-lt"/>
                <a:cs typeface="+mn-lt"/>
              </a:rPr>
              <a:t>.</a:t>
            </a:r>
            <a:endParaRPr lang="ru-RU" dirty="0"/>
          </a:p>
          <a:p>
            <a:r>
              <a:rPr lang="en-US" dirty="0">
                <a:ea typeface="+mn-lt"/>
                <a:cs typeface="+mn-lt"/>
              </a:rPr>
              <a:t>Java</a:t>
            </a:r>
            <a:r>
              <a:rPr lang="ru-RU" dirty="0">
                <a:ea typeface="+mn-lt"/>
                <a:cs typeface="+mn-lt"/>
              </a:rPr>
              <a:t> используется для создания: мобильных приложений, веб приложений, видеоигр, приложений для работы с базами данных и прочее.</a:t>
            </a:r>
            <a:endParaRPr lang="ru-RU" dirty="0"/>
          </a:p>
          <a:p>
            <a:endParaRPr lang="ru-RU" dirty="0">
              <a:cs typeface="Calibri"/>
            </a:endParaRPr>
          </a:p>
        </p:txBody>
      </p:sp>
      <p:pic>
        <p:nvPicPr>
          <p:cNvPr id="5" name="Рисунок 4">
            <a:extLst>
              <a:ext uri="{FF2B5EF4-FFF2-40B4-BE49-F238E27FC236}">
                <a16:creationId xmlns="" xmlns:a16="http://schemas.microsoft.com/office/drawing/2014/main" id="{73DA736F-E0E5-A748-EC21-4E96417F6F91}"/>
              </a:ext>
            </a:extLst>
          </p:cNvPr>
          <p:cNvPicPr>
            <a:picLocks noChangeAspect="1"/>
          </p:cNvPicPr>
          <p:nvPr/>
        </p:nvPicPr>
        <p:blipFill rotWithShape="1">
          <a:blip r:embed="rId3"/>
          <a:srcRect l="1111" t="4188" r="55926" b="7853"/>
          <a:stretch/>
        </p:blipFill>
        <p:spPr>
          <a:xfrm>
            <a:off x="9209331" y="2076861"/>
            <a:ext cx="1869437" cy="2701565"/>
          </a:xfrm>
          <a:prstGeom prst="rect">
            <a:avLst/>
          </a:prstGeom>
        </p:spPr>
      </p:pic>
      <p:sp>
        <p:nvSpPr>
          <p:cNvPr id="6" name="Номер слайда 5"/>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1881823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0A454BF-BFC6-4D5C-75D6-085E876D2A3E}"/>
              </a:ext>
            </a:extLst>
          </p:cNvPr>
          <p:cNvSpPr>
            <a:spLocks noGrp="1"/>
          </p:cNvSpPr>
          <p:nvPr>
            <p:ph type="title"/>
          </p:nvPr>
        </p:nvSpPr>
        <p:spPr/>
        <p:txBody>
          <a:bodyPr/>
          <a:lstStyle/>
          <a:p>
            <a:pPr algn="ctr"/>
            <a:r>
              <a:rPr lang="ru-RU" dirty="0">
                <a:cs typeface="Calibri Light"/>
              </a:rPr>
              <a:t>Java</a:t>
            </a:r>
          </a:p>
        </p:txBody>
      </p:sp>
      <p:sp>
        <p:nvSpPr>
          <p:cNvPr id="4" name="Текст 3">
            <a:extLst>
              <a:ext uri="{FF2B5EF4-FFF2-40B4-BE49-F238E27FC236}">
                <a16:creationId xmlns="" xmlns:a16="http://schemas.microsoft.com/office/drawing/2014/main" id="{B8F618CF-5BDF-B37F-970B-D1FEED1CBB87}"/>
              </a:ext>
            </a:extLst>
          </p:cNvPr>
          <p:cNvSpPr>
            <a:spLocks noGrp="1"/>
          </p:cNvSpPr>
          <p:nvPr>
            <p:ph type="body" idx="1"/>
          </p:nvPr>
        </p:nvSpPr>
        <p:spPr/>
        <p:txBody>
          <a:bodyPr/>
          <a:lstStyle/>
          <a:p>
            <a:pPr algn="ctr"/>
            <a:r>
              <a:rPr lang="ru-RU" dirty="0">
                <a:cs typeface="Calibri"/>
              </a:rPr>
              <a:t>Достоинства</a:t>
            </a:r>
          </a:p>
        </p:txBody>
      </p:sp>
      <p:sp>
        <p:nvSpPr>
          <p:cNvPr id="3" name="Объект 2">
            <a:extLst>
              <a:ext uri="{FF2B5EF4-FFF2-40B4-BE49-F238E27FC236}">
                <a16:creationId xmlns="" xmlns:a16="http://schemas.microsoft.com/office/drawing/2014/main" id="{E5B249B9-9592-2AD3-C884-7D7D10ACB83D}"/>
              </a:ext>
            </a:extLst>
          </p:cNvPr>
          <p:cNvSpPr>
            <a:spLocks noGrp="1"/>
          </p:cNvSpPr>
          <p:nvPr>
            <p:ph sz="half" idx="2"/>
          </p:nvPr>
        </p:nvSpPr>
        <p:spPr/>
        <p:txBody>
          <a:bodyPr vert="horz" lIns="0" tIns="45720" rIns="0" bIns="45720" rtlCol="0" anchor="t">
            <a:noAutofit/>
          </a:bodyPr>
          <a:lstStyle/>
          <a:p>
            <a:pPr marL="383540" lvl="1">
              <a:buSzPct val="100000"/>
              <a:buFont typeface="Arial" pitchFamily="34" charset="0"/>
              <a:buChar char="•"/>
            </a:pPr>
            <a:r>
              <a:rPr lang="ru-RU" sz="2000" dirty="0">
                <a:ea typeface="+mn-lt"/>
                <a:cs typeface="+mn-lt"/>
              </a:rPr>
              <a:t>Кроссплатформенность</a:t>
            </a:r>
            <a:endParaRPr lang="ru-RU" sz="2000" dirty="0">
              <a:cs typeface="Calibri"/>
            </a:endParaRPr>
          </a:p>
          <a:p>
            <a:pPr marL="383540" lvl="1">
              <a:buFont typeface="Arial" pitchFamily="34" charset="0"/>
              <a:buChar char="•"/>
            </a:pPr>
            <a:r>
              <a:rPr lang="ru-RU" sz="2000" dirty="0">
                <a:ea typeface="+mn-lt"/>
                <a:cs typeface="+mn-lt"/>
              </a:rPr>
              <a:t>Простота синтаксиса по сравнению с </a:t>
            </a:r>
            <a:r>
              <a:rPr lang="en-US" sz="2000" dirty="0">
                <a:ea typeface="+mn-lt"/>
                <a:cs typeface="+mn-lt"/>
              </a:rPr>
              <a:t>C</a:t>
            </a:r>
            <a:r>
              <a:rPr lang="ru-RU" sz="2000" dirty="0">
                <a:ea typeface="+mn-lt"/>
                <a:cs typeface="+mn-lt"/>
              </a:rPr>
              <a:t>/</a:t>
            </a:r>
            <a:r>
              <a:rPr lang="en-US" sz="2000" dirty="0">
                <a:ea typeface="+mn-lt"/>
                <a:cs typeface="+mn-lt"/>
              </a:rPr>
              <a:t>C</a:t>
            </a:r>
            <a:r>
              <a:rPr lang="ru-RU" sz="2000" dirty="0">
                <a:ea typeface="+mn-lt"/>
                <a:cs typeface="+mn-lt"/>
              </a:rPr>
              <a:t>++</a:t>
            </a:r>
          </a:p>
          <a:p>
            <a:pPr marL="383540" lvl="1">
              <a:buFont typeface="Arial" pitchFamily="34" charset="0"/>
              <a:buChar char="•"/>
            </a:pPr>
            <a:r>
              <a:rPr lang="ru-RU" sz="2000" dirty="0">
                <a:ea typeface="+mn-lt"/>
                <a:cs typeface="+mn-lt"/>
              </a:rPr>
              <a:t>Безопасность</a:t>
            </a:r>
          </a:p>
          <a:p>
            <a:pPr marL="383540" lvl="1">
              <a:buFont typeface="Arial" pitchFamily="34" charset="0"/>
              <a:buChar char="•"/>
            </a:pPr>
            <a:r>
              <a:rPr lang="ru-RU" sz="2000" dirty="0">
                <a:ea typeface="+mn-lt"/>
                <a:cs typeface="+mn-lt"/>
              </a:rPr>
              <a:t>Производительность</a:t>
            </a:r>
          </a:p>
          <a:p>
            <a:pPr marL="383540" lvl="1">
              <a:buFont typeface="Arial" pitchFamily="34" charset="0"/>
              <a:buChar char="•"/>
            </a:pPr>
            <a:r>
              <a:rPr lang="ru-RU" sz="2000" dirty="0">
                <a:ea typeface="+mn-lt"/>
                <a:cs typeface="+mn-lt"/>
              </a:rPr>
              <a:t>Надёжность</a:t>
            </a:r>
          </a:p>
          <a:p>
            <a:pPr marL="383540" lvl="1">
              <a:buFont typeface="Arial" pitchFamily="34" charset="0"/>
              <a:buChar char="•"/>
            </a:pPr>
            <a:r>
              <a:rPr lang="ru-RU" sz="2000" dirty="0">
                <a:ea typeface="+mn-lt"/>
                <a:cs typeface="+mn-lt"/>
              </a:rPr>
              <a:t>Динамичность и адаптируемость</a:t>
            </a:r>
          </a:p>
          <a:p>
            <a:pPr marL="383540" lvl="1">
              <a:buFont typeface="Arial" pitchFamily="34" charset="0"/>
              <a:buChar char="•"/>
            </a:pPr>
            <a:r>
              <a:rPr lang="ru-RU" sz="2000" dirty="0">
                <a:ea typeface="+mn-lt"/>
                <a:cs typeface="+mn-lt"/>
              </a:rPr>
              <a:t>Эффективные и удобные сетевые возможности</a:t>
            </a:r>
          </a:p>
          <a:p>
            <a:pPr marL="383540" lvl="1">
              <a:buFont typeface="Arial" pitchFamily="34" charset="0"/>
              <a:buChar char="•"/>
            </a:pPr>
            <a:r>
              <a:rPr lang="ru-RU" sz="2000" dirty="0">
                <a:ea typeface="+mn-lt"/>
                <a:cs typeface="+mn-lt"/>
              </a:rPr>
              <a:t>Поддержка</a:t>
            </a:r>
            <a:endParaRPr lang="ru-RU" sz="2000" dirty="0">
              <a:cs typeface="Calibri"/>
            </a:endParaRPr>
          </a:p>
        </p:txBody>
      </p:sp>
      <p:sp>
        <p:nvSpPr>
          <p:cNvPr id="5" name="Текст 4">
            <a:extLst>
              <a:ext uri="{FF2B5EF4-FFF2-40B4-BE49-F238E27FC236}">
                <a16:creationId xmlns="" xmlns:a16="http://schemas.microsoft.com/office/drawing/2014/main" id="{3786B537-37B5-E25E-4448-CCA6E9048C49}"/>
              </a:ext>
            </a:extLst>
          </p:cNvPr>
          <p:cNvSpPr>
            <a:spLocks noGrp="1"/>
          </p:cNvSpPr>
          <p:nvPr>
            <p:ph type="body" sz="quarter" idx="3"/>
          </p:nvPr>
        </p:nvSpPr>
        <p:spPr/>
        <p:txBody>
          <a:bodyPr/>
          <a:lstStyle/>
          <a:p>
            <a:pPr algn="ctr"/>
            <a:r>
              <a:rPr lang="ru-RU" dirty="0">
                <a:cs typeface="Calibri" panose="020F0502020204030204"/>
              </a:rPr>
              <a:t>Недостатки</a:t>
            </a:r>
          </a:p>
        </p:txBody>
      </p:sp>
      <p:sp>
        <p:nvSpPr>
          <p:cNvPr id="6" name="Объект 5">
            <a:extLst>
              <a:ext uri="{FF2B5EF4-FFF2-40B4-BE49-F238E27FC236}">
                <a16:creationId xmlns="" xmlns:a16="http://schemas.microsoft.com/office/drawing/2014/main" id="{827E3AAF-3FDB-37C7-6D8A-3F6CE59FE4F7}"/>
              </a:ext>
            </a:extLst>
          </p:cNvPr>
          <p:cNvSpPr>
            <a:spLocks noGrp="1"/>
          </p:cNvSpPr>
          <p:nvPr>
            <p:ph sz="quarter" idx="4"/>
          </p:nvPr>
        </p:nvSpPr>
        <p:spPr/>
        <p:txBody>
          <a:bodyPr vert="horz" lIns="0" tIns="45720" rIns="0" bIns="45720" rtlCol="0" anchor="t">
            <a:normAutofit/>
          </a:bodyPr>
          <a:lstStyle/>
          <a:p>
            <a:pPr marL="383540" lvl="1">
              <a:buFont typeface="Arial" panose="020F0502020204030204" pitchFamily="34" charset="0"/>
              <a:buChar char="•"/>
            </a:pPr>
            <a:r>
              <a:rPr lang="ru-RU" sz="2000" dirty="0">
                <a:ea typeface="+mn-lt"/>
                <a:cs typeface="+mn-lt"/>
              </a:rPr>
              <a:t>Платное коммерческое использование.</a:t>
            </a:r>
            <a:endParaRPr lang="ru-RU" sz="2000" dirty="0">
              <a:cs typeface="Calibri" panose="020F0502020204030204"/>
            </a:endParaRPr>
          </a:p>
          <a:p>
            <a:pPr marL="383540" lvl="1">
              <a:buFont typeface="Arial" panose="020F0502020204030204" pitchFamily="34" charset="0"/>
              <a:buChar char="•"/>
            </a:pPr>
            <a:r>
              <a:rPr lang="ru-RU" sz="2000" dirty="0" smtClean="0">
                <a:ea typeface="+mn-lt"/>
                <a:cs typeface="+mn-lt"/>
              </a:rPr>
              <a:t>Синтаксис </a:t>
            </a:r>
            <a:r>
              <a:rPr lang="en-US" sz="2000" dirty="0">
                <a:ea typeface="+mn-lt"/>
                <a:cs typeface="+mn-lt"/>
              </a:rPr>
              <a:t>Java</a:t>
            </a:r>
            <a:r>
              <a:rPr lang="ru-RU" sz="2000" dirty="0">
                <a:ea typeface="+mn-lt"/>
                <a:cs typeface="+mn-lt"/>
              </a:rPr>
              <a:t> всё ещё сложен. Это приводит к необходимости создания сложных и объёмных структур кода</a:t>
            </a:r>
            <a:r>
              <a:rPr lang="ru-RU" sz="2000" dirty="0" smtClean="0">
                <a:ea typeface="+mn-lt"/>
                <a:cs typeface="+mn-lt"/>
              </a:rPr>
              <a:t>.</a:t>
            </a:r>
          </a:p>
          <a:p>
            <a:pPr marL="383540" lvl="1">
              <a:buFont typeface="Arial" panose="020F0502020204030204" pitchFamily="34" charset="0"/>
              <a:buChar char="•"/>
            </a:pPr>
            <a:r>
              <a:rPr lang="en-US" sz="2000" dirty="0" err="1"/>
              <a:t>Отсутствие</a:t>
            </a:r>
            <a:r>
              <a:rPr lang="en-US" sz="2000" dirty="0"/>
              <a:t> </a:t>
            </a:r>
            <a:r>
              <a:rPr lang="en-US" sz="2000" dirty="0" err="1"/>
              <a:t>поддержки</a:t>
            </a:r>
            <a:r>
              <a:rPr lang="en-US" sz="2000" dirty="0"/>
              <a:t> </a:t>
            </a:r>
            <a:r>
              <a:rPr lang="en-US" sz="2000" dirty="0" err="1" smtClean="0"/>
              <a:t>корутин</a:t>
            </a:r>
            <a:endParaRPr lang="ru-RU" sz="2000" dirty="0">
              <a:cs typeface="Calibri" panose="020F0502020204030204"/>
            </a:endParaRPr>
          </a:p>
        </p:txBody>
      </p:sp>
      <p:sp>
        <p:nvSpPr>
          <p:cNvPr id="8" name="Номер слайда 7"/>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24089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0368CA3-1D19-4B75-2E21-70D8C141052A}"/>
              </a:ext>
            </a:extLst>
          </p:cNvPr>
          <p:cNvSpPr>
            <a:spLocks noGrp="1"/>
          </p:cNvSpPr>
          <p:nvPr>
            <p:ph type="title"/>
          </p:nvPr>
        </p:nvSpPr>
        <p:spPr/>
        <p:txBody>
          <a:bodyPr/>
          <a:lstStyle/>
          <a:p>
            <a:pPr algn="ctr"/>
            <a:r>
              <a:rPr lang="ru-RU" dirty="0">
                <a:cs typeface="Calibri Light" panose="020F0302020204030204"/>
              </a:rPr>
              <a:t>Python</a:t>
            </a:r>
          </a:p>
        </p:txBody>
      </p:sp>
      <p:sp>
        <p:nvSpPr>
          <p:cNvPr id="4" name="Объект 3">
            <a:extLst>
              <a:ext uri="{FF2B5EF4-FFF2-40B4-BE49-F238E27FC236}">
                <a16:creationId xmlns="" xmlns:a16="http://schemas.microsoft.com/office/drawing/2014/main" id="{5FC48AA8-FD80-44A3-A39D-3827534F4EA9}"/>
              </a:ext>
            </a:extLst>
          </p:cNvPr>
          <p:cNvSpPr>
            <a:spLocks noGrp="1"/>
          </p:cNvSpPr>
          <p:nvPr>
            <p:ph idx="1"/>
          </p:nvPr>
        </p:nvSpPr>
        <p:spPr>
          <a:xfrm>
            <a:off x="1097280" y="1845734"/>
            <a:ext cx="7569200" cy="4023360"/>
          </a:xfrm>
        </p:spPr>
        <p:txBody>
          <a:bodyPr vert="horz" lIns="0" tIns="45720" rIns="0" bIns="45720" rtlCol="0" anchor="t">
            <a:normAutofit/>
          </a:bodyPr>
          <a:lstStyle/>
          <a:p>
            <a:r>
              <a:rPr lang="ru-RU" dirty="0">
                <a:ea typeface="+mn-lt"/>
                <a:cs typeface="+mn-lt"/>
              </a:rPr>
              <a:t>Python – высокоуровневый интерпретируемый </a:t>
            </a:r>
            <a:r>
              <a:rPr lang="ru-RU" dirty="0" err="1">
                <a:ea typeface="+mn-lt"/>
                <a:cs typeface="+mn-lt"/>
              </a:rPr>
              <a:t>мультипарадигменный</a:t>
            </a:r>
            <a:r>
              <a:rPr lang="ru-RU" dirty="0">
                <a:ea typeface="+mn-lt"/>
                <a:cs typeface="+mn-lt"/>
              </a:rPr>
              <a:t> язык программирования общего назначения с открытым исходным кодом, обладающий динамической строгой типизацией и автоматическим управлением памятью.</a:t>
            </a:r>
            <a:endParaRPr lang="ru-RU" dirty="0">
              <a:cs typeface="Calibri" panose="020F0502020204030204"/>
            </a:endParaRPr>
          </a:p>
          <a:p>
            <a:r>
              <a:rPr lang="ru-RU" dirty="0">
                <a:ea typeface="+mn-lt"/>
                <a:cs typeface="+mn-lt"/>
              </a:rPr>
              <a:t>Наиболее активно данный язык применяется в сферах машинного обучения, </a:t>
            </a:r>
            <a:r>
              <a:rPr lang="en-US" dirty="0">
                <a:ea typeface="+mn-lt"/>
                <a:cs typeface="+mn-lt"/>
              </a:rPr>
              <a:t>DevOps</a:t>
            </a:r>
            <a:r>
              <a:rPr lang="ru-RU" dirty="0">
                <a:ea typeface="+mn-lt"/>
                <a:cs typeface="+mn-lt"/>
              </a:rPr>
              <a:t> и веб-разработки.</a:t>
            </a:r>
            <a:endParaRPr lang="ru-RU" dirty="0"/>
          </a:p>
          <a:p>
            <a:pPr marL="0" indent="0">
              <a:buNone/>
            </a:pPr>
            <a:endParaRPr lang="ru-RU" dirty="0">
              <a:cs typeface="Calibri"/>
            </a:endParaRPr>
          </a:p>
          <a:p>
            <a:endParaRPr lang="ru-RU" dirty="0">
              <a:cs typeface="Calibri"/>
            </a:endParaRPr>
          </a:p>
        </p:txBody>
      </p:sp>
      <p:pic>
        <p:nvPicPr>
          <p:cNvPr id="10" name="Рисунок 7">
            <a:extLst>
              <a:ext uri="{FF2B5EF4-FFF2-40B4-BE49-F238E27FC236}">
                <a16:creationId xmlns="" xmlns:a16="http://schemas.microsoft.com/office/drawing/2014/main" id="{25DD7D14-2FF7-58F7-F8F7-840E0D504B25}"/>
              </a:ext>
            </a:extLst>
          </p:cNvPr>
          <p:cNvPicPr>
            <a:picLocks noChangeAspect="1"/>
          </p:cNvPicPr>
          <p:nvPr/>
        </p:nvPicPr>
        <p:blipFill rotWithShape="1">
          <a:blip r:embed="rId3"/>
          <a:srcRect l="8086" t="17110" r="65181" b="23954"/>
          <a:stretch/>
        </p:blipFill>
        <p:spPr>
          <a:xfrm>
            <a:off x="9144000" y="2254936"/>
            <a:ext cx="2448729" cy="2343040"/>
          </a:xfrm>
          <a:prstGeom prst="rect">
            <a:avLst/>
          </a:prstGeom>
        </p:spPr>
      </p:pic>
      <p:sp>
        <p:nvSpPr>
          <p:cNvPr id="5" name="Номер слайда 4"/>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2338786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8855D04A-2BA7-1521-E8F6-509F1D3B09F2}"/>
              </a:ext>
            </a:extLst>
          </p:cNvPr>
          <p:cNvSpPr>
            <a:spLocks noGrp="1"/>
          </p:cNvSpPr>
          <p:nvPr>
            <p:ph type="title"/>
          </p:nvPr>
        </p:nvSpPr>
        <p:spPr/>
        <p:txBody>
          <a:bodyPr/>
          <a:lstStyle/>
          <a:p>
            <a:pPr algn="ctr"/>
            <a:r>
              <a:rPr lang="ru-RU" dirty="0">
                <a:cs typeface="Calibri Light"/>
              </a:rPr>
              <a:t>Python</a:t>
            </a:r>
            <a:endParaRPr lang="ru-RU">
              <a:cs typeface="Calibri Light"/>
            </a:endParaRPr>
          </a:p>
        </p:txBody>
      </p:sp>
      <p:sp>
        <p:nvSpPr>
          <p:cNvPr id="5" name="Текст 4">
            <a:extLst>
              <a:ext uri="{FF2B5EF4-FFF2-40B4-BE49-F238E27FC236}">
                <a16:creationId xmlns="" xmlns:a16="http://schemas.microsoft.com/office/drawing/2014/main" id="{90A34B82-6F15-F79A-C6B3-7BBB1FBAFF68}"/>
              </a:ext>
            </a:extLst>
          </p:cNvPr>
          <p:cNvSpPr>
            <a:spLocks noGrp="1"/>
          </p:cNvSpPr>
          <p:nvPr>
            <p:ph type="body" sz="quarter" idx="3"/>
          </p:nvPr>
        </p:nvSpPr>
        <p:spPr/>
        <p:txBody>
          <a:bodyPr/>
          <a:lstStyle/>
          <a:p>
            <a:pPr algn="ctr"/>
            <a:r>
              <a:rPr lang="ru-RU" dirty="0">
                <a:cs typeface="Calibri" panose="020F0502020204030204"/>
              </a:rPr>
              <a:t>Недостатки</a:t>
            </a:r>
          </a:p>
        </p:txBody>
      </p:sp>
      <p:sp>
        <p:nvSpPr>
          <p:cNvPr id="4" name="Текст 3">
            <a:extLst>
              <a:ext uri="{FF2B5EF4-FFF2-40B4-BE49-F238E27FC236}">
                <a16:creationId xmlns="" xmlns:a16="http://schemas.microsoft.com/office/drawing/2014/main" id="{BE80FB01-4CE3-7E45-5212-BACB435D0365}"/>
              </a:ext>
            </a:extLst>
          </p:cNvPr>
          <p:cNvSpPr>
            <a:spLocks noGrp="1"/>
          </p:cNvSpPr>
          <p:nvPr>
            <p:ph type="body" idx="1"/>
          </p:nvPr>
        </p:nvSpPr>
        <p:spPr/>
        <p:txBody>
          <a:bodyPr/>
          <a:lstStyle/>
          <a:p>
            <a:pPr algn="ctr"/>
            <a:r>
              <a:rPr lang="ru-RU" dirty="0">
                <a:cs typeface="Calibri" panose="020F0502020204030204"/>
              </a:rPr>
              <a:t>Достоинства</a:t>
            </a:r>
          </a:p>
        </p:txBody>
      </p:sp>
      <p:sp>
        <p:nvSpPr>
          <p:cNvPr id="3" name="Объект 2">
            <a:extLst>
              <a:ext uri="{FF2B5EF4-FFF2-40B4-BE49-F238E27FC236}">
                <a16:creationId xmlns="" xmlns:a16="http://schemas.microsoft.com/office/drawing/2014/main" id="{0A5C3735-8EA9-C4A9-95FA-4811AA3D4A2A}"/>
              </a:ext>
            </a:extLst>
          </p:cNvPr>
          <p:cNvSpPr>
            <a:spLocks noGrp="1"/>
          </p:cNvSpPr>
          <p:nvPr>
            <p:ph sz="half" idx="2"/>
          </p:nvPr>
        </p:nvSpPr>
        <p:spPr>
          <a:xfrm>
            <a:off x="1097280" y="2582334"/>
            <a:ext cx="4937760" cy="3591560"/>
          </a:xfrm>
        </p:spPr>
        <p:txBody>
          <a:bodyPr vert="horz" lIns="0" tIns="45720" rIns="0" bIns="45720" rtlCol="0" anchor="t">
            <a:noAutofit/>
          </a:bodyPr>
          <a:lstStyle/>
          <a:p>
            <a:pPr marL="383540" lvl="1">
              <a:buFont typeface="Arial" panose="020F0502020204030204" pitchFamily="34" charset="0"/>
              <a:buChar char="•"/>
            </a:pPr>
            <a:r>
              <a:rPr lang="ru-RU" sz="2000" dirty="0">
                <a:ea typeface="+mn-lt"/>
                <a:cs typeface="+mn-lt"/>
              </a:rPr>
              <a:t>Язык обладает простым минималистическим синтаксисом, что делает его простым в освоении.</a:t>
            </a:r>
            <a:endParaRPr lang="ru-RU" sz="2000" dirty="0">
              <a:cs typeface="Calibri" panose="020F0502020204030204"/>
            </a:endParaRPr>
          </a:p>
          <a:p>
            <a:pPr marL="383540" lvl="1">
              <a:buFont typeface="Arial" panose="020F0502020204030204" pitchFamily="34" charset="0"/>
              <a:buChar char="•"/>
            </a:pPr>
            <a:r>
              <a:rPr lang="ru-RU" sz="2000" dirty="0">
                <a:ea typeface="+mn-lt"/>
                <a:cs typeface="+mn-lt"/>
              </a:rPr>
              <a:t>Огромное количество всевозможных библиотек, начиная с библиотек для машинного обучения и заканчивая библиотеками для написания веб или мобильных приложений.</a:t>
            </a:r>
            <a:endParaRPr lang="ru-RU" sz="2000" dirty="0">
              <a:cs typeface="Calibri" panose="020F0502020204030204"/>
            </a:endParaRPr>
          </a:p>
          <a:p>
            <a:pPr marL="383540" lvl="1">
              <a:buFont typeface="Arial" panose="020F0502020204030204" pitchFamily="34" charset="0"/>
              <a:buChar char="•"/>
            </a:pPr>
            <a:r>
              <a:rPr lang="en-US" sz="2000" dirty="0">
                <a:ea typeface="+mn-lt"/>
                <a:cs typeface="+mn-lt"/>
              </a:rPr>
              <a:t>Python</a:t>
            </a:r>
            <a:r>
              <a:rPr lang="ru-RU" sz="2000" dirty="0">
                <a:ea typeface="+mn-lt"/>
                <a:cs typeface="+mn-lt"/>
              </a:rPr>
              <a:t> позволяет быстро писать рабочий код с необходимым функционалом, что особенно полезно при работе со строгими временными ограничениями.</a:t>
            </a:r>
            <a:endParaRPr lang="ru-RU" sz="2000" dirty="0">
              <a:cs typeface="Calibri"/>
            </a:endParaRPr>
          </a:p>
          <a:p>
            <a:endParaRPr lang="ru-RU" dirty="0">
              <a:cs typeface="Calibri"/>
            </a:endParaRPr>
          </a:p>
        </p:txBody>
      </p:sp>
      <p:sp>
        <p:nvSpPr>
          <p:cNvPr id="6" name="Объект 5">
            <a:extLst>
              <a:ext uri="{FF2B5EF4-FFF2-40B4-BE49-F238E27FC236}">
                <a16:creationId xmlns="" xmlns:a16="http://schemas.microsoft.com/office/drawing/2014/main" id="{73265183-D0B4-A0D7-95A7-FFDCD17A4F3D}"/>
              </a:ext>
            </a:extLst>
          </p:cNvPr>
          <p:cNvSpPr>
            <a:spLocks noGrp="1"/>
          </p:cNvSpPr>
          <p:nvPr>
            <p:ph sz="quarter" idx="4"/>
          </p:nvPr>
        </p:nvSpPr>
        <p:spPr>
          <a:xfrm>
            <a:off x="6217920" y="2582334"/>
            <a:ext cx="4937760" cy="3591560"/>
          </a:xfrm>
        </p:spPr>
        <p:txBody>
          <a:bodyPr vert="horz" lIns="0" tIns="45720" rIns="0" bIns="45720" rtlCol="0" anchor="t">
            <a:normAutofit/>
          </a:bodyPr>
          <a:lstStyle/>
          <a:p>
            <a:pPr marL="383540" lvl="1">
              <a:buFont typeface="Arial" panose="020F0502020204030204" pitchFamily="34" charset="0"/>
              <a:buChar char="•"/>
            </a:pPr>
            <a:r>
              <a:rPr lang="ru-RU" sz="2000" dirty="0">
                <a:cs typeface="Calibri" panose="020F0502020204030204"/>
              </a:rPr>
              <a:t>Низкая скорость работы</a:t>
            </a:r>
          </a:p>
          <a:p>
            <a:pPr marL="383540" lvl="1">
              <a:buFont typeface="Arial" panose="020F0502020204030204" pitchFamily="34" charset="0"/>
              <a:buChar char="•"/>
            </a:pPr>
            <a:r>
              <a:rPr lang="ru-RU" sz="2000" dirty="0">
                <a:cs typeface="Calibri" panose="020F0502020204030204"/>
              </a:rPr>
              <a:t>Высокое потребление памяти</a:t>
            </a:r>
          </a:p>
        </p:txBody>
      </p:sp>
      <p:sp>
        <p:nvSpPr>
          <p:cNvPr id="8" name="Номер слайда 7"/>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3427864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5141</Words>
  <Application>Microsoft Office PowerPoint</Application>
  <PresentationFormat>Широкоэкранный</PresentationFormat>
  <Paragraphs>451</Paragraphs>
  <Slides>40</Slides>
  <Notes>23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40</vt:i4>
      </vt:variant>
    </vt:vector>
  </HeadingPairs>
  <TitlesOfParts>
    <vt:vector size="44" baseType="lpstr">
      <vt:lpstr>Arial</vt:lpstr>
      <vt:lpstr>Calibri</vt:lpstr>
      <vt:lpstr>Calibri Light</vt:lpstr>
      <vt:lpstr>Retrospect</vt:lpstr>
      <vt:lpstr>Описание реализации серверной части приложения тренировки ходьбы людей, страдающих заболеваниями нижних конечностей</vt:lpstr>
      <vt:lpstr>Введение</vt:lpstr>
      <vt:lpstr>Введение</vt:lpstr>
      <vt:lpstr>Необходимость создания бекенда</vt:lpstr>
      <vt:lpstr>Язык программирования</vt:lpstr>
      <vt:lpstr>Java</vt:lpstr>
      <vt:lpstr>Java</vt:lpstr>
      <vt:lpstr>Python</vt:lpstr>
      <vt:lpstr>Python</vt:lpstr>
      <vt:lpstr>Golang</vt:lpstr>
      <vt:lpstr>Golang</vt:lpstr>
      <vt:lpstr>Система управления базами данных</vt:lpstr>
      <vt:lpstr>Реляционные системы управления базами данных</vt:lpstr>
      <vt:lpstr>Oracle Database</vt:lpstr>
      <vt:lpstr>Microsoft SQL Server</vt:lpstr>
      <vt:lpstr>PotgreSQL</vt:lpstr>
      <vt:lpstr>MySQL</vt:lpstr>
      <vt:lpstr>Системы управления базами данных типа ключ-значение</vt:lpstr>
      <vt:lpstr>Системы управления базами данных типа ключ-значение</vt:lpstr>
      <vt:lpstr>Документоориентированные системы управления базами данных</vt:lpstr>
      <vt:lpstr>Документоориентированные системы управления базами данных</vt:lpstr>
      <vt:lpstr>Колоночные системы управления базами данных</vt:lpstr>
      <vt:lpstr>Колоночные системы управления базами данных</vt:lpstr>
      <vt:lpstr>Графовые системы управления базами данных</vt:lpstr>
      <vt:lpstr>Графовые системы управления базами данных</vt:lpstr>
      <vt:lpstr>Выбор СУБД</vt:lpstr>
      <vt:lpstr>Фреймворки</vt:lpstr>
      <vt:lpstr>Spring</vt:lpstr>
      <vt:lpstr>Spring Boot</vt:lpstr>
      <vt:lpstr>Spring Security</vt:lpstr>
      <vt:lpstr>Hibernate</vt:lpstr>
      <vt:lpstr>Тесты</vt:lpstr>
      <vt:lpstr>Junit, Mockito, AssertJ</vt:lpstr>
      <vt:lpstr>Системы сборки</vt:lpstr>
      <vt:lpstr>Системы сборки</vt:lpstr>
      <vt:lpstr>Инструменты документирования API</vt:lpstr>
      <vt:lpstr>Среда разработки</vt:lpstr>
      <vt:lpstr>Среда разработки</vt:lpstr>
      <vt:lpstr>Графический интерфейс для работы с системой управления базами данных</vt:lpstr>
      <vt:lpstr>Инструменты тестирования API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Учетная запись Майкрософт</cp:lastModifiedBy>
  <cp:revision>701</cp:revision>
  <dcterms:created xsi:type="dcterms:W3CDTF">2022-05-25T21:44:43Z</dcterms:created>
  <dcterms:modified xsi:type="dcterms:W3CDTF">2022-05-26T20:01:07Z</dcterms:modified>
</cp:coreProperties>
</file>