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4" r:id="rId4"/>
    <p:sldId id="280" r:id="rId5"/>
    <p:sldId id="277" r:id="rId6"/>
    <p:sldId id="281" r:id="rId7"/>
    <p:sldId id="278" r:id="rId8"/>
    <p:sldId id="279" r:id="rId9"/>
    <p:sldId id="272" r:id="rId10"/>
  </p:sldIdLst>
  <p:sldSz cx="24382413" cy="13716000"/>
  <p:notesSz cx="6858000" cy="9144000"/>
  <p:embeddedFontLst>
    <p:embeddedFont>
      <p:font typeface="Tahoma" panose="020B0604030504040204" pitchFamily="34" charset="0"/>
      <p:regular r:id="rId12"/>
      <p:bold r:id="rId13"/>
      <p:italic r:id="rId14"/>
    </p:embeddedFont>
    <p:embeddedFont>
      <p:font typeface="TT Norms Pro" panose="020B0103030101020204" pitchFamily="34" charset="0"/>
      <p:regular r:id="rId15"/>
      <p:bold r:id="rId16"/>
      <p:italic r:id="rId17"/>
      <p:boldItalic r:id="rId18"/>
    </p:embeddedFont>
    <p:embeddedFont>
      <p:font typeface="TT Norms Pro Medium" panose="020B0103030101020204" pitchFamily="34" charset="0"/>
      <p:regular r:id="rId19"/>
      <p:italic r:id="rId20"/>
    </p:embeddedFont>
  </p:embeddedFontLst>
  <p:custDataLst>
    <p:tags r:id="rId21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939EB6B-0A7F-4D44-876C-7897148C34EA}">
          <p14:sldIdLst>
            <p14:sldId id="256"/>
            <p14:sldId id="273"/>
            <p14:sldId id="274"/>
            <p14:sldId id="280"/>
            <p14:sldId id="277"/>
            <p14:sldId id="281"/>
            <p14:sldId id="278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6" autoAdjust="0"/>
    <p:restoredTop sz="84323" autoAdjust="0"/>
  </p:normalViewPr>
  <p:slideViewPr>
    <p:cSldViewPr snapToGrid="0" showGuides="1">
      <p:cViewPr varScale="1">
        <p:scale>
          <a:sx n="66" d="100"/>
          <a:sy n="66" d="100"/>
        </p:scale>
        <p:origin x="1144" y="192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3512459"/>
            <a:ext cx="13549598" cy="4314960"/>
          </a:xfrm>
        </p:spPr>
        <p:txBody>
          <a:bodyPr/>
          <a:lstStyle/>
          <a:p>
            <a:r>
              <a:rPr lang="ru-RU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построения максимального потока в сети. Алгоритм Форда-Фалкерсона 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Дарьютин Даниил Денисович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БИВТ-23-4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DaniilDarjutin</a:t>
            </a:r>
            <a:r>
              <a:rPr lang="en-US" dirty="0"/>
              <a:t>/DariutinDD_4_16_1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проведения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.202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8776-280F-55F6-D248-6C4679B1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27C11-CB45-7AEF-7E41-424A12A15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843684"/>
            <a:ext cx="12678741" cy="5059073"/>
          </a:xfrm>
        </p:spPr>
        <p:txBody>
          <a:bodyPr/>
          <a:lstStyle/>
          <a:p>
            <a:r>
              <a:rPr lang="ru-RU" dirty="0"/>
              <a:t>Задача максимального потока связана с нахождением наибольшего потока, который можно транспортировать через сеть от начальной вершины</a:t>
            </a:r>
          </a:p>
          <a:p>
            <a:r>
              <a:rPr lang="ru-RU" dirty="0"/>
              <a:t>к конечной вершине</a:t>
            </a:r>
          </a:p>
          <a:p>
            <a:endParaRPr lang="ru-RU" dirty="0"/>
          </a:p>
          <a:p>
            <a:r>
              <a:rPr lang="ru-RU" dirty="0"/>
              <a:t>Идея алгоритма Форда-Фалкерсона</a:t>
            </a:r>
          </a:p>
          <a:p>
            <a:endParaRPr lang="ru-RU" dirty="0"/>
          </a:p>
          <a:p>
            <a:r>
              <a:rPr lang="ru-RU" dirty="0"/>
              <a:t>Пример использования задачи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487C83D-9FE1-1192-CDE0-9AB33EE1D1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Picture 2" descr="Алгоритм Форда — Фалкерсона — Википедия">
            <a:extLst>
              <a:ext uri="{FF2B5EF4-FFF2-40B4-BE49-F238E27FC236}">
                <a16:creationId xmlns:a16="http://schemas.microsoft.com/office/drawing/2014/main" id="{E5BAAC90-28F8-93EF-56ED-79393B20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091" y="4552949"/>
            <a:ext cx="6612672" cy="46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E6FC-E5D7-A51D-0EB6-2E970304B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Теоретическое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35EBE8-A959-6FF3-BF21-A9D056549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5039814"/>
            <a:ext cx="11775458" cy="2732773"/>
          </a:xfrm>
        </p:spPr>
        <p:txBody>
          <a:bodyPr/>
          <a:lstStyle/>
          <a:p>
            <a:r>
              <a:rPr lang="ru-RU" dirty="0"/>
              <a:t>Алгоритм Форда-Фалкерсона позволяет найти максимальный поток в сети. Это достигается за счет пошагового увеличения потока, пока это возможно. Для этого он ищет пути в сети, где поток еще можно увеличить, и вносит изменения в значения потока вдоль этих путей.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FA52A2D-7D28-1944-C2CB-325821157A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40D107A7-4D2C-B97B-0F7F-2A713CB11B02}"/>
              </a:ext>
            </a:extLst>
          </p:cNvPr>
          <p:cNvSpPr txBox="1">
            <a:spLocks/>
          </p:cNvSpPr>
          <p:nvPr/>
        </p:nvSpPr>
        <p:spPr>
          <a:xfrm>
            <a:off x="14837035" y="5039814"/>
            <a:ext cx="6619799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шаги алгоритма:</a:t>
            </a:r>
          </a:p>
          <a:p>
            <a:r>
              <a:rPr lang="ru-RU" dirty="0"/>
              <a:t>1. Начало работы </a:t>
            </a:r>
          </a:p>
          <a:p>
            <a:r>
              <a:rPr lang="ru-RU" dirty="0"/>
              <a:t>2. Остаточная сеть</a:t>
            </a:r>
          </a:p>
          <a:p>
            <a:r>
              <a:rPr lang="ru-RU" dirty="0"/>
              <a:t>3. Поиск пути</a:t>
            </a:r>
          </a:p>
          <a:p>
            <a:r>
              <a:rPr lang="ru-RU" dirty="0"/>
              <a:t>4. Увеличение потока</a:t>
            </a:r>
          </a:p>
          <a:p>
            <a:r>
              <a:rPr lang="ru-RU" dirty="0"/>
              <a:t>5. Повтор шагов</a:t>
            </a:r>
          </a:p>
          <a:p>
            <a:r>
              <a:rPr lang="ru-RU" dirty="0"/>
              <a:t>6. Завершение</a:t>
            </a:r>
          </a:p>
        </p:txBody>
      </p:sp>
    </p:spTree>
    <p:extLst>
      <p:ext uri="{BB962C8B-B14F-4D97-AF65-F5344CB8AC3E}">
        <p14:creationId xmlns:p14="http://schemas.microsoft.com/office/powerpoint/2010/main" val="26778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F2C8F-AAEC-42FF-8AEC-27F90820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12203475" cy="996483"/>
          </a:xfrm>
        </p:spPr>
        <p:txBody>
          <a:bodyPr/>
          <a:lstStyle/>
          <a:p>
            <a:r>
              <a:rPr lang="ru-RU" b="1" dirty="0"/>
              <a:t>Сравнительный анализ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E16C9-48B2-B1EC-6AB0-BDDAC58EDF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56788" y="4876796"/>
            <a:ext cx="5048494" cy="2024426"/>
          </a:xfrm>
        </p:spPr>
        <p:txBody>
          <a:bodyPr/>
          <a:lstStyle/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Эффективность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Простота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1D112CB-46A2-0E7A-0BC3-6549A73BCB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0828" y="3916664"/>
            <a:ext cx="471919" cy="661481"/>
          </a:xfrm>
        </p:spPr>
        <p:txBody>
          <a:bodyPr/>
          <a:lstStyle/>
          <a:p>
            <a:r>
              <a:rPr lang="ru-RU" sz="4000" b="1" dirty="0"/>
              <a:t>1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AF18901-9C18-E19D-189E-5C30014D1C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590F8A-776E-8A00-6C72-2A9E3000590D}"/>
              </a:ext>
            </a:extLst>
          </p:cNvPr>
          <p:cNvSpPr txBox="1">
            <a:spLocks/>
          </p:cNvSpPr>
          <p:nvPr/>
        </p:nvSpPr>
        <p:spPr>
          <a:xfrm>
            <a:off x="2015059" y="381324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Форда-Фалкерсона </a:t>
            </a:r>
            <a:endParaRPr lang="ru-RU" sz="4000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21804FC6-754C-9E0F-1AF1-613A34E129C8}"/>
              </a:ext>
            </a:extLst>
          </p:cNvPr>
          <p:cNvSpPr txBox="1">
            <a:spLocks/>
          </p:cNvSpPr>
          <p:nvPr/>
        </p:nvSpPr>
        <p:spPr>
          <a:xfrm>
            <a:off x="11994080" y="4876796"/>
            <a:ext cx="11156258" cy="222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/>
              <a:t>Гарантирует, что поток будет увеличиваться за конечное количество шагов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/>
              <a:t>Более предсказуемая временная сложность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68EFC1D-5E45-0115-8ABB-F42E6EFE56B7}"/>
              </a:ext>
            </a:extLst>
          </p:cNvPr>
          <p:cNvSpPr txBox="1">
            <a:spLocks/>
          </p:cNvSpPr>
          <p:nvPr/>
        </p:nvSpPr>
        <p:spPr>
          <a:xfrm>
            <a:off x="11758120" y="3936119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46BD407-F500-7F12-3B31-3C3137C721B8}"/>
              </a:ext>
            </a:extLst>
          </p:cNvPr>
          <p:cNvSpPr txBox="1">
            <a:spLocks/>
          </p:cNvSpPr>
          <p:nvPr/>
        </p:nvSpPr>
        <p:spPr>
          <a:xfrm>
            <a:off x="12352351" y="381324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Эдмондса-Карпа</a:t>
            </a:r>
            <a:endParaRPr lang="ru-RU" sz="4000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9FCF6197-C8D4-0325-1722-282322FF6A53}"/>
              </a:ext>
            </a:extLst>
          </p:cNvPr>
          <p:cNvSpPr txBox="1">
            <a:spLocks/>
          </p:cNvSpPr>
          <p:nvPr/>
        </p:nvSpPr>
        <p:spPr>
          <a:xfrm>
            <a:off x="1656788" y="8769266"/>
            <a:ext cx="8464226" cy="323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Значительно быстрее в случае плотных графов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Время работы </a:t>
            </a:r>
            <a:r>
              <a:rPr lang="en" dirty="0"/>
              <a:t>O(V^2⋅E) </a:t>
            </a:r>
            <a:r>
              <a:rPr lang="ru-RU" dirty="0"/>
              <a:t>для общих графов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AF7B8858-8E18-AB80-EBBA-1DD743C230CE}"/>
              </a:ext>
            </a:extLst>
          </p:cNvPr>
          <p:cNvSpPr txBox="1">
            <a:spLocks/>
          </p:cNvSpPr>
          <p:nvPr/>
        </p:nvSpPr>
        <p:spPr>
          <a:xfrm>
            <a:off x="1420828" y="7809472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3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17CAD73-F86B-591E-C5F9-6C871E1283A6}"/>
              </a:ext>
            </a:extLst>
          </p:cNvPr>
          <p:cNvSpPr txBox="1">
            <a:spLocks/>
          </p:cNvSpPr>
          <p:nvPr/>
        </p:nvSpPr>
        <p:spPr>
          <a:xfrm>
            <a:off x="2015059" y="7705712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Диница</a:t>
            </a:r>
            <a:endParaRPr lang="ru-RU" sz="4000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C72271CC-5EF2-5C79-4116-F358D1D5E906}"/>
              </a:ext>
            </a:extLst>
          </p:cNvPr>
          <p:cNvSpPr txBox="1">
            <a:spLocks/>
          </p:cNvSpPr>
          <p:nvPr/>
        </p:nvSpPr>
        <p:spPr>
          <a:xfrm>
            <a:off x="11994080" y="8769266"/>
            <a:ext cx="11156258" cy="222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Очень эффективен для динамических графов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8BC3D86-8041-2B74-58B8-95CF600BD1BD}"/>
              </a:ext>
            </a:extLst>
          </p:cNvPr>
          <p:cNvSpPr txBox="1">
            <a:spLocks/>
          </p:cNvSpPr>
          <p:nvPr/>
        </p:nvSpPr>
        <p:spPr>
          <a:xfrm>
            <a:off x="11758120" y="7828589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4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A4DEDD02-0583-51D6-35DA-00F7FEB3F859}"/>
              </a:ext>
            </a:extLst>
          </p:cNvPr>
          <p:cNvSpPr txBox="1">
            <a:spLocks/>
          </p:cNvSpPr>
          <p:nvPr/>
        </p:nvSpPr>
        <p:spPr>
          <a:xfrm>
            <a:off x="12352351" y="770571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</a:t>
            </a:r>
            <a:r>
              <a:rPr lang="ru-RU" sz="4000" b="1" dirty="0" err="1"/>
              <a:t>Пуш</a:t>
            </a:r>
            <a:r>
              <a:rPr lang="ru-RU" sz="4000" b="1" dirty="0"/>
              <a:t>-релакс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1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FC1F-EFB0-0948-DE9C-BC2D6C7B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7050" y="2171916"/>
            <a:ext cx="10168434" cy="8913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Реализация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43954" y="1742292"/>
            <a:ext cx="147378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7E0A404A-07F0-4128-3525-967D1B565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43954" y="3897668"/>
            <a:ext cx="10168434" cy="7623770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: C#.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ru-RU" dirty="0"/>
              <a:t>Структура проекта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 — </a:t>
            </a:r>
            <a:r>
              <a:rPr lang="ru-RU" dirty="0"/>
              <a:t>класс для представления графа, в котором хранятся матрицы пропускных способностей.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MaxFlowCalculator</a:t>
            </a:r>
            <a:r>
              <a:rPr lang="en-US" dirty="0"/>
              <a:t> — </a:t>
            </a:r>
            <a:r>
              <a:rPr lang="ru-RU" dirty="0"/>
              <a:t>класс, реализующий алгоритм Форда-Фалкерсона для вычисления максимального потока.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 — </a:t>
            </a:r>
            <a:r>
              <a:rPr lang="ru-RU" dirty="0"/>
              <a:t>основной класс, который выполняет и тестирует алгоритм на заранее заданных графах.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ru-RU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97DDA528-6339-BC29-8D2B-73DB2334FC91}"/>
              </a:ext>
            </a:extLst>
          </p:cNvPr>
          <p:cNvSpPr txBox="1">
            <a:spLocks/>
          </p:cNvSpPr>
          <p:nvPr/>
        </p:nvSpPr>
        <p:spPr>
          <a:xfrm>
            <a:off x="19812000" y="12630986"/>
            <a:ext cx="328966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1828709" rtl="0" eaLnBrk="1" latinLnBrk="0" hangingPunct="1">
              <a:defRPr sz="2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C8CE7-C41A-B299-EC81-758B25F7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5" y="3063258"/>
            <a:ext cx="6315443" cy="84581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CA612-D6AA-C6BA-A28D-374DDCA0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74" y="3063258"/>
            <a:ext cx="5034632" cy="84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9D79-F2FF-8695-B66B-F76AAB66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" y="3914140"/>
            <a:ext cx="10182530" cy="58877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7D1065-FB48-1083-0130-888EA6B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68" y="2556262"/>
            <a:ext cx="9868694" cy="8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1783-1600-EAC5-A7FF-A0283B7B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159" y="924896"/>
            <a:ext cx="6960841" cy="918251"/>
          </a:xfrm>
        </p:spPr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0088C-DBA3-F808-95DD-0E18F13AD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2928" y="2504526"/>
            <a:ext cx="10592205" cy="2090334"/>
          </a:xfrm>
        </p:spPr>
        <p:txBody>
          <a:bodyPr/>
          <a:lstStyle/>
          <a:p>
            <a:r>
              <a:rPr lang="ru-RU" dirty="0"/>
              <a:t>Был создан отдельный проект </a:t>
            </a:r>
            <a:r>
              <a:rPr lang="en" dirty="0"/>
              <a:t>Unit Test </a:t>
            </a:r>
            <a:r>
              <a:rPr lang="ru-RU" dirty="0"/>
              <a:t>для тестирования работы алгоритма, с использованием фреймворка </a:t>
            </a:r>
            <a:r>
              <a:rPr lang="en" dirty="0" err="1"/>
              <a:t>xUnit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0971DC0-6FE8-8E20-E808-9C6952D1B3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1D6CEE8-824A-A77A-032F-71D6FCA881F7}"/>
              </a:ext>
            </a:extLst>
          </p:cNvPr>
          <p:cNvSpPr txBox="1">
            <a:spLocks/>
          </p:cNvSpPr>
          <p:nvPr/>
        </p:nvSpPr>
        <p:spPr>
          <a:xfrm>
            <a:off x="1262928" y="4767666"/>
            <a:ext cx="6258012" cy="993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 одного из тестов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FCB41-B404-E228-4F78-7DB4CFB9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45" y="5760720"/>
            <a:ext cx="8983395" cy="73914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4E487B-B98D-84CB-C769-824FF00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80" y="2651216"/>
            <a:ext cx="10574388" cy="1796954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0C8437B0-8104-36E5-C539-A9665EB7787D}"/>
              </a:ext>
            </a:extLst>
          </p:cNvPr>
          <p:cNvSpPr txBox="1">
            <a:spLocks/>
          </p:cNvSpPr>
          <p:nvPr/>
        </p:nvSpPr>
        <p:spPr>
          <a:xfrm>
            <a:off x="12509463" y="6858000"/>
            <a:ext cx="10592205" cy="209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также при запуске самой программы мы можем увидеть за сколько миллисекунд программа выполняется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69B0BA-6BCF-7BCF-F572-4435E108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463" y="9407074"/>
            <a:ext cx="8732082" cy="16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A552-DA48-A792-2276-66523E361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BB9F1-860A-6D5B-00CB-3DC62B228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5" y="4901742"/>
            <a:ext cx="10626783" cy="6542999"/>
          </a:xfrm>
        </p:spPr>
        <p:txBody>
          <a:bodyPr/>
          <a:lstStyle/>
          <a:p>
            <a:r>
              <a:rPr lang="ru-RU" dirty="0"/>
              <a:t>Алгоритм Форда-Фалкерсона эффективно решает задачу максимального потока в сети, используя поиск увеличивающих путей. Однако его временная сложность </a:t>
            </a:r>
            <a:r>
              <a:rPr lang="en" dirty="0"/>
              <a:t>O(E * F) </a:t>
            </a:r>
            <a:r>
              <a:rPr lang="ru-RU" dirty="0"/>
              <a:t>делает его неэффективным для больших графов или высоких значений потока.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DD26A5F-CCA0-36F6-2B1A-A311E9250A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50" name="Picture 2" descr="Алгоритм Форда-Фалкерсона / Хабр">
            <a:extLst>
              <a:ext uri="{FF2B5EF4-FFF2-40B4-BE49-F238E27FC236}">
                <a16:creationId xmlns:a16="http://schemas.microsoft.com/office/drawing/2014/main" id="{94967358-BF98-46DC-A837-141A39C7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910" y="4124899"/>
            <a:ext cx="10567988" cy="54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7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12394465"/>
            <a:ext cx="8542170" cy="610335"/>
          </a:xfrm>
        </p:spPr>
        <p:txBody>
          <a:bodyPr/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m2302250@edu.misis.ru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341</Words>
  <Application>Microsoft Macintosh PowerPoint</Application>
  <PresentationFormat>Произвольный</PresentationFormat>
  <Paragraphs>63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TT Norms Pro</vt:lpstr>
      <vt:lpstr>Calibri</vt:lpstr>
      <vt:lpstr>Tahoma</vt:lpstr>
      <vt:lpstr>Arial</vt:lpstr>
      <vt:lpstr>TT Norms Pro Medium</vt:lpstr>
      <vt:lpstr>Misis</vt:lpstr>
      <vt:lpstr>Задача построения максимального потока в сети. Алгоритм Форда-Фалкерсона </vt:lpstr>
      <vt:lpstr>Введение</vt:lpstr>
      <vt:lpstr>Теоретическое описание</vt:lpstr>
      <vt:lpstr>Сравнительный анализ</vt:lpstr>
      <vt:lpstr>Реализация</vt:lpstr>
      <vt:lpstr>Презентация PowerPoint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Дарьютин Даниил Денисович</cp:lastModifiedBy>
  <cp:revision>93</cp:revision>
  <dcterms:created xsi:type="dcterms:W3CDTF">2022-07-26T11:52:44Z</dcterms:created>
  <dcterms:modified xsi:type="dcterms:W3CDTF">2024-12-09T10:31:49Z</dcterms:modified>
</cp:coreProperties>
</file>